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PT Serif" panose="020A0603040505020204" pitchFamily="18" charset="0"/>
      <p:regular r:id="rId17"/>
      <p:bold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32" autoAdjust="0"/>
    <p:restoredTop sz="94610"/>
  </p:normalViewPr>
  <p:slideViewPr>
    <p:cSldViewPr snapToGrid="0" snapToObjects="1">
      <p:cViewPr varScale="1">
        <p:scale>
          <a:sx n="95" d="100"/>
          <a:sy n="95" d="100"/>
        </p:scale>
        <p:origin x="348" y="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5645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hyperlink" Target="https://antoannamviet.com/tai-lieu-an-toan-lao-dong-san-xuat-may-photocopy/"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36137" y="2672861"/>
            <a:ext cx="5084466" cy="5084466"/>
          </a:xfrm>
          <a:prstGeom prst="rect">
            <a:avLst/>
          </a:prstGeom>
        </p:spPr>
      </p:pic>
      <p:sp>
        <p:nvSpPr>
          <p:cNvPr id="3" name="Text 0"/>
          <p:cNvSpPr/>
          <p:nvPr/>
        </p:nvSpPr>
        <p:spPr>
          <a:xfrm>
            <a:off x="5938216" y="840848"/>
            <a:ext cx="8044065" cy="4257675"/>
          </a:xfrm>
          <a:prstGeom prst="rect">
            <a:avLst/>
          </a:prstGeom>
          <a:noFill/>
          <a:ln/>
        </p:spPr>
        <p:txBody>
          <a:bodyPr wrap="square" lIns="0" tIns="0" rIns="0" bIns="0" rtlCol="0" anchor="t"/>
          <a:lstStyle/>
          <a:p>
            <a:pPr marL="0" indent="0">
              <a:lnSpc>
                <a:spcPts val="8350"/>
              </a:lnSpc>
              <a:buNone/>
            </a:pPr>
            <a:r>
              <a:rPr lang="en-US" sz="6700" dirty="0">
                <a:solidFill>
                  <a:srgbClr val="F5F0F0"/>
                </a:solidFill>
                <a:latin typeface="PT Serif" panose="020A0603040505020204" pitchFamily="18" charset="0"/>
                <a:ea typeface="Merriweather" pitchFamily="34" charset="-122"/>
                <a:cs typeface="Merriweather" pitchFamily="34" charset="-120"/>
              </a:rPr>
              <a:t>An Toàn Lao Động Trong Sản Xuất Máy Photocopy</a:t>
            </a:r>
            <a:endParaRPr lang="en-US" sz="6700" dirty="0"/>
          </a:p>
        </p:txBody>
      </p:sp>
      <p:sp>
        <p:nvSpPr>
          <p:cNvPr id="4" name="Text 1"/>
          <p:cNvSpPr/>
          <p:nvPr/>
        </p:nvSpPr>
        <p:spPr>
          <a:xfrm>
            <a:off x="5938216" y="5481757"/>
            <a:ext cx="7828385"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Bài thuyết trình này sẽ thảo luận về các vấn đề an toàn lao động trong ngành sản xuất máy photocopy, bao gồm các loại tai nạn phổ biến và các biện pháp phòng ngừa.</a:t>
            </a:r>
            <a:endParaRPr lang="en-US" sz="1900" dirty="0"/>
          </a:p>
        </p:txBody>
      </p:sp>
      <p:sp>
        <p:nvSpPr>
          <p:cNvPr id="5" name="Shape 2"/>
          <p:cNvSpPr/>
          <p:nvPr/>
        </p:nvSpPr>
        <p:spPr>
          <a:xfrm>
            <a:off x="5970508" y="6936224"/>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5978128" y="6943844"/>
            <a:ext cx="379690" cy="379690"/>
          </a:xfrm>
          <a:prstGeom prst="rect">
            <a:avLst/>
          </a:prstGeom>
        </p:spPr>
      </p:pic>
      <p:sp>
        <p:nvSpPr>
          <p:cNvPr id="7" name="Text 3"/>
          <p:cNvSpPr/>
          <p:nvPr/>
        </p:nvSpPr>
        <p:spPr>
          <a:xfrm>
            <a:off x="6868478" y="6943844"/>
            <a:ext cx="3234333" cy="431840"/>
          </a:xfrm>
          <a:prstGeom prst="rect">
            <a:avLst/>
          </a:prstGeom>
          <a:noFill/>
          <a:ln/>
        </p:spPr>
        <p:txBody>
          <a:bodyPr wrap="none" lIns="0" tIns="0" rIns="0" bIns="0" rtlCol="0" anchor="t"/>
          <a:lstStyle/>
          <a:p>
            <a:pPr marL="0" indent="0" algn="l">
              <a:lnSpc>
                <a:spcPts val="3400"/>
              </a:lnSpc>
              <a:buNone/>
            </a:pPr>
            <a:r>
              <a:rPr lang="en-US" sz="2400" b="1" dirty="0" err="1">
                <a:solidFill>
                  <a:srgbClr val="E2E6E9"/>
                </a:solidFill>
                <a:latin typeface="PT Serif" panose="020A0603040505020204" pitchFamily="18" charset="0"/>
                <a:ea typeface="Merriweather Bold" pitchFamily="34" charset="-122"/>
                <a:cs typeface="Merriweather Bold" pitchFamily="34" charset="-120"/>
              </a:rPr>
              <a:t>Bản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quyền</a:t>
            </a:r>
            <a:r>
              <a:rPr lang="en-US" sz="2400" b="1" dirty="0">
                <a:solidFill>
                  <a:srgbClr val="E2E6E9"/>
                </a:solidFill>
                <a:latin typeface="PT Serif" panose="020A0603040505020204" pitchFamily="18" charset="0"/>
                <a:ea typeface="Merriweather Bold" pitchFamily="34" charset="-122"/>
                <a:cs typeface="Merriweather Bold" pitchFamily="34" charset="-120"/>
              </a:rPr>
              <a:t> </a:t>
            </a:r>
            <a:r>
              <a:rPr lang="en-US" sz="2400" b="1" dirty="0" err="1">
                <a:solidFill>
                  <a:srgbClr val="E2E6E9"/>
                </a:solidFill>
                <a:latin typeface="PT Serif" panose="020A0603040505020204" pitchFamily="18" charset="0"/>
                <a:ea typeface="Merriweather Bold" pitchFamily="34" charset="-122"/>
                <a:cs typeface="Merriweather Bold" pitchFamily="34" charset="-120"/>
              </a:rPr>
              <a:t>thuộc</a:t>
            </a:r>
            <a:r>
              <a:rPr lang="en-US" sz="2400" b="1" dirty="0">
                <a:solidFill>
                  <a:srgbClr val="E2E6E9"/>
                </a:solidFill>
                <a:latin typeface="PT Serif" panose="020A0603040505020204" pitchFamily="18" charset="0"/>
                <a:ea typeface="Merriweather Bold" pitchFamily="34" charset="-122"/>
                <a:cs typeface="Merriweather Bold" pitchFamily="34" charset="-120"/>
              </a:rPr>
              <a:t> An Toàn  Nam Việt</a:t>
            </a:r>
            <a:endParaRPr lang="en-US" sz="2400" dirty="0"/>
          </a:p>
        </p:txBody>
      </p:sp>
      <p:pic>
        <p:nvPicPr>
          <p:cNvPr id="8" name="Picture 7">
            <a:extLst>
              <a:ext uri="{FF2B5EF4-FFF2-40B4-BE49-F238E27FC236}">
                <a16:creationId xmlns:a16="http://schemas.microsoft.com/office/drawing/2014/main" id="{86A10D3C-B67A-D27D-94B7-4878ADB672F5}"/>
              </a:ext>
            </a:extLst>
          </p:cNvPr>
          <p:cNvPicPr>
            <a:picLocks noChangeAspect="1"/>
          </p:cNvPicPr>
          <p:nvPr/>
        </p:nvPicPr>
        <p:blipFill>
          <a:blip r:embed="rId5"/>
          <a:stretch>
            <a:fillRect/>
          </a:stretch>
        </p:blipFill>
        <p:spPr>
          <a:xfrm>
            <a:off x="12570489" y="7544493"/>
            <a:ext cx="1875371" cy="58071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711690" y="2645688"/>
            <a:ext cx="4351020" cy="4411980"/>
          </a:xfrm>
          <a:prstGeom prst="rect">
            <a:avLst/>
          </a:prstGeom>
        </p:spPr>
      </p:pic>
      <p:sp>
        <p:nvSpPr>
          <p:cNvPr id="3" name="Text 0"/>
          <p:cNvSpPr/>
          <p:nvPr/>
        </p:nvSpPr>
        <p:spPr>
          <a:xfrm>
            <a:off x="567690" y="705327"/>
            <a:ext cx="9074022" cy="1542574"/>
          </a:xfrm>
          <a:prstGeom prst="rect">
            <a:avLst/>
          </a:prstGeom>
          <a:noFill/>
          <a:ln/>
        </p:spPr>
        <p:txBody>
          <a:bodyPr wrap="squar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Tình hình tai nạn lao động</a:t>
            </a:r>
            <a:endParaRPr lang="en-US" sz="4850" b="1" dirty="0"/>
          </a:p>
        </p:txBody>
      </p:sp>
      <p:sp>
        <p:nvSpPr>
          <p:cNvPr id="4" name="Shape 1"/>
          <p:cNvSpPr/>
          <p:nvPr/>
        </p:nvSpPr>
        <p:spPr>
          <a:xfrm>
            <a:off x="863798" y="2645688"/>
            <a:ext cx="7416403" cy="1452443"/>
          </a:xfrm>
          <a:prstGeom prst="roundRect">
            <a:avLst>
              <a:gd name="adj" fmla="val 7138"/>
            </a:avLst>
          </a:prstGeom>
          <a:solidFill>
            <a:srgbClr val="204C8E"/>
          </a:solidFill>
          <a:ln w="15240">
            <a:solidFill>
              <a:srgbClr val="3965A7"/>
            </a:solidFill>
            <a:prstDash val="solid"/>
          </a:ln>
        </p:spPr>
      </p:sp>
      <p:sp>
        <p:nvSpPr>
          <p:cNvPr id="5" name="Text 2"/>
          <p:cNvSpPr/>
          <p:nvPr/>
        </p:nvSpPr>
        <p:spPr>
          <a:xfrm>
            <a:off x="1125855" y="2907744"/>
            <a:ext cx="3085386" cy="385524"/>
          </a:xfrm>
          <a:prstGeom prst="rect">
            <a:avLst/>
          </a:prstGeom>
          <a:noFill/>
          <a:ln/>
        </p:spPr>
        <p:txBody>
          <a:bodyPr wrap="none" lIns="0" tIns="0" rIns="0" bIns="0" rtlCol="0" anchor="t"/>
          <a:lstStyle/>
          <a:p>
            <a:pPr marL="0" indent="0">
              <a:lnSpc>
                <a:spcPts val="3000"/>
              </a:lnSpc>
              <a:buNone/>
            </a:pPr>
            <a:r>
              <a:rPr lang="en-US" sz="2400" b="1" dirty="0">
                <a:solidFill>
                  <a:srgbClr val="FFFFFF"/>
                </a:solidFill>
                <a:latin typeface="PT Serif" panose="020A0603040505020204" pitchFamily="18" charset="0"/>
                <a:ea typeface="Merriweather" pitchFamily="34" charset="-122"/>
                <a:cs typeface="Merriweather" pitchFamily="34" charset="-120"/>
              </a:rPr>
              <a:t>Số vụ tai nạn</a:t>
            </a:r>
            <a:endParaRPr lang="en-US" sz="2400" dirty="0"/>
          </a:p>
        </p:txBody>
      </p:sp>
      <p:sp>
        <p:nvSpPr>
          <p:cNvPr id="6" name="Text 3"/>
          <p:cNvSpPr/>
          <p:nvPr/>
        </p:nvSpPr>
        <p:spPr>
          <a:xfrm>
            <a:off x="1125855" y="3441263"/>
            <a:ext cx="6892290" cy="394811"/>
          </a:xfrm>
          <a:prstGeom prst="rect">
            <a:avLst/>
          </a:prstGeom>
          <a:noFill/>
          <a:ln/>
        </p:spPr>
        <p:txBody>
          <a:bodyPr wrap="none" lIns="0" tIns="0" rIns="0" bIns="0" rtlCol="0" anchor="t"/>
          <a:lstStyle/>
          <a:p>
            <a:pPr marL="0" indent="0">
              <a:lnSpc>
                <a:spcPts val="3100"/>
              </a:lnSpc>
              <a:buNone/>
            </a:pPr>
            <a:r>
              <a:rPr lang="en-US" sz="1900" dirty="0">
                <a:solidFill>
                  <a:srgbClr val="FFFFFF"/>
                </a:solidFill>
                <a:latin typeface="PT Serif" panose="020A0603040505020204" pitchFamily="18" charset="0"/>
                <a:ea typeface="Merriweather" pitchFamily="34" charset="-122"/>
                <a:cs typeface="Merriweather" pitchFamily="34" charset="-120"/>
              </a:rPr>
              <a:t>3.201 vụ, giảm 7,09% so với cùng kỳ năm 2023.</a:t>
            </a:r>
            <a:endParaRPr lang="en-US" sz="1900" dirty="0"/>
          </a:p>
        </p:txBody>
      </p:sp>
      <p:sp>
        <p:nvSpPr>
          <p:cNvPr id="7" name="Shape 4"/>
          <p:cNvSpPr/>
          <p:nvPr/>
        </p:nvSpPr>
        <p:spPr>
          <a:xfrm>
            <a:off x="863798" y="4344948"/>
            <a:ext cx="7416403" cy="1452443"/>
          </a:xfrm>
          <a:prstGeom prst="roundRect">
            <a:avLst>
              <a:gd name="adj" fmla="val 7138"/>
            </a:avLst>
          </a:prstGeom>
          <a:solidFill>
            <a:srgbClr val="204C8E"/>
          </a:solidFill>
          <a:ln w="15240">
            <a:solidFill>
              <a:srgbClr val="3965A7"/>
            </a:solidFill>
            <a:prstDash val="solid"/>
          </a:ln>
        </p:spPr>
      </p:sp>
      <p:sp>
        <p:nvSpPr>
          <p:cNvPr id="8" name="Text 5"/>
          <p:cNvSpPr/>
          <p:nvPr/>
        </p:nvSpPr>
        <p:spPr>
          <a:xfrm>
            <a:off x="1125855" y="4607004"/>
            <a:ext cx="3085386" cy="385524"/>
          </a:xfrm>
          <a:prstGeom prst="rect">
            <a:avLst/>
          </a:prstGeom>
          <a:noFill/>
          <a:ln/>
        </p:spPr>
        <p:txBody>
          <a:bodyPr wrap="none" lIns="0" tIns="0" rIns="0" bIns="0" rtlCol="0" anchor="t"/>
          <a:lstStyle/>
          <a:p>
            <a:pPr marL="0" indent="0">
              <a:lnSpc>
                <a:spcPts val="3000"/>
              </a:lnSpc>
              <a:buNone/>
            </a:pPr>
            <a:r>
              <a:rPr lang="en-US" sz="2400" b="1" dirty="0">
                <a:solidFill>
                  <a:srgbClr val="FFFFFF"/>
                </a:solidFill>
                <a:latin typeface="PT Serif" panose="020A0603040505020204" pitchFamily="18" charset="0"/>
                <a:ea typeface="Merriweather" pitchFamily="34" charset="-122"/>
                <a:cs typeface="Merriweather" pitchFamily="34" charset="-120"/>
              </a:rPr>
              <a:t>Số người bị nạn</a:t>
            </a:r>
            <a:endParaRPr lang="en-US" sz="2400" dirty="0"/>
          </a:p>
        </p:txBody>
      </p:sp>
      <p:sp>
        <p:nvSpPr>
          <p:cNvPr id="9" name="Text 6"/>
          <p:cNvSpPr/>
          <p:nvPr/>
        </p:nvSpPr>
        <p:spPr>
          <a:xfrm>
            <a:off x="1125855" y="5140523"/>
            <a:ext cx="6892290" cy="394811"/>
          </a:xfrm>
          <a:prstGeom prst="rect">
            <a:avLst/>
          </a:prstGeom>
          <a:noFill/>
          <a:ln/>
        </p:spPr>
        <p:txBody>
          <a:bodyPr wrap="none" lIns="0" tIns="0" rIns="0" bIns="0" rtlCol="0" anchor="t"/>
          <a:lstStyle/>
          <a:p>
            <a:pPr marL="0" indent="0">
              <a:lnSpc>
                <a:spcPts val="3100"/>
              </a:lnSpc>
              <a:buNone/>
            </a:pPr>
            <a:r>
              <a:rPr lang="en-US" sz="1900" dirty="0">
                <a:solidFill>
                  <a:srgbClr val="FFFFFF"/>
                </a:solidFill>
                <a:latin typeface="PT Serif" panose="020A0603040505020204" pitchFamily="18" charset="0"/>
                <a:ea typeface="Merriweather" pitchFamily="34" charset="-122"/>
                <a:cs typeface="Merriweather" pitchFamily="34" charset="-120"/>
              </a:rPr>
              <a:t>3.065 người, giảm 6,04% so với cùng kỳ năm 2023.</a:t>
            </a:r>
            <a:endParaRPr lang="en-US" sz="1900" dirty="0"/>
          </a:p>
        </p:txBody>
      </p:sp>
      <p:sp>
        <p:nvSpPr>
          <p:cNvPr id="10" name="Shape 7"/>
          <p:cNvSpPr/>
          <p:nvPr/>
        </p:nvSpPr>
        <p:spPr>
          <a:xfrm>
            <a:off x="863798" y="6044208"/>
            <a:ext cx="7416403" cy="1452443"/>
          </a:xfrm>
          <a:prstGeom prst="roundRect">
            <a:avLst>
              <a:gd name="adj" fmla="val 7138"/>
            </a:avLst>
          </a:prstGeom>
          <a:solidFill>
            <a:srgbClr val="204C8E"/>
          </a:solidFill>
          <a:ln w="15240">
            <a:solidFill>
              <a:srgbClr val="3965A7"/>
            </a:solidFill>
            <a:prstDash val="solid"/>
          </a:ln>
        </p:spPr>
      </p:sp>
      <p:sp>
        <p:nvSpPr>
          <p:cNvPr id="11" name="Text 8"/>
          <p:cNvSpPr/>
          <p:nvPr/>
        </p:nvSpPr>
        <p:spPr>
          <a:xfrm>
            <a:off x="1125855" y="6306264"/>
            <a:ext cx="3085386" cy="385524"/>
          </a:xfrm>
          <a:prstGeom prst="rect">
            <a:avLst/>
          </a:prstGeom>
          <a:noFill/>
          <a:ln/>
        </p:spPr>
        <p:txBody>
          <a:bodyPr wrap="none" lIns="0" tIns="0" rIns="0" bIns="0" rtlCol="0" anchor="t"/>
          <a:lstStyle/>
          <a:p>
            <a:pPr marL="0" indent="0">
              <a:lnSpc>
                <a:spcPts val="3000"/>
              </a:lnSpc>
              <a:buNone/>
            </a:pPr>
            <a:r>
              <a:rPr lang="en-US" sz="2400" b="1" dirty="0">
                <a:solidFill>
                  <a:srgbClr val="FFFFFF"/>
                </a:solidFill>
                <a:latin typeface="PT Serif" panose="020A0603040505020204" pitchFamily="18" charset="0"/>
                <a:ea typeface="Merriweather" pitchFamily="34" charset="-122"/>
                <a:cs typeface="Merriweather" pitchFamily="34" charset="-120"/>
              </a:rPr>
              <a:t>Số người chết</a:t>
            </a:r>
            <a:endParaRPr lang="en-US" sz="2400" dirty="0"/>
          </a:p>
        </p:txBody>
      </p:sp>
      <p:sp>
        <p:nvSpPr>
          <p:cNvPr id="12" name="Text 9"/>
          <p:cNvSpPr/>
          <p:nvPr/>
        </p:nvSpPr>
        <p:spPr>
          <a:xfrm>
            <a:off x="1125855" y="6839783"/>
            <a:ext cx="6892290" cy="394811"/>
          </a:xfrm>
          <a:prstGeom prst="rect">
            <a:avLst/>
          </a:prstGeom>
          <a:noFill/>
          <a:ln/>
        </p:spPr>
        <p:txBody>
          <a:bodyPr wrap="none" lIns="0" tIns="0" rIns="0" bIns="0" rtlCol="0" anchor="t"/>
          <a:lstStyle/>
          <a:p>
            <a:pPr marL="0" indent="0">
              <a:lnSpc>
                <a:spcPts val="3100"/>
              </a:lnSpc>
              <a:buNone/>
            </a:pPr>
            <a:r>
              <a:rPr lang="en-US" sz="1900" dirty="0">
                <a:solidFill>
                  <a:srgbClr val="FFFFFF"/>
                </a:solidFill>
                <a:latin typeface="PT Serif" panose="020A0603040505020204" pitchFamily="18" charset="0"/>
                <a:ea typeface="Merriweather" pitchFamily="34" charset="-122"/>
                <a:cs typeface="Merriweather" pitchFamily="34" charset="-120"/>
              </a:rPr>
              <a:t>346 người, giảm 1,98% so với cùng kỳ năm 2023.</a:t>
            </a:r>
            <a:endParaRPr lang="en-US" sz="1900" dirty="0"/>
          </a:p>
        </p:txBody>
      </p:sp>
      <p:pic>
        <p:nvPicPr>
          <p:cNvPr id="13" name="Picture 12">
            <a:extLst>
              <a:ext uri="{FF2B5EF4-FFF2-40B4-BE49-F238E27FC236}">
                <a16:creationId xmlns:a16="http://schemas.microsoft.com/office/drawing/2014/main" id="{B4F6F66D-69E3-7599-ABEF-96A1B419BAFF}"/>
              </a:ext>
            </a:extLst>
          </p:cNvPr>
          <p:cNvPicPr>
            <a:picLocks noChangeAspect="1"/>
          </p:cNvPicPr>
          <p:nvPr/>
        </p:nvPicPr>
        <p:blipFill>
          <a:blip r:embed="rId4"/>
          <a:stretch>
            <a:fillRect/>
          </a:stretch>
        </p:blipFill>
        <p:spPr>
          <a:xfrm>
            <a:off x="12570489" y="7544493"/>
            <a:ext cx="1875371" cy="58071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23635" y="562320"/>
            <a:ext cx="6301502" cy="658416"/>
          </a:xfrm>
          <a:prstGeom prst="rect">
            <a:avLst/>
          </a:prstGeom>
          <a:noFill/>
          <a:ln/>
        </p:spPr>
        <p:txBody>
          <a:bodyPr wrap="none" lIns="0" tIns="0" rIns="0" bIns="0" rtlCol="0" anchor="t"/>
          <a:lstStyle/>
          <a:p>
            <a:pPr marL="0" indent="0">
              <a:lnSpc>
                <a:spcPts val="5150"/>
              </a:lnSpc>
              <a:buNone/>
            </a:pPr>
            <a:r>
              <a:rPr lang="en-US" sz="4400" b="1" dirty="0">
                <a:solidFill>
                  <a:srgbClr val="F5F0F0"/>
                </a:solidFill>
                <a:latin typeface="PT Serif" panose="020A0603040505020204" pitchFamily="18" charset="0"/>
                <a:ea typeface="Merriweather" pitchFamily="34" charset="-122"/>
                <a:cs typeface="Merriweather" pitchFamily="34" charset="-120"/>
              </a:rPr>
              <a:t>Các Vụ Tai Nạn Phổ Biến</a:t>
            </a:r>
            <a:endParaRPr lang="en-US" sz="4400" b="1" dirty="0"/>
          </a:p>
        </p:txBody>
      </p:sp>
      <p:sp>
        <p:nvSpPr>
          <p:cNvPr id="4" name="Shape 1"/>
          <p:cNvSpPr/>
          <p:nvPr/>
        </p:nvSpPr>
        <p:spPr>
          <a:xfrm>
            <a:off x="6223635" y="2127171"/>
            <a:ext cx="473988" cy="473988"/>
          </a:xfrm>
          <a:prstGeom prst="roundRect">
            <a:avLst>
              <a:gd name="adj" fmla="val 18668"/>
            </a:avLst>
          </a:prstGeom>
          <a:solidFill>
            <a:srgbClr val="003180"/>
          </a:solidFill>
          <a:ln w="7620">
            <a:solidFill>
              <a:srgbClr val="194A99"/>
            </a:solidFill>
            <a:prstDash val="solid"/>
          </a:ln>
        </p:spPr>
      </p:sp>
      <p:sp>
        <p:nvSpPr>
          <p:cNvPr id="5" name="Text 2"/>
          <p:cNvSpPr/>
          <p:nvPr/>
        </p:nvSpPr>
        <p:spPr>
          <a:xfrm>
            <a:off x="6391037" y="2206109"/>
            <a:ext cx="139065" cy="315992"/>
          </a:xfrm>
          <a:prstGeom prst="rect">
            <a:avLst/>
          </a:prstGeom>
          <a:noFill/>
          <a:ln/>
        </p:spPr>
        <p:txBody>
          <a:bodyPr wrap="none" lIns="0" tIns="0" rIns="0" bIns="0" rtlCol="0" anchor="t"/>
          <a:lstStyle/>
          <a:p>
            <a:pPr marL="0" indent="0" algn="ctr">
              <a:lnSpc>
                <a:spcPts val="2450"/>
              </a:lnSpc>
              <a:buNone/>
            </a:pPr>
            <a:r>
              <a:rPr lang="en-US" sz="2450" dirty="0">
                <a:solidFill>
                  <a:srgbClr val="E2E6E9"/>
                </a:solidFill>
                <a:latin typeface="PT Serif" panose="020A0603040505020204" pitchFamily="18" charset="0"/>
                <a:ea typeface="Merriweather" pitchFamily="34" charset="-122"/>
                <a:cs typeface="Merriweather" pitchFamily="34" charset="-120"/>
              </a:rPr>
              <a:t>1</a:t>
            </a:r>
            <a:endParaRPr lang="en-US" sz="2450" dirty="0"/>
          </a:p>
        </p:txBody>
      </p:sp>
      <p:sp>
        <p:nvSpPr>
          <p:cNvPr id="6" name="Text 3"/>
          <p:cNvSpPr/>
          <p:nvPr/>
        </p:nvSpPr>
        <p:spPr>
          <a:xfrm>
            <a:off x="6908244" y="2127171"/>
            <a:ext cx="3413879" cy="329208"/>
          </a:xfrm>
          <a:prstGeom prst="rect">
            <a:avLst/>
          </a:prstGeom>
          <a:noFill/>
          <a:ln/>
        </p:spPr>
        <p:txBody>
          <a:bodyPr wrap="none" lIns="0" tIns="0" rIns="0" bIns="0" rtlCol="0" anchor="t"/>
          <a:lstStyle/>
          <a:p>
            <a:pPr marL="0" indent="0">
              <a:lnSpc>
                <a:spcPts val="2550"/>
              </a:lnSpc>
              <a:buNone/>
            </a:pPr>
            <a:r>
              <a:rPr lang="en-US" sz="2800" b="1" dirty="0">
                <a:solidFill>
                  <a:srgbClr val="E2E6E9"/>
                </a:solidFill>
                <a:latin typeface="PT Serif" panose="020A0603040505020204" pitchFamily="18" charset="0"/>
                <a:ea typeface="Merriweather" pitchFamily="34" charset="-122"/>
                <a:cs typeface="Merriweather" pitchFamily="34" charset="-120"/>
              </a:rPr>
              <a:t>Tay Bị Kẹt Trong Máy Móc</a:t>
            </a:r>
            <a:endParaRPr lang="en-US" sz="2800" b="1" dirty="0"/>
          </a:p>
        </p:txBody>
      </p:sp>
      <p:sp>
        <p:nvSpPr>
          <p:cNvPr id="7" name="Text 4"/>
          <p:cNvSpPr/>
          <p:nvPr/>
        </p:nvSpPr>
        <p:spPr>
          <a:xfrm>
            <a:off x="6922038" y="2456379"/>
            <a:ext cx="6984921" cy="336947"/>
          </a:xfrm>
          <a:prstGeom prst="rect">
            <a:avLst/>
          </a:prstGeom>
          <a:noFill/>
          <a:ln/>
        </p:spPr>
        <p:txBody>
          <a:bodyPr wrap="none" lIns="0" tIns="0" rIns="0" bIns="0" rtlCol="0" anchor="t"/>
          <a:lstStyle/>
          <a:p>
            <a:pPr marL="0" indent="0">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Thiếu sót trong bảo trì và vệ sinh máy móc có thể dẫn đến tai nạn.</a:t>
            </a:r>
            <a:endParaRPr lang="en-US" sz="1650" dirty="0"/>
          </a:p>
        </p:txBody>
      </p:sp>
      <p:sp>
        <p:nvSpPr>
          <p:cNvPr id="8" name="Shape 5"/>
          <p:cNvSpPr/>
          <p:nvPr/>
        </p:nvSpPr>
        <p:spPr>
          <a:xfrm>
            <a:off x="6223635" y="3439536"/>
            <a:ext cx="473988" cy="473988"/>
          </a:xfrm>
          <a:prstGeom prst="roundRect">
            <a:avLst>
              <a:gd name="adj" fmla="val 18668"/>
            </a:avLst>
          </a:prstGeom>
          <a:solidFill>
            <a:srgbClr val="003180"/>
          </a:solidFill>
          <a:ln w="7620">
            <a:solidFill>
              <a:srgbClr val="194A99"/>
            </a:solidFill>
            <a:prstDash val="solid"/>
          </a:ln>
        </p:spPr>
      </p:sp>
      <p:sp>
        <p:nvSpPr>
          <p:cNvPr id="9" name="Text 6"/>
          <p:cNvSpPr/>
          <p:nvPr/>
        </p:nvSpPr>
        <p:spPr>
          <a:xfrm>
            <a:off x="6366034" y="3518474"/>
            <a:ext cx="189071" cy="315992"/>
          </a:xfrm>
          <a:prstGeom prst="rect">
            <a:avLst/>
          </a:prstGeom>
          <a:noFill/>
          <a:ln/>
        </p:spPr>
        <p:txBody>
          <a:bodyPr wrap="none" lIns="0" tIns="0" rIns="0" bIns="0" rtlCol="0" anchor="t"/>
          <a:lstStyle/>
          <a:p>
            <a:pPr marL="0" indent="0" algn="ctr">
              <a:lnSpc>
                <a:spcPts val="2450"/>
              </a:lnSpc>
              <a:buNone/>
            </a:pPr>
            <a:r>
              <a:rPr lang="en-US" sz="2450" dirty="0">
                <a:solidFill>
                  <a:srgbClr val="E2E6E9"/>
                </a:solidFill>
                <a:latin typeface="PT Serif" panose="020A0603040505020204" pitchFamily="18" charset="0"/>
                <a:ea typeface="Merriweather" pitchFamily="34" charset="-122"/>
                <a:cs typeface="Merriweather" pitchFamily="34" charset="-120"/>
              </a:rPr>
              <a:t>2</a:t>
            </a:r>
            <a:endParaRPr lang="en-US" sz="2450" dirty="0"/>
          </a:p>
        </p:txBody>
      </p:sp>
      <p:sp>
        <p:nvSpPr>
          <p:cNvPr id="10" name="Text 7"/>
          <p:cNvSpPr/>
          <p:nvPr/>
        </p:nvSpPr>
        <p:spPr>
          <a:xfrm>
            <a:off x="6908244" y="3439536"/>
            <a:ext cx="2633305" cy="329208"/>
          </a:xfrm>
          <a:prstGeom prst="rect">
            <a:avLst/>
          </a:prstGeom>
          <a:noFill/>
          <a:ln/>
        </p:spPr>
        <p:txBody>
          <a:bodyPr wrap="none" lIns="0" tIns="0" rIns="0" bIns="0" rtlCol="0" anchor="t"/>
          <a:lstStyle/>
          <a:p>
            <a:pPr marL="0" indent="0">
              <a:lnSpc>
                <a:spcPts val="2550"/>
              </a:lnSpc>
              <a:buNone/>
            </a:pPr>
            <a:r>
              <a:rPr lang="en-US" sz="2800" b="1" dirty="0">
                <a:solidFill>
                  <a:srgbClr val="E2E6E9"/>
                </a:solidFill>
                <a:latin typeface="PT Serif" panose="020A0603040505020204" pitchFamily="18" charset="0"/>
                <a:ea typeface="Merriweather" pitchFamily="34" charset="-122"/>
                <a:cs typeface="Merriweather" pitchFamily="34" charset="-120"/>
              </a:rPr>
              <a:t>Ngộ Độc Hóa Chất</a:t>
            </a:r>
            <a:endParaRPr lang="en-US" sz="2800" b="1" dirty="0"/>
          </a:p>
        </p:txBody>
      </p:sp>
      <p:sp>
        <p:nvSpPr>
          <p:cNvPr id="11" name="Text 8"/>
          <p:cNvSpPr/>
          <p:nvPr/>
        </p:nvSpPr>
        <p:spPr>
          <a:xfrm>
            <a:off x="6922038" y="3768744"/>
            <a:ext cx="7523822" cy="673894"/>
          </a:xfrm>
          <a:prstGeom prst="rect">
            <a:avLst/>
          </a:prstGeom>
          <a:noFill/>
          <a:ln/>
        </p:spPr>
        <p:txBody>
          <a:bodyPr wrap="square" lIns="0" tIns="0" rIns="0" bIns="0" rtlCol="0" anchor="t"/>
          <a:lstStyle/>
          <a:p>
            <a:pPr marL="0" indent="0">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Tiếp xúc với mực in và dung môi có thể gây hại nếu không có biện pháp bảo vệ.</a:t>
            </a:r>
            <a:endParaRPr lang="en-US" sz="1650" dirty="0"/>
          </a:p>
        </p:txBody>
      </p:sp>
      <p:sp>
        <p:nvSpPr>
          <p:cNvPr id="12" name="Shape 9"/>
          <p:cNvSpPr/>
          <p:nvPr/>
        </p:nvSpPr>
        <p:spPr>
          <a:xfrm>
            <a:off x="6223635" y="4944189"/>
            <a:ext cx="473988" cy="473988"/>
          </a:xfrm>
          <a:prstGeom prst="roundRect">
            <a:avLst>
              <a:gd name="adj" fmla="val 18668"/>
            </a:avLst>
          </a:prstGeom>
          <a:solidFill>
            <a:srgbClr val="003180"/>
          </a:solidFill>
          <a:ln w="7620">
            <a:solidFill>
              <a:srgbClr val="194A99"/>
            </a:solidFill>
            <a:prstDash val="solid"/>
          </a:ln>
        </p:spPr>
      </p:sp>
      <p:sp>
        <p:nvSpPr>
          <p:cNvPr id="13" name="Text 10"/>
          <p:cNvSpPr/>
          <p:nvPr/>
        </p:nvSpPr>
        <p:spPr>
          <a:xfrm>
            <a:off x="6372106" y="5023128"/>
            <a:ext cx="177046" cy="315992"/>
          </a:xfrm>
          <a:prstGeom prst="rect">
            <a:avLst/>
          </a:prstGeom>
          <a:noFill/>
          <a:ln/>
        </p:spPr>
        <p:txBody>
          <a:bodyPr wrap="none" lIns="0" tIns="0" rIns="0" bIns="0" rtlCol="0" anchor="t"/>
          <a:lstStyle/>
          <a:p>
            <a:pPr marL="0" indent="0" algn="ctr">
              <a:lnSpc>
                <a:spcPts val="2450"/>
              </a:lnSpc>
              <a:buNone/>
            </a:pPr>
            <a:r>
              <a:rPr lang="en-US" sz="2450" dirty="0">
                <a:solidFill>
                  <a:srgbClr val="E2E6E9"/>
                </a:solidFill>
                <a:latin typeface="PT Serif" panose="020A0603040505020204" pitchFamily="18" charset="0"/>
                <a:ea typeface="Merriweather" pitchFamily="34" charset="-122"/>
                <a:cs typeface="Merriweather" pitchFamily="34" charset="-120"/>
              </a:rPr>
              <a:t>3</a:t>
            </a:r>
            <a:endParaRPr lang="en-US" sz="2450" dirty="0"/>
          </a:p>
        </p:txBody>
      </p:sp>
      <p:sp>
        <p:nvSpPr>
          <p:cNvPr id="14" name="Text 11"/>
          <p:cNvSpPr/>
          <p:nvPr/>
        </p:nvSpPr>
        <p:spPr>
          <a:xfrm>
            <a:off x="6908244" y="4944189"/>
            <a:ext cx="2633305" cy="329208"/>
          </a:xfrm>
          <a:prstGeom prst="rect">
            <a:avLst/>
          </a:prstGeom>
          <a:noFill/>
          <a:ln/>
        </p:spPr>
        <p:txBody>
          <a:bodyPr wrap="none" lIns="0" tIns="0" rIns="0" bIns="0" rtlCol="0" anchor="t"/>
          <a:lstStyle/>
          <a:p>
            <a:pPr marL="0" indent="0">
              <a:lnSpc>
                <a:spcPts val="2550"/>
              </a:lnSpc>
              <a:buNone/>
            </a:pPr>
            <a:r>
              <a:rPr lang="en-US" sz="2800" b="1" dirty="0">
                <a:solidFill>
                  <a:srgbClr val="E2E6E9"/>
                </a:solidFill>
                <a:latin typeface="PT Serif" panose="020A0603040505020204" pitchFamily="18" charset="0"/>
                <a:ea typeface="Merriweather" pitchFamily="34" charset="-122"/>
                <a:cs typeface="Merriweather" pitchFamily="34" charset="-120"/>
              </a:rPr>
              <a:t>Ngã Từ Độ Cao</a:t>
            </a:r>
            <a:endParaRPr lang="en-US" sz="2800" b="1" dirty="0"/>
          </a:p>
        </p:txBody>
      </p:sp>
      <p:sp>
        <p:nvSpPr>
          <p:cNvPr id="15" name="Text 12"/>
          <p:cNvSpPr/>
          <p:nvPr/>
        </p:nvSpPr>
        <p:spPr>
          <a:xfrm>
            <a:off x="6922038" y="5273398"/>
            <a:ext cx="6984921" cy="336947"/>
          </a:xfrm>
          <a:prstGeom prst="rect">
            <a:avLst/>
          </a:prstGeom>
          <a:noFill/>
          <a:ln/>
        </p:spPr>
        <p:txBody>
          <a:bodyPr wrap="none" lIns="0" tIns="0" rIns="0" bIns="0" rtlCol="0" anchor="t"/>
          <a:lstStyle/>
          <a:p>
            <a:pPr marL="0" indent="0">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Công việc bảo trì và lắp đặt ở khu vực cao có thể gây nguy cơ ngã.</a:t>
            </a:r>
            <a:endParaRPr lang="en-US" sz="1650" dirty="0"/>
          </a:p>
        </p:txBody>
      </p:sp>
      <p:sp>
        <p:nvSpPr>
          <p:cNvPr id="16" name="Shape 13"/>
          <p:cNvSpPr/>
          <p:nvPr/>
        </p:nvSpPr>
        <p:spPr>
          <a:xfrm>
            <a:off x="6223635" y="6184225"/>
            <a:ext cx="473988" cy="473988"/>
          </a:xfrm>
          <a:prstGeom prst="roundRect">
            <a:avLst>
              <a:gd name="adj" fmla="val 18668"/>
            </a:avLst>
          </a:prstGeom>
          <a:solidFill>
            <a:srgbClr val="003180"/>
          </a:solidFill>
          <a:ln w="7620">
            <a:solidFill>
              <a:srgbClr val="194A99"/>
            </a:solidFill>
            <a:prstDash val="solid"/>
          </a:ln>
        </p:spPr>
      </p:sp>
      <p:sp>
        <p:nvSpPr>
          <p:cNvPr id="17" name="Text 14"/>
          <p:cNvSpPr/>
          <p:nvPr/>
        </p:nvSpPr>
        <p:spPr>
          <a:xfrm>
            <a:off x="6358771" y="6263164"/>
            <a:ext cx="203597" cy="315992"/>
          </a:xfrm>
          <a:prstGeom prst="rect">
            <a:avLst/>
          </a:prstGeom>
          <a:noFill/>
          <a:ln/>
        </p:spPr>
        <p:txBody>
          <a:bodyPr wrap="none" lIns="0" tIns="0" rIns="0" bIns="0" rtlCol="0" anchor="t"/>
          <a:lstStyle/>
          <a:p>
            <a:pPr marL="0" indent="0" algn="ctr">
              <a:lnSpc>
                <a:spcPts val="2450"/>
              </a:lnSpc>
              <a:buNone/>
            </a:pPr>
            <a:r>
              <a:rPr lang="en-US" sz="2450" dirty="0">
                <a:solidFill>
                  <a:srgbClr val="E2E6E9"/>
                </a:solidFill>
                <a:latin typeface="PT Serif" panose="020A0603040505020204" pitchFamily="18" charset="0"/>
                <a:ea typeface="Merriweather" pitchFamily="34" charset="-122"/>
                <a:cs typeface="Merriweather" pitchFamily="34" charset="-120"/>
              </a:rPr>
              <a:t>4</a:t>
            </a:r>
            <a:endParaRPr lang="en-US" sz="2450" dirty="0"/>
          </a:p>
        </p:txBody>
      </p:sp>
      <p:sp>
        <p:nvSpPr>
          <p:cNvPr id="18" name="Text 15"/>
          <p:cNvSpPr/>
          <p:nvPr/>
        </p:nvSpPr>
        <p:spPr>
          <a:xfrm>
            <a:off x="6908244" y="6184225"/>
            <a:ext cx="2633305" cy="329208"/>
          </a:xfrm>
          <a:prstGeom prst="rect">
            <a:avLst/>
          </a:prstGeom>
          <a:noFill/>
          <a:ln/>
        </p:spPr>
        <p:txBody>
          <a:bodyPr wrap="none" lIns="0" tIns="0" rIns="0" bIns="0" rtlCol="0" anchor="t"/>
          <a:lstStyle/>
          <a:p>
            <a:pPr marL="0" indent="0">
              <a:lnSpc>
                <a:spcPts val="2550"/>
              </a:lnSpc>
              <a:buNone/>
            </a:pPr>
            <a:r>
              <a:rPr lang="en-US" sz="2800" b="1" dirty="0">
                <a:solidFill>
                  <a:srgbClr val="E2E6E9"/>
                </a:solidFill>
                <a:latin typeface="PT Serif" panose="020A0603040505020204" pitchFamily="18" charset="0"/>
                <a:ea typeface="Merriweather" pitchFamily="34" charset="-122"/>
                <a:cs typeface="Merriweather" pitchFamily="34" charset="-120"/>
              </a:rPr>
              <a:t>Điện Giật</a:t>
            </a:r>
            <a:endParaRPr lang="en-US" sz="2800" b="1" dirty="0"/>
          </a:p>
        </p:txBody>
      </p:sp>
      <p:sp>
        <p:nvSpPr>
          <p:cNvPr id="19" name="Text 16"/>
          <p:cNvSpPr/>
          <p:nvPr/>
        </p:nvSpPr>
        <p:spPr>
          <a:xfrm>
            <a:off x="6922038" y="6513433"/>
            <a:ext cx="7406911" cy="673894"/>
          </a:xfrm>
          <a:prstGeom prst="rect">
            <a:avLst/>
          </a:prstGeom>
          <a:noFill/>
          <a:ln/>
        </p:spPr>
        <p:txBody>
          <a:bodyPr wrap="square" lIns="0" tIns="0" rIns="0" bIns="0" rtlCol="0" anchor="t"/>
          <a:lstStyle/>
          <a:p>
            <a:pPr marL="0" indent="0">
              <a:lnSpc>
                <a:spcPts val="2650"/>
              </a:lnSpc>
              <a:buNone/>
            </a:pPr>
            <a:r>
              <a:rPr lang="en-US" sz="1650" dirty="0">
                <a:solidFill>
                  <a:srgbClr val="E2E6E9"/>
                </a:solidFill>
                <a:latin typeface="PT Serif" panose="020A0603040505020204" pitchFamily="18" charset="0"/>
                <a:ea typeface="Merriweather" pitchFamily="34" charset="-122"/>
                <a:cs typeface="Merriweather" pitchFamily="34" charset="-120"/>
              </a:rPr>
              <a:t>Làm việc với thiết bị điện tử và hệ thống điện có thể dẫn đến nguy cơ điện giật.</a:t>
            </a:r>
            <a:endParaRPr lang="en-US" sz="1650" dirty="0"/>
          </a:p>
        </p:txBody>
      </p:sp>
      <p:pic>
        <p:nvPicPr>
          <p:cNvPr id="20" name="Picture 19">
            <a:extLst>
              <a:ext uri="{FF2B5EF4-FFF2-40B4-BE49-F238E27FC236}">
                <a16:creationId xmlns:a16="http://schemas.microsoft.com/office/drawing/2014/main" id="{6D8E4915-9C3C-6EA1-CAFB-8892F2D96C98}"/>
              </a:ext>
            </a:extLst>
          </p:cNvPr>
          <p:cNvPicPr>
            <a:picLocks noChangeAspect="1"/>
          </p:cNvPicPr>
          <p:nvPr/>
        </p:nvPicPr>
        <p:blipFill>
          <a:blip r:embed="rId4"/>
          <a:stretch>
            <a:fillRect/>
          </a:stretch>
        </p:blipFill>
        <p:spPr>
          <a:xfrm>
            <a:off x="12570489" y="7544493"/>
            <a:ext cx="1875371" cy="58071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97086" y="953155"/>
            <a:ext cx="5594747" cy="443746"/>
          </a:xfrm>
          <a:prstGeom prst="rect">
            <a:avLst/>
          </a:prstGeom>
          <a:noFill/>
          <a:ln/>
        </p:spPr>
        <p:txBody>
          <a:bodyPr wrap="none" lIns="0" tIns="0" rIns="0" bIns="0" rtlCol="0" anchor="t"/>
          <a:lstStyle/>
          <a:p>
            <a:pPr marL="0" indent="0">
              <a:lnSpc>
                <a:spcPts val="3450"/>
              </a:lnSpc>
              <a:buNone/>
            </a:pPr>
            <a:r>
              <a:rPr lang="en-US" sz="4000" b="1" dirty="0">
                <a:solidFill>
                  <a:srgbClr val="F5F0F0"/>
                </a:solidFill>
                <a:latin typeface="PT Serif" panose="020A0603040505020204" pitchFamily="18" charset="0"/>
                <a:ea typeface="Merriweather" pitchFamily="34" charset="-122"/>
                <a:cs typeface="Merriweather" pitchFamily="34" charset="-120"/>
              </a:rPr>
              <a:t>I. Công đoạn Sản Xuất Linh Kiện</a:t>
            </a:r>
            <a:endParaRPr lang="en-US" sz="4000" b="1" dirty="0"/>
          </a:p>
        </p:txBody>
      </p:sp>
      <p:pic>
        <p:nvPicPr>
          <p:cNvPr id="3" name="Image 0" descr="preencoded.png"/>
          <p:cNvPicPr>
            <a:picLocks noChangeAspect="1"/>
          </p:cNvPicPr>
          <p:nvPr/>
        </p:nvPicPr>
        <p:blipFill>
          <a:blip r:embed="rId3"/>
          <a:stretch>
            <a:fillRect/>
          </a:stretch>
        </p:blipFill>
        <p:spPr>
          <a:xfrm>
            <a:off x="8236459" y="2963466"/>
            <a:ext cx="5425518" cy="3734513"/>
          </a:xfrm>
          <a:prstGeom prst="rect">
            <a:avLst/>
          </a:prstGeom>
        </p:spPr>
      </p:pic>
      <p:sp>
        <p:nvSpPr>
          <p:cNvPr id="4" name="Text 1"/>
          <p:cNvSpPr/>
          <p:nvPr/>
        </p:nvSpPr>
        <p:spPr>
          <a:xfrm>
            <a:off x="497086" y="3294102"/>
            <a:ext cx="13636228" cy="227171"/>
          </a:xfrm>
          <a:prstGeom prst="rect">
            <a:avLst/>
          </a:prstGeom>
          <a:noFill/>
          <a:ln/>
        </p:spPr>
        <p:txBody>
          <a:bodyPr wrap="none" lIns="0" tIns="0" rIns="0" bIns="0" rtlCol="0" anchor="t"/>
          <a:lstStyle/>
          <a:p>
            <a:pPr marL="0" indent="0">
              <a:lnSpc>
                <a:spcPts val="1750"/>
              </a:lnSpc>
              <a:buNone/>
            </a:pPr>
            <a:endParaRPr lang="en-US" sz="1100" dirty="0"/>
          </a:p>
        </p:txBody>
      </p:sp>
      <p:pic>
        <p:nvPicPr>
          <p:cNvPr id="5" name="Image 1" descr="preencoded.png"/>
          <p:cNvPicPr>
            <a:picLocks noChangeAspect="1"/>
          </p:cNvPicPr>
          <p:nvPr/>
        </p:nvPicPr>
        <p:blipFill>
          <a:blip r:embed="rId4"/>
          <a:stretch>
            <a:fillRect/>
          </a:stretch>
        </p:blipFill>
        <p:spPr>
          <a:xfrm>
            <a:off x="497086" y="2683668"/>
            <a:ext cx="710089" cy="1136213"/>
          </a:xfrm>
          <a:prstGeom prst="rect">
            <a:avLst/>
          </a:prstGeom>
        </p:spPr>
      </p:pic>
      <p:sp>
        <p:nvSpPr>
          <p:cNvPr id="6" name="Text 2"/>
          <p:cNvSpPr/>
          <p:nvPr/>
        </p:nvSpPr>
        <p:spPr>
          <a:xfrm>
            <a:off x="1420178" y="2825591"/>
            <a:ext cx="1775341" cy="221813"/>
          </a:xfrm>
          <a:prstGeom prst="rect">
            <a:avLst/>
          </a:prstGeom>
          <a:noFill/>
          <a:ln/>
        </p:spPr>
        <p:txBody>
          <a:bodyPr wrap="none" lIns="0" tIns="0" rIns="0" bIns="0" rtlCol="0" anchor="t"/>
          <a:lstStyle/>
          <a:p>
            <a:pPr marL="0" indent="0" algn="l">
              <a:lnSpc>
                <a:spcPts val="1700"/>
              </a:lnSpc>
              <a:buNone/>
            </a:pPr>
            <a:r>
              <a:rPr lang="en-US" sz="1600" b="1" dirty="0">
                <a:solidFill>
                  <a:srgbClr val="E2E6E9"/>
                </a:solidFill>
                <a:latin typeface="PT Serif" panose="020A0603040505020204" pitchFamily="18" charset="0"/>
                <a:ea typeface="Merriweather" pitchFamily="34" charset="-122"/>
                <a:cs typeface="Merriweather" pitchFamily="34" charset="-120"/>
              </a:rPr>
              <a:t>Đặc Điểm Công Việc</a:t>
            </a:r>
            <a:endParaRPr lang="en-US" sz="1600" b="1" dirty="0"/>
          </a:p>
        </p:txBody>
      </p:sp>
      <p:sp>
        <p:nvSpPr>
          <p:cNvPr id="7" name="Text 3"/>
          <p:cNvSpPr/>
          <p:nvPr/>
        </p:nvSpPr>
        <p:spPr>
          <a:xfrm>
            <a:off x="1420178" y="3132534"/>
            <a:ext cx="12713137" cy="227171"/>
          </a:xfrm>
          <a:prstGeom prst="rect">
            <a:avLst/>
          </a:prstGeom>
          <a:noFill/>
          <a:ln/>
        </p:spPr>
        <p:txBody>
          <a:bodyPr wrap="none" lIns="0" tIns="0" rIns="0" bIns="0" rtlCol="0" anchor="t"/>
          <a:lstStyle/>
          <a:p>
            <a:pPr marL="342900" indent="-342900" algn="l">
              <a:lnSpc>
                <a:spcPts val="1750"/>
              </a:lnSpc>
              <a:buSzPct val="100000"/>
              <a:buChar char="•"/>
            </a:pPr>
            <a:r>
              <a:rPr lang="en-US" sz="1100" dirty="0">
                <a:solidFill>
                  <a:srgbClr val="E2E6E9"/>
                </a:solidFill>
                <a:latin typeface="PT Serif" panose="020A0603040505020204" pitchFamily="18" charset="0"/>
                <a:ea typeface="Merriweather" pitchFamily="34" charset="-122"/>
                <a:cs typeface="Merriweather" pitchFamily="34" charset="-120"/>
              </a:rPr>
              <a:t>Sản xuất linh kiện máy photocopy đòi hỏi độ chính xác cao.</a:t>
            </a:r>
            <a:endParaRPr lang="en-US" sz="1100" dirty="0"/>
          </a:p>
        </p:txBody>
      </p:sp>
      <p:sp>
        <p:nvSpPr>
          <p:cNvPr id="8" name="Text 4"/>
          <p:cNvSpPr/>
          <p:nvPr/>
        </p:nvSpPr>
        <p:spPr>
          <a:xfrm>
            <a:off x="1420178" y="3409354"/>
            <a:ext cx="12713137" cy="227171"/>
          </a:xfrm>
          <a:prstGeom prst="rect">
            <a:avLst/>
          </a:prstGeom>
          <a:noFill/>
          <a:ln/>
        </p:spPr>
        <p:txBody>
          <a:bodyPr wrap="none" lIns="0" tIns="0" rIns="0" bIns="0" rtlCol="0" anchor="t"/>
          <a:lstStyle/>
          <a:p>
            <a:pPr marL="342900" indent="-342900" algn="l">
              <a:lnSpc>
                <a:spcPts val="1750"/>
              </a:lnSpc>
              <a:buSzPct val="100000"/>
              <a:buChar char="•"/>
            </a:pPr>
            <a:r>
              <a:rPr lang="en-US" sz="1100" dirty="0">
                <a:solidFill>
                  <a:srgbClr val="E2E6E9"/>
                </a:solidFill>
                <a:latin typeface="PT Serif" panose="020A0603040505020204" pitchFamily="18" charset="0"/>
                <a:ea typeface="Merriweather" pitchFamily="34" charset="-122"/>
                <a:cs typeface="Merriweather" pitchFamily="34" charset="-120"/>
              </a:rPr>
              <a:t>Các linh kiện được đúc, gia công cơ khí và lắp ráp cẩn thận.</a:t>
            </a:r>
            <a:endParaRPr lang="en-US" sz="1100" dirty="0"/>
          </a:p>
        </p:txBody>
      </p:sp>
      <p:pic>
        <p:nvPicPr>
          <p:cNvPr id="9" name="Image 2" descr="preencoded.png"/>
          <p:cNvPicPr>
            <a:picLocks noChangeAspect="1"/>
          </p:cNvPicPr>
          <p:nvPr/>
        </p:nvPicPr>
        <p:blipFill>
          <a:blip r:embed="rId5"/>
          <a:stretch>
            <a:fillRect/>
          </a:stretch>
        </p:blipFill>
        <p:spPr>
          <a:xfrm>
            <a:off x="497086" y="3819882"/>
            <a:ext cx="710089" cy="1371600"/>
          </a:xfrm>
          <a:prstGeom prst="rect">
            <a:avLst/>
          </a:prstGeom>
        </p:spPr>
      </p:pic>
      <p:sp>
        <p:nvSpPr>
          <p:cNvPr id="10" name="Text 5"/>
          <p:cNvSpPr/>
          <p:nvPr/>
        </p:nvSpPr>
        <p:spPr>
          <a:xfrm>
            <a:off x="1420178" y="3961804"/>
            <a:ext cx="1775341" cy="221813"/>
          </a:xfrm>
          <a:prstGeom prst="rect">
            <a:avLst/>
          </a:prstGeom>
          <a:noFill/>
          <a:ln/>
        </p:spPr>
        <p:txBody>
          <a:bodyPr wrap="none" lIns="0" tIns="0" rIns="0" bIns="0" rtlCol="0" anchor="t"/>
          <a:lstStyle/>
          <a:p>
            <a:pPr marL="0" indent="0" algn="l">
              <a:lnSpc>
                <a:spcPts val="1700"/>
              </a:lnSpc>
              <a:buNone/>
            </a:pPr>
            <a:r>
              <a:rPr lang="en-US" sz="1600" b="1" dirty="0">
                <a:solidFill>
                  <a:srgbClr val="E2E6E9"/>
                </a:solidFill>
                <a:latin typeface="PT Serif" panose="020A0603040505020204" pitchFamily="18" charset="0"/>
                <a:ea typeface="Merriweather" pitchFamily="34" charset="-122"/>
                <a:cs typeface="Merriweather" pitchFamily="34" charset="-120"/>
              </a:rPr>
              <a:t>Nguy Cơ Tai Nạn</a:t>
            </a:r>
            <a:endParaRPr lang="en-US" sz="1600" b="1" dirty="0"/>
          </a:p>
        </p:txBody>
      </p:sp>
      <p:sp>
        <p:nvSpPr>
          <p:cNvPr id="11" name="Text 6"/>
          <p:cNvSpPr/>
          <p:nvPr/>
        </p:nvSpPr>
        <p:spPr>
          <a:xfrm>
            <a:off x="1420178" y="4268747"/>
            <a:ext cx="12713137" cy="227171"/>
          </a:xfrm>
          <a:prstGeom prst="rect">
            <a:avLst/>
          </a:prstGeom>
          <a:noFill/>
          <a:ln/>
        </p:spPr>
        <p:txBody>
          <a:bodyPr wrap="none" lIns="0" tIns="0" rIns="0" bIns="0" rtlCol="0" anchor="t"/>
          <a:lstStyle/>
          <a:p>
            <a:pPr marL="342900" indent="-342900" algn="l">
              <a:lnSpc>
                <a:spcPts val="1750"/>
              </a:lnSpc>
              <a:buSzPct val="100000"/>
              <a:buChar char="•"/>
            </a:pPr>
            <a:r>
              <a:rPr lang="en-US" sz="1100" dirty="0">
                <a:solidFill>
                  <a:srgbClr val="E2E6E9"/>
                </a:solidFill>
                <a:latin typeface="PT Serif" panose="020A0603040505020204" pitchFamily="18" charset="0"/>
                <a:ea typeface="Merriweather" pitchFamily="34" charset="-122"/>
                <a:cs typeface="Merriweather" pitchFamily="34" charset="-120"/>
              </a:rPr>
              <a:t>Bỏng do tiếp xúc với vật liệu nóng chảy.</a:t>
            </a:r>
            <a:endParaRPr lang="en-US" sz="1100" dirty="0"/>
          </a:p>
        </p:txBody>
      </p:sp>
      <p:sp>
        <p:nvSpPr>
          <p:cNvPr id="12" name="Text 7"/>
          <p:cNvSpPr/>
          <p:nvPr/>
        </p:nvSpPr>
        <p:spPr>
          <a:xfrm>
            <a:off x="1420178" y="4545568"/>
            <a:ext cx="12713137" cy="227171"/>
          </a:xfrm>
          <a:prstGeom prst="rect">
            <a:avLst/>
          </a:prstGeom>
          <a:noFill/>
          <a:ln/>
        </p:spPr>
        <p:txBody>
          <a:bodyPr wrap="none" lIns="0" tIns="0" rIns="0" bIns="0" rtlCol="0" anchor="t"/>
          <a:lstStyle/>
          <a:p>
            <a:pPr marL="342900" indent="-342900" algn="l">
              <a:lnSpc>
                <a:spcPts val="1750"/>
              </a:lnSpc>
              <a:buSzPct val="100000"/>
              <a:buChar char="•"/>
            </a:pPr>
            <a:r>
              <a:rPr lang="en-US" sz="1100" dirty="0">
                <a:solidFill>
                  <a:srgbClr val="E2E6E9"/>
                </a:solidFill>
                <a:latin typeface="PT Serif" panose="020A0603040505020204" pitchFamily="18" charset="0"/>
                <a:ea typeface="Merriweather" pitchFamily="34" charset="-122"/>
                <a:cs typeface="Merriweather" pitchFamily="34" charset="-120"/>
              </a:rPr>
              <a:t>Chấn thương do máy móc cắt gọt.</a:t>
            </a:r>
            <a:endParaRPr lang="en-US" sz="1100" dirty="0"/>
          </a:p>
        </p:txBody>
      </p:sp>
      <p:sp>
        <p:nvSpPr>
          <p:cNvPr id="13" name="Text 8"/>
          <p:cNvSpPr/>
          <p:nvPr/>
        </p:nvSpPr>
        <p:spPr>
          <a:xfrm>
            <a:off x="1420178" y="4822388"/>
            <a:ext cx="12713137" cy="227171"/>
          </a:xfrm>
          <a:prstGeom prst="rect">
            <a:avLst/>
          </a:prstGeom>
          <a:noFill/>
          <a:ln/>
        </p:spPr>
        <p:txBody>
          <a:bodyPr wrap="none" lIns="0" tIns="0" rIns="0" bIns="0" rtlCol="0" anchor="t"/>
          <a:lstStyle/>
          <a:p>
            <a:pPr marL="342900" indent="-342900" algn="l">
              <a:lnSpc>
                <a:spcPts val="1750"/>
              </a:lnSpc>
              <a:buSzPct val="100000"/>
              <a:buChar char="•"/>
            </a:pPr>
            <a:r>
              <a:rPr lang="en-US" sz="1100" dirty="0">
                <a:solidFill>
                  <a:srgbClr val="E2E6E9"/>
                </a:solidFill>
                <a:latin typeface="PT Serif" panose="020A0603040505020204" pitchFamily="18" charset="0"/>
                <a:ea typeface="Merriweather" pitchFamily="34" charset="-122"/>
                <a:cs typeface="Merriweather" pitchFamily="34" charset="-120"/>
              </a:rPr>
              <a:t>Trượt ngã hoặc va chạm trong quá trình lắp ráp.</a:t>
            </a:r>
            <a:endParaRPr lang="en-US" sz="1100" dirty="0"/>
          </a:p>
        </p:txBody>
      </p:sp>
      <p:pic>
        <p:nvPicPr>
          <p:cNvPr id="14" name="Image 3" descr="preencoded.png"/>
          <p:cNvPicPr>
            <a:picLocks noChangeAspect="1"/>
          </p:cNvPicPr>
          <p:nvPr/>
        </p:nvPicPr>
        <p:blipFill>
          <a:blip r:embed="rId6"/>
          <a:stretch>
            <a:fillRect/>
          </a:stretch>
        </p:blipFill>
        <p:spPr>
          <a:xfrm>
            <a:off x="497086" y="5191482"/>
            <a:ext cx="710089" cy="1648420"/>
          </a:xfrm>
          <a:prstGeom prst="rect">
            <a:avLst/>
          </a:prstGeom>
        </p:spPr>
      </p:pic>
      <p:sp>
        <p:nvSpPr>
          <p:cNvPr id="15" name="Text 9"/>
          <p:cNvSpPr/>
          <p:nvPr/>
        </p:nvSpPr>
        <p:spPr>
          <a:xfrm>
            <a:off x="1420178" y="5333404"/>
            <a:ext cx="1775341" cy="221813"/>
          </a:xfrm>
          <a:prstGeom prst="rect">
            <a:avLst/>
          </a:prstGeom>
          <a:noFill/>
          <a:ln/>
        </p:spPr>
        <p:txBody>
          <a:bodyPr wrap="none" lIns="0" tIns="0" rIns="0" bIns="0" rtlCol="0" anchor="t"/>
          <a:lstStyle/>
          <a:p>
            <a:pPr marL="0" indent="0" algn="l">
              <a:lnSpc>
                <a:spcPts val="1700"/>
              </a:lnSpc>
              <a:buNone/>
            </a:pPr>
            <a:r>
              <a:rPr lang="en-US" sz="1600" b="1" dirty="0">
                <a:solidFill>
                  <a:srgbClr val="E2E6E9"/>
                </a:solidFill>
                <a:latin typeface="PT Serif" panose="020A0603040505020204" pitchFamily="18" charset="0"/>
                <a:ea typeface="Merriweather" pitchFamily="34" charset="-122"/>
                <a:cs typeface="Merriweather" pitchFamily="34" charset="-120"/>
              </a:rPr>
              <a:t>Nguyên nhân</a:t>
            </a:r>
            <a:endParaRPr lang="en-US" sz="1600" b="1" dirty="0"/>
          </a:p>
        </p:txBody>
      </p:sp>
      <p:sp>
        <p:nvSpPr>
          <p:cNvPr id="16" name="Text 10"/>
          <p:cNvSpPr/>
          <p:nvPr/>
        </p:nvSpPr>
        <p:spPr>
          <a:xfrm>
            <a:off x="1420178" y="5640347"/>
            <a:ext cx="12713137" cy="227171"/>
          </a:xfrm>
          <a:prstGeom prst="rect">
            <a:avLst/>
          </a:prstGeom>
          <a:noFill/>
          <a:ln/>
        </p:spPr>
        <p:txBody>
          <a:bodyPr wrap="none" lIns="0" tIns="0" rIns="0" bIns="0" rtlCol="0" anchor="t"/>
          <a:lstStyle/>
          <a:p>
            <a:pPr marL="342900" indent="-342900" algn="l">
              <a:lnSpc>
                <a:spcPts val="1750"/>
              </a:lnSpc>
              <a:buSzPct val="100000"/>
              <a:buChar char="•"/>
            </a:pPr>
            <a:r>
              <a:rPr lang="en-US" sz="1100" dirty="0">
                <a:solidFill>
                  <a:srgbClr val="E2E6E9"/>
                </a:solidFill>
                <a:latin typeface="PT Serif" panose="020A0603040505020204" pitchFamily="18" charset="0"/>
                <a:ea typeface="Merriweather" pitchFamily="34" charset="-122"/>
                <a:cs typeface="Merriweather" pitchFamily="34" charset="-120"/>
              </a:rPr>
              <a:t>Tiếp xúc với vật liệu nóng chảy hoặc thiết bị nhiệt độ cao.</a:t>
            </a:r>
            <a:endParaRPr lang="en-US" sz="1100" dirty="0"/>
          </a:p>
        </p:txBody>
      </p:sp>
      <p:sp>
        <p:nvSpPr>
          <p:cNvPr id="17" name="Text 11"/>
          <p:cNvSpPr/>
          <p:nvPr/>
        </p:nvSpPr>
        <p:spPr>
          <a:xfrm>
            <a:off x="1420178" y="5917168"/>
            <a:ext cx="12713137" cy="227171"/>
          </a:xfrm>
          <a:prstGeom prst="rect">
            <a:avLst/>
          </a:prstGeom>
          <a:noFill/>
          <a:ln/>
        </p:spPr>
        <p:txBody>
          <a:bodyPr wrap="none" lIns="0" tIns="0" rIns="0" bIns="0" rtlCol="0" anchor="t"/>
          <a:lstStyle/>
          <a:p>
            <a:pPr marL="342900" indent="-342900" algn="l">
              <a:lnSpc>
                <a:spcPts val="1750"/>
              </a:lnSpc>
              <a:buSzPct val="100000"/>
              <a:buChar char="•"/>
            </a:pPr>
            <a:r>
              <a:rPr lang="en-US" sz="1100" dirty="0">
                <a:solidFill>
                  <a:srgbClr val="E2E6E9"/>
                </a:solidFill>
                <a:latin typeface="PT Serif" panose="020A0603040505020204" pitchFamily="18" charset="0"/>
                <a:ea typeface="Merriweather" pitchFamily="34" charset="-122"/>
                <a:cs typeface="Merriweather" pitchFamily="34" charset="-120"/>
              </a:rPr>
              <a:t>Sử dụng máy móc không đúng cách hoặc bảo dưỡng máy móc không đầy đủ.</a:t>
            </a:r>
            <a:endParaRPr lang="en-US" sz="1100" dirty="0"/>
          </a:p>
        </p:txBody>
      </p:sp>
      <p:sp>
        <p:nvSpPr>
          <p:cNvPr id="18" name="Text 12"/>
          <p:cNvSpPr/>
          <p:nvPr/>
        </p:nvSpPr>
        <p:spPr>
          <a:xfrm>
            <a:off x="1420178" y="6193988"/>
            <a:ext cx="12713137" cy="227171"/>
          </a:xfrm>
          <a:prstGeom prst="rect">
            <a:avLst/>
          </a:prstGeom>
          <a:noFill/>
          <a:ln/>
        </p:spPr>
        <p:txBody>
          <a:bodyPr wrap="none" lIns="0" tIns="0" rIns="0" bIns="0" rtlCol="0" anchor="t"/>
          <a:lstStyle/>
          <a:p>
            <a:pPr marL="342900" indent="-342900" algn="l">
              <a:lnSpc>
                <a:spcPts val="1750"/>
              </a:lnSpc>
              <a:buSzPct val="100000"/>
              <a:buChar char="•"/>
            </a:pPr>
            <a:r>
              <a:rPr lang="en-US" sz="1100" dirty="0">
                <a:solidFill>
                  <a:srgbClr val="E2E6E9"/>
                </a:solidFill>
                <a:latin typeface="PT Serif" panose="020A0603040505020204" pitchFamily="18" charset="0"/>
                <a:ea typeface="Merriweather" pitchFamily="34" charset="-122"/>
                <a:cs typeface="Merriweather" pitchFamily="34" charset="-120"/>
              </a:rPr>
              <a:t>Khu vực làm việc không được giữ gìn sạch sẽ hoặc không có thiết bị bảo hộ phù hợp.</a:t>
            </a:r>
            <a:endParaRPr lang="en-US" sz="1100" dirty="0"/>
          </a:p>
        </p:txBody>
      </p:sp>
      <p:sp>
        <p:nvSpPr>
          <p:cNvPr id="19" name="Text 13"/>
          <p:cNvSpPr/>
          <p:nvPr/>
        </p:nvSpPr>
        <p:spPr>
          <a:xfrm>
            <a:off x="1420178" y="6470808"/>
            <a:ext cx="12713137" cy="227171"/>
          </a:xfrm>
          <a:prstGeom prst="rect">
            <a:avLst/>
          </a:prstGeom>
          <a:noFill/>
          <a:ln/>
        </p:spPr>
        <p:txBody>
          <a:bodyPr wrap="none" lIns="0" tIns="0" rIns="0" bIns="0" rtlCol="0" anchor="t"/>
          <a:lstStyle/>
          <a:p>
            <a:pPr marL="342900" indent="-342900" algn="l">
              <a:lnSpc>
                <a:spcPts val="1750"/>
              </a:lnSpc>
              <a:buSzPct val="100000"/>
              <a:buChar char="•"/>
            </a:pPr>
            <a:r>
              <a:rPr lang="en-US" sz="1100" dirty="0">
                <a:solidFill>
                  <a:srgbClr val="E2E6E9"/>
                </a:solidFill>
                <a:latin typeface="PT Serif" panose="020A0603040505020204" pitchFamily="18" charset="0"/>
                <a:ea typeface="Merriweather" pitchFamily="34" charset="-122"/>
                <a:cs typeface="Merriweather" pitchFamily="34" charset="-120"/>
              </a:rPr>
              <a:t>Sự thiếu chú ý hoặc thiếu đào tạo về quy trình an toàn.</a:t>
            </a:r>
            <a:endParaRPr lang="en-US" sz="1100" dirty="0"/>
          </a:p>
        </p:txBody>
      </p:sp>
      <p:pic>
        <p:nvPicPr>
          <p:cNvPr id="20" name="Picture 19">
            <a:extLst>
              <a:ext uri="{FF2B5EF4-FFF2-40B4-BE49-F238E27FC236}">
                <a16:creationId xmlns:a16="http://schemas.microsoft.com/office/drawing/2014/main" id="{83759690-1758-C2EC-52C9-2B0F4D4C98B8}"/>
              </a:ext>
            </a:extLst>
          </p:cNvPr>
          <p:cNvPicPr>
            <a:picLocks noChangeAspect="1"/>
          </p:cNvPicPr>
          <p:nvPr/>
        </p:nvPicPr>
        <p:blipFill>
          <a:blip r:embed="rId7"/>
          <a:stretch>
            <a:fillRect/>
          </a:stretch>
        </p:blipFill>
        <p:spPr>
          <a:xfrm>
            <a:off x="12570489" y="7544493"/>
            <a:ext cx="1875371" cy="58071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8823497" y="2921443"/>
            <a:ext cx="5314460" cy="3985967"/>
          </a:xfrm>
          <a:prstGeom prst="rect">
            <a:avLst/>
          </a:prstGeom>
        </p:spPr>
      </p:pic>
      <p:sp>
        <p:nvSpPr>
          <p:cNvPr id="4" name="Text 0"/>
          <p:cNvSpPr/>
          <p:nvPr/>
        </p:nvSpPr>
        <p:spPr>
          <a:xfrm>
            <a:off x="586626" y="911959"/>
            <a:ext cx="8335328" cy="613529"/>
          </a:xfrm>
          <a:prstGeom prst="rect">
            <a:avLst/>
          </a:prstGeom>
          <a:noFill/>
          <a:ln/>
        </p:spPr>
        <p:txBody>
          <a:bodyPr wrap="none" lIns="0" tIns="0" rIns="0" bIns="0" rtlCol="0" anchor="t"/>
          <a:lstStyle/>
          <a:p>
            <a:pPr marL="0" indent="0">
              <a:lnSpc>
                <a:spcPts val="4800"/>
              </a:lnSpc>
              <a:buNone/>
            </a:pPr>
            <a:r>
              <a:rPr lang="en-US" sz="3850" b="1" dirty="0">
                <a:solidFill>
                  <a:srgbClr val="F5F0F0"/>
                </a:solidFill>
                <a:latin typeface="PT Serif" panose="020A0603040505020204" pitchFamily="18" charset="0"/>
                <a:ea typeface="Merriweather" pitchFamily="34" charset="-122"/>
                <a:cs typeface="Merriweather" pitchFamily="34" charset="-120"/>
              </a:rPr>
              <a:t>II. Công đoạn Lắp Ráp Các Bộ Phận</a:t>
            </a:r>
            <a:endParaRPr lang="en-US" sz="3850" b="1" dirty="0"/>
          </a:p>
        </p:txBody>
      </p:sp>
      <p:sp>
        <p:nvSpPr>
          <p:cNvPr id="5" name="Shape 1"/>
          <p:cNvSpPr/>
          <p:nvPr/>
        </p:nvSpPr>
        <p:spPr>
          <a:xfrm>
            <a:off x="970121" y="2897879"/>
            <a:ext cx="22860" cy="3786307"/>
          </a:xfrm>
          <a:prstGeom prst="roundRect">
            <a:avLst>
              <a:gd name="adj" fmla="val 360721"/>
            </a:avLst>
          </a:prstGeom>
          <a:solidFill>
            <a:srgbClr val="194A99"/>
          </a:solidFill>
          <a:ln/>
        </p:spPr>
      </p:sp>
      <p:sp>
        <p:nvSpPr>
          <p:cNvPr id="6" name="Shape 2"/>
          <p:cNvSpPr/>
          <p:nvPr/>
        </p:nvSpPr>
        <p:spPr>
          <a:xfrm>
            <a:off x="1179552" y="3328171"/>
            <a:ext cx="687110" cy="22860"/>
          </a:xfrm>
          <a:prstGeom prst="roundRect">
            <a:avLst>
              <a:gd name="adj" fmla="val 360721"/>
            </a:avLst>
          </a:prstGeom>
          <a:solidFill>
            <a:srgbClr val="194A99"/>
          </a:solidFill>
          <a:ln/>
        </p:spPr>
      </p:sp>
      <p:sp>
        <p:nvSpPr>
          <p:cNvPr id="7" name="Shape 3"/>
          <p:cNvSpPr/>
          <p:nvPr/>
        </p:nvSpPr>
        <p:spPr>
          <a:xfrm>
            <a:off x="760690" y="3118740"/>
            <a:ext cx="441722" cy="441722"/>
          </a:xfrm>
          <a:prstGeom prst="roundRect">
            <a:avLst>
              <a:gd name="adj" fmla="val 18668"/>
            </a:avLst>
          </a:prstGeom>
          <a:solidFill>
            <a:srgbClr val="003180"/>
          </a:solidFill>
          <a:ln w="7620">
            <a:solidFill>
              <a:srgbClr val="194A99"/>
            </a:solidFill>
            <a:prstDash val="solid"/>
          </a:ln>
        </p:spPr>
      </p:sp>
      <p:sp>
        <p:nvSpPr>
          <p:cNvPr id="8" name="Text 4"/>
          <p:cNvSpPr/>
          <p:nvPr/>
        </p:nvSpPr>
        <p:spPr>
          <a:xfrm>
            <a:off x="916781" y="3192320"/>
            <a:ext cx="129540" cy="294561"/>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1</a:t>
            </a:r>
            <a:endParaRPr lang="en-US" sz="2300" dirty="0"/>
          </a:p>
        </p:txBody>
      </p:sp>
      <p:sp>
        <p:nvSpPr>
          <p:cNvPr id="9" name="Text 5"/>
          <p:cNvSpPr/>
          <p:nvPr/>
        </p:nvSpPr>
        <p:spPr>
          <a:xfrm>
            <a:off x="2061329" y="3094213"/>
            <a:ext cx="2454116" cy="306705"/>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Kiểm Tra Linh Kiện</a:t>
            </a:r>
            <a:endParaRPr lang="en-US" sz="1900" b="1" dirty="0"/>
          </a:p>
        </p:txBody>
      </p:sp>
      <p:sp>
        <p:nvSpPr>
          <p:cNvPr id="10" name="Text 6"/>
          <p:cNvSpPr/>
          <p:nvPr/>
        </p:nvSpPr>
        <p:spPr>
          <a:xfrm>
            <a:off x="2061329" y="3518671"/>
            <a:ext cx="11881961" cy="314087"/>
          </a:xfrm>
          <a:prstGeom prst="rect">
            <a:avLst/>
          </a:prstGeom>
          <a:noFill/>
          <a:ln/>
        </p:spPr>
        <p:txBody>
          <a:bodyPr wrap="non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Kiểm tra các linh kiện để đảm bảo chúng không bị hư hỏng.</a:t>
            </a:r>
            <a:endParaRPr lang="en-US" sz="1500" dirty="0"/>
          </a:p>
        </p:txBody>
      </p:sp>
      <p:sp>
        <p:nvSpPr>
          <p:cNvPr id="11" name="Shape 7"/>
          <p:cNvSpPr/>
          <p:nvPr/>
        </p:nvSpPr>
        <p:spPr>
          <a:xfrm>
            <a:off x="1179552" y="4655717"/>
            <a:ext cx="687110" cy="22860"/>
          </a:xfrm>
          <a:prstGeom prst="roundRect">
            <a:avLst>
              <a:gd name="adj" fmla="val 360721"/>
            </a:avLst>
          </a:prstGeom>
          <a:solidFill>
            <a:srgbClr val="194A99"/>
          </a:solidFill>
          <a:ln/>
        </p:spPr>
      </p:sp>
      <p:sp>
        <p:nvSpPr>
          <p:cNvPr id="12" name="Shape 8"/>
          <p:cNvSpPr/>
          <p:nvPr/>
        </p:nvSpPr>
        <p:spPr>
          <a:xfrm>
            <a:off x="760690" y="4446286"/>
            <a:ext cx="441722" cy="441722"/>
          </a:xfrm>
          <a:prstGeom prst="roundRect">
            <a:avLst>
              <a:gd name="adj" fmla="val 18668"/>
            </a:avLst>
          </a:prstGeom>
          <a:solidFill>
            <a:srgbClr val="003180"/>
          </a:solidFill>
          <a:ln w="7620">
            <a:solidFill>
              <a:srgbClr val="194A99"/>
            </a:solidFill>
            <a:prstDash val="solid"/>
          </a:ln>
        </p:spPr>
      </p:sp>
      <p:sp>
        <p:nvSpPr>
          <p:cNvPr id="13" name="Text 9"/>
          <p:cNvSpPr/>
          <p:nvPr/>
        </p:nvSpPr>
        <p:spPr>
          <a:xfrm>
            <a:off x="893445" y="4519867"/>
            <a:ext cx="176093" cy="294561"/>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2</a:t>
            </a:r>
            <a:endParaRPr lang="en-US" sz="2300" dirty="0"/>
          </a:p>
        </p:txBody>
      </p:sp>
      <p:sp>
        <p:nvSpPr>
          <p:cNvPr id="14" name="Text 10"/>
          <p:cNvSpPr/>
          <p:nvPr/>
        </p:nvSpPr>
        <p:spPr>
          <a:xfrm>
            <a:off x="2061329" y="4421760"/>
            <a:ext cx="2454116" cy="306705"/>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Lắp Ráp Cơ Khí</a:t>
            </a:r>
            <a:endParaRPr lang="en-US" sz="1900" b="1" dirty="0"/>
          </a:p>
        </p:txBody>
      </p:sp>
      <p:sp>
        <p:nvSpPr>
          <p:cNvPr id="15" name="Text 11"/>
          <p:cNvSpPr/>
          <p:nvPr/>
        </p:nvSpPr>
        <p:spPr>
          <a:xfrm>
            <a:off x="2061329" y="4846217"/>
            <a:ext cx="11881961" cy="314087"/>
          </a:xfrm>
          <a:prstGeom prst="rect">
            <a:avLst/>
          </a:prstGeom>
          <a:noFill/>
          <a:ln/>
        </p:spPr>
        <p:txBody>
          <a:bodyPr wrap="non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Lắp ráp các bộ phận cơ khí như trục, động cơ và khung.</a:t>
            </a:r>
            <a:endParaRPr lang="en-US" sz="1500" dirty="0"/>
          </a:p>
        </p:txBody>
      </p:sp>
      <p:sp>
        <p:nvSpPr>
          <p:cNvPr id="16" name="Shape 12"/>
          <p:cNvSpPr/>
          <p:nvPr/>
        </p:nvSpPr>
        <p:spPr>
          <a:xfrm>
            <a:off x="1179552" y="5983264"/>
            <a:ext cx="687110" cy="22860"/>
          </a:xfrm>
          <a:prstGeom prst="roundRect">
            <a:avLst>
              <a:gd name="adj" fmla="val 360721"/>
            </a:avLst>
          </a:prstGeom>
          <a:solidFill>
            <a:srgbClr val="194A99"/>
          </a:solidFill>
          <a:ln/>
        </p:spPr>
      </p:sp>
      <p:sp>
        <p:nvSpPr>
          <p:cNvPr id="17" name="Shape 13"/>
          <p:cNvSpPr/>
          <p:nvPr/>
        </p:nvSpPr>
        <p:spPr>
          <a:xfrm>
            <a:off x="760690" y="5773833"/>
            <a:ext cx="441722" cy="441722"/>
          </a:xfrm>
          <a:prstGeom prst="roundRect">
            <a:avLst>
              <a:gd name="adj" fmla="val 18668"/>
            </a:avLst>
          </a:prstGeom>
          <a:solidFill>
            <a:srgbClr val="003180"/>
          </a:solidFill>
          <a:ln w="7620">
            <a:solidFill>
              <a:srgbClr val="194A99"/>
            </a:solidFill>
            <a:prstDash val="solid"/>
          </a:ln>
        </p:spPr>
      </p:sp>
      <p:sp>
        <p:nvSpPr>
          <p:cNvPr id="18" name="Text 14"/>
          <p:cNvSpPr/>
          <p:nvPr/>
        </p:nvSpPr>
        <p:spPr>
          <a:xfrm>
            <a:off x="899041" y="5847414"/>
            <a:ext cx="164902" cy="294561"/>
          </a:xfrm>
          <a:prstGeom prst="rect">
            <a:avLst/>
          </a:prstGeom>
          <a:noFill/>
          <a:ln/>
        </p:spPr>
        <p:txBody>
          <a:bodyPr wrap="none" lIns="0" tIns="0" rIns="0" bIns="0" rtlCol="0" anchor="t"/>
          <a:lstStyle/>
          <a:p>
            <a:pPr marL="0" indent="0" algn="ctr">
              <a:lnSpc>
                <a:spcPts val="2300"/>
              </a:lnSpc>
              <a:buNone/>
            </a:pPr>
            <a:r>
              <a:rPr lang="en-US" sz="2300" dirty="0">
                <a:solidFill>
                  <a:srgbClr val="E2E6E9"/>
                </a:solidFill>
                <a:latin typeface="PT Serif" panose="020A0603040505020204" pitchFamily="18" charset="0"/>
                <a:ea typeface="Merriweather" pitchFamily="34" charset="-122"/>
                <a:cs typeface="Merriweather" pitchFamily="34" charset="-120"/>
              </a:rPr>
              <a:t>3</a:t>
            </a:r>
            <a:endParaRPr lang="en-US" sz="2300" dirty="0"/>
          </a:p>
        </p:txBody>
      </p:sp>
      <p:sp>
        <p:nvSpPr>
          <p:cNvPr id="19" name="Text 15"/>
          <p:cNvSpPr/>
          <p:nvPr/>
        </p:nvSpPr>
        <p:spPr>
          <a:xfrm>
            <a:off x="2061329" y="5749306"/>
            <a:ext cx="2454116" cy="306705"/>
          </a:xfrm>
          <a:prstGeom prst="rect">
            <a:avLst/>
          </a:prstGeom>
          <a:noFill/>
          <a:ln/>
        </p:spPr>
        <p:txBody>
          <a:bodyPr wrap="none" lIns="0" tIns="0" rIns="0" bIns="0" rtlCol="0" anchor="t"/>
          <a:lstStyle/>
          <a:p>
            <a:pPr marL="0" indent="0" algn="l">
              <a:lnSpc>
                <a:spcPts val="2400"/>
              </a:lnSpc>
              <a:buNone/>
            </a:pPr>
            <a:r>
              <a:rPr lang="en-US" sz="1900" b="1" dirty="0">
                <a:solidFill>
                  <a:srgbClr val="E2E6E9"/>
                </a:solidFill>
                <a:latin typeface="PT Serif" panose="020A0603040505020204" pitchFamily="18" charset="0"/>
                <a:ea typeface="Merriweather" pitchFamily="34" charset="-122"/>
                <a:cs typeface="Merriweather" pitchFamily="34" charset="-120"/>
              </a:rPr>
              <a:t>Lắp Ráp Điện Tử</a:t>
            </a:r>
            <a:endParaRPr lang="en-US" sz="1900" b="1" dirty="0"/>
          </a:p>
        </p:txBody>
      </p:sp>
      <p:sp>
        <p:nvSpPr>
          <p:cNvPr id="20" name="Text 16"/>
          <p:cNvSpPr/>
          <p:nvPr/>
        </p:nvSpPr>
        <p:spPr>
          <a:xfrm>
            <a:off x="2061329" y="6173764"/>
            <a:ext cx="11881961" cy="314087"/>
          </a:xfrm>
          <a:prstGeom prst="rect">
            <a:avLst/>
          </a:prstGeom>
          <a:noFill/>
          <a:ln/>
        </p:spPr>
        <p:txBody>
          <a:bodyPr wrap="none" lIns="0" tIns="0" rIns="0" bIns="0" rtlCol="0" anchor="t"/>
          <a:lstStyle/>
          <a:p>
            <a:pPr marL="0" indent="0" algn="l">
              <a:lnSpc>
                <a:spcPts val="2450"/>
              </a:lnSpc>
              <a:buNone/>
            </a:pPr>
            <a:r>
              <a:rPr lang="en-US" sz="1500" dirty="0">
                <a:solidFill>
                  <a:srgbClr val="E2E6E9"/>
                </a:solidFill>
                <a:latin typeface="PT Serif" panose="020A0603040505020204" pitchFamily="18" charset="0"/>
                <a:ea typeface="Merriweather" pitchFamily="34" charset="-122"/>
                <a:cs typeface="Merriweather" pitchFamily="34" charset="-120"/>
              </a:rPr>
              <a:t>Lắp ráp các phần điện tử như bảng mạch và cảm biến.</a:t>
            </a:r>
            <a:endParaRPr lang="en-US" sz="1500" dirty="0"/>
          </a:p>
        </p:txBody>
      </p:sp>
      <p:pic>
        <p:nvPicPr>
          <p:cNvPr id="21" name="Picture 20">
            <a:extLst>
              <a:ext uri="{FF2B5EF4-FFF2-40B4-BE49-F238E27FC236}">
                <a16:creationId xmlns:a16="http://schemas.microsoft.com/office/drawing/2014/main" id="{AB356FBC-EBBB-C28A-89FE-C065068E191A}"/>
              </a:ext>
            </a:extLst>
          </p:cNvPr>
          <p:cNvPicPr>
            <a:picLocks noChangeAspect="1"/>
          </p:cNvPicPr>
          <p:nvPr/>
        </p:nvPicPr>
        <p:blipFill>
          <a:blip r:embed="rId4"/>
          <a:stretch>
            <a:fillRect/>
          </a:stretch>
        </p:blipFill>
        <p:spPr>
          <a:xfrm>
            <a:off x="12570489" y="7544493"/>
            <a:ext cx="1875371" cy="58071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048352" y="3371611"/>
            <a:ext cx="3901440" cy="3268980"/>
          </a:xfrm>
          <a:prstGeom prst="rect">
            <a:avLst/>
          </a:prstGeom>
        </p:spPr>
      </p:pic>
      <p:sp>
        <p:nvSpPr>
          <p:cNvPr id="3" name="Text 0"/>
          <p:cNvSpPr/>
          <p:nvPr/>
        </p:nvSpPr>
        <p:spPr>
          <a:xfrm>
            <a:off x="773192" y="607695"/>
            <a:ext cx="9275160" cy="1380649"/>
          </a:xfrm>
          <a:prstGeom prst="rect">
            <a:avLst/>
          </a:prstGeom>
          <a:noFill/>
          <a:ln/>
        </p:spPr>
        <p:txBody>
          <a:bodyPr wrap="square" lIns="0" tIns="0" rIns="0" bIns="0" rtlCol="0" anchor="t"/>
          <a:lstStyle/>
          <a:p>
            <a:pPr marL="0" indent="0">
              <a:lnSpc>
                <a:spcPts val="5400"/>
              </a:lnSpc>
              <a:buNone/>
            </a:pPr>
            <a:r>
              <a:rPr lang="en-US" sz="4400" b="1" dirty="0">
                <a:solidFill>
                  <a:srgbClr val="F5F0F0"/>
                </a:solidFill>
                <a:latin typeface="PT Serif" panose="020A0603040505020204" pitchFamily="18" charset="0"/>
                <a:ea typeface="Merriweather" pitchFamily="34" charset="-122"/>
                <a:cs typeface="Merriweather" pitchFamily="34" charset="-120"/>
              </a:rPr>
              <a:t>Nguy Cơ Tai Nạn Trong Lắp Ráp</a:t>
            </a:r>
            <a:endParaRPr lang="en-US" sz="4400" b="1" dirty="0"/>
          </a:p>
        </p:txBody>
      </p:sp>
      <p:pic>
        <p:nvPicPr>
          <p:cNvPr id="4" name="Image 1" descr="preencoded.png"/>
          <p:cNvPicPr>
            <a:picLocks noChangeAspect="1"/>
          </p:cNvPicPr>
          <p:nvPr/>
        </p:nvPicPr>
        <p:blipFill>
          <a:blip r:embed="rId4"/>
          <a:stretch>
            <a:fillRect/>
          </a:stretch>
        </p:blipFill>
        <p:spPr>
          <a:xfrm>
            <a:off x="773192" y="2319695"/>
            <a:ext cx="1104543" cy="1767364"/>
          </a:xfrm>
          <a:prstGeom prst="rect">
            <a:avLst/>
          </a:prstGeom>
        </p:spPr>
      </p:pic>
      <p:sp>
        <p:nvSpPr>
          <p:cNvPr id="5" name="Text 1"/>
          <p:cNvSpPr/>
          <p:nvPr/>
        </p:nvSpPr>
        <p:spPr>
          <a:xfrm>
            <a:off x="2209086" y="2540556"/>
            <a:ext cx="2781300" cy="345043"/>
          </a:xfrm>
          <a:prstGeom prst="rect">
            <a:avLst/>
          </a:prstGeom>
          <a:noFill/>
          <a:ln/>
        </p:spPr>
        <p:txBody>
          <a:bodyPr wrap="none" lIns="0" tIns="0" rIns="0" bIns="0" rtlCol="0" anchor="t"/>
          <a:lstStyle/>
          <a:p>
            <a:pPr marL="0" indent="0" algn="l">
              <a:lnSpc>
                <a:spcPts val="2700"/>
              </a:lnSpc>
              <a:buNone/>
            </a:pPr>
            <a:r>
              <a:rPr lang="en-US" sz="2400" b="1" dirty="0">
                <a:solidFill>
                  <a:srgbClr val="E2E6E9"/>
                </a:solidFill>
                <a:latin typeface="PT Serif" panose="020A0603040505020204" pitchFamily="18" charset="0"/>
                <a:ea typeface="Merriweather" pitchFamily="34" charset="-122"/>
                <a:cs typeface="Merriweather" pitchFamily="34" charset="-120"/>
              </a:rPr>
              <a:t>Chấn Thương Cơ Khí</a:t>
            </a:r>
            <a:endParaRPr lang="en-US" sz="2400" b="1" dirty="0"/>
          </a:p>
        </p:txBody>
      </p:sp>
      <p:sp>
        <p:nvSpPr>
          <p:cNvPr id="6" name="Text 2"/>
          <p:cNvSpPr/>
          <p:nvPr/>
        </p:nvSpPr>
        <p:spPr>
          <a:xfrm>
            <a:off x="2209086" y="3018115"/>
            <a:ext cx="6924866" cy="706993"/>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Tiếp xúc với công cụ sắc nhọn hoặc bị kẹt tay trong máy móc.</a:t>
            </a:r>
            <a:endParaRPr lang="en-US" sz="1700" dirty="0"/>
          </a:p>
        </p:txBody>
      </p:sp>
      <p:pic>
        <p:nvPicPr>
          <p:cNvPr id="7" name="Image 2" descr="preencoded.png"/>
          <p:cNvPicPr>
            <a:picLocks noChangeAspect="1"/>
          </p:cNvPicPr>
          <p:nvPr/>
        </p:nvPicPr>
        <p:blipFill>
          <a:blip r:embed="rId5"/>
          <a:stretch>
            <a:fillRect/>
          </a:stretch>
        </p:blipFill>
        <p:spPr>
          <a:xfrm>
            <a:off x="773192" y="4087058"/>
            <a:ext cx="1104543" cy="1767364"/>
          </a:xfrm>
          <a:prstGeom prst="rect">
            <a:avLst/>
          </a:prstGeom>
        </p:spPr>
      </p:pic>
      <p:sp>
        <p:nvSpPr>
          <p:cNvPr id="8" name="Text 3"/>
          <p:cNvSpPr/>
          <p:nvPr/>
        </p:nvSpPr>
        <p:spPr>
          <a:xfrm>
            <a:off x="2209086" y="4307919"/>
            <a:ext cx="2761536" cy="345043"/>
          </a:xfrm>
          <a:prstGeom prst="rect">
            <a:avLst/>
          </a:prstGeom>
          <a:noFill/>
          <a:ln/>
        </p:spPr>
        <p:txBody>
          <a:bodyPr wrap="none" lIns="0" tIns="0" rIns="0" bIns="0" rtlCol="0" anchor="t"/>
          <a:lstStyle/>
          <a:p>
            <a:pPr marL="0" indent="0" algn="l">
              <a:lnSpc>
                <a:spcPts val="2700"/>
              </a:lnSpc>
              <a:buNone/>
            </a:pPr>
            <a:r>
              <a:rPr lang="en-US" sz="2400" b="1" dirty="0">
                <a:solidFill>
                  <a:srgbClr val="E2E6E9"/>
                </a:solidFill>
                <a:latin typeface="PT Serif" panose="020A0603040505020204" pitchFamily="18" charset="0"/>
                <a:ea typeface="Merriweather" pitchFamily="34" charset="-122"/>
                <a:cs typeface="Merriweather" pitchFamily="34" charset="-120"/>
              </a:rPr>
              <a:t>Tai Nạn Điện Tử</a:t>
            </a:r>
            <a:endParaRPr lang="en-US" sz="2400" b="1" dirty="0"/>
          </a:p>
        </p:txBody>
      </p:sp>
      <p:sp>
        <p:nvSpPr>
          <p:cNvPr id="9" name="Text 4"/>
          <p:cNvSpPr/>
          <p:nvPr/>
        </p:nvSpPr>
        <p:spPr>
          <a:xfrm>
            <a:off x="2209086" y="4785479"/>
            <a:ext cx="7196171" cy="706993"/>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Va chạm hoặc trầy xước khi xử lý linh kiện nhỏ và bảng mạch.</a:t>
            </a:r>
            <a:endParaRPr lang="en-US" sz="1700" dirty="0"/>
          </a:p>
        </p:txBody>
      </p:sp>
      <p:pic>
        <p:nvPicPr>
          <p:cNvPr id="10" name="Image 3" descr="preencoded.png"/>
          <p:cNvPicPr>
            <a:picLocks noChangeAspect="1"/>
          </p:cNvPicPr>
          <p:nvPr/>
        </p:nvPicPr>
        <p:blipFill>
          <a:blip r:embed="rId6"/>
          <a:stretch>
            <a:fillRect/>
          </a:stretch>
        </p:blipFill>
        <p:spPr>
          <a:xfrm>
            <a:off x="773192" y="5854422"/>
            <a:ext cx="1104543" cy="1767364"/>
          </a:xfrm>
          <a:prstGeom prst="rect">
            <a:avLst/>
          </a:prstGeom>
        </p:spPr>
      </p:pic>
      <p:sp>
        <p:nvSpPr>
          <p:cNvPr id="11" name="Text 5"/>
          <p:cNvSpPr/>
          <p:nvPr/>
        </p:nvSpPr>
        <p:spPr>
          <a:xfrm>
            <a:off x="2209086" y="6075283"/>
            <a:ext cx="2761536" cy="345043"/>
          </a:xfrm>
          <a:prstGeom prst="rect">
            <a:avLst/>
          </a:prstGeom>
          <a:noFill/>
          <a:ln/>
        </p:spPr>
        <p:txBody>
          <a:bodyPr wrap="none" lIns="0" tIns="0" rIns="0" bIns="0" rtlCol="0" anchor="t"/>
          <a:lstStyle/>
          <a:p>
            <a:pPr marL="0" indent="0" algn="l">
              <a:lnSpc>
                <a:spcPts val="2700"/>
              </a:lnSpc>
              <a:buNone/>
            </a:pPr>
            <a:r>
              <a:rPr lang="en-US" sz="2400" b="1" dirty="0">
                <a:solidFill>
                  <a:srgbClr val="E2E6E9"/>
                </a:solidFill>
                <a:latin typeface="PT Serif" panose="020A0603040505020204" pitchFamily="18" charset="0"/>
                <a:ea typeface="Merriweather" pitchFamily="34" charset="-122"/>
                <a:cs typeface="Merriweather" pitchFamily="34" charset="-120"/>
              </a:rPr>
              <a:t>Tai Nạn Môi Trường</a:t>
            </a:r>
            <a:endParaRPr lang="en-US" sz="2400" b="1" dirty="0"/>
          </a:p>
        </p:txBody>
      </p:sp>
      <p:sp>
        <p:nvSpPr>
          <p:cNvPr id="12" name="Text 6"/>
          <p:cNvSpPr/>
          <p:nvPr/>
        </p:nvSpPr>
        <p:spPr>
          <a:xfrm>
            <a:off x="2209086" y="6552843"/>
            <a:ext cx="6995204" cy="706993"/>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Trượt ngã hoặc va đập do môi trường làm việc không sạch sẽ.</a:t>
            </a:r>
            <a:endParaRPr lang="en-US" sz="1700" dirty="0"/>
          </a:p>
        </p:txBody>
      </p:sp>
      <p:pic>
        <p:nvPicPr>
          <p:cNvPr id="13" name="Picture 12">
            <a:extLst>
              <a:ext uri="{FF2B5EF4-FFF2-40B4-BE49-F238E27FC236}">
                <a16:creationId xmlns:a16="http://schemas.microsoft.com/office/drawing/2014/main" id="{420A4B8A-189B-B077-C0EF-561D79B4D2E5}"/>
              </a:ext>
            </a:extLst>
          </p:cNvPr>
          <p:cNvPicPr>
            <a:picLocks noChangeAspect="1"/>
          </p:cNvPicPr>
          <p:nvPr/>
        </p:nvPicPr>
        <p:blipFill>
          <a:blip r:embed="rId7"/>
          <a:stretch>
            <a:fillRect/>
          </a:stretch>
        </p:blipFill>
        <p:spPr>
          <a:xfrm>
            <a:off x="12570489" y="7544493"/>
            <a:ext cx="1875371" cy="58071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09860" y="2713077"/>
            <a:ext cx="4406202" cy="4406202"/>
          </a:xfrm>
          <a:prstGeom prst="rect">
            <a:avLst/>
          </a:prstGeom>
        </p:spPr>
      </p:pic>
      <p:sp>
        <p:nvSpPr>
          <p:cNvPr id="3" name="Text 0"/>
          <p:cNvSpPr/>
          <p:nvPr/>
        </p:nvSpPr>
        <p:spPr>
          <a:xfrm>
            <a:off x="1677809" y="607695"/>
            <a:ext cx="11274782" cy="1380649"/>
          </a:xfrm>
          <a:prstGeom prst="rect">
            <a:avLst/>
          </a:prstGeom>
          <a:noFill/>
          <a:ln/>
        </p:spPr>
        <p:txBody>
          <a:bodyPr wrap="square" lIns="0" tIns="0" rIns="0" bIns="0" rtlCol="0" anchor="t"/>
          <a:lstStyle/>
          <a:p>
            <a:pPr marL="0" indent="0" algn="ctr">
              <a:lnSpc>
                <a:spcPts val="5400"/>
              </a:lnSpc>
              <a:buNone/>
            </a:pPr>
            <a:r>
              <a:rPr lang="en-US" sz="4400" b="1" dirty="0">
                <a:solidFill>
                  <a:srgbClr val="F5F0F0"/>
                </a:solidFill>
                <a:latin typeface="PT Serif" panose="020A0603040505020204" pitchFamily="18" charset="0"/>
                <a:ea typeface="Merriweather" pitchFamily="34" charset="-122"/>
                <a:cs typeface="Merriweather" pitchFamily="34" charset="-120"/>
              </a:rPr>
              <a:t>III. Công đoạn Kiểm Tra Chất Lượng</a:t>
            </a:r>
            <a:endParaRPr lang="en-US" sz="4400" b="1" dirty="0"/>
          </a:p>
        </p:txBody>
      </p:sp>
      <p:pic>
        <p:nvPicPr>
          <p:cNvPr id="4" name="Image 1" descr="preencoded.png"/>
          <p:cNvPicPr>
            <a:picLocks noChangeAspect="1"/>
          </p:cNvPicPr>
          <p:nvPr/>
        </p:nvPicPr>
        <p:blipFill>
          <a:blip r:embed="rId4"/>
          <a:stretch>
            <a:fillRect/>
          </a:stretch>
        </p:blipFill>
        <p:spPr>
          <a:xfrm>
            <a:off x="6259592" y="2319695"/>
            <a:ext cx="1104543" cy="1767364"/>
          </a:xfrm>
          <a:prstGeom prst="rect">
            <a:avLst/>
          </a:prstGeom>
        </p:spPr>
      </p:pic>
      <p:sp>
        <p:nvSpPr>
          <p:cNvPr id="5" name="Text 1"/>
          <p:cNvSpPr/>
          <p:nvPr/>
        </p:nvSpPr>
        <p:spPr>
          <a:xfrm>
            <a:off x="7695486" y="2540556"/>
            <a:ext cx="2761536" cy="345043"/>
          </a:xfrm>
          <a:prstGeom prst="rect">
            <a:avLst/>
          </a:prstGeom>
          <a:noFill/>
          <a:ln/>
        </p:spPr>
        <p:txBody>
          <a:bodyPr wrap="none" lIns="0" tIns="0" rIns="0" bIns="0" rtlCol="0" anchor="t"/>
          <a:lstStyle/>
          <a:p>
            <a:pPr marL="0" indent="0" algn="l">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Kiểm Tra Hiệu Suất</a:t>
            </a:r>
            <a:endParaRPr lang="en-US" sz="2150" b="1" dirty="0"/>
          </a:p>
        </p:txBody>
      </p:sp>
      <p:sp>
        <p:nvSpPr>
          <p:cNvPr id="6" name="Text 2"/>
          <p:cNvSpPr/>
          <p:nvPr/>
        </p:nvSpPr>
        <p:spPr>
          <a:xfrm>
            <a:off x="7695486" y="3018115"/>
            <a:ext cx="6593270" cy="706993"/>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Đánh giá khả năng in ấn, sao chép và các chức năng cơ bản.</a:t>
            </a:r>
            <a:endParaRPr lang="en-US" sz="1700" dirty="0"/>
          </a:p>
        </p:txBody>
      </p:sp>
      <p:pic>
        <p:nvPicPr>
          <p:cNvPr id="7" name="Image 2" descr="preencoded.png"/>
          <p:cNvPicPr>
            <a:picLocks noChangeAspect="1"/>
          </p:cNvPicPr>
          <p:nvPr/>
        </p:nvPicPr>
        <p:blipFill>
          <a:blip r:embed="rId5"/>
          <a:stretch>
            <a:fillRect/>
          </a:stretch>
        </p:blipFill>
        <p:spPr>
          <a:xfrm>
            <a:off x="6259592" y="4087058"/>
            <a:ext cx="1104543" cy="1767364"/>
          </a:xfrm>
          <a:prstGeom prst="rect">
            <a:avLst/>
          </a:prstGeom>
        </p:spPr>
      </p:pic>
      <p:sp>
        <p:nvSpPr>
          <p:cNvPr id="8" name="Text 3"/>
          <p:cNvSpPr/>
          <p:nvPr/>
        </p:nvSpPr>
        <p:spPr>
          <a:xfrm>
            <a:off x="7695486" y="4307919"/>
            <a:ext cx="2761536" cy="345043"/>
          </a:xfrm>
          <a:prstGeom prst="rect">
            <a:avLst/>
          </a:prstGeom>
          <a:noFill/>
          <a:ln/>
        </p:spPr>
        <p:txBody>
          <a:bodyPr wrap="none" lIns="0" tIns="0" rIns="0" bIns="0" rtlCol="0" anchor="t"/>
          <a:lstStyle/>
          <a:p>
            <a:pPr marL="0" indent="0" algn="l">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Kiểm Tra Độ Bền</a:t>
            </a:r>
            <a:endParaRPr lang="en-US" sz="2150" b="1" dirty="0"/>
          </a:p>
        </p:txBody>
      </p:sp>
      <p:sp>
        <p:nvSpPr>
          <p:cNvPr id="9" name="Text 4"/>
          <p:cNvSpPr/>
          <p:nvPr/>
        </p:nvSpPr>
        <p:spPr>
          <a:xfrm>
            <a:off x="7695486" y="4785479"/>
            <a:ext cx="6161723" cy="706993"/>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Đánh giá khả năng chịu đựng của máy trong các điều kiện làm việc khác nhau.</a:t>
            </a:r>
            <a:endParaRPr lang="en-US" sz="1700" dirty="0"/>
          </a:p>
        </p:txBody>
      </p:sp>
      <p:pic>
        <p:nvPicPr>
          <p:cNvPr id="10" name="Image 3" descr="preencoded.png"/>
          <p:cNvPicPr>
            <a:picLocks noChangeAspect="1"/>
          </p:cNvPicPr>
          <p:nvPr/>
        </p:nvPicPr>
        <p:blipFill>
          <a:blip r:embed="rId6"/>
          <a:stretch>
            <a:fillRect/>
          </a:stretch>
        </p:blipFill>
        <p:spPr>
          <a:xfrm>
            <a:off x="6259592" y="5854422"/>
            <a:ext cx="1104543" cy="1767364"/>
          </a:xfrm>
          <a:prstGeom prst="rect">
            <a:avLst/>
          </a:prstGeom>
        </p:spPr>
      </p:pic>
      <p:sp>
        <p:nvSpPr>
          <p:cNvPr id="11" name="Text 5"/>
          <p:cNvSpPr/>
          <p:nvPr/>
        </p:nvSpPr>
        <p:spPr>
          <a:xfrm>
            <a:off x="7695486" y="6075283"/>
            <a:ext cx="2761536" cy="345043"/>
          </a:xfrm>
          <a:prstGeom prst="rect">
            <a:avLst/>
          </a:prstGeom>
          <a:noFill/>
          <a:ln/>
        </p:spPr>
        <p:txBody>
          <a:bodyPr wrap="none" lIns="0" tIns="0" rIns="0" bIns="0" rtlCol="0" anchor="t"/>
          <a:lstStyle/>
          <a:p>
            <a:pPr marL="0" indent="0" algn="l">
              <a:lnSpc>
                <a:spcPts val="2700"/>
              </a:lnSpc>
              <a:buNone/>
            </a:pPr>
            <a:r>
              <a:rPr lang="en-US" sz="2150" b="1" dirty="0">
                <a:solidFill>
                  <a:srgbClr val="E2E6E9"/>
                </a:solidFill>
                <a:latin typeface="PT Serif" panose="020A0603040505020204" pitchFamily="18" charset="0"/>
                <a:ea typeface="Merriweather" pitchFamily="34" charset="-122"/>
                <a:cs typeface="Merriweather" pitchFamily="34" charset="-120"/>
              </a:rPr>
              <a:t>Kiểm Tra An Toàn</a:t>
            </a:r>
            <a:endParaRPr lang="en-US" sz="2150" b="1" dirty="0"/>
          </a:p>
        </p:txBody>
      </p:sp>
      <p:sp>
        <p:nvSpPr>
          <p:cNvPr id="12" name="Text 6"/>
          <p:cNvSpPr/>
          <p:nvPr/>
        </p:nvSpPr>
        <p:spPr>
          <a:xfrm>
            <a:off x="7695486" y="6552843"/>
            <a:ext cx="6593270" cy="706993"/>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Đảm bảo sản phẩm đáp ứng các quy định an toàn lao động.</a:t>
            </a:r>
            <a:endParaRPr lang="en-US" sz="1700" dirty="0"/>
          </a:p>
        </p:txBody>
      </p:sp>
      <p:pic>
        <p:nvPicPr>
          <p:cNvPr id="13" name="Picture 12">
            <a:extLst>
              <a:ext uri="{FF2B5EF4-FFF2-40B4-BE49-F238E27FC236}">
                <a16:creationId xmlns:a16="http://schemas.microsoft.com/office/drawing/2014/main" id="{1BEFE517-E36C-C1C9-069E-B50CE05E88BF}"/>
              </a:ext>
            </a:extLst>
          </p:cNvPr>
          <p:cNvPicPr>
            <a:picLocks noChangeAspect="1"/>
          </p:cNvPicPr>
          <p:nvPr/>
        </p:nvPicPr>
        <p:blipFill>
          <a:blip r:embed="rId7"/>
          <a:stretch>
            <a:fillRect/>
          </a:stretch>
        </p:blipFill>
        <p:spPr>
          <a:xfrm>
            <a:off x="12570489" y="7544493"/>
            <a:ext cx="1875371" cy="58071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08491" y="2968942"/>
            <a:ext cx="4869299" cy="3644146"/>
          </a:xfrm>
          <a:prstGeom prst="rect">
            <a:avLst/>
          </a:prstGeom>
        </p:spPr>
      </p:pic>
      <p:sp>
        <p:nvSpPr>
          <p:cNvPr id="3" name="Text 0"/>
          <p:cNvSpPr/>
          <p:nvPr/>
        </p:nvSpPr>
        <p:spPr>
          <a:xfrm>
            <a:off x="6350198" y="583049"/>
            <a:ext cx="7416403" cy="1542574"/>
          </a:xfrm>
          <a:prstGeom prst="rect">
            <a:avLst/>
          </a:prstGeom>
          <a:noFill/>
          <a:ln/>
        </p:spPr>
        <p:txBody>
          <a:bodyPr wrap="square" lIns="0" tIns="0" rIns="0" bIns="0" rtlCol="0" anchor="t"/>
          <a:lstStyle/>
          <a:p>
            <a:pPr marL="0" indent="0">
              <a:lnSpc>
                <a:spcPts val="6050"/>
              </a:lnSpc>
              <a:buNone/>
            </a:pPr>
            <a:r>
              <a:rPr lang="en-US" sz="4850" dirty="0">
                <a:solidFill>
                  <a:srgbClr val="F5F0F0"/>
                </a:solidFill>
                <a:latin typeface="PT Serif" panose="020A0603040505020204" pitchFamily="18" charset="0"/>
                <a:ea typeface="Merriweather" pitchFamily="34" charset="-122"/>
                <a:cs typeface="Merriweather" pitchFamily="34" charset="-120"/>
              </a:rPr>
              <a:t>Nguy Cơ Tai Nạn Trong Kiểm Tra Chất Lượng</a:t>
            </a:r>
            <a:endParaRPr lang="en-US" sz="4850" dirty="0"/>
          </a:p>
        </p:txBody>
      </p:sp>
      <p:sp>
        <p:nvSpPr>
          <p:cNvPr id="4" name="Shape 1"/>
          <p:cNvSpPr/>
          <p:nvPr/>
        </p:nvSpPr>
        <p:spPr>
          <a:xfrm>
            <a:off x="6350198" y="3267075"/>
            <a:ext cx="7416403" cy="909637"/>
          </a:xfrm>
          <a:prstGeom prst="roundRect">
            <a:avLst>
              <a:gd name="adj" fmla="val 11397"/>
            </a:avLst>
          </a:prstGeom>
          <a:solidFill>
            <a:srgbClr val="003180"/>
          </a:solidFill>
          <a:ln w="15240">
            <a:solidFill>
              <a:srgbClr val="194A99"/>
            </a:solidFill>
            <a:prstDash val="solid"/>
          </a:ln>
        </p:spPr>
      </p:sp>
      <p:sp>
        <p:nvSpPr>
          <p:cNvPr id="5" name="Text 2"/>
          <p:cNvSpPr/>
          <p:nvPr/>
        </p:nvSpPr>
        <p:spPr>
          <a:xfrm>
            <a:off x="6612255" y="3529132"/>
            <a:ext cx="6174224" cy="385524"/>
          </a:xfrm>
          <a:prstGeom prst="rect">
            <a:avLst/>
          </a:prstGeom>
          <a:noFill/>
          <a:ln/>
        </p:spPr>
        <p:txBody>
          <a:bodyPr wrap="none" lIns="0" tIns="0" rIns="0" bIns="0" rtlCol="0" anchor="t"/>
          <a:lstStyle/>
          <a:p>
            <a:pPr marL="0" indent="0">
              <a:lnSpc>
                <a:spcPts val="3000"/>
              </a:lnSpc>
              <a:buNone/>
            </a:pPr>
            <a:r>
              <a:rPr lang="en-US" sz="2400" dirty="0">
                <a:solidFill>
                  <a:srgbClr val="E2E6E9"/>
                </a:solidFill>
                <a:latin typeface="PT Serif" panose="020A0603040505020204" pitchFamily="18" charset="0"/>
                <a:ea typeface="Merriweather" pitchFamily="34" charset="-122"/>
                <a:cs typeface="Merriweather" pitchFamily="34" charset="-120"/>
              </a:rPr>
              <a:t>Tiếp xúc với bộ phận nóng hoặc điện giật</a:t>
            </a:r>
            <a:endParaRPr lang="en-US" sz="2400" dirty="0"/>
          </a:p>
        </p:txBody>
      </p:sp>
      <p:sp>
        <p:nvSpPr>
          <p:cNvPr id="6" name="Shape 3"/>
          <p:cNvSpPr/>
          <p:nvPr/>
        </p:nvSpPr>
        <p:spPr>
          <a:xfrm>
            <a:off x="6350198" y="4423529"/>
            <a:ext cx="7416403" cy="1295162"/>
          </a:xfrm>
          <a:prstGeom prst="roundRect">
            <a:avLst>
              <a:gd name="adj" fmla="val 8004"/>
            </a:avLst>
          </a:prstGeom>
          <a:solidFill>
            <a:srgbClr val="003180"/>
          </a:solidFill>
          <a:ln w="15240">
            <a:solidFill>
              <a:srgbClr val="194A99"/>
            </a:solidFill>
            <a:prstDash val="solid"/>
          </a:ln>
        </p:spPr>
      </p:sp>
      <p:sp>
        <p:nvSpPr>
          <p:cNvPr id="7" name="Text 4"/>
          <p:cNvSpPr/>
          <p:nvPr/>
        </p:nvSpPr>
        <p:spPr>
          <a:xfrm>
            <a:off x="6612255" y="4685586"/>
            <a:ext cx="6892290" cy="771049"/>
          </a:xfrm>
          <a:prstGeom prst="rect">
            <a:avLst/>
          </a:prstGeom>
          <a:noFill/>
          <a:ln/>
        </p:spPr>
        <p:txBody>
          <a:bodyPr wrap="square" lIns="0" tIns="0" rIns="0" bIns="0" rtlCol="0" anchor="t"/>
          <a:lstStyle/>
          <a:p>
            <a:pPr marL="0" indent="0">
              <a:lnSpc>
                <a:spcPts val="3000"/>
              </a:lnSpc>
              <a:buNone/>
            </a:pPr>
            <a:r>
              <a:rPr lang="en-US" sz="2400" dirty="0">
                <a:solidFill>
                  <a:srgbClr val="E2E6E9"/>
                </a:solidFill>
                <a:latin typeface="PT Serif" panose="020A0603040505020204" pitchFamily="18" charset="0"/>
                <a:ea typeface="Merriweather" pitchFamily="34" charset="-122"/>
                <a:cs typeface="Merriweather" pitchFamily="34" charset="-120"/>
              </a:rPr>
              <a:t>Chấn thương do bộ phận chuyển động hoặc công cụ kiểm tra</a:t>
            </a:r>
            <a:endParaRPr lang="en-US" sz="2400" dirty="0"/>
          </a:p>
        </p:txBody>
      </p:sp>
      <p:sp>
        <p:nvSpPr>
          <p:cNvPr id="8" name="Shape 5"/>
          <p:cNvSpPr/>
          <p:nvPr/>
        </p:nvSpPr>
        <p:spPr>
          <a:xfrm>
            <a:off x="6350198" y="5965508"/>
            <a:ext cx="7416403" cy="909637"/>
          </a:xfrm>
          <a:prstGeom prst="roundRect">
            <a:avLst>
              <a:gd name="adj" fmla="val 11397"/>
            </a:avLst>
          </a:prstGeom>
          <a:solidFill>
            <a:srgbClr val="003180"/>
          </a:solidFill>
          <a:ln w="15240">
            <a:solidFill>
              <a:srgbClr val="194A99"/>
            </a:solidFill>
            <a:prstDash val="solid"/>
          </a:ln>
        </p:spPr>
      </p:sp>
      <p:sp>
        <p:nvSpPr>
          <p:cNvPr id="9" name="Text 6"/>
          <p:cNvSpPr/>
          <p:nvPr/>
        </p:nvSpPr>
        <p:spPr>
          <a:xfrm>
            <a:off x="6612255" y="6227564"/>
            <a:ext cx="5483185" cy="385524"/>
          </a:xfrm>
          <a:prstGeom prst="rect">
            <a:avLst/>
          </a:prstGeom>
          <a:noFill/>
          <a:ln/>
        </p:spPr>
        <p:txBody>
          <a:bodyPr wrap="none" lIns="0" tIns="0" rIns="0" bIns="0" rtlCol="0" anchor="t"/>
          <a:lstStyle/>
          <a:p>
            <a:pPr marL="0" indent="0">
              <a:lnSpc>
                <a:spcPts val="3000"/>
              </a:lnSpc>
              <a:buNone/>
            </a:pPr>
            <a:r>
              <a:rPr lang="en-US" sz="2400" dirty="0">
                <a:solidFill>
                  <a:srgbClr val="E2E6E9"/>
                </a:solidFill>
                <a:latin typeface="PT Serif" panose="020A0603040505020204" pitchFamily="18" charset="0"/>
                <a:ea typeface="Merriweather" pitchFamily="34" charset="-122"/>
                <a:cs typeface="Merriweather" pitchFamily="34" charset="-120"/>
              </a:rPr>
              <a:t>Tai nạn do thiếu chú ý hoặc mệt mỏi</a:t>
            </a:r>
            <a:endParaRPr lang="en-US" sz="2400" dirty="0"/>
          </a:p>
        </p:txBody>
      </p:sp>
      <p:pic>
        <p:nvPicPr>
          <p:cNvPr id="10" name="Picture 9">
            <a:extLst>
              <a:ext uri="{FF2B5EF4-FFF2-40B4-BE49-F238E27FC236}">
                <a16:creationId xmlns:a16="http://schemas.microsoft.com/office/drawing/2014/main" id="{E819BA14-F365-59C5-65CD-30CD99E2C0CB}"/>
              </a:ext>
            </a:extLst>
          </p:cNvPr>
          <p:cNvPicPr>
            <a:picLocks noChangeAspect="1"/>
          </p:cNvPicPr>
          <p:nvPr/>
        </p:nvPicPr>
        <p:blipFill>
          <a:blip r:embed="rId4"/>
          <a:stretch>
            <a:fillRect/>
          </a:stretch>
        </p:blipFill>
        <p:spPr>
          <a:xfrm>
            <a:off x="12570489" y="7544493"/>
            <a:ext cx="1875371" cy="58071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94627" y="3102932"/>
            <a:ext cx="4985028" cy="3738801"/>
          </a:xfrm>
          <a:prstGeom prst="rect">
            <a:avLst/>
          </a:prstGeom>
        </p:spPr>
      </p:pic>
      <p:sp>
        <p:nvSpPr>
          <p:cNvPr id="4" name="Text 0"/>
          <p:cNvSpPr/>
          <p:nvPr/>
        </p:nvSpPr>
        <p:spPr>
          <a:xfrm>
            <a:off x="701872" y="551498"/>
            <a:ext cx="10944167" cy="1253252"/>
          </a:xfrm>
          <a:prstGeom prst="rect">
            <a:avLst/>
          </a:prstGeom>
          <a:noFill/>
          <a:ln/>
        </p:spPr>
        <p:txBody>
          <a:bodyPr wrap="square" lIns="0" tIns="0" rIns="0" bIns="0" rtlCol="0" anchor="t"/>
          <a:lstStyle/>
          <a:p>
            <a:pPr marL="0" indent="0">
              <a:lnSpc>
                <a:spcPts val="4900"/>
              </a:lnSpc>
              <a:buNone/>
            </a:pPr>
            <a:r>
              <a:rPr lang="en-US" sz="3900" b="1" dirty="0">
                <a:solidFill>
                  <a:srgbClr val="F5F0F0"/>
                </a:solidFill>
                <a:latin typeface="PT Serif" panose="020A0603040505020204" pitchFamily="18" charset="0"/>
                <a:ea typeface="Merriweather" pitchFamily="34" charset="-122"/>
                <a:cs typeface="Merriweather" pitchFamily="34" charset="-120"/>
              </a:rPr>
              <a:t>IV. Công đoạn Đóng Gói Và Vận Chuyển</a:t>
            </a:r>
            <a:endParaRPr lang="en-US" sz="3900" b="1" dirty="0"/>
          </a:p>
        </p:txBody>
      </p:sp>
      <p:pic>
        <p:nvPicPr>
          <p:cNvPr id="5" name="Image 2" descr="preencoded.png"/>
          <p:cNvPicPr>
            <a:picLocks noChangeAspect="1"/>
          </p:cNvPicPr>
          <p:nvPr/>
        </p:nvPicPr>
        <p:blipFill>
          <a:blip r:embed="rId4"/>
          <a:stretch>
            <a:fillRect/>
          </a:stretch>
        </p:blipFill>
        <p:spPr>
          <a:xfrm>
            <a:off x="822453" y="2573343"/>
            <a:ext cx="501372" cy="501372"/>
          </a:xfrm>
          <a:prstGeom prst="rect">
            <a:avLst/>
          </a:prstGeom>
        </p:spPr>
      </p:pic>
      <p:sp>
        <p:nvSpPr>
          <p:cNvPr id="6" name="Text 1"/>
          <p:cNvSpPr/>
          <p:nvPr/>
        </p:nvSpPr>
        <p:spPr>
          <a:xfrm>
            <a:off x="1907675" y="2480594"/>
            <a:ext cx="2506980" cy="313373"/>
          </a:xfrm>
          <a:prstGeom prst="rect">
            <a:avLst/>
          </a:prstGeom>
          <a:noFill/>
          <a:ln/>
        </p:spPr>
        <p:txBody>
          <a:bodyPr wrap="none" lIns="0" tIns="0" rIns="0" bIns="0" rtlCol="0" anchor="t"/>
          <a:lstStyle/>
          <a:p>
            <a:pPr marL="0" indent="0" algn="l">
              <a:lnSpc>
                <a:spcPts val="2450"/>
              </a:lnSpc>
              <a:buNone/>
            </a:pPr>
            <a:r>
              <a:rPr lang="en-US" sz="2400" b="1" dirty="0">
                <a:solidFill>
                  <a:srgbClr val="E2E6E9"/>
                </a:solidFill>
                <a:latin typeface="PT Serif" panose="020A0603040505020204" pitchFamily="18" charset="0"/>
                <a:ea typeface="Merriweather" pitchFamily="34" charset="-122"/>
                <a:cs typeface="Merriweather" pitchFamily="34" charset="-120"/>
              </a:rPr>
              <a:t>Đóng Gói</a:t>
            </a:r>
            <a:endParaRPr lang="en-US" sz="2400" b="1" dirty="0"/>
          </a:p>
        </p:txBody>
      </p:sp>
      <p:sp>
        <p:nvSpPr>
          <p:cNvPr id="7" name="Text 2"/>
          <p:cNvSpPr/>
          <p:nvPr/>
        </p:nvSpPr>
        <p:spPr>
          <a:xfrm>
            <a:off x="1907675" y="2914219"/>
            <a:ext cx="7740253" cy="320992"/>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Bảo vệ máy photocopy khỏi va đập và hư hỏng.</a:t>
            </a:r>
            <a:endParaRPr lang="en-US" sz="1550" dirty="0"/>
          </a:p>
        </p:txBody>
      </p:sp>
      <p:pic>
        <p:nvPicPr>
          <p:cNvPr id="8" name="Image 3" descr="preencoded.png"/>
          <p:cNvPicPr>
            <a:picLocks noChangeAspect="1"/>
          </p:cNvPicPr>
          <p:nvPr/>
        </p:nvPicPr>
        <p:blipFill>
          <a:blip r:embed="rId5"/>
          <a:stretch>
            <a:fillRect/>
          </a:stretch>
        </p:blipFill>
        <p:spPr>
          <a:xfrm>
            <a:off x="822453" y="4631458"/>
            <a:ext cx="501372" cy="501372"/>
          </a:xfrm>
          <a:prstGeom prst="rect">
            <a:avLst/>
          </a:prstGeom>
        </p:spPr>
      </p:pic>
      <p:sp>
        <p:nvSpPr>
          <p:cNvPr id="9" name="Text 3"/>
          <p:cNvSpPr/>
          <p:nvPr/>
        </p:nvSpPr>
        <p:spPr>
          <a:xfrm>
            <a:off x="1907675" y="4538708"/>
            <a:ext cx="2506980" cy="313373"/>
          </a:xfrm>
          <a:prstGeom prst="rect">
            <a:avLst/>
          </a:prstGeom>
          <a:noFill/>
          <a:ln/>
        </p:spPr>
        <p:txBody>
          <a:bodyPr wrap="none" lIns="0" tIns="0" rIns="0" bIns="0" rtlCol="0" anchor="t"/>
          <a:lstStyle/>
          <a:p>
            <a:pPr marL="0" indent="0" algn="l">
              <a:lnSpc>
                <a:spcPts val="2450"/>
              </a:lnSpc>
              <a:buNone/>
            </a:pPr>
            <a:r>
              <a:rPr lang="en-US" sz="2400" b="1" dirty="0">
                <a:solidFill>
                  <a:srgbClr val="E2E6E9"/>
                </a:solidFill>
                <a:latin typeface="PT Serif" panose="020A0603040505020204" pitchFamily="18" charset="0"/>
                <a:ea typeface="Merriweather" pitchFamily="34" charset="-122"/>
                <a:cs typeface="Merriweather" pitchFamily="34" charset="-120"/>
              </a:rPr>
              <a:t>Vận Chuyển</a:t>
            </a:r>
            <a:endParaRPr lang="en-US" sz="2400" b="1" dirty="0"/>
          </a:p>
        </p:txBody>
      </p:sp>
      <p:sp>
        <p:nvSpPr>
          <p:cNvPr id="10" name="Text 4"/>
          <p:cNvSpPr/>
          <p:nvPr/>
        </p:nvSpPr>
        <p:spPr>
          <a:xfrm>
            <a:off x="1907675" y="4972334"/>
            <a:ext cx="7740253" cy="320992"/>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Đảm bảo sự an toàn và hiệu quả của sản phẩm trong quá trình di chuyển.</a:t>
            </a:r>
            <a:endParaRPr lang="en-US" sz="1550" dirty="0"/>
          </a:p>
        </p:txBody>
      </p:sp>
      <p:pic>
        <p:nvPicPr>
          <p:cNvPr id="11" name="Image 4" descr="preencoded.png"/>
          <p:cNvPicPr>
            <a:picLocks noChangeAspect="1"/>
          </p:cNvPicPr>
          <p:nvPr/>
        </p:nvPicPr>
        <p:blipFill>
          <a:blip r:embed="rId6"/>
          <a:stretch>
            <a:fillRect/>
          </a:stretch>
        </p:blipFill>
        <p:spPr>
          <a:xfrm>
            <a:off x="822453" y="6689572"/>
            <a:ext cx="501372" cy="501372"/>
          </a:xfrm>
          <a:prstGeom prst="rect">
            <a:avLst/>
          </a:prstGeom>
        </p:spPr>
      </p:pic>
      <p:sp>
        <p:nvSpPr>
          <p:cNvPr id="12" name="Text 5"/>
          <p:cNvSpPr/>
          <p:nvPr/>
        </p:nvSpPr>
        <p:spPr>
          <a:xfrm>
            <a:off x="1907675" y="6596822"/>
            <a:ext cx="2506980" cy="313373"/>
          </a:xfrm>
          <a:prstGeom prst="rect">
            <a:avLst/>
          </a:prstGeom>
          <a:noFill/>
          <a:ln/>
        </p:spPr>
        <p:txBody>
          <a:bodyPr wrap="none" lIns="0" tIns="0" rIns="0" bIns="0" rtlCol="0" anchor="t"/>
          <a:lstStyle/>
          <a:p>
            <a:pPr marL="0" indent="0" algn="l">
              <a:lnSpc>
                <a:spcPts val="2450"/>
              </a:lnSpc>
              <a:buNone/>
            </a:pPr>
            <a:r>
              <a:rPr lang="en-US" sz="2400" b="1" dirty="0">
                <a:solidFill>
                  <a:srgbClr val="E2E6E9"/>
                </a:solidFill>
                <a:latin typeface="PT Serif" panose="020A0603040505020204" pitchFamily="18" charset="0"/>
                <a:ea typeface="Merriweather" pitchFamily="34" charset="-122"/>
                <a:cs typeface="Merriweather" pitchFamily="34" charset="-120"/>
              </a:rPr>
              <a:t>Kiểm Tra Tài Liệu</a:t>
            </a:r>
            <a:endParaRPr lang="en-US" sz="2400" b="1" dirty="0"/>
          </a:p>
        </p:txBody>
      </p:sp>
      <p:sp>
        <p:nvSpPr>
          <p:cNvPr id="13" name="Text 6"/>
          <p:cNvSpPr/>
          <p:nvPr/>
        </p:nvSpPr>
        <p:spPr>
          <a:xfrm>
            <a:off x="1907675" y="7030448"/>
            <a:ext cx="7740253" cy="320992"/>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Kiểm tra hóa đơn, phiếu xuất kho và chứng nhận chất lượng.</a:t>
            </a:r>
            <a:endParaRPr lang="en-US" sz="1550" dirty="0"/>
          </a:p>
        </p:txBody>
      </p:sp>
      <p:pic>
        <p:nvPicPr>
          <p:cNvPr id="14" name="Picture 13">
            <a:extLst>
              <a:ext uri="{FF2B5EF4-FFF2-40B4-BE49-F238E27FC236}">
                <a16:creationId xmlns:a16="http://schemas.microsoft.com/office/drawing/2014/main" id="{B6C4B89E-79EF-6F6D-AC7C-97A72BA9941F}"/>
              </a:ext>
            </a:extLst>
          </p:cNvPr>
          <p:cNvPicPr>
            <a:picLocks noChangeAspect="1"/>
          </p:cNvPicPr>
          <p:nvPr/>
        </p:nvPicPr>
        <p:blipFill>
          <a:blip r:embed="rId7"/>
          <a:stretch>
            <a:fillRect/>
          </a:stretch>
        </p:blipFill>
        <p:spPr>
          <a:xfrm>
            <a:off x="12570489" y="7544493"/>
            <a:ext cx="1875371" cy="58071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265967" y="3260645"/>
            <a:ext cx="4180213" cy="3683813"/>
          </a:xfrm>
          <a:prstGeom prst="rect">
            <a:avLst/>
          </a:prstGeom>
        </p:spPr>
      </p:pic>
      <p:sp>
        <p:nvSpPr>
          <p:cNvPr id="3" name="Text 0"/>
          <p:cNvSpPr/>
          <p:nvPr/>
        </p:nvSpPr>
        <p:spPr>
          <a:xfrm>
            <a:off x="775335" y="879158"/>
            <a:ext cx="7593330" cy="1384697"/>
          </a:xfrm>
          <a:prstGeom prst="rect">
            <a:avLst/>
          </a:prstGeom>
          <a:noFill/>
          <a:ln/>
        </p:spPr>
        <p:txBody>
          <a:bodyPr wrap="square" lIns="0" tIns="0" rIns="0" bIns="0" rtlCol="0" anchor="t"/>
          <a:lstStyle/>
          <a:p>
            <a:pPr marL="0" indent="0">
              <a:lnSpc>
                <a:spcPts val="5450"/>
              </a:lnSpc>
              <a:buNone/>
            </a:pPr>
            <a:r>
              <a:rPr lang="en-US" sz="4350" b="1" dirty="0">
                <a:solidFill>
                  <a:srgbClr val="F5F0F0"/>
                </a:solidFill>
                <a:latin typeface="PT Serif" panose="020A0603040505020204" pitchFamily="18" charset="0"/>
                <a:ea typeface="Merriweather" pitchFamily="34" charset="-122"/>
                <a:cs typeface="Merriweather" pitchFamily="34" charset="-120"/>
              </a:rPr>
              <a:t>Nguy Cơ Tai Nạn Trong Đóng Gói Và Vận Chuyển</a:t>
            </a:r>
            <a:endParaRPr lang="en-US" sz="4350" b="1" dirty="0"/>
          </a:p>
        </p:txBody>
      </p:sp>
      <p:sp>
        <p:nvSpPr>
          <p:cNvPr id="4" name="Shape 1"/>
          <p:cNvSpPr/>
          <p:nvPr/>
        </p:nvSpPr>
        <p:spPr>
          <a:xfrm>
            <a:off x="775335" y="3148389"/>
            <a:ext cx="498396" cy="498396"/>
          </a:xfrm>
          <a:prstGeom prst="roundRect">
            <a:avLst>
              <a:gd name="adj" fmla="val 18670"/>
            </a:avLst>
          </a:prstGeom>
          <a:solidFill>
            <a:srgbClr val="003180"/>
          </a:solidFill>
          <a:ln w="7620">
            <a:solidFill>
              <a:srgbClr val="194A99"/>
            </a:solidFill>
            <a:prstDash val="solid"/>
          </a:ln>
        </p:spPr>
      </p:sp>
      <p:sp>
        <p:nvSpPr>
          <p:cNvPr id="5" name="Text 2"/>
          <p:cNvSpPr/>
          <p:nvPr/>
        </p:nvSpPr>
        <p:spPr>
          <a:xfrm>
            <a:off x="951309" y="3231375"/>
            <a:ext cx="146328" cy="332303"/>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1</a:t>
            </a:r>
            <a:endParaRPr lang="en-US" sz="2600" dirty="0"/>
          </a:p>
        </p:txBody>
      </p:sp>
      <p:sp>
        <p:nvSpPr>
          <p:cNvPr id="6" name="Text 3"/>
          <p:cNvSpPr/>
          <p:nvPr/>
        </p:nvSpPr>
        <p:spPr>
          <a:xfrm>
            <a:off x="1495187" y="3148389"/>
            <a:ext cx="6696075" cy="346115"/>
          </a:xfrm>
          <a:prstGeom prst="rect">
            <a:avLst/>
          </a:prstGeom>
          <a:noFill/>
          <a:ln/>
        </p:spPr>
        <p:txBody>
          <a:bodyPr wrap="none" lIns="0" tIns="0" rIns="0" bIns="0" rtlCol="0" anchor="t"/>
          <a:lstStyle/>
          <a:p>
            <a:pPr marL="0" indent="0">
              <a:lnSpc>
                <a:spcPts val="2700"/>
              </a:lnSpc>
              <a:buNone/>
            </a:pPr>
            <a:r>
              <a:rPr lang="en-US" sz="2400" b="1" dirty="0">
                <a:solidFill>
                  <a:srgbClr val="E2E6E9"/>
                </a:solidFill>
                <a:latin typeface="PT Serif" panose="020A0603040505020204" pitchFamily="18" charset="0"/>
                <a:ea typeface="Merriweather" pitchFamily="34" charset="-122"/>
                <a:cs typeface="Merriweather" pitchFamily="34" charset="-120"/>
              </a:rPr>
              <a:t>Chấn Thương Do Nâng, Kéo Hoặc Đẩy Hàng Nặng</a:t>
            </a:r>
            <a:endParaRPr lang="en-US" sz="2400" b="1" dirty="0"/>
          </a:p>
        </p:txBody>
      </p:sp>
      <p:sp>
        <p:nvSpPr>
          <p:cNvPr id="7" name="Text 4"/>
          <p:cNvSpPr/>
          <p:nvPr/>
        </p:nvSpPr>
        <p:spPr>
          <a:xfrm>
            <a:off x="1495186" y="3627377"/>
            <a:ext cx="7467943" cy="708898"/>
          </a:xfrm>
          <a:prstGeom prst="rect">
            <a:avLst/>
          </a:prstGeom>
          <a:noFill/>
          <a:ln/>
        </p:spPr>
        <p:txBody>
          <a:bodyPr wrap="squar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Đau lưng, căng cơ hoặc chấn thương khớp nếu không sử dụng kỹ thuật nâng đúng cách.</a:t>
            </a:r>
            <a:endParaRPr lang="en-US" sz="1700" dirty="0"/>
          </a:p>
        </p:txBody>
      </p:sp>
      <p:sp>
        <p:nvSpPr>
          <p:cNvPr id="8" name="Shape 5"/>
          <p:cNvSpPr/>
          <p:nvPr/>
        </p:nvSpPr>
        <p:spPr>
          <a:xfrm>
            <a:off x="775335" y="4806929"/>
            <a:ext cx="498396" cy="498396"/>
          </a:xfrm>
          <a:prstGeom prst="roundRect">
            <a:avLst>
              <a:gd name="adj" fmla="val 18670"/>
            </a:avLst>
          </a:prstGeom>
          <a:solidFill>
            <a:srgbClr val="003180"/>
          </a:solidFill>
          <a:ln w="7620">
            <a:solidFill>
              <a:srgbClr val="194A99"/>
            </a:solidFill>
            <a:prstDash val="solid"/>
          </a:ln>
        </p:spPr>
      </p:sp>
      <p:sp>
        <p:nvSpPr>
          <p:cNvPr id="9" name="Text 6"/>
          <p:cNvSpPr/>
          <p:nvPr/>
        </p:nvSpPr>
        <p:spPr>
          <a:xfrm>
            <a:off x="925116" y="4889916"/>
            <a:ext cx="198834" cy="332303"/>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2</a:t>
            </a:r>
            <a:endParaRPr lang="en-US" sz="2600" dirty="0"/>
          </a:p>
        </p:txBody>
      </p:sp>
      <p:sp>
        <p:nvSpPr>
          <p:cNvPr id="10" name="Text 7"/>
          <p:cNvSpPr/>
          <p:nvPr/>
        </p:nvSpPr>
        <p:spPr>
          <a:xfrm>
            <a:off x="1495187" y="4806929"/>
            <a:ext cx="5627846" cy="346115"/>
          </a:xfrm>
          <a:prstGeom prst="rect">
            <a:avLst/>
          </a:prstGeom>
          <a:noFill/>
          <a:ln/>
        </p:spPr>
        <p:txBody>
          <a:bodyPr wrap="none" lIns="0" tIns="0" rIns="0" bIns="0" rtlCol="0" anchor="t"/>
          <a:lstStyle/>
          <a:p>
            <a:pPr marL="0" indent="0">
              <a:lnSpc>
                <a:spcPts val="2700"/>
              </a:lnSpc>
              <a:buNone/>
            </a:pPr>
            <a:r>
              <a:rPr lang="en-US" sz="2400" b="1" dirty="0">
                <a:solidFill>
                  <a:srgbClr val="E2E6E9"/>
                </a:solidFill>
                <a:latin typeface="PT Serif" panose="020A0603040505020204" pitchFamily="18" charset="0"/>
                <a:ea typeface="Merriweather" pitchFamily="34" charset="-122"/>
                <a:cs typeface="Merriweather" pitchFamily="34" charset="-120"/>
              </a:rPr>
              <a:t>Tai Nạn Liên Quan Đến Vật Liệu Đóng Gói</a:t>
            </a:r>
            <a:endParaRPr lang="en-US" sz="2400" b="1" dirty="0"/>
          </a:p>
        </p:txBody>
      </p:sp>
      <p:sp>
        <p:nvSpPr>
          <p:cNvPr id="11" name="Text 8"/>
          <p:cNvSpPr/>
          <p:nvPr/>
        </p:nvSpPr>
        <p:spPr>
          <a:xfrm>
            <a:off x="1495186" y="5285918"/>
            <a:ext cx="7598571" cy="708898"/>
          </a:xfrm>
          <a:prstGeom prst="rect">
            <a:avLst/>
          </a:prstGeom>
          <a:noFill/>
          <a:ln/>
        </p:spPr>
        <p:txBody>
          <a:bodyPr wrap="squar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Vết cắt hoặc trầy xước do sử dụng dao hoặc dụng cụ cắt không cẩn thận.</a:t>
            </a:r>
            <a:endParaRPr lang="en-US" sz="1700" dirty="0"/>
          </a:p>
        </p:txBody>
      </p:sp>
      <p:sp>
        <p:nvSpPr>
          <p:cNvPr id="12" name="Shape 9"/>
          <p:cNvSpPr/>
          <p:nvPr/>
        </p:nvSpPr>
        <p:spPr>
          <a:xfrm>
            <a:off x="775335" y="6465470"/>
            <a:ext cx="498396" cy="498396"/>
          </a:xfrm>
          <a:prstGeom prst="roundRect">
            <a:avLst>
              <a:gd name="adj" fmla="val 18670"/>
            </a:avLst>
          </a:prstGeom>
          <a:solidFill>
            <a:srgbClr val="003180"/>
          </a:solidFill>
          <a:ln w="7620">
            <a:solidFill>
              <a:srgbClr val="194A99"/>
            </a:solidFill>
            <a:prstDash val="solid"/>
          </a:ln>
        </p:spPr>
      </p:sp>
      <p:sp>
        <p:nvSpPr>
          <p:cNvPr id="13" name="Text 10"/>
          <p:cNvSpPr/>
          <p:nvPr/>
        </p:nvSpPr>
        <p:spPr>
          <a:xfrm>
            <a:off x="931426" y="6548456"/>
            <a:ext cx="186095" cy="332303"/>
          </a:xfrm>
          <a:prstGeom prst="rect">
            <a:avLst/>
          </a:prstGeom>
          <a:noFill/>
          <a:ln/>
        </p:spPr>
        <p:txBody>
          <a:bodyPr wrap="none" lIns="0" tIns="0" rIns="0" bIns="0" rtlCol="0" anchor="t"/>
          <a:lstStyle/>
          <a:p>
            <a:pPr marL="0" indent="0" algn="ctr">
              <a:lnSpc>
                <a:spcPts val="2600"/>
              </a:lnSpc>
              <a:buNone/>
            </a:pPr>
            <a:r>
              <a:rPr lang="en-US" sz="2600" dirty="0">
                <a:solidFill>
                  <a:srgbClr val="E2E6E9"/>
                </a:solidFill>
                <a:latin typeface="PT Serif" panose="020A0603040505020204" pitchFamily="18" charset="0"/>
                <a:ea typeface="Merriweather" pitchFamily="34" charset="-122"/>
                <a:cs typeface="Merriweather" pitchFamily="34" charset="-120"/>
              </a:rPr>
              <a:t>3</a:t>
            </a:r>
            <a:endParaRPr lang="en-US" sz="2600" dirty="0"/>
          </a:p>
        </p:txBody>
      </p:sp>
      <p:sp>
        <p:nvSpPr>
          <p:cNvPr id="14" name="Text 11"/>
          <p:cNvSpPr/>
          <p:nvPr/>
        </p:nvSpPr>
        <p:spPr>
          <a:xfrm>
            <a:off x="1495187" y="6465470"/>
            <a:ext cx="3655695" cy="346115"/>
          </a:xfrm>
          <a:prstGeom prst="rect">
            <a:avLst/>
          </a:prstGeom>
          <a:noFill/>
          <a:ln/>
        </p:spPr>
        <p:txBody>
          <a:bodyPr wrap="none" lIns="0" tIns="0" rIns="0" bIns="0" rtlCol="0" anchor="t"/>
          <a:lstStyle/>
          <a:p>
            <a:pPr marL="0" indent="0">
              <a:lnSpc>
                <a:spcPts val="2700"/>
              </a:lnSpc>
              <a:buNone/>
            </a:pPr>
            <a:r>
              <a:rPr lang="en-US" sz="2400" b="1" dirty="0">
                <a:solidFill>
                  <a:srgbClr val="E2E6E9"/>
                </a:solidFill>
                <a:latin typeface="PT Serif" panose="020A0603040505020204" pitchFamily="18" charset="0"/>
                <a:ea typeface="Merriweather" pitchFamily="34" charset="-122"/>
                <a:cs typeface="Merriweather" pitchFamily="34" charset="-120"/>
              </a:rPr>
              <a:t>Tai Nạn Trong Vận Chuyển</a:t>
            </a:r>
            <a:endParaRPr lang="en-US" sz="2400" b="1" dirty="0"/>
          </a:p>
        </p:txBody>
      </p:sp>
      <p:sp>
        <p:nvSpPr>
          <p:cNvPr id="15" name="Text 12"/>
          <p:cNvSpPr/>
          <p:nvPr/>
        </p:nvSpPr>
        <p:spPr>
          <a:xfrm>
            <a:off x="1495187" y="6944458"/>
            <a:ext cx="8074194" cy="708898"/>
          </a:xfrm>
          <a:prstGeom prst="rect">
            <a:avLst/>
          </a:prstGeom>
          <a:noFill/>
          <a:ln/>
        </p:spPr>
        <p:txBody>
          <a:bodyPr wrap="square" lIns="0" tIns="0" rIns="0" bIns="0" rtlCol="0" anchor="t"/>
          <a:lstStyle/>
          <a:p>
            <a:pPr marL="0" indent="0">
              <a:lnSpc>
                <a:spcPts val="2750"/>
              </a:lnSpc>
              <a:buNone/>
            </a:pPr>
            <a:r>
              <a:rPr lang="en-US" sz="1700" dirty="0">
                <a:solidFill>
                  <a:srgbClr val="E2E6E9"/>
                </a:solidFill>
                <a:latin typeface="PT Serif" panose="020A0603040505020204" pitchFamily="18" charset="0"/>
                <a:ea typeface="Merriweather" pitchFamily="34" charset="-122"/>
                <a:cs typeface="Merriweather" pitchFamily="34" charset="-120"/>
              </a:rPr>
              <a:t>Hàng hóa không được cố định đúng cách có thể di chuyển và gây ra tai nạn.</a:t>
            </a:r>
            <a:endParaRPr lang="en-US" sz="1700" dirty="0"/>
          </a:p>
        </p:txBody>
      </p:sp>
      <p:pic>
        <p:nvPicPr>
          <p:cNvPr id="16" name="Picture 15">
            <a:extLst>
              <a:ext uri="{FF2B5EF4-FFF2-40B4-BE49-F238E27FC236}">
                <a16:creationId xmlns:a16="http://schemas.microsoft.com/office/drawing/2014/main" id="{95237E90-71BA-F09A-5B1A-E9AE1F01B262}"/>
              </a:ext>
            </a:extLst>
          </p:cNvPr>
          <p:cNvPicPr>
            <a:picLocks noChangeAspect="1"/>
          </p:cNvPicPr>
          <p:nvPr/>
        </p:nvPicPr>
        <p:blipFill>
          <a:blip r:embed="rId4"/>
          <a:stretch>
            <a:fillRect/>
          </a:stretch>
        </p:blipFill>
        <p:spPr>
          <a:xfrm>
            <a:off x="12570489" y="7544493"/>
            <a:ext cx="1875371" cy="58071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308425" y="2909856"/>
            <a:ext cx="5016698" cy="4013359"/>
          </a:xfrm>
          <a:prstGeom prst="rect">
            <a:avLst/>
          </a:prstGeom>
        </p:spPr>
      </p:pic>
      <p:sp>
        <p:nvSpPr>
          <p:cNvPr id="4" name="Text 0"/>
          <p:cNvSpPr/>
          <p:nvPr/>
        </p:nvSpPr>
        <p:spPr>
          <a:xfrm>
            <a:off x="657463" y="640080"/>
            <a:ext cx="4696539" cy="587097"/>
          </a:xfrm>
          <a:prstGeom prst="rect">
            <a:avLst/>
          </a:prstGeom>
          <a:noFill/>
          <a:ln/>
        </p:spPr>
        <p:txBody>
          <a:bodyPr wrap="none" lIns="0" tIns="0" rIns="0" bIns="0" rtlCol="0" anchor="t"/>
          <a:lstStyle/>
          <a:p>
            <a:pPr marL="0" indent="0">
              <a:lnSpc>
                <a:spcPts val="4600"/>
              </a:lnSpc>
              <a:buNone/>
            </a:pPr>
            <a:r>
              <a:rPr lang="en-US" sz="3650" b="1" dirty="0">
                <a:solidFill>
                  <a:srgbClr val="F5F0F0"/>
                </a:solidFill>
                <a:latin typeface="PT Serif" panose="020A0603040505020204" pitchFamily="18" charset="0"/>
                <a:ea typeface="Merriweather" pitchFamily="34" charset="-122"/>
                <a:cs typeface="Merriweather" pitchFamily="34" charset="-120"/>
              </a:rPr>
              <a:t>QUY ĐỊNH CHUNG</a:t>
            </a:r>
            <a:endParaRPr lang="en-US" sz="3650" b="1" dirty="0"/>
          </a:p>
        </p:txBody>
      </p:sp>
      <p:sp>
        <p:nvSpPr>
          <p:cNvPr id="5" name="Shape 1"/>
          <p:cNvSpPr/>
          <p:nvPr/>
        </p:nvSpPr>
        <p:spPr>
          <a:xfrm>
            <a:off x="927735" y="1985843"/>
            <a:ext cx="22860" cy="5126712"/>
          </a:xfrm>
          <a:prstGeom prst="roundRect">
            <a:avLst>
              <a:gd name="adj" fmla="val 345156"/>
            </a:avLst>
          </a:prstGeom>
          <a:solidFill>
            <a:srgbClr val="194A99"/>
          </a:solidFill>
          <a:ln/>
        </p:spPr>
      </p:sp>
      <p:sp>
        <p:nvSpPr>
          <p:cNvPr id="6" name="Shape 2"/>
          <p:cNvSpPr/>
          <p:nvPr/>
        </p:nvSpPr>
        <p:spPr>
          <a:xfrm>
            <a:off x="1127641" y="2397085"/>
            <a:ext cx="657463" cy="22860"/>
          </a:xfrm>
          <a:prstGeom prst="roundRect">
            <a:avLst>
              <a:gd name="adj" fmla="val 345156"/>
            </a:avLst>
          </a:prstGeom>
          <a:solidFill>
            <a:srgbClr val="3965A7"/>
          </a:solidFill>
          <a:ln/>
        </p:spPr>
      </p:sp>
      <p:sp>
        <p:nvSpPr>
          <p:cNvPr id="7" name="Shape 3"/>
          <p:cNvSpPr/>
          <p:nvPr/>
        </p:nvSpPr>
        <p:spPr>
          <a:xfrm>
            <a:off x="727829" y="2197179"/>
            <a:ext cx="422672" cy="422672"/>
          </a:xfrm>
          <a:prstGeom prst="roundRect">
            <a:avLst>
              <a:gd name="adj" fmla="val 18668"/>
            </a:avLst>
          </a:prstGeom>
          <a:solidFill>
            <a:srgbClr val="204C8E"/>
          </a:solidFill>
          <a:ln w="7620">
            <a:solidFill>
              <a:srgbClr val="3965A7"/>
            </a:solidFill>
            <a:prstDash val="solid"/>
          </a:ln>
        </p:spPr>
      </p:sp>
      <p:sp>
        <p:nvSpPr>
          <p:cNvPr id="8" name="Text 4"/>
          <p:cNvSpPr/>
          <p:nvPr/>
        </p:nvSpPr>
        <p:spPr>
          <a:xfrm>
            <a:off x="877133" y="2267545"/>
            <a:ext cx="124063" cy="281821"/>
          </a:xfrm>
          <a:prstGeom prst="rect">
            <a:avLst/>
          </a:prstGeom>
          <a:noFill/>
          <a:ln/>
        </p:spPr>
        <p:txBody>
          <a:bodyPr wrap="none" lIns="0" tIns="0" rIns="0" bIns="0" rtlCol="0" anchor="t"/>
          <a:lstStyle/>
          <a:p>
            <a:pPr marL="0" indent="0" algn="ctr">
              <a:lnSpc>
                <a:spcPts val="2200"/>
              </a:lnSpc>
              <a:buNone/>
            </a:pPr>
            <a:r>
              <a:rPr lang="en-US" sz="2200" dirty="0">
                <a:solidFill>
                  <a:srgbClr val="FFFFFF"/>
                </a:solidFill>
                <a:latin typeface="PT Serif" panose="020A0603040505020204" pitchFamily="18" charset="0"/>
                <a:ea typeface="Merriweather" pitchFamily="34" charset="-122"/>
                <a:cs typeface="Merriweather" pitchFamily="34" charset="-120"/>
              </a:rPr>
              <a:t>1</a:t>
            </a:r>
            <a:endParaRPr lang="en-US" sz="2200" dirty="0"/>
          </a:p>
        </p:txBody>
      </p:sp>
      <p:sp>
        <p:nvSpPr>
          <p:cNvPr id="9" name="Text 5"/>
          <p:cNvSpPr/>
          <p:nvPr/>
        </p:nvSpPr>
        <p:spPr>
          <a:xfrm>
            <a:off x="1972389" y="2173605"/>
            <a:ext cx="2817852" cy="352187"/>
          </a:xfrm>
          <a:prstGeom prst="rect">
            <a:avLst/>
          </a:prstGeom>
          <a:noFill/>
          <a:ln/>
        </p:spPr>
        <p:txBody>
          <a:bodyPr wrap="none" lIns="0" tIns="0" rIns="0" bIns="0" rtlCol="0" anchor="t"/>
          <a:lstStyle/>
          <a:p>
            <a:pPr marL="0" indent="0" algn="l">
              <a:lnSpc>
                <a:spcPts val="2750"/>
              </a:lnSpc>
              <a:buNone/>
            </a:pPr>
            <a:r>
              <a:rPr lang="en-US" sz="2200" b="1" dirty="0">
                <a:solidFill>
                  <a:srgbClr val="E2E6E9"/>
                </a:solidFill>
                <a:latin typeface="PT Serif" panose="020A0603040505020204" pitchFamily="18" charset="0"/>
                <a:ea typeface="Merriweather" pitchFamily="34" charset="-122"/>
                <a:cs typeface="Merriweather" pitchFamily="34" charset="-120"/>
              </a:rPr>
              <a:t>Huấn luyện ATLD</a:t>
            </a:r>
            <a:endParaRPr lang="en-US" sz="2200" b="1" dirty="0"/>
          </a:p>
        </p:txBody>
      </p:sp>
      <p:sp>
        <p:nvSpPr>
          <p:cNvPr id="10" name="Text 6"/>
          <p:cNvSpPr/>
          <p:nvPr/>
        </p:nvSpPr>
        <p:spPr>
          <a:xfrm>
            <a:off x="1972389" y="2638425"/>
            <a:ext cx="6514148" cy="300514"/>
          </a:xfrm>
          <a:prstGeom prst="rect">
            <a:avLst/>
          </a:prstGeom>
          <a:noFill/>
          <a:ln/>
        </p:spPr>
        <p:txBody>
          <a:bodyPr wrap="none" lIns="0" tIns="0" rIns="0" bIns="0" rtlCol="0" anchor="t"/>
          <a:lstStyle/>
          <a:p>
            <a:pPr marL="0" indent="0" algn="l">
              <a:lnSpc>
                <a:spcPts val="2350"/>
              </a:lnSpc>
              <a:buNone/>
            </a:pPr>
            <a:r>
              <a:rPr lang="en-US" sz="1450" dirty="0">
                <a:solidFill>
                  <a:srgbClr val="E2E6E9"/>
                </a:solidFill>
                <a:latin typeface="PT Serif" panose="020A0603040505020204" pitchFamily="18" charset="0"/>
                <a:ea typeface="Merriweather" pitchFamily="34" charset="-122"/>
                <a:cs typeface="Merriweather" pitchFamily="34" charset="-120"/>
              </a:rPr>
              <a:t>Tổ chức các khóa huấn luyện an toàn lao động định kỳ cho công nhân.</a:t>
            </a:r>
            <a:endParaRPr lang="en-US" sz="1450" dirty="0"/>
          </a:p>
        </p:txBody>
      </p:sp>
      <p:sp>
        <p:nvSpPr>
          <p:cNvPr id="11" name="Shape 7"/>
          <p:cNvSpPr/>
          <p:nvPr/>
        </p:nvSpPr>
        <p:spPr>
          <a:xfrm>
            <a:off x="1127641" y="3725704"/>
            <a:ext cx="657463" cy="22860"/>
          </a:xfrm>
          <a:prstGeom prst="roundRect">
            <a:avLst>
              <a:gd name="adj" fmla="val 345156"/>
            </a:avLst>
          </a:prstGeom>
          <a:solidFill>
            <a:srgbClr val="3965A7"/>
          </a:solidFill>
          <a:ln/>
        </p:spPr>
      </p:sp>
      <p:sp>
        <p:nvSpPr>
          <p:cNvPr id="12" name="Shape 8"/>
          <p:cNvSpPr/>
          <p:nvPr/>
        </p:nvSpPr>
        <p:spPr>
          <a:xfrm>
            <a:off x="727829" y="3525798"/>
            <a:ext cx="422672" cy="422672"/>
          </a:xfrm>
          <a:prstGeom prst="roundRect">
            <a:avLst>
              <a:gd name="adj" fmla="val 18668"/>
            </a:avLst>
          </a:prstGeom>
          <a:solidFill>
            <a:srgbClr val="204C8E"/>
          </a:solidFill>
          <a:ln w="7620">
            <a:solidFill>
              <a:srgbClr val="3965A7"/>
            </a:solidFill>
            <a:prstDash val="solid"/>
          </a:ln>
        </p:spPr>
      </p:sp>
      <p:sp>
        <p:nvSpPr>
          <p:cNvPr id="13" name="Text 9"/>
          <p:cNvSpPr/>
          <p:nvPr/>
        </p:nvSpPr>
        <p:spPr>
          <a:xfrm>
            <a:off x="854869" y="3596164"/>
            <a:ext cx="168473" cy="281821"/>
          </a:xfrm>
          <a:prstGeom prst="rect">
            <a:avLst/>
          </a:prstGeom>
          <a:noFill/>
          <a:ln/>
        </p:spPr>
        <p:txBody>
          <a:bodyPr wrap="none" lIns="0" tIns="0" rIns="0" bIns="0" rtlCol="0" anchor="t"/>
          <a:lstStyle/>
          <a:p>
            <a:pPr marL="0" indent="0" algn="ctr">
              <a:lnSpc>
                <a:spcPts val="2200"/>
              </a:lnSpc>
              <a:buNone/>
            </a:pPr>
            <a:r>
              <a:rPr lang="en-US" sz="2200" dirty="0">
                <a:solidFill>
                  <a:srgbClr val="FFFFFF"/>
                </a:solidFill>
                <a:latin typeface="PT Serif" panose="020A0603040505020204" pitchFamily="18" charset="0"/>
                <a:ea typeface="Merriweather" pitchFamily="34" charset="-122"/>
                <a:cs typeface="Merriweather" pitchFamily="34" charset="-120"/>
              </a:rPr>
              <a:t>2</a:t>
            </a:r>
            <a:endParaRPr lang="en-US" sz="2200" dirty="0"/>
          </a:p>
        </p:txBody>
      </p:sp>
      <p:sp>
        <p:nvSpPr>
          <p:cNvPr id="14" name="Text 10"/>
          <p:cNvSpPr/>
          <p:nvPr/>
        </p:nvSpPr>
        <p:spPr>
          <a:xfrm>
            <a:off x="1972389" y="3502223"/>
            <a:ext cx="2817852" cy="352187"/>
          </a:xfrm>
          <a:prstGeom prst="rect">
            <a:avLst/>
          </a:prstGeom>
          <a:noFill/>
          <a:ln/>
        </p:spPr>
        <p:txBody>
          <a:bodyPr wrap="none" lIns="0" tIns="0" rIns="0" bIns="0" rtlCol="0" anchor="t"/>
          <a:lstStyle/>
          <a:p>
            <a:pPr marL="0" indent="0" algn="l">
              <a:lnSpc>
                <a:spcPts val="2750"/>
              </a:lnSpc>
              <a:buNone/>
            </a:pPr>
            <a:r>
              <a:rPr lang="en-US" sz="2200" b="1" dirty="0">
                <a:solidFill>
                  <a:srgbClr val="E2E6E9"/>
                </a:solidFill>
                <a:latin typeface="PT Serif" panose="020A0603040505020204" pitchFamily="18" charset="0"/>
                <a:ea typeface="Merriweather" pitchFamily="34" charset="-122"/>
                <a:cs typeface="Merriweather" pitchFamily="34" charset="-120"/>
              </a:rPr>
              <a:t>Bảo trì thiết bị</a:t>
            </a:r>
            <a:endParaRPr lang="en-US" sz="2200" b="1" dirty="0"/>
          </a:p>
        </p:txBody>
      </p:sp>
      <p:sp>
        <p:nvSpPr>
          <p:cNvPr id="15" name="Text 11"/>
          <p:cNvSpPr/>
          <p:nvPr/>
        </p:nvSpPr>
        <p:spPr>
          <a:xfrm>
            <a:off x="1972389" y="3967043"/>
            <a:ext cx="6514148" cy="300514"/>
          </a:xfrm>
          <a:prstGeom prst="rect">
            <a:avLst/>
          </a:prstGeom>
          <a:noFill/>
          <a:ln/>
        </p:spPr>
        <p:txBody>
          <a:bodyPr wrap="none" lIns="0" tIns="0" rIns="0" bIns="0" rtlCol="0" anchor="t"/>
          <a:lstStyle/>
          <a:p>
            <a:pPr marL="0" indent="0" algn="l">
              <a:lnSpc>
                <a:spcPts val="2350"/>
              </a:lnSpc>
              <a:buNone/>
            </a:pPr>
            <a:r>
              <a:rPr lang="en-US" sz="1450" dirty="0">
                <a:solidFill>
                  <a:srgbClr val="E2E6E9"/>
                </a:solidFill>
                <a:latin typeface="PT Serif" panose="020A0603040505020204" pitchFamily="18" charset="0"/>
                <a:ea typeface="Merriweather" pitchFamily="34" charset="-122"/>
                <a:cs typeface="Merriweather" pitchFamily="34" charset="-120"/>
              </a:rPr>
              <a:t>Thường xuyên kiểm tra và bảo dưỡng máy móc, thiết bị sản xuất.</a:t>
            </a:r>
            <a:endParaRPr lang="en-US" sz="1450" dirty="0"/>
          </a:p>
        </p:txBody>
      </p:sp>
      <p:sp>
        <p:nvSpPr>
          <p:cNvPr id="16" name="Shape 12"/>
          <p:cNvSpPr/>
          <p:nvPr/>
        </p:nvSpPr>
        <p:spPr>
          <a:xfrm>
            <a:off x="1127641" y="5054322"/>
            <a:ext cx="657463" cy="22860"/>
          </a:xfrm>
          <a:prstGeom prst="roundRect">
            <a:avLst>
              <a:gd name="adj" fmla="val 345156"/>
            </a:avLst>
          </a:prstGeom>
          <a:solidFill>
            <a:srgbClr val="3965A7"/>
          </a:solidFill>
          <a:ln/>
        </p:spPr>
      </p:sp>
      <p:sp>
        <p:nvSpPr>
          <p:cNvPr id="17" name="Shape 13"/>
          <p:cNvSpPr/>
          <p:nvPr/>
        </p:nvSpPr>
        <p:spPr>
          <a:xfrm>
            <a:off x="727829" y="4854416"/>
            <a:ext cx="422672" cy="422672"/>
          </a:xfrm>
          <a:prstGeom prst="roundRect">
            <a:avLst>
              <a:gd name="adj" fmla="val 18668"/>
            </a:avLst>
          </a:prstGeom>
          <a:solidFill>
            <a:srgbClr val="204C8E"/>
          </a:solidFill>
          <a:ln w="7620">
            <a:solidFill>
              <a:srgbClr val="3965A7"/>
            </a:solidFill>
            <a:prstDash val="solid"/>
          </a:ln>
        </p:spPr>
      </p:sp>
      <p:sp>
        <p:nvSpPr>
          <p:cNvPr id="18" name="Text 14"/>
          <p:cNvSpPr/>
          <p:nvPr/>
        </p:nvSpPr>
        <p:spPr>
          <a:xfrm>
            <a:off x="860227" y="4924782"/>
            <a:ext cx="157758" cy="281821"/>
          </a:xfrm>
          <a:prstGeom prst="rect">
            <a:avLst/>
          </a:prstGeom>
          <a:noFill/>
          <a:ln/>
        </p:spPr>
        <p:txBody>
          <a:bodyPr wrap="none" lIns="0" tIns="0" rIns="0" bIns="0" rtlCol="0" anchor="t"/>
          <a:lstStyle/>
          <a:p>
            <a:pPr marL="0" indent="0" algn="ctr">
              <a:lnSpc>
                <a:spcPts val="2200"/>
              </a:lnSpc>
              <a:buNone/>
            </a:pPr>
            <a:r>
              <a:rPr lang="en-US" sz="2200" dirty="0">
                <a:solidFill>
                  <a:srgbClr val="FFFFFF"/>
                </a:solidFill>
                <a:latin typeface="PT Serif" panose="020A0603040505020204" pitchFamily="18" charset="0"/>
                <a:ea typeface="Merriweather" pitchFamily="34" charset="-122"/>
                <a:cs typeface="Merriweather" pitchFamily="34" charset="-120"/>
              </a:rPr>
              <a:t>3</a:t>
            </a:r>
            <a:endParaRPr lang="en-US" sz="2200" dirty="0"/>
          </a:p>
        </p:txBody>
      </p:sp>
      <p:sp>
        <p:nvSpPr>
          <p:cNvPr id="19" name="Text 15"/>
          <p:cNvSpPr/>
          <p:nvPr/>
        </p:nvSpPr>
        <p:spPr>
          <a:xfrm>
            <a:off x="1972389" y="4830842"/>
            <a:ext cx="2817852" cy="352187"/>
          </a:xfrm>
          <a:prstGeom prst="rect">
            <a:avLst/>
          </a:prstGeom>
          <a:noFill/>
          <a:ln/>
        </p:spPr>
        <p:txBody>
          <a:bodyPr wrap="none" lIns="0" tIns="0" rIns="0" bIns="0" rtlCol="0" anchor="t"/>
          <a:lstStyle/>
          <a:p>
            <a:pPr marL="0" indent="0" algn="l">
              <a:lnSpc>
                <a:spcPts val="2750"/>
              </a:lnSpc>
              <a:buNone/>
            </a:pPr>
            <a:r>
              <a:rPr lang="en-US" sz="2200" b="1" dirty="0">
                <a:solidFill>
                  <a:srgbClr val="E2E6E9"/>
                </a:solidFill>
                <a:latin typeface="PT Serif" panose="020A0603040505020204" pitchFamily="18" charset="0"/>
                <a:ea typeface="Merriweather" pitchFamily="34" charset="-122"/>
                <a:cs typeface="Merriweather" pitchFamily="34" charset="-120"/>
              </a:rPr>
              <a:t>Thiết bị bảo hộ</a:t>
            </a:r>
            <a:endParaRPr lang="en-US" sz="2200" b="1" dirty="0"/>
          </a:p>
        </p:txBody>
      </p:sp>
      <p:sp>
        <p:nvSpPr>
          <p:cNvPr id="20" name="Text 16"/>
          <p:cNvSpPr/>
          <p:nvPr/>
        </p:nvSpPr>
        <p:spPr>
          <a:xfrm>
            <a:off x="1972389" y="5295662"/>
            <a:ext cx="6514148" cy="300514"/>
          </a:xfrm>
          <a:prstGeom prst="rect">
            <a:avLst/>
          </a:prstGeom>
          <a:noFill/>
          <a:ln/>
        </p:spPr>
        <p:txBody>
          <a:bodyPr wrap="none" lIns="0" tIns="0" rIns="0" bIns="0" rtlCol="0" anchor="t"/>
          <a:lstStyle/>
          <a:p>
            <a:pPr marL="0" indent="0" algn="l">
              <a:lnSpc>
                <a:spcPts val="2350"/>
              </a:lnSpc>
              <a:buNone/>
            </a:pPr>
            <a:r>
              <a:rPr lang="en-US" sz="1450" dirty="0">
                <a:solidFill>
                  <a:srgbClr val="E2E6E9"/>
                </a:solidFill>
                <a:latin typeface="PT Serif" panose="020A0603040505020204" pitchFamily="18" charset="0"/>
                <a:ea typeface="Merriweather" pitchFamily="34" charset="-122"/>
                <a:cs typeface="Merriweather" pitchFamily="34" charset="-120"/>
              </a:rPr>
              <a:t>Cung cấp và đảm bảo sử dụng đúng các thiết bị bảo hộ cá nhân.</a:t>
            </a:r>
            <a:endParaRPr lang="en-US" sz="1450" dirty="0"/>
          </a:p>
        </p:txBody>
      </p:sp>
      <p:sp>
        <p:nvSpPr>
          <p:cNvPr id="21" name="Shape 17"/>
          <p:cNvSpPr/>
          <p:nvPr/>
        </p:nvSpPr>
        <p:spPr>
          <a:xfrm>
            <a:off x="1127641" y="6382941"/>
            <a:ext cx="657463" cy="22860"/>
          </a:xfrm>
          <a:prstGeom prst="roundRect">
            <a:avLst>
              <a:gd name="adj" fmla="val 345156"/>
            </a:avLst>
          </a:prstGeom>
          <a:solidFill>
            <a:srgbClr val="3965A7"/>
          </a:solidFill>
          <a:ln/>
        </p:spPr>
      </p:sp>
      <p:sp>
        <p:nvSpPr>
          <p:cNvPr id="22" name="Shape 18"/>
          <p:cNvSpPr/>
          <p:nvPr/>
        </p:nvSpPr>
        <p:spPr>
          <a:xfrm>
            <a:off x="727829" y="6183035"/>
            <a:ext cx="422672" cy="422672"/>
          </a:xfrm>
          <a:prstGeom prst="roundRect">
            <a:avLst>
              <a:gd name="adj" fmla="val 18668"/>
            </a:avLst>
          </a:prstGeom>
          <a:solidFill>
            <a:srgbClr val="204C8E"/>
          </a:solidFill>
          <a:ln w="7620">
            <a:solidFill>
              <a:srgbClr val="3965A7"/>
            </a:solidFill>
            <a:prstDash val="solid"/>
          </a:ln>
        </p:spPr>
      </p:sp>
      <p:sp>
        <p:nvSpPr>
          <p:cNvPr id="23" name="Text 19"/>
          <p:cNvSpPr/>
          <p:nvPr/>
        </p:nvSpPr>
        <p:spPr>
          <a:xfrm>
            <a:off x="848439" y="6253401"/>
            <a:ext cx="181451" cy="281821"/>
          </a:xfrm>
          <a:prstGeom prst="rect">
            <a:avLst/>
          </a:prstGeom>
          <a:noFill/>
          <a:ln/>
        </p:spPr>
        <p:txBody>
          <a:bodyPr wrap="none" lIns="0" tIns="0" rIns="0" bIns="0" rtlCol="0" anchor="t"/>
          <a:lstStyle/>
          <a:p>
            <a:pPr marL="0" indent="0" algn="ctr">
              <a:lnSpc>
                <a:spcPts val="2200"/>
              </a:lnSpc>
              <a:buNone/>
            </a:pPr>
            <a:r>
              <a:rPr lang="en-US" sz="2200" dirty="0">
                <a:solidFill>
                  <a:srgbClr val="FFFFFF"/>
                </a:solidFill>
                <a:latin typeface="PT Serif" panose="020A0603040505020204" pitchFamily="18" charset="0"/>
                <a:ea typeface="Merriweather" pitchFamily="34" charset="-122"/>
                <a:cs typeface="Merriweather" pitchFamily="34" charset="-120"/>
              </a:rPr>
              <a:t>4</a:t>
            </a:r>
            <a:endParaRPr lang="en-US" sz="2200" dirty="0"/>
          </a:p>
        </p:txBody>
      </p:sp>
      <p:sp>
        <p:nvSpPr>
          <p:cNvPr id="24" name="Text 20"/>
          <p:cNvSpPr/>
          <p:nvPr/>
        </p:nvSpPr>
        <p:spPr>
          <a:xfrm>
            <a:off x="1972389" y="6159460"/>
            <a:ext cx="2817852" cy="352187"/>
          </a:xfrm>
          <a:prstGeom prst="rect">
            <a:avLst/>
          </a:prstGeom>
          <a:noFill/>
          <a:ln/>
        </p:spPr>
        <p:txBody>
          <a:bodyPr wrap="none" lIns="0" tIns="0" rIns="0" bIns="0" rtlCol="0" anchor="t"/>
          <a:lstStyle/>
          <a:p>
            <a:pPr marL="0" indent="0" algn="l">
              <a:lnSpc>
                <a:spcPts val="2750"/>
              </a:lnSpc>
              <a:buNone/>
            </a:pPr>
            <a:r>
              <a:rPr lang="en-US" sz="2200" b="1" dirty="0">
                <a:solidFill>
                  <a:srgbClr val="E2E6E9"/>
                </a:solidFill>
                <a:latin typeface="PT Serif" panose="020A0603040505020204" pitchFamily="18" charset="0"/>
                <a:ea typeface="Merriweather" pitchFamily="34" charset="-122"/>
                <a:cs typeface="Merriweather" pitchFamily="34" charset="-120"/>
              </a:rPr>
              <a:t>Môi trường</a:t>
            </a:r>
            <a:endParaRPr lang="en-US" sz="2200" b="1" dirty="0"/>
          </a:p>
        </p:txBody>
      </p:sp>
      <p:sp>
        <p:nvSpPr>
          <p:cNvPr id="25" name="Text 21"/>
          <p:cNvSpPr/>
          <p:nvPr/>
        </p:nvSpPr>
        <p:spPr>
          <a:xfrm>
            <a:off x="1972389" y="6624280"/>
            <a:ext cx="6514148" cy="300514"/>
          </a:xfrm>
          <a:prstGeom prst="rect">
            <a:avLst/>
          </a:prstGeom>
          <a:noFill/>
          <a:ln/>
        </p:spPr>
        <p:txBody>
          <a:bodyPr wrap="none" lIns="0" tIns="0" rIns="0" bIns="0" rtlCol="0" anchor="t"/>
          <a:lstStyle/>
          <a:p>
            <a:pPr marL="0" indent="0" algn="l">
              <a:lnSpc>
                <a:spcPts val="2350"/>
              </a:lnSpc>
              <a:buNone/>
            </a:pPr>
            <a:r>
              <a:rPr lang="en-US" sz="1450" dirty="0">
                <a:solidFill>
                  <a:srgbClr val="E2E6E9"/>
                </a:solidFill>
                <a:latin typeface="PT Serif" panose="020A0603040505020204" pitchFamily="18" charset="0"/>
                <a:ea typeface="Merriweather" pitchFamily="34" charset="-122"/>
                <a:cs typeface="Merriweather" pitchFamily="34" charset="-120"/>
              </a:rPr>
              <a:t>Duy trì không gian làm việc sạch sẽ, thoáng mát và đủ ánh sáng.</a:t>
            </a:r>
            <a:endParaRPr lang="en-US" sz="1450" dirty="0"/>
          </a:p>
        </p:txBody>
      </p:sp>
      <p:pic>
        <p:nvPicPr>
          <p:cNvPr id="26" name="Picture 25">
            <a:extLst>
              <a:ext uri="{FF2B5EF4-FFF2-40B4-BE49-F238E27FC236}">
                <a16:creationId xmlns:a16="http://schemas.microsoft.com/office/drawing/2014/main" id="{2B3BB810-23FF-E2DA-48A3-EE9C56086F43}"/>
              </a:ext>
            </a:extLst>
          </p:cNvPr>
          <p:cNvPicPr>
            <a:picLocks noChangeAspect="1"/>
          </p:cNvPicPr>
          <p:nvPr/>
        </p:nvPicPr>
        <p:blipFill>
          <a:blip r:embed="rId4"/>
          <a:stretch>
            <a:fillRect/>
          </a:stretch>
        </p:blipFill>
        <p:spPr>
          <a:xfrm>
            <a:off x="12570489" y="7544493"/>
            <a:ext cx="1875371" cy="58071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81627" y="2888327"/>
            <a:ext cx="4265525" cy="4265525"/>
          </a:xfrm>
          <a:prstGeom prst="rect">
            <a:avLst/>
          </a:prstGeom>
        </p:spPr>
      </p:pic>
      <p:sp>
        <p:nvSpPr>
          <p:cNvPr id="3" name="Text 0"/>
          <p:cNvSpPr/>
          <p:nvPr/>
        </p:nvSpPr>
        <p:spPr>
          <a:xfrm>
            <a:off x="676870" y="994767"/>
            <a:ext cx="6213157" cy="604361"/>
          </a:xfrm>
          <a:prstGeom prst="rect">
            <a:avLst/>
          </a:prstGeom>
          <a:noFill/>
          <a:ln/>
        </p:spPr>
        <p:txBody>
          <a:bodyPr wrap="none" lIns="0" tIns="0" rIns="0" bIns="0" rtlCol="0" anchor="t"/>
          <a:lstStyle/>
          <a:p>
            <a:pPr marL="0" indent="0">
              <a:lnSpc>
                <a:spcPts val="4750"/>
              </a:lnSpc>
              <a:buNone/>
            </a:pPr>
            <a:r>
              <a:rPr lang="en-US" sz="4400" b="1" dirty="0">
                <a:solidFill>
                  <a:srgbClr val="F5F0F0"/>
                </a:solidFill>
                <a:latin typeface="PT Serif" panose="020A0603040505020204" pitchFamily="18" charset="0"/>
                <a:ea typeface="Merriweather" pitchFamily="34" charset="-122"/>
                <a:cs typeface="Merriweather" pitchFamily="34" charset="-120"/>
              </a:rPr>
              <a:t>Xử lý tình huống khẩn cấp</a:t>
            </a:r>
            <a:endParaRPr lang="en-US" sz="4400" b="1" dirty="0"/>
          </a:p>
        </p:txBody>
      </p:sp>
      <p:sp>
        <p:nvSpPr>
          <p:cNvPr id="4" name="Shape 1"/>
          <p:cNvSpPr/>
          <p:nvPr/>
        </p:nvSpPr>
        <p:spPr>
          <a:xfrm>
            <a:off x="955477" y="2348256"/>
            <a:ext cx="22860" cy="5345668"/>
          </a:xfrm>
          <a:prstGeom prst="roundRect">
            <a:avLst>
              <a:gd name="adj" fmla="val 355335"/>
            </a:avLst>
          </a:prstGeom>
          <a:solidFill>
            <a:srgbClr val="194A99"/>
          </a:solidFill>
          <a:ln/>
        </p:spPr>
      </p:sp>
      <p:sp>
        <p:nvSpPr>
          <p:cNvPr id="5" name="Shape 2"/>
          <p:cNvSpPr/>
          <p:nvPr/>
        </p:nvSpPr>
        <p:spPr>
          <a:xfrm>
            <a:off x="1161574" y="2771880"/>
            <a:ext cx="676870" cy="22860"/>
          </a:xfrm>
          <a:prstGeom prst="roundRect">
            <a:avLst>
              <a:gd name="adj" fmla="val 355335"/>
            </a:avLst>
          </a:prstGeom>
          <a:solidFill>
            <a:srgbClr val="3965A7"/>
          </a:solidFill>
          <a:ln/>
        </p:spPr>
      </p:sp>
      <p:sp>
        <p:nvSpPr>
          <p:cNvPr id="6" name="Shape 3"/>
          <p:cNvSpPr/>
          <p:nvPr/>
        </p:nvSpPr>
        <p:spPr>
          <a:xfrm>
            <a:off x="749379" y="2565783"/>
            <a:ext cx="435054" cy="435054"/>
          </a:xfrm>
          <a:prstGeom prst="roundRect">
            <a:avLst>
              <a:gd name="adj" fmla="val 18671"/>
            </a:avLst>
          </a:prstGeom>
          <a:solidFill>
            <a:srgbClr val="204C8E"/>
          </a:solidFill>
          <a:ln w="7620">
            <a:solidFill>
              <a:srgbClr val="3965A7"/>
            </a:solidFill>
            <a:prstDash val="solid"/>
          </a:ln>
        </p:spPr>
      </p:sp>
      <p:sp>
        <p:nvSpPr>
          <p:cNvPr id="7" name="Text 4"/>
          <p:cNvSpPr/>
          <p:nvPr/>
        </p:nvSpPr>
        <p:spPr>
          <a:xfrm>
            <a:off x="903089" y="2638173"/>
            <a:ext cx="127635" cy="290155"/>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1</a:t>
            </a:r>
            <a:endParaRPr lang="en-US" sz="2250" dirty="0"/>
          </a:p>
        </p:txBody>
      </p:sp>
      <p:sp>
        <p:nvSpPr>
          <p:cNvPr id="8" name="Text 5"/>
          <p:cNvSpPr/>
          <p:nvPr/>
        </p:nvSpPr>
        <p:spPr>
          <a:xfrm>
            <a:off x="2030611" y="2541613"/>
            <a:ext cx="2417445" cy="302062"/>
          </a:xfrm>
          <a:prstGeom prst="rect">
            <a:avLst/>
          </a:prstGeom>
          <a:noFill/>
          <a:ln/>
        </p:spPr>
        <p:txBody>
          <a:bodyPr wrap="none" lIns="0" tIns="0" rIns="0" bIns="0" rtlCol="0" anchor="t"/>
          <a:lstStyle/>
          <a:p>
            <a:pPr marL="0" indent="0" algn="l">
              <a:lnSpc>
                <a:spcPts val="2350"/>
              </a:lnSpc>
              <a:buNone/>
            </a:pPr>
            <a:r>
              <a:rPr lang="en-US" sz="1900" b="1" dirty="0">
                <a:solidFill>
                  <a:srgbClr val="E2E6E9"/>
                </a:solidFill>
                <a:latin typeface="PT Serif" panose="020A0603040505020204" pitchFamily="18" charset="0"/>
                <a:ea typeface="Merriweather" pitchFamily="34" charset="-122"/>
                <a:cs typeface="Merriweather" pitchFamily="34" charset="-120"/>
              </a:rPr>
              <a:t>Ngắt điện</a:t>
            </a:r>
            <a:endParaRPr lang="en-US" sz="1900" b="1" dirty="0"/>
          </a:p>
        </p:txBody>
      </p:sp>
      <p:sp>
        <p:nvSpPr>
          <p:cNvPr id="9" name="Text 6"/>
          <p:cNvSpPr/>
          <p:nvPr/>
        </p:nvSpPr>
        <p:spPr>
          <a:xfrm>
            <a:off x="2030611" y="2959642"/>
            <a:ext cx="6436519" cy="309324"/>
          </a:xfrm>
          <a:prstGeom prst="rect">
            <a:avLst/>
          </a:prstGeom>
          <a:noFill/>
          <a:ln/>
        </p:spPr>
        <p:txBody>
          <a:bodyPr wrap="none" lIns="0" tIns="0" rIns="0" bIns="0" rtlCol="0" anchor="t"/>
          <a:lstStyle/>
          <a:p>
            <a:pPr marL="0" indent="0" algn="l">
              <a:lnSpc>
                <a:spcPts val="2400"/>
              </a:lnSpc>
              <a:buNone/>
            </a:pPr>
            <a:r>
              <a:rPr lang="en-US" sz="1500" dirty="0">
                <a:solidFill>
                  <a:srgbClr val="E2E6E9"/>
                </a:solidFill>
                <a:latin typeface="PT Serif" panose="020A0603040505020204" pitchFamily="18" charset="0"/>
                <a:ea typeface="Merriweather" pitchFamily="34" charset="-122"/>
                <a:cs typeface="Merriweather" pitchFamily="34" charset="-120"/>
              </a:rPr>
              <a:t>Ngay lập tức ngắt nguồn điện khi xảy ra tai nạn liên quan đến điện.</a:t>
            </a:r>
            <a:endParaRPr lang="en-US" sz="1500" dirty="0"/>
          </a:p>
        </p:txBody>
      </p:sp>
      <p:sp>
        <p:nvSpPr>
          <p:cNvPr id="10" name="Shape 7"/>
          <p:cNvSpPr/>
          <p:nvPr/>
        </p:nvSpPr>
        <p:spPr>
          <a:xfrm>
            <a:off x="1161574" y="4079305"/>
            <a:ext cx="676870" cy="22860"/>
          </a:xfrm>
          <a:prstGeom prst="roundRect">
            <a:avLst>
              <a:gd name="adj" fmla="val 355335"/>
            </a:avLst>
          </a:prstGeom>
          <a:solidFill>
            <a:srgbClr val="3965A7"/>
          </a:solidFill>
          <a:ln/>
        </p:spPr>
      </p:sp>
      <p:sp>
        <p:nvSpPr>
          <p:cNvPr id="11" name="Shape 8"/>
          <p:cNvSpPr/>
          <p:nvPr/>
        </p:nvSpPr>
        <p:spPr>
          <a:xfrm>
            <a:off x="749379" y="3873208"/>
            <a:ext cx="435054" cy="435054"/>
          </a:xfrm>
          <a:prstGeom prst="roundRect">
            <a:avLst>
              <a:gd name="adj" fmla="val 18671"/>
            </a:avLst>
          </a:prstGeom>
          <a:solidFill>
            <a:srgbClr val="204C8E"/>
          </a:solidFill>
          <a:ln w="7620">
            <a:solidFill>
              <a:srgbClr val="3965A7"/>
            </a:solidFill>
            <a:prstDash val="solid"/>
          </a:ln>
        </p:spPr>
      </p:sp>
      <p:sp>
        <p:nvSpPr>
          <p:cNvPr id="12" name="Text 9"/>
          <p:cNvSpPr/>
          <p:nvPr/>
        </p:nvSpPr>
        <p:spPr>
          <a:xfrm>
            <a:off x="880110" y="3945598"/>
            <a:ext cx="173474" cy="290155"/>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2</a:t>
            </a:r>
            <a:endParaRPr lang="en-US" sz="2250" dirty="0"/>
          </a:p>
        </p:txBody>
      </p:sp>
      <p:sp>
        <p:nvSpPr>
          <p:cNvPr id="13" name="Text 10"/>
          <p:cNvSpPr/>
          <p:nvPr/>
        </p:nvSpPr>
        <p:spPr>
          <a:xfrm>
            <a:off x="2030611" y="3849038"/>
            <a:ext cx="2417445" cy="302062"/>
          </a:xfrm>
          <a:prstGeom prst="rect">
            <a:avLst/>
          </a:prstGeom>
          <a:noFill/>
          <a:ln/>
        </p:spPr>
        <p:txBody>
          <a:bodyPr wrap="none" lIns="0" tIns="0" rIns="0" bIns="0" rtlCol="0" anchor="t"/>
          <a:lstStyle/>
          <a:p>
            <a:pPr marL="0" indent="0" algn="l">
              <a:lnSpc>
                <a:spcPts val="2350"/>
              </a:lnSpc>
              <a:buNone/>
            </a:pPr>
            <a:r>
              <a:rPr lang="en-US" sz="1900" b="1" dirty="0">
                <a:solidFill>
                  <a:srgbClr val="E2E6E9"/>
                </a:solidFill>
                <a:latin typeface="PT Serif" panose="020A0603040505020204" pitchFamily="18" charset="0"/>
                <a:ea typeface="Merriweather" pitchFamily="34" charset="-122"/>
                <a:cs typeface="Merriweather" pitchFamily="34" charset="-120"/>
              </a:rPr>
              <a:t>Sơ cứu</a:t>
            </a:r>
            <a:endParaRPr lang="en-US" sz="1900" b="1" dirty="0"/>
          </a:p>
        </p:txBody>
      </p:sp>
      <p:sp>
        <p:nvSpPr>
          <p:cNvPr id="14" name="Text 11"/>
          <p:cNvSpPr/>
          <p:nvPr/>
        </p:nvSpPr>
        <p:spPr>
          <a:xfrm>
            <a:off x="2030611" y="4267067"/>
            <a:ext cx="6436519" cy="309324"/>
          </a:xfrm>
          <a:prstGeom prst="rect">
            <a:avLst/>
          </a:prstGeom>
          <a:noFill/>
          <a:ln/>
        </p:spPr>
        <p:txBody>
          <a:bodyPr wrap="none" lIns="0" tIns="0" rIns="0" bIns="0" rtlCol="0" anchor="t"/>
          <a:lstStyle/>
          <a:p>
            <a:pPr marL="0" indent="0" algn="l">
              <a:lnSpc>
                <a:spcPts val="2400"/>
              </a:lnSpc>
              <a:buNone/>
            </a:pPr>
            <a:r>
              <a:rPr lang="en-US" sz="1500" dirty="0">
                <a:solidFill>
                  <a:srgbClr val="E2E6E9"/>
                </a:solidFill>
                <a:latin typeface="PT Serif" panose="020A0603040505020204" pitchFamily="18" charset="0"/>
                <a:ea typeface="Merriweather" pitchFamily="34" charset="-122"/>
                <a:cs typeface="Merriweather" pitchFamily="34" charset="-120"/>
              </a:rPr>
              <a:t>Tiến hành sơ cứu nhanh chóng và chính xác cho nạn nhân tại chỗ.</a:t>
            </a:r>
            <a:endParaRPr lang="en-US" sz="1500" dirty="0"/>
          </a:p>
        </p:txBody>
      </p:sp>
      <p:sp>
        <p:nvSpPr>
          <p:cNvPr id="15" name="Shape 12"/>
          <p:cNvSpPr/>
          <p:nvPr/>
        </p:nvSpPr>
        <p:spPr>
          <a:xfrm>
            <a:off x="1161574" y="5386731"/>
            <a:ext cx="676870" cy="22860"/>
          </a:xfrm>
          <a:prstGeom prst="roundRect">
            <a:avLst>
              <a:gd name="adj" fmla="val 355335"/>
            </a:avLst>
          </a:prstGeom>
          <a:solidFill>
            <a:srgbClr val="3965A7"/>
          </a:solidFill>
          <a:ln/>
        </p:spPr>
      </p:sp>
      <p:sp>
        <p:nvSpPr>
          <p:cNvPr id="16" name="Shape 13"/>
          <p:cNvSpPr/>
          <p:nvPr/>
        </p:nvSpPr>
        <p:spPr>
          <a:xfrm>
            <a:off x="749379" y="5180633"/>
            <a:ext cx="435054" cy="435054"/>
          </a:xfrm>
          <a:prstGeom prst="roundRect">
            <a:avLst>
              <a:gd name="adj" fmla="val 18671"/>
            </a:avLst>
          </a:prstGeom>
          <a:solidFill>
            <a:srgbClr val="204C8E"/>
          </a:solidFill>
          <a:ln w="7620">
            <a:solidFill>
              <a:srgbClr val="3965A7"/>
            </a:solidFill>
            <a:prstDash val="solid"/>
          </a:ln>
        </p:spPr>
      </p:sp>
      <p:sp>
        <p:nvSpPr>
          <p:cNvPr id="17" name="Text 14"/>
          <p:cNvSpPr/>
          <p:nvPr/>
        </p:nvSpPr>
        <p:spPr>
          <a:xfrm>
            <a:off x="885587" y="5253024"/>
            <a:ext cx="162520" cy="290155"/>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3</a:t>
            </a:r>
            <a:endParaRPr lang="en-US" sz="2250" dirty="0"/>
          </a:p>
        </p:txBody>
      </p:sp>
      <p:sp>
        <p:nvSpPr>
          <p:cNvPr id="18" name="Text 15"/>
          <p:cNvSpPr/>
          <p:nvPr/>
        </p:nvSpPr>
        <p:spPr>
          <a:xfrm>
            <a:off x="2030611" y="5156464"/>
            <a:ext cx="2417445" cy="302062"/>
          </a:xfrm>
          <a:prstGeom prst="rect">
            <a:avLst/>
          </a:prstGeom>
          <a:noFill/>
          <a:ln/>
        </p:spPr>
        <p:txBody>
          <a:bodyPr wrap="none" lIns="0" tIns="0" rIns="0" bIns="0" rtlCol="0" anchor="t"/>
          <a:lstStyle/>
          <a:p>
            <a:pPr marL="0" indent="0" algn="l">
              <a:lnSpc>
                <a:spcPts val="2350"/>
              </a:lnSpc>
              <a:buNone/>
            </a:pPr>
            <a:r>
              <a:rPr lang="en-US" sz="1900" b="1" dirty="0">
                <a:solidFill>
                  <a:srgbClr val="E2E6E9"/>
                </a:solidFill>
                <a:latin typeface="PT Serif" panose="020A0603040505020204" pitchFamily="18" charset="0"/>
                <a:ea typeface="Merriweather" pitchFamily="34" charset="-122"/>
                <a:cs typeface="Merriweather" pitchFamily="34" charset="-120"/>
              </a:rPr>
              <a:t>Báo cáo</a:t>
            </a:r>
            <a:endParaRPr lang="en-US" sz="1900" b="1" dirty="0"/>
          </a:p>
        </p:txBody>
      </p:sp>
      <p:sp>
        <p:nvSpPr>
          <p:cNvPr id="19" name="Text 16"/>
          <p:cNvSpPr/>
          <p:nvPr/>
        </p:nvSpPr>
        <p:spPr>
          <a:xfrm>
            <a:off x="2030611" y="5574492"/>
            <a:ext cx="6436519" cy="309324"/>
          </a:xfrm>
          <a:prstGeom prst="rect">
            <a:avLst/>
          </a:prstGeom>
          <a:noFill/>
          <a:ln/>
        </p:spPr>
        <p:txBody>
          <a:bodyPr wrap="none" lIns="0" tIns="0" rIns="0" bIns="0" rtlCol="0" anchor="t"/>
          <a:lstStyle/>
          <a:p>
            <a:pPr marL="0" indent="0" algn="l">
              <a:lnSpc>
                <a:spcPts val="2400"/>
              </a:lnSpc>
              <a:buNone/>
            </a:pPr>
            <a:r>
              <a:rPr lang="en-US" sz="1500" dirty="0">
                <a:solidFill>
                  <a:srgbClr val="E2E6E9"/>
                </a:solidFill>
                <a:latin typeface="PT Serif" panose="020A0603040505020204" pitchFamily="18" charset="0"/>
                <a:ea typeface="Merriweather" pitchFamily="34" charset="-122"/>
                <a:cs typeface="Merriweather" pitchFamily="34" charset="-120"/>
              </a:rPr>
              <a:t>Thông báo ngay cho quản lý và đội ngũ y tế để được hỗ trợ kịp thời.</a:t>
            </a:r>
            <a:endParaRPr lang="en-US" sz="1500" dirty="0"/>
          </a:p>
        </p:txBody>
      </p:sp>
      <p:sp>
        <p:nvSpPr>
          <p:cNvPr id="20" name="Shape 17"/>
          <p:cNvSpPr/>
          <p:nvPr/>
        </p:nvSpPr>
        <p:spPr>
          <a:xfrm>
            <a:off x="1161574" y="6694156"/>
            <a:ext cx="676870" cy="22860"/>
          </a:xfrm>
          <a:prstGeom prst="roundRect">
            <a:avLst>
              <a:gd name="adj" fmla="val 355335"/>
            </a:avLst>
          </a:prstGeom>
          <a:solidFill>
            <a:srgbClr val="3965A7"/>
          </a:solidFill>
          <a:ln/>
        </p:spPr>
      </p:sp>
      <p:sp>
        <p:nvSpPr>
          <p:cNvPr id="21" name="Shape 18"/>
          <p:cNvSpPr/>
          <p:nvPr/>
        </p:nvSpPr>
        <p:spPr>
          <a:xfrm>
            <a:off x="749379" y="6488059"/>
            <a:ext cx="435054" cy="435054"/>
          </a:xfrm>
          <a:prstGeom prst="roundRect">
            <a:avLst>
              <a:gd name="adj" fmla="val 18671"/>
            </a:avLst>
          </a:prstGeom>
          <a:solidFill>
            <a:srgbClr val="204C8E"/>
          </a:solidFill>
          <a:ln w="7620">
            <a:solidFill>
              <a:srgbClr val="3965A7"/>
            </a:solidFill>
            <a:prstDash val="solid"/>
          </a:ln>
        </p:spPr>
      </p:sp>
      <p:sp>
        <p:nvSpPr>
          <p:cNvPr id="22" name="Text 19"/>
          <p:cNvSpPr/>
          <p:nvPr/>
        </p:nvSpPr>
        <p:spPr>
          <a:xfrm>
            <a:off x="873443" y="6560449"/>
            <a:ext cx="186809" cy="290155"/>
          </a:xfrm>
          <a:prstGeom prst="rect">
            <a:avLst/>
          </a:prstGeom>
          <a:noFill/>
          <a:ln/>
        </p:spPr>
        <p:txBody>
          <a:bodyPr wrap="none" lIns="0" tIns="0" rIns="0" bIns="0" rtlCol="0" anchor="t"/>
          <a:lstStyle/>
          <a:p>
            <a:pPr marL="0" indent="0" algn="ctr">
              <a:lnSpc>
                <a:spcPts val="2250"/>
              </a:lnSpc>
              <a:buNone/>
            </a:pPr>
            <a:r>
              <a:rPr lang="en-US" sz="2250" dirty="0">
                <a:solidFill>
                  <a:srgbClr val="FFFFFF"/>
                </a:solidFill>
                <a:latin typeface="PT Serif" panose="020A0603040505020204" pitchFamily="18" charset="0"/>
                <a:ea typeface="Merriweather" pitchFamily="34" charset="-122"/>
                <a:cs typeface="Merriweather" pitchFamily="34" charset="-120"/>
              </a:rPr>
              <a:t>4</a:t>
            </a:r>
            <a:endParaRPr lang="en-US" sz="2250" dirty="0"/>
          </a:p>
        </p:txBody>
      </p:sp>
      <p:sp>
        <p:nvSpPr>
          <p:cNvPr id="23" name="Text 20"/>
          <p:cNvSpPr/>
          <p:nvPr/>
        </p:nvSpPr>
        <p:spPr>
          <a:xfrm>
            <a:off x="2030611" y="6463889"/>
            <a:ext cx="2417445" cy="302062"/>
          </a:xfrm>
          <a:prstGeom prst="rect">
            <a:avLst/>
          </a:prstGeom>
          <a:noFill/>
          <a:ln/>
        </p:spPr>
        <p:txBody>
          <a:bodyPr wrap="none" lIns="0" tIns="0" rIns="0" bIns="0" rtlCol="0" anchor="t"/>
          <a:lstStyle/>
          <a:p>
            <a:pPr marL="0" indent="0" algn="l">
              <a:lnSpc>
                <a:spcPts val="2350"/>
              </a:lnSpc>
              <a:buNone/>
            </a:pPr>
            <a:r>
              <a:rPr lang="en-US" sz="1900" b="1" dirty="0">
                <a:solidFill>
                  <a:srgbClr val="E2E6E9"/>
                </a:solidFill>
                <a:latin typeface="PT Serif" panose="020A0603040505020204" pitchFamily="18" charset="0"/>
                <a:ea typeface="Merriweather" pitchFamily="34" charset="-122"/>
                <a:cs typeface="Merriweather" pitchFamily="34" charset="-120"/>
              </a:rPr>
              <a:t>Điều tra</a:t>
            </a:r>
            <a:endParaRPr lang="en-US" sz="1900" b="1" dirty="0"/>
          </a:p>
        </p:txBody>
      </p:sp>
      <p:sp>
        <p:nvSpPr>
          <p:cNvPr id="24" name="Text 21"/>
          <p:cNvSpPr/>
          <p:nvPr/>
        </p:nvSpPr>
        <p:spPr>
          <a:xfrm>
            <a:off x="2030611" y="6881918"/>
            <a:ext cx="7585662" cy="618649"/>
          </a:xfrm>
          <a:prstGeom prst="rect">
            <a:avLst/>
          </a:prstGeom>
          <a:noFill/>
          <a:ln/>
        </p:spPr>
        <p:txBody>
          <a:bodyPr wrap="square" lIns="0" tIns="0" rIns="0" bIns="0" rtlCol="0" anchor="t"/>
          <a:lstStyle/>
          <a:p>
            <a:pPr marL="0" indent="0" algn="l">
              <a:lnSpc>
                <a:spcPts val="2400"/>
              </a:lnSpc>
              <a:buNone/>
            </a:pPr>
            <a:r>
              <a:rPr lang="en-US" sz="1500" dirty="0">
                <a:solidFill>
                  <a:srgbClr val="E2E6E9"/>
                </a:solidFill>
                <a:latin typeface="PT Serif" panose="020A0603040505020204" pitchFamily="18" charset="0"/>
                <a:ea typeface="Merriweather" pitchFamily="34" charset="-122"/>
                <a:cs typeface="Merriweather" pitchFamily="34" charset="-120"/>
              </a:rPr>
              <a:t>Tiến hành điều tra nguyên nhân và đề xuất biện pháp phòng ngừa trong </a:t>
            </a:r>
            <a:endParaRPr lang="en-US" sz="1500" dirty="0"/>
          </a:p>
        </p:txBody>
      </p:sp>
      <p:pic>
        <p:nvPicPr>
          <p:cNvPr id="25" name="Picture 24">
            <a:extLst>
              <a:ext uri="{FF2B5EF4-FFF2-40B4-BE49-F238E27FC236}">
                <a16:creationId xmlns:a16="http://schemas.microsoft.com/office/drawing/2014/main" id="{0A96366E-1B76-A127-48B2-A6E8D95DD015}"/>
              </a:ext>
            </a:extLst>
          </p:cNvPr>
          <p:cNvPicPr>
            <a:picLocks noChangeAspect="1"/>
          </p:cNvPicPr>
          <p:nvPr/>
        </p:nvPicPr>
        <p:blipFill>
          <a:blip r:embed="rId4"/>
          <a:stretch>
            <a:fillRect/>
          </a:stretch>
        </p:blipFill>
        <p:spPr>
          <a:xfrm>
            <a:off x="12570489" y="7544493"/>
            <a:ext cx="1875371" cy="58071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97422" y="3952399"/>
            <a:ext cx="4869180" cy="1509474"/>
          </a:xfrm>
          <a:prstGeom prst="rect">
            <a:avLst/>
          </a:prstGeom>
        </p:spPr>
      </p:pic>
      <p:sp>
        <p:nvSpPr>
          <p:cNvPr id="3" name="Text 0"/>
          <p:cNvSpPr/>
          <p:nvPr/>
        </p:nvSpPr>
        <p:spPr>
          <a:xfrm>
            <a:off x="863798" y="819924"/>
            <a:ext cx="6170771" cy="771287"/>
          </a:xfrm>
          <a:prstGeom prst="rect">
            <a:avLst/>
          </a:prstGeom>
          <a:noFill/>
          <a:ln/>
        </p:spPr>
        <p:txBody>
          <a:bodyPr wrap="none" lIns="0" tIns="0" rIns="0" bIns="0" rtlCol="0" anchor="t"/>
          <a:lstStyle/>
          <a:p>
            <a:pPr marL="0" indent="0" algn="l">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Tài liệu tham khảo</a:t>
            </a:r>
            <a:endParaRPr lang="en-US" sz="4850" b="1" dirty="0"/>
          </a:p>
        </p:txBody>
      </p:sp>
      <p:sp>
        <p:nvSpPr>
          <p:cNvPr id="4" name="Text 1"/>
          <p:cNvSpPr/>
          <p:nvPr/>
        </p:nvSpPr>
        <p:spPr>
          <a:xfrm>
            <a:off x="863798" y="2578418"/>
            <a:ext cx="6915150" cy="462796"/>
          </a:xfrm>
          <a:prstGeom prst="rect">
            <a:avLst/>
          </a:prstGeom>
          <a:noFill/>
          <a:ln/>
        </p:spPr>
        <p:txBody>
          <a:bodyPr wrap="none" lIns="0" tIns="0" rIns="0" bIns="0" rtlCol="0" anchor="t"/>
          <a:lstStyle/>
          <a:p>
            <a:pPr marL="0" indent="0">
              <a:lnSpc>
                <a:spcPts val="3600"/>
              </a:lnSpc>
              <a:buNone/>
            </a:pPr>
            <a:r>
              <a:rPr lang="en-US" sz="2900" b="1" dirty="0">
                <a:solidFill>
                  <a:srgbClr val="F5F0F0"/>
                </a:solidFill>
                <a:latin typeface="PT Serif" panose="020A0603040505020204" pitchFamily="18" charset="0"/>
                <a:ea typeface="Merriweather" pitchFamily="34" charset="-122"/>
                <a:cs typeface="Merriweather" pitchFamily="34" charset="-120"/>
              </a:rPr>
              <a:t>Bài kiểm tra an toàn lao động nhóm 3</a:t>
            </a:r>
            <a:endParaRPr lang="en-US" sz="2900" dirty="0"/>
          </a:p>
        </p:txBody>
      </p:sp>
      <p:sp>
        <p:nvSpPr>
          <p:cNvPr id="5" name="Text 2"/>
          <p:cNvSpPr/>
          <p:nvPr/>
        </p:nvSpPr>
        <p:spPr>
          <a:xfrm>
            <a:off x="863798" y="3109198"/>
            <a:ext cx="7416403" cy="394811"/>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F9D933"/>
                </a:solidFill>
                <a:latin typeface="PT Serif" panose="020A0603040505020204" pitchFamily="18" charset="0"/>
                <a:ea typeface="Merriweather" pitchFamily="34" charset="-122"/>
                <a:cs typeface="Merriweather"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6" name="Text 3"/>
          <p:cNvSpPr/>
          <p:nvPr/>
        </p:nvSpPr>
        <p:spPr>
          <a:xfrm>
            <a:off x="863798" y="4296785"/>
            <a:ext cx="5648444" cy="462796"/>
          </a:xfrm>
          <a:prstGeom prst="rect">
            <a:avLst/>
          </a:prstGeom>
          <a:noFill/>
          <a:ln/>
        </p:spPr>
        <p:txBody>
          <a:bodyPr wrap="none" lIns="0" tIns="0" rIns="0" bIns="0" rtlCol="0" anchor="t"/>
          <a:lstStyle/>
          <a:p>
            <a:pPr marL="0" indent="0">
              <a:lnSpc>
                <a:spcPts val="3600"/>
              </a:lnSpc>
              <a:buNone/>
            </a:pPr>
            <a:r>
              <a:rPr lang="en-US" sz="2900" b="1" dirty="0">
                <a:solidFill>
                  <a:srgbClr val="F5F0F0"/>
                </a:solidFill>
                <a:latin typeface="PT Serif" panose="020A0603040505020204" pitchFamily="18" charset="0"/>
                <a:ea typeface="Merriweather" pitchFamily="34" charset="-122"/>
                <a:cs typeface="Merriweather" pitchFamily="34" charset="-120"/>
              </a:rPr>
              <a:t>Bảng báo giá huấn luyện ATLD</a:t>
            </a:r>
            <a:endParaRPr lang="en-US" sz="2900" dirty="0"/>
          </a:p>
        </p:txBody>
      </p:sp>
      <p:sp>
        <p:nvSpPr>
          <p:cNvPr id="7" name="Text 4"/>
          <p:cNvSpPr/>
          <p:nvPr/>
        </p:nvSpPr>
        <p:spPr>
          <a:xfrm>
            <a:off x="863798" y="4707136"/>
            <a:ext cx="7416403" cy="394811"/>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F9D933"/>
                </a:solidFill>
                <a:latin typeface="PT Serif" panose="020A0603040505020204" pitchFamily="18" charset="0"/>
                <a:ea typeface="Merriweather" pitchFamily="34" charset="-122"/>
                <a:cs typeface="Merriweather" pitchFamily="34" charset="-120"/>
                <a:hlinkClick r:id="rId5">
                  <a:extLst>
                    <a:ext uri="{A12FA001-AC4F-418D-AE19-62706E023703}">
                      <ahyp:hlinkClr xmlns:ahyp="http://schemas.microsoft.com/office/drawing/2018/hyperlinkcolor" val="tx"/>
                    </a:ext>
                  </a:extLst>
                </a:hlinkClick>
              </a:rPr>
              <a:t>Xem chi tiết</a:t>
            </a:r>
            <a:endParaRPr lang="en-US" sz="1900" dirty="0"/>
          </a:p>
        </p:txBody>
      </p:sp>
      <p:sp>
        <p:nvSpPr>
          <p:cNvPr id="8" name="Text 5"/>
          <p:cNvSpPr/>
          <p:nvPr/>
        </p:nvSpPr>
        <p:spPr>
          <a:xfrm>
            <a:off x="863798" y="5842278"/>
            <a:ext cx="4704874" cy="462796"/>
          </a:xfrm>
          <a:prstGeom prst="rect">
            <a:avLst/>
          </a:prstGeom>
          <a:noFill/>
          <a:ln/>
        </p:spPr>
        <p:txBody>
          <a:bodyPr wrap="none" lIns="0" tIns="0" rIns="0" bIns="0" rtlCol="0" anchor="t"/>
          <a:lstStyle/>
          <a:p>
            <a:pPr marL="0" indent="0">
              <a:lnSpc>
                <a:spcPts val="3600"/>
              </a:lnSpc>
              <a:buNone/>
            </a:pPr>
            <a:r>
              <a:rPr lang="en-US" sz="2900" b="1" dirty="0">
                <a:solidFill>
                  <a:srgbClr val="F5F0F0"/>
                </a:solidFill>
                <a:latin typeface="PT Serif" panose="020A0603040505020204" pitchFamily="18" charset="0"/>
                <a:ea typeface="Merriweather" pitchFamily="34" charset="-122"/>
                <a:cs typeface="Merriweather" pitchFamily="34" charset="-120"/>
              </a:rPr>
              <a:t>Tải về tài liệu (download)</a:t>
            </a:r>
            <a:endParaRPr lang="en-US" sz="2900" dirty="0"/>
          </a:p>
        </p:txBody>
      </p:sp>
      <p:sp>
        <p:nvSpPr>
          <p:cNvPr id="9" name="Text 6"/>
          <p:cNvSpPr/>
          <p:nvPr/>
        </p:nvSpPr>
        <p:spPr>
          <a:xfrm>
            <a:off x="863798" y="6305074"/>
            <a:ext cx="7416403" cy="789622"/>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F9D933"/>
                </a:solidFill>
                <a:latin typeface="PT Serif" panose="020A0603040505020204" pitchFamily="18" charset="0"/>
                <a:ea typeface="Merriweather" pitchFamily="34" charset="-122"/>
                <a:cs typeface="Merriweather"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máy photocopy</a:t>
            </a:r>
            <a:endParaRPr lang="en-US" sz="1900" dirty="0"/>
          </a:p>
        </p:txBody>
      </p:sp>
      <p:pic>
        <p:nvPicPr>
          <p:cNvPr id="12" name="Picture 11">
            <a:extLst>
              <a:ext uri="{FF2B5EF4-FFF2-40B4-BE49-F238E27FC236}">
                <a16:creationId xmlns:a16="http://schemas.microsoft.com/office/drawing/2014/main" id="{7D773168-7052-47A4-3165-ECE1A047EEFE}"/>
              </a:ext>
            </a:extLst>
          </p:cNvPr>
          <p:cNvPicPr>
            <a:picLocks noChangeAspect="1"/>
          </p:cNvPicPr>
          <p:nvPr/>
        </p:nvPicPr>
        <p:blipFill>
          <a:blip r:embed="rId7"/>
          <a:stretch>
            <a:fillRect/>
          </a:stretch>
        </p:blipFill>
        <p:spPr>
          <a:xfrm>
            <a:off x="12570489" y="7544493"/>
            <a:ext cx="1875371" cy="58071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2397" y="1304314"/>
            <a:ext cx="4702987" cy="7054481"/>
          </a:xfrm>
          <a:prstGeom prst="rect">
            <a:avLst/>
          </a:prstGeom>
        </p:spPr>
      </p:pic>
      <p:sp>
        <p:nvSpPr>
          <p:cNvPr id="3" name="Text 0"/>
          <p:cNvSpPr/>
          <p:nvPr/>
        </p:nvSpPr>
        <p:spPr>
          <a:xfrm>
            <a:off x="6963147" y="2900480"/>
            <a:ext cx="6170771" cy="771287"/>
          </a:xfrm>
          <a:prstGeom prst="rect">
            <a:avLst/>
          </a:prstGeom>
          <a:noFill/>
          <a:ln/>
        </p:spPr>
        <p:txBody>
          <a:bodyPr wrap="none" lIns="0" tIns="0" rIns="0" bIns="0" rtlCol="0" anchor="t"/>
          <a:lstStyle/>
          <a:p>
            <a:pPr marL="0" indent="0">
              <a:lnSpc>
                <a:spcPts val="6050"/>
              </a:lnSpc>
              <a:buNone/>
            </a:pPr>
            <a:r>
              <a:rPr lang="en-US" sz="4850" b="1" dirty="0">
                <a:solidFill>
                  <a:srgbClr val="F5F0F0"/>
                </a:solidFill>
                <a:latin typeface="PT Serif" panose="020A0603040505020204" pitchFamily="18" charset="0"/>
                <a:ea typeface="Merriweather" pitchFamily="34" charset="-122"/>
                <a:cs typeface="Merriweather" pitchFamily="34" charset="-120"/>
              </a:rPr>
              <a:t>Kết Luận</a:t>
            </a:r>
            <a:endParaRPr lang="en-US" sz="4850" b="1" dirty="0"/>
          </a:p>
        </p:txBody>
      </p:sp>
      <p:sp>
        <p:nvSpPr>
          <p:cNvPr id="4" name="Text 1"/>
          <p:cNvSpPr/>
          <p:nvPr/>
        </p:nvSpPr>
        <p:spPr>
          <a:xfrm>
            <a:off x="6963147" y="4041933"/>
            <a:ext cx="7416403" cy="789622"/>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An toàn lao động là ưu tiên hàng đầu trong ngành sản xuất máy photocopy.</a:t>
            </a:r>
            <a:endParaRPr lang="en-US" sz="1900" dirty="0"/>
          </a:p>
        </p:txBody>
      </p:sp>
      <p:sp>
        <p:nvSpPr>
          <p:cNvPr id="5" name="Text 2"/>
          <p:cNvSpPr/>
          <p:nvPr/>
        </p:nvSpPr>
        <p:spPr>
          <a:xfrm>
            <a:off x="6963147" y="5109209"/>
            <a:ext cx="7416403" cy="1184434"/>
          </a:xfrm>
          <a:prstGeom prst="rect">
            <a:avLst/>
          </a:prstGeom>
          <a:noFill/>
          <a:ln/>
        </p:spPr>
        <p:txBody>
          <a:bodyPr wrap="square" lIns="0" tIns="0" rIns="0" bIns="0" rtlCol="0" anchor="t"/>
          <a:lstStyle/>
          <a:p>
            <a:pPr marL="0" indent="0">
              <a:lnSpc>
                <a:spcPts val="3100"/>
              </a:lnSpc>
              <a:buNone/>
            </a:pPr>
            <a:r>
              <a:rPr lang="en-US" sz="1900" dirty="0">
                <a:solidFill>
                  <a:srgbClr val="E2E6E9"/>
                </a:solidFill>
                <a:latin typeface="PT Serif" panose="020A0603040505020204" pitchFamily="18" charset="0"/>
                <a:ea typeface="Merriweather" pitchFamily="34" charset="-122"/>
                <a:cs typeface="Merriweather" pitchFamily="34" charset="-120"/>
              </a:rPr>
              <a:t>Việc tuân thủ các quy trình an toàn, sử dụng thiết bị bảo hộ và đào tạo công nhân là rất quan trọng để giảm thiểu tai nạn và bảo vệ sức khỏe.</a:t>
            </a:r>
            <a:endParaRPr lang="en-US" sz="1900" dirty="0"/>
          </a:p>
        </p:txBody>
      </p:sp>
      <p:pic>
        <p:nvPicPr>
          <p:cNvPr id="6" name="Picture 5">
            <a:extLst>
              <a:ext uri="{FF2B5EF4-FFF2-40B4-BE49-F238E27FC236}">
                <a16:creationId xmlns:a16="http://schemas.microsoft.com/office/drawing/2014/main" id="{62F3F25C-D70A-371D-A0E3-3A00C5AC796F}"/>
              </a:ext>
            </a:extLst>
          </p:cNvPr>
          <p:cNvPicPr>
            <a:picLocks noChangeAspect="1"/>
          </p:cNvPicPr>
          <p:nvPr/>
        </p:nvPicPr>
        <p:blipFill>
          <a:blip r:embed="rId4"/>
          <a:stretch>
            <a:fillRect/>
          </a:stretch>
        </p:blipFill>
        <p:spPr>
          <a:xfrm>
            <a:off x="12570489" y="7544493"/>
            <a:ext cx="1875371" cy="58071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1016</Words>
  <Application>Microsoft Office PowerPoint</Application>
  <PresentationFormat>Custom</PresentationFormat>
  <Paragraphs>131</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2024-11-28T04:02:09Z</dcterms:created>
  <dcterms:modified xsi:type="dcterms:W3CDTF">2024-11-28T04:47:55Z</dcterms:modified>
</cp:coreProperties>
</file>