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14630400" cy="8229600"/>
  <p:notesSz cx="8229600" cy="14630400"/>
  <p:embeddedFontLst>
    <p:embeddedFont>
      <p:font typeface="PT Serif" panose="020A0603040505020204" pitchFamily="18" charset="0"/>
      <p:regular r:id="rId13"/>
      <p:bold r:id="rId1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563C1"/>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95" d="100"/>
          <a:sy n="95" d="100"/>
        </p:scale>
        <p:origin x="426"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393817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 Id="rId9"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7.xml"/><Relationship Id="rId1" Type="http://schemas.openxmlformats.org/officeDocument/2006/relationships/slideLayout" Target="../slideLayouts/slideLayout8.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8.xml"/><Relationship Id="rId1" Type="http://schemas.openxmlformats.org/officeDocument/2006/relationships/slideLayout" Target="../slideLayouts/slideLayout9.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9.xml"/><Relationship Id="rId1" Type="http://schemas.openxmlformats.org/officeDocument/2006/relationships/slideLayout" Target="../slideLayouts/slideLayout10.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11.xml"/><Relationship Id="rId6" Type="http://schemas.openxmlformats.org/officeDocument/2006/relationships/hyperlink" Target="https://antoannamviet.com/tai-lieu-an-toan-lao-dong-san-xuat-may-quet-the-ngan-hang/" TargetMode="External"/><Relationship Id="rId5" Type="http://schemas.openxmlformats.org/officeDocument/2006/relationships/hyperlink" Target="https://antoannamviet.com/bao-gia-huan-luyen-an-toan-lao-dong/" TargetMode="External"/><Relationship Id="rId4" Type="http://schemas.openxmlformats.org/officeDocument/2006/relationships/hyperlink" Target="https://antoannamviet.com/bai-kiem-tra-an-toan-lao-dong-nhom-3/" TargetMode="Externa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rot="20649500">
            <a:off x="1270648" y="2742537"/>
            <a:ext cx="3912144" cy="4038052"/>
          </a:xfrm>
          <a:prstGeom prst="rect">
            <a:avLst/>
          </a:prstGeom>
        </p:spPr>
      </p:pic>
      <p:sp>
        <p:nvSpPr>
          <p:cNvPr id="3" name="Text 0"/>
          <p:cNvSpPr/>
          <p:nvPr/>
        </p:nvSpPr>
        <p:spPr>
          <a:xfrm>
            <a:off x="6280190" y="1546001"/>
            <a:ext cx="7556421" cy="2232779"/>
          </a:xfrm>
          <a:prstGeom prst="rect">
            <a:avLst/>
          </a:prstGeom>
          <a:noFill/>
          <a:ln/>
        </p:spPr>
        <p:txBody>
          <a:bodyPr wrap="square" lIns="0" tIns="0" rIns="0" bIns="0" rtlCol="0" anchor="t"/>
          <a:lstStyle/>
          <a:p>
            <a:pPr marL="0" indent="0">
              <a:lnSpc>
                <a:spcPts val="5850"/>
              </a:lnSpc>
              <a:buNone/>
            </a:pPr>
            <a:r>
              <a:rPr lang="en-US" sz="4650" dirty="0">
                <a:solidFill>
                  <a:srgbClr val="020202"/>
                </a:solidFill>
                <a:latin typeface="PT Serif" pitchFamily="34" charset="0"/>
                <a:ea typeface="PT Serif" pitchFamily="34" charset="-122"/>
                <a:cs typeface="PT Serif" pitchFamily="34" charset="-120"/>
              </a:rPr>
              <a:t>An Toàn Lao </a:t>
            </a:r>
            <a:r>
              <a:rPr lang="en-US" sz="4650" dirty="0" err="1">
                <a:solidFill>
                  <a:srgbClr val="020202"/>
                </a:solidFill>
                <a:latin typeface="PT Serif" pitchFamily="34" charset="0"/>
                <a:ea typeface="PT Serif" pitchFamily="34" charset="-122"/>
                <a:cs typeface="PT Serif" pitchFamily="34" charset="-120"/>
              </a:rPr>
              <a:t>Động</a:t>
            </a:r>
            <a:r>
              <a:rPr lang="en-US" sz="4650" dirty="0">
                <a:solidFill>
                  <a:srgbClr val="020202"/>
                </a:solidFill>
                <a:latin typeface="PT Serif" pitchFamily="34" charset="0"/>
                <a:ea typeface="PT Serif" pitchFamily="34" charset="-122"/>
                <a:cs typeface="PT Serif" pitchFamily="34" charset="-120"/>
              </a:rPr>
              <a:t> </a:t>
            </a:r>
          </a:p>
          <a:p>
            <a:pPr marL="0" indent="0">
              <a:lnSpc>
                <a:spcPts val="5850"/>
              </a:lnSpc>
              <a:buNone/>
            </a:pPr>
            <a:r>
              <a:rPr lang="en-US" sz="4650" dirty="0">
                <a:solidFill>
                  <a:srgbClr val="020202"/>
                </a:solidFill>
                <a:latin typeface="PT Serif" pitchFamily="34" charset="0"/>
                <a:ea typeface="PT Serif" pitchFamily="34" charset="-122"/>
                <a:cs typeface="PT Serif" pitchFamily="34" charset="-120"/>
              </a:rPr>
              <a:t>Trong Sản Xuất </a:t>
            </a:r>
            <a:r>
              <a:rPr lang="en-US" sz="4650" dirty="0" err="1">
                <a:solidFill>
                  <a:srgbClr val="020202"/>
                </a:solidFill>
                <a:latin typeface="PT Serif" pitchFamily="34" charset="0"/>
                <a:ea typeface="PT Serif" pitchFamily="34" charset="-122"/>
                <a:cs typeface="PT Serif" pitchFamily="34" charset="-120"/>
              </a:rPr>
              <a:t>Máy</a:t>
            </a:r>
            <a:r>
              <a:rPr lang="en-US" sz="4650" dirty="0">
                <a:solidFill>
                  <a:srgbClr val="020202"/>
                </a:solidFill>
                <a:latin typeface="PT Serif" pitchFamily="34" charset="0"/>
                <a:ea typeface="PT Serif" pitchFamily="34" charset="-122"/>
                <a:cs typeface="PT Serif" pitchFamily="34" charset="-120"/>
              </a:rPr>
              <a:t> </a:t>
            </a:r>
          </a:p>
          <a:p>
            <a:pPr marL="0" indent="0">
              <a:lnSpc>
                <a:spcPts val="5850"/>
              </a:lnSpc>
              <a:buNone/>
            </a:pPr>
            <a:r>
              <a:rPr lang="en-US" sz="4650" b="1" dirty="0" err="1">
                <a:solidFill>
                  <a:srgbClr val="020202"/>
                </a:solidFill>
                <a:latin typeface="PT Serif" pitchFamily="34" charset="0"/>
                <a:ea typeface="PT Serif" pitchFamily="34" charset="-122"/>
                <a:cs typeface="PT Serif" pitchFamily="34" charset="-120"/>
              </a:rPr>
              <a:t>Quẹt</a:t>
            </a:r>
            <a:r>
              <a:rPr lang="en-US" sz="4650" b="1" dirty="0">
                <a:solidFill>
                  <a:srgbClr val="020202"/>
                </a:solidFill>
                <a:latin typeface="PT Serif" pitchFamily="34" charset="0"/>
                <a:ea typeface="PT Serif" pitchFamily="34" charset="-122"/>
                <a:cs typeface="PT Serif" pitchFamily="34" charset="-120"/>
              </a:rPr>
              <a:t> Thẻ Ngân Hàng</a:t>
            </a:r>
            <a:endParaRPr lang="en-US" sz="4650" dirty="0"/>
          </a:p>
        </p:txBody>
      </p:sp>
      <p:sp>
        <p:nvSpPr>
          <p:cNvPr id="4" name="Text 1"/>
          <p:cNvSpPr/>
          <p:nvPr/>
        </p:nvSpPr>
        <p:spPr>
          <a:xfrm>
            <a:off x="6280190" y="4530923"/>
            <a:ext cx="7556421" cy="1088708"/>
          </a:xfrm>
          <a:prstGeom prst="rect">
            <a:avLst/>
          </a:prstGeom>
          <a:noFill/>
          <a:ln/>
        </p:spPr>
        <p:txBody>
          <a:bodyPr wrap="square" lIns="0" tIns="0" rIns="0" bIns="0" rtlCol="0" anchor="t"/>
          <a:lstStyle/>
          <a:p>
            <a:pPr marL="0" indent="0">
              <a:lnSpc>
                <a:spcPts val="2850"/>
              </a:lnSpc>
              <a:buNone/>
            </a:pPr>
            <a:r>
              <a:rPr lang="en-US" sz="1750" dirty="0">
                <a:solidFill>
                  <a:srgbClr val="383838"/>
                </a:solidFill>
                <a:latin typeface="PT Serif" panose="020A0603040505020204" pitchFamily="18" charset="0"/>
                <a:ea typeface="DM Sans" pitchFamily="34" charset="-122"/>
                <a:cs typeface="DM Sans" pitchFamily="34" charset="-120"/>
              </a:rPr>
              <a:t>Báo cáo này phân tích thực trạng an toàn lao động trong ngành sản xuất </a:t>
            </a:r>
            <a:r>
              <a:rPr lang="en-US" sz="1750" b="1" dirty="0">
                <a:solidFill>
                  <a:srgbClr val="383838"/>
                </a:solidFill>
                <a:latin typeface="PT Serif" panose="020A0603040505020204" pitchFamily="18" charset="0"/>
                <a:ea typeface="DM Sans" pitchFamily="34" charset="-122"/>
                <a:cs typeface="DM Sans" pitchFamily="34" charset="-120"/>
              </a:rPr>
              <a:t>máy quẹt thẻ ngân hàng</a:t>
            </a:r>
            <a:r>
              <a:rPr lang="en-US" sz="1750" dirty="0">
                <a:solidFill>
                  <a:srgbClr val="383838"/>
                </a:solidFill>
                <a:latin typeface="PT Serif" panose="020A0603040505020204" pitchFamily="18" charset="0"/>
                <a:ea typeface="DM Sans" pitchFamily="34" charset="-122"/>
                <a:cs typeface="DM Sans" pitchFamily="34" charset="-120"/>
              </a:rPr>
              <a:t>, bao gồm các nguy cơ tiềm ẩn và các biện pháp phòng ngừa cần thiết.</a:t>
            </a:r>
            <a:endParaRPr lang="en-US" sz="1750" dirty="0"/>
          </a:p>
        </p:txBody>
      </p:sp>
      <p:sp>
        <p:nvSpPr>
          <p:cNvPr id="5" name="Shape 2"/>
          <p:cNvSpPr/>
          <p:nvPr/>
        </p:nvSpPr>
        <p:spPr>
          <a:xfrm>
            <a:off x="6280190" y="5891689"/>
            <a:ext cx="362903" cy="362903"/>
          </a:xfrm>
          <a:prstGeom prst="roundRect">
            <a:avLst>
              <a:gd name="adj" fmla="val 25194296"/>
            </a:avLst>
          </a:prstGeom>
          <a:noFill/>
          <a:ln w="7620">
            <a:solidFill>
              <a:srgbClr val="FFFFFF"/>
            </a:solidFill>
            <a:prstDash val="solid"/>
          </a:ln>
        </p:spPr>
      </p:sp>
      <p:pic>
        <p:nvPicPr>
          <p:cNvPr id="6" name="Image 1" descr="preencoded.png"/>
          <p:cNvPicPr>
            <a:picLocks noChangeAspect="1"/>
          </p:cNvPicPr>
          <p:nvPr/>
        </p:nvPicPr>
        <p:blipFill>
          <a:blip r:embed="rId4"/>
          <a:stretch>
            <a:fillRect/>
          </a:stretch>
        </p:blipFill>
        <p:spPr>
          <a:xfrm>
            <a:off x="6280190" y="6551519"/>
            <a:ext cx="347663" cy="347663"/>
          </a:xfrm>
          <a:prstGeom prst="rect">
            <a:avLst/>
          </a:prstGeom>
        </p:spPr>
      </p:pic>
      <p:sp>
        <p:nvSpPr>
          <p:cNvPr id="7" name="Text 3"/>
          <p:cNvSpPr/>
          <p:nvPr/>
        </p:nvSpPr>
        <p:spPr>
          <a:xfrm>
            <a:off x="6748820" y="6526992"/>
            <a:ext cx="2850356" cy="396835"/>
          </a:xfrm>
          <a:prstGeom prst="rect">
            <a:avLst/>
          </a:prstGeom>
          <a:noFill/>
          <a:ln/>
        </p:spPr>
        <p:txBody>
          <a:bodyPr wrap="none" lIns="0" tIns="0" rIns="0" bIns="0" rtlCol="0" anchor="t"/>
          <a:lstStyle/>
          <a:p>
            <a:pPr marL="0" indent="0" algn="l">
              <a:lnSpc>
                <a:spcPts val="3100"/>
              </a:lnSpc>
              <a:buNone/>
            </a:pPr>
            <a:r>
              <a:rPr lang="en-US" sz="2200" b="1" dirty="0" err="1">
                <a:solidFill>
                  <a:srgbClr val="383838"/>
                </a:solidFill>
                <a:latin typeface="PT Serif" panose="020A0603040505020204" pitchFamily="18" charset="0"/>
                <a:ea typeface="DM Sans Bold" pitchFamily="34" charset="-122"/>
                <a:cs typeface="DM Sans Bold" pitchFamily="34" charset="-120"/>
              </a:rPr>
              <a:t>Bản</a:t>
            </a:r>
            <a:r>
              <a:rPr lang="en-US" sz="2200" b="1" dirty="0">
                <a:solidFill>
                  <a:srgbClr val="383838"/>
                </a:solidFill>
                <a:latin typeface="PT Serif" panose="020A0603040505020204" pitchFamily="18" charset="0"/>
                <a:ea typeface="DM Sans Bold" pitchFamily="34" charset="-122"/>
                <a:cs typeface="DM Sans Bold" pitchFamily="34" charset="-120"/>
              </a:rPr>
              <a:t> </a:t>
            </a:r>
            <a:r>
              <a:rPr lang="en-US" sz="2200" b="1" dirty="0" err="1">
                <a:solidFill>
                  <a:srgbClr val="383838"/>
                </a:solidFill>
                <a:latin typeface="PT Serif" panose="020A0603040505020204" pitchFamily="18" charset="0"/>
                <a:ea typeface="DM Sans Bold" pitchFamily="34" charset="-122"/>
                <a:cs typeface="DM Sans Bold" pitchFamily="34" charset="-120"/>
              </a:rPr>
              <a:t>quyền</a:t>
            </a:r>
            <a:r>
              <a:rPr lang="en-US" sz="2200" b="1" dirty="0">
                <a:solidFill>
                  <a:srgbClr val="383838"/>
                </a:solidFill>
                <a:latin typeface="PT Serif" panose="020A0603040505020204" pitchFamily="18" charset="0"/>
                <a:ea typeface="DM Sans Bold" pitchFamily="34" charset="-122"/>
                <a:cs typeface="DM Sans Bold" pitchFamily="34" charset="-120"/>
              </a:rPr>
              <a:t> </a:t>
            </a:r>
            <a:r>
              <a:rPr lang="en-US" sz="2200" b="1" dirty="0" err="1">
                <a:solidFill>
                  <a:srgbClr val="383838"/>
                </a:solidFill>
                <a:latin typeface="PT Serif" panose="020A0603040505020204" pitchFamily="18" charset="0"/>
                <a:ea typeface="DM Sans Bold" pitchFamily="34" charset="-122"/>
                <a:cs typeface="DM Sans Bold" pitchFamily="34" charset="-120"/>
              </a:rPr>
              <a:t>thuộc</a:t>
            </a:r>
            <a:r>
              <a:rPr lang="en-US" sz="2200" b="1" dirty="0">
                <a:solidFill>
                  <a:srgbClr val="383838"/>
                </a:solidFill>
                <a:latin typeface="PT Serif" panose="020A0603040505020204" pitchFamily="18" charset="0"/>
                <a:ea typeface="DM Sans Bold" pitchFamily="34" charset="-122"/>
                <a:cs typeface="DM Sans Bold" pitchFamily="34" charset="-120"/>
              </a:rPr>
              <a:t> An Toàn Nam Việt</a:t>
            </a:r>
            <a:endParaRPr lang="en-US" sz="2200" dirty="0"/>
          </a:p>
        </p:txBody>
      </p:sp>
      <p:pic>
        <p:nvPicPr>
          <p:cNvPr id="9" name="Image 0" descr="preencoded.png">
            <a:extLst>
              <a:ext uri="{FF2B5EF4-FFF2-40B4-BE49-F238E27FC236}">
                <a16:creationId xmlns:a16="http://schemas.microsoft.com/office/drawing/2014/main" id="{37926BE0-4192-709A-B3A0-2FC59FE01A6C}"/>
              </a:ext>
            </a:extLst>
          </p:cNvPr>
          <p:cNvPicPr>
            <a:picLocks noChangeAspect="1"/>
          </p:cNvPicPr>
          <p:nvPr/>
        </p:nvPicPr>
        <p:blipFill>
          <a:blip r:embed="rId5"/>
          <a:stretch>
            <a:fillRect/>
          </a:stretch>
        </p:blipFill>
        <p:spPr>
          <a:xfrm>
            <a:off x="11728716" y="7380613"/>
            <a:ext cx="2738658" cy="848987"/>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327004" y="3839448"/>
            <a:ext cx="4919305" cy="2797969"/>
          </a:xfrm>
          <a:prstGeom prst="rect">
            <a:avLst/>
          </a:prstGeom>
        </p:spPr>
      </p:pic>
      <p:sp>
        <p:nvSpPr>
          <p:cNvPr id="3" name="Text 0"/>
          <p:cNvSpPr/>
          <p:nvPr/>
        </p:nvSpPr>
        <p:spPr>
          <a:xfrm>
            <a:off x="793790" y="986552"/>
            <a:ext cx="9123933" cy="1488519"/>
          </a:xfrm>
          <a:prstGeom prst="rect">
            <a:avLst/>
          </a:prstGeom>
          <a:noFill/>
          <a:ln/>
        </p:spPr>
        <p:txBody>
          <a:bodyPr wrap="square" lIns="0" tIns="0" rIns="0" bIns="0" rtlCol="0" anchor="t"/>
          <a:lstStyle/>
          <a:p>
            <a:pPr marL="0" indent="0">
              <a:lnSpc>
                <a:spcPts val="5850"/>
              </a:lnSpc>
              <a:buNone/>
            </a:pPr>
            <a:r>
              <a:rPr lang="en-US" sz="4650" b="1" dirty="0">
                <a:solidFill>
                  <a:srgbClr val="020202"/>
                </a:solidFill>
                <a:latin typeface="PT Serif" pitchFamily="34" charset="0"/>
                <a:ea typeface="PT Serif" pitchFamily="34" charset="-122"/>
                <a:cs typeface="PT Serif" pitchFamily="34" charset="-120"/>
              </a:rPr>
              <a:t>Thực Trạng An Toàn Lao Động</a:t>
            </a:r>
            <a:endParaRPr lang="en-US" sz="4650" dirty="0"/>
          </a:p>
        </p:txBody>
      </p:sp>
      <p:sp>
        <p:nvSpPr>
          <p:cNvPr id="4" name="Shape 1"/>
          <p:cNvSpPr/>
          <p:nvPr/>
        </p:nvSpPr>
        <p:spPr>
          <a:xfrm>
            <a:off x="793790" y="2815233"/>
            <a:ext cx="7556421" cy="1324689"/>
          </a:xfrm>
          <a:prstGeom prst="roundRect">
            <a:avLst>
              <a:gd name="adj" fmla="val 2568"/>
            </a:avLst>
          </a:prstGeom>
          <a:solidFill>
            <a:srgbClr val="204C8E"/>
          </a:solidFill>
          <a:ln/>
        </p:spPr>
      </p:sp>
      <p:sp>
        <p:nvSpPr>
          <p:cNvPr id="5" name="Text 2"/>
          <p:cNvSpPr/>
          <p:nvPr/>
        </p:nvSpPr>
        <p:spPr>
          <a:xfrm>
            <a:off x="1020604" y="3042047"/>
            <a:ext cx="2977039" cy="372070"/>
          </a:xfrm>
          <a:prstGeom prst="rect">
            <a:avLst/>
          </a:prstGeom>
          <a:noFill/>
          <a:ln/>
        </p:spPr>
        <p:txBody>
          <a:bodyPr wrap="none" lIns="0" tIns="0" rIns="0" bIns="0" rtlCol="0" anchor="t"/>
          <a:lstStyle/>
          <a:p>
            <a:pPr marL="0" indent="0">
              <a:lnSpc>
                <a:spcPts val="2900"/>
              </a:lnSpc>
              <a:buNone/>
            </a:pPr>
            <a:r>
              <a:rPr lang="en-US" sz="2300" b="1" dirty="0">
                <a:solidFill>
                  <a:srgbClr val="FFFFFF"/>
                </a:solidFill>
                <a:latin typeface="PT Serif" pitchFamily="34" charset="0"/>
                <a:ea typeface="PT Serif" pitchFamily="34" charset="-122"/>
                <a:cs typeface="PT Serif" pitchFamily="34" charset="-120"/>
              </a:rPr>
              <a:t>Giảm Số Vụ</a:t>
            </a:r>
            <a:endParaRPr lang="en-US" sz="2300" b="1" dirty="0"/>
          </a:p>
        </p:txBody>
      </p:sp>
      <p:sp>
        <p:nvSpPr>
          <p:cNvPr id="6" name="Text 3"/>
          <p:cNvSpPr/>
          <p:nvPr/>
        </p:nvSpPr>
        <p:spPr>
          <a:xfrm>
            <a:off x="1020604" y="3550206"/>
            <a:ext cx="7102793" cy="362903"/>
          </a:xfrm>
          <a:prstGeom prst="rect">
            <a:avLst/>
          </a:prstGeom>
          <a:noFill/>
          <a:ln/>
        </p:spPr>
        <p:txBody>
          <a:bodyPr wrap="none" lIns="0" tIns="0" rIns="0" bIns="0" rtlCol="0" anchor="t"/>
          <a:lstStyle/>
          <a:p>
            <a:pPr marL="0" indent="0">
              <a:lnSpc>
                <a:spcPts val="2850"/>
              </a:lnSpc>
              <a:buNone/>
            </a:pPr>
            <a:r>
              <a:rPr lang="en-US" sz="1750" dirty="0">
                <a:solidFill>
                  <a:srgbClr val="FFFFFF"/>
                </a:solidFill>
                <a:latin typeface="PT Serif" panose="020A0603040505020204" pitchFamily="18" charset="0"/>
                <a:ea typeface="DM Sans" pitchFamily="34" charset="-122"/>
                <a:cs typeface="DM Sans" pitchFamily="34" charset="-120"/>
              </a:rPr>
              <a:t>Số vụ tai nạn lao động giảm 7,09% so với cùng kỳ năm 2023.</a:t>
            </a:r>
            <a:endParaRPr lang="en-US" sz="1750" dirty="0"/>
          </a:p>
        </p:txBody>
      </p:sp>
      <p:sp>
        <p:nvSpPr>
          <p:cNvPr id="7" name="Shape 4"/>
          <p:cNvSpPr/>
          <p:nvPr/>
        </p:nvSpPr>
        <p:spPr>
          <a:xfrm>
            <a:off x="793790" y="4366736"/>
            <a:ext cx="7556421" cy="1324689"/>
          </a:xfrm>
          <a:prstGeom prst="roundRect">
            <a:avLst>
              <a:gd name="adj" fmla="val 2568"/>
            </a:avLst>
          </a:prstGeom>
          <a:solidFill>
            <a:srgbClr val="204C8E"/>
          </a:solidFill>
          <a:ln/>
        </p:spPr>
      </p:sp>
      <p:sp>
        <p:nvSpPr>
          <p:cNvPr id="8" name="Text 5"/>
          <p:cNvSpPr/>
          <p:nvPr/>
        </p:nvSpPr>
        <p:spPr>
          <a:xfrm>
            <a:off x="1020604" y="4593550"/>
            <a:ext cx="2990374" cy="372070"/>
          </a:xfrm>
          <a:prstGeom prst="rect">
            <a:avLst/>
          </a:prstGeom>
          <a:noFill/>
          <a:ln/>
        </p:spPr>
        <p:txBody>
          <a:bodyPr wrap="none" lIns="0" tIns="0" rIns="0" bIns="0" rtlCol="0" anchor="t"/>
          <a:lstStyle/>
          <a:p>
            <a:pPr marL="0" indent="0">
              <a:lnSpc>
                <a:spcPts val="2900"/>
              </a:lnSpc>
              <a:buNone/>
            </a:pPr>
            <a:r>
              <a:rPr lang="en-US" sz="2300" b="1" dirty="0">
                <a:solidFill>
                  <a:srgbClr val="FFFFFF"/>
                </a:solidFill>
                <a:latin typeface="PT Serif" pitchFamily="34" charset="0"/>
                <a:ea typeface="PT Serif" pitchFamily="34" charset="-122"/>
                <a:cs typeface="PT Serif" pitchFamily="34" charset="-120"/>
              </a:rPr>
              <a:t>Giảm Số Người Bị Nạn</a:t>
            </a:r>
            <a:endParaRPr lang="en-US" sz="2300" b="1" dirty="0"/>
          </a:p>
        </p:txBody>
      </p:sp>
      <p:sp>
        <p:nvSpPr>
          <p:cNvPr id="9" name="Text 6"/>
          <p:cNvSpPr/>
          <p:nvPr/>
        </p:nvSpPr>
        <p:spPr>
          <a:xfrm>
            <a:off x="1020604" y="5101709"/>
            <a:ext cx="7102793" cy="362903"/>
          </a:xfrm>
          <a:prstGeom prst="rect">
            <a:avLst/>
          </a:prstGeom>
          <a:noFill/>
          <a:ln/>
        </p:spPr>
        <p:txBody>
          <a:bodyPr wrap="none" lIns="0" tIns="0" rIns="0" bIns="0" rtlCol="0" anchor="t"/>
          <a:lstStyle/>
          <a:p>
            <a:pPr marL="0" indent="0">
              <a:lnSpc>
                <a:spcPts val="2850"/>
              </a:lnSpc>
              <a:buNone/>
            </a:pPr>
            <a:r>
              <a:rPr lang="en-US" sz="1750" dirty="0">
                <a:solidFill>
                  <a:srgbClr val="FFFFFF"/>
                </a:solidFill>
                <a:latin typeface="PT Serif" panose="020A0603040505020204" pitchFamily="18" charset="0"/>
                <a:ea typeface="DM Sans" pitchFamily="34" charset="-122"/>
                <a:cs typeface="DM Sans" pitchFamily="34" charset="-120"/>
              </a:rPr>
              <a:t>Số người bị nạn giảm 6,04% so với cùng kỳ năm 2023.</a:t>
            </a:r>
            <a:endParaRPr lang="en-US" sz="1750" dirty="0"/>
          </a:p>
        </p:txBody>
      </p:sp>
      <p:sp>
        <p:nvSpPr>
          <p:cNvPr id="10" name="Shape 7"/>
          <p:cNvSpPr/>
          <p:nvPr/>
        </p:nvSpPr>
        <p:spPr>
          <a:xfrm>
            <a:off x="793790" y="5918240"/>
            <a:ext cx="7556421" cy="1324689"/>
          </a:xfrm>
          <a:prstGeom prst="roundRect">
            <a:avLst>
              <a:gd name="adj" fmla="val 2568"/>
            </a:avLst>
          </a:prstGeom>
          <a:solidFill>
            <a:srgbClr val="204C8E"/>
          </a:solidFill>
          <a:ln/>
        </p:spPr>
      </p:sp>
      <p:sp>
        <p:nvSpPr>
          <p:cNvPr id="11" name="Text 8"/>
          <p:cNvSpPr/>
          <p:nvPr/>
        </p:nvSpPr>
        <p:spPr>
          <a:xfrm>
            <a:off x="1020604" y="6145054"/>
            <a:ext cx="4229814" cy="372070"/>
          </a:xfrm>
          <a:prstGeom prst="rect">
            <a:avLst/>
          </a:prstGeom>
          <a:noFill/>
          <a:ln/>
        </p:spPr>
        <p:txBody>
          <a:bodyPr wrap="none" lIns="0" tIns="0" rIns="0" bIns="0" rtlCol="0" anchor="t"/>
          <a:lstStyle/>
          <a:p>
            <a:pPr marL="0" indent="0">
              <a:lnSpc>
                <a:spcPts val="2900"/>
              </a:lnSpc>
              <a:buNone/>
            </a:pPr>
            <a:r>
              <a:rPr lang="en-US" sz="2300" b="1" dirty="0">
                <a:solidFill>
                  <a:srgbClr val="FFFFFF"/>
                </a:solidFill>
                <a:latin typeface="PT Serif" pitchFamily="34" charset="0"/>
                <a:ea typeface="PT Serif" pitchFamily="34" charset="-122"/>
                <a:cs typeface="PT Serif" pitchFamily="34" charset="-120"/>
              </a:rPr>
              <a:t>Tăng Số Người Bị Thương Nặng</a:t>
            </a:r>
            <a:endParaRPr lang="en-US" sz="2300" b="1" dirty="0"/>
          </a:p>
        </p:txBody>
      </p:sp>
      <p:sp>
        <p:nvSpPr>
          <p:cNvPr id="12" name="Text 9"/>
          <p:cNvSpPr/>
          <p:nvPr/>
        </p:nvSpPr>
        <p:spPr>
          <a:xfrm>
            <a:off x="1020604" y="6653213"/>
            <a:ext cx="7102793" cy="362903"/>
          </a:xfrm>
          <a:prstGeom prst="rect">
            <a:avLst/>
          </a:prstGeom>
          <a:noFill/>
          <a:ln/>
        </p:spPr>
        <p:txBody>
          <a:bodyPr wrap="none" lIns="0" tIns="0" rIns="0" bIns="0" rtlCol="0" anchor="t"/>
          <a:lstStyle/>
          <a:p>
            <a:pPr marL="0" indent="0">
              <a:lnSpc>
                <a:spcPts val="2850"/>
              </a:lnSpc>
              <a:buNone/>
            </a:pPr>
            <a:r>
              <a:rPr lang="en-US" sz="1750" dirty="0">
                <a:solidFill>
                  <a:srgbClr val="FFFFFF"/>
                </a:solidFill>
                <a:latin typeface="PT Serif" panose="020A0603040505020204" pitchFamily="18" charset="0"/>
                <a:ea typeface="DM Sans" pitchFamily="34" charset="-122"/>
                <a:cs typeface="DM Sans" pitchFamily="34" charset="-120"/>
              </a:rPr>
              <a:t>Số người bị thương nặng tăng 3,32% so với cùng kỳ năm 2023.</a:t>
            </a:r>
            <a:endParaRPr lang="en-US" sz="1750" dirty="0"/>
          </a:p>
        </p:txBody>
      </p:sp>
      <p:pic>
        <p:nvPicPr>
          <p:cNvPr id="14" name="Image 0" descr="preencoded.png">
            <a:extLst>
              <a:ext uri="{FF2B5EF4-FFF2-40B4-BE49-F238E27FC236}">
                <a16:creationId xmlns:a16="http://schemas.microsoft.com/office/drawing/2014/main" id="{E0ECEA73-DDCF-D77E-06D8-E2A4295AFD5F}"/>
              </a:ext>
            </a:extLst>
          </p:cNvPr>
          <p:cNvPicPr>
            <a:picLocks noChangeAspect="1"/>
          </p:cNvPicPr>
          <p:nvPr/>
        </p:nvPicPr>
        <p:blipFill>
          <a:blip r:embed="rId4"/>
          <a:stretch>
            <a:fillRect/>
          </a:stretch>
        </p:blipFill>
        <p:spPr>
          <a:xfrm>
            <a:off x="11728716" y="7380613"/>
            <a:ext cx="2738658" cy="848987"/>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grpSp>
        <p:nvGrpSpPr>
          <p:cNvPr id="19" name="Group 18">
            <a:extLst>
              <a:ext uri="{FF2B5EF4-FFF2-40B4-BE49-F238E27FC236}">
                <a16:creationId xmlns:a16="http://schemas.microsoft.com/office/drawing/2014/main" id="{143F4CF0-0697-5C81-45F0-8F8948EC6C2B}"/>
              </a:ext>
            </a:extLst>
          </p:cNvPr>
          <p:cNvGrpSpPr/>
          <p:nvPr/>
        </p:nvGrpSpPr>
        <p:grpSpPr>
          <a:xfrm>
            <a:off x="1795271" y="2812600"/>
            <a:ext cx="5055585" cy="428863"/>
            <a:chOff x="600313" y="2002422"/>
            <a:chExt cx="5055585" cy="428863"/>
          </a:xfrm>
        </p:grpSpPr>
        <p:pic>
          <p:nvPicPr>
            <p:cNvPr id="4" name="Image 1" descr="preencoded.png"/>
            <p:cNvPicPr>
              <a:picLocks noChangeAspect="1"/>
            </p:cNvPicPr>
            <p:nvPr/>
          </p:nvPicPr>
          <p:blipFill>
            <a:blip r:embed="rId3"/>
            <a:stretch>
              <a:fillRect/>
            </a:stretch>
          </p:blipFill>
          <p:spPr>
            <a:xfrm>
              <a:off x="600313" y="2002422"/>
              <a:ext cx="428863" cy="428863"/>
            </a:xfrm>
            <a:prstGeom prst="rect">
              <a:avLst/>
            </a:prstGeom>
          </p:spPr>
        </p:pic>
        <p:sp>
          <p:nvSpPr>
            <p:cNvPr id="5" name="Text 1"/>
            <p:cNvSpPr/>
            <p:nvPr/>
          </p:nvSpPr>
          <p:spPr>
            <a:xfrm>
              <a:off x="1504665" y="2076181"/>
              <a:ext cx="4151233" cy="281345"/>
            </a:xfrm>
            <a:prstGeom prst="rect">
              <a:avLst/>
            </a:prstGeom>
            <a:noFill/>
            <a:ln/>
          </p:spPr>
          <p:txBody>
            <a:bodyPr wrap="none" lIns="0" tIns="0" rIns="0" bIns="0" rtlCol="0" anchor="t"/>
            <a:lstStyle/>
            <a:p>
              <a:pPr marL="0" indent="0" algn="l">
                <a:lnSpc>
                  <a:spcPts val="2200"/>
                </a:lnSpc>
                <a:buNone/>
              </a:pPr>
              <a:r>
                <a:rPr lang="en-US" sz="1750" b="1" dirty="0">
                  <a:solidFill>
                    <a:srgbClr val="383838"/>
                  </a:solidFill>
                  <a:latin typeface="PT Serif" pitchFamily="34" charset="0"/>
                  <a:ea typeface="PT Serif" pitchFamily="34" charset="-122"/>
                  <a:cs typeface="PT Serif" pitchFamily="34" charset="-120"/>
                </a:rPr>
                <a:t>Thiết bị không được bảo trì đúng cách</a:t>
              </a:r>
              <a:endParaRPr lang="en-US" sz="1750" dirty="0"/>
            </a:p>
          </p:txBody>
        </p:sp>
      </p:grpSp>
      <p:grpSp>
        <p:nvGrpSpPr>
          <p:cNvPr id="18" name="Group 17">
            <a:extLst>
              <a:ext uri="{FF2B5EF4-FFF2-40B4-BE49-F238E27FC236}">
                <a16:creationId xmlns:a16="http://schemas.microsoft.com/office/drawing/2014/main" id="{55191C75-8218-8ABC-2CD1-8488F122D3EE}"/>
              </a:ext>
            </a:extLst>
          </p:cNvPr>
          <p:cNvGrpSpPr/>
          <p:nvPr/>
        </p:nvGrpSpPr>
        <p:grpSpPr>
          <a:xfrm>
            <a:off x="1795271" y="3664036"/>
            <a:ext cx="3155943" cy="428863"/>
            <a:chOff x="600313" y="2688074"/>
            <a:chExt cx="3155943" cy="428863"/>
          </a:xfrm>
        </p:grpSpPr>
        <p:pic>
          <p:nvPicPr>
            <p:cNvPr id="6" name="Image 2" descr="preencoded.png"/>
            <p:cNvPicPr>
              <a:picLocks noChangeAspect="1"/>
            </p:cNvPicPr>
            <p:nvPr/>
          </p:nvPicPr>
          <p:blipFill>
            <a:blip r:embed="rId4"/>
            <a:stretch>
              <a:fillRect/>
            </a:stretch>
          </p:blipFill>
          <p:spPr>
            <a:xfrm>
              <a:off x="600313" y="2688074"/>
              <a:ext cx="428863" cy="428863"/>
            </a:xfrm>
            <a:prstGeom prst="rect">
              <a:avLst/>
            </a:prstGeom>
          </p:spPr>
        </p:pic>
        <p:sp>
          <p:nvSpPr>
            <p:cNvPr id="7" name="Text 2"/>
            <p:cNvSpPr/>
            <p:nvPr/>
          </p:nvSpPr>
          <p:spPr>
            <a:xfrm>
              <a:off x="1504665" y="2761833"/>
              <a:ext cx="2251591" cy="281345"/>
            </a:xfrm>
            <a:prstGeom prst="rect">
              <a:avLst/>
            </a:prstGeom>
            <a:noFill/>
            <a:ln/>
          </p:spPr>
          <p:txBody>
            <a:bodyPr wrap="none" lIns="0" tIns="0" rIns="0" bIns="0" rtlCol="0" anchor="t"/>
            <a:lstStyle/>
            <a:p>
              <a:pPr marL="0" indent="0" algn="l">
                <a:lnSpc>
                  <a:spcPts val="2200"/>
                </a:lnSpc>
                <a:buNone/>
              </a:pPr>
              <a:r>
                <a:rPr lang="en-US" sz="1750" b="1" dirty="0">
                  <a:solidFill>
                    <a:srgbClr val="383838"/>
                  </a:solidFill>
                  <a:latin typeface="PT Serif" pitchFamily="34" charset="0"/>
                  <a:ea typeface="PT Serif" pitchFamily="34" charset="-122"/>
                  <a:cs typeface="PT Serif" pitchFamily="34" charset="-120"/>
                </a:rPr>
                <a:t>Hóa chất và vật liệu</a:t>
              </a:r>
              <a:endParaRPr lang="en-US" sz="1750" dirty="0"/>
            </a:p>
          </p:txBody>
        </p:sp>
      </p:grpSp>
      <p:grpSp>
        <p:nvGrpSpPr>
          <p:cNvPr id="17" name="Group 16">
            <a:extLst>
              <a:ext uri="{FF2B5EF4-FFF2-40B4-BE49-F238E27FC236}">
                <a16:creationId xmlns:a16="http://schemas.microsoft.com/office/drawing/2014/main" id="{2639A392-0A5E-C459-10BB-E8AAB77A6C81}"/>
              </a:ext>
            </a:extLst>
          </p:cNvPr>
          <p:cNvGrpSpPr/>
          <p:nvPr/>
        </p:nvGrpSpPr>
        <p:grpSpPr>
          <a:xfrm>
            <a:off x="1795271" y="4515472"/>
            <a:ext cx="3155943" cy="428863"/>
            <a:chOff x="600313" y="3570733"/>
            <a:chExt cx="3155943" cy="428863"/>
          </a:xfrm>
        </p:grpSpPr>
        <p:pic>
          <p:nvPicPr>
            <p:cNvPr id="8" name="Image 3" descr="preencoded.png"/>
            <p:cNvPicPr>
              <a:picLocks noChangeAspect="1"/>
            </p:cNvPicPr>
            <p:nvPr/>
          </p:nvPicPr>
          <p:blipFill>
            <a:blip r:embed="rId5"/>
            <a:stretch>
              <a:fillRect/>
            </a:stretch>
          </p:blipFill>
          <p:spPr>
            <a:xfrm>
              <a:off x="600313" y="3570733"/>
              <a:ext cx="428863" cy="428863"/>
            </a:xfrm>
            <a:prstGeom prst="rect">
              <a:avLst/>
            </a:prstGeom>
          </p:spPr>
        </p:pic>
        <p:sp>
          <p:nvSpPr>
            <p:cNvPr id="9" name="Text 3"/>
            <p:cNvSpPr/>
            <p:nvPr/>
          </p:nvSpPr>
          <p:spPr>
            <a:xfrm>
              <a:off x="1504665" y="3644492"/>
              <a:ext cx="2251591" cy="281345"/>
            </a:xfrm>
            <a:prstGeom prst="rect">
              <a:avLst/>
            </a:prstGeom>
            <a:noFill/>
            <a:ln/>
          </p:spPr>
          <p:txBody>
            <a:bodyPr wrap="none" lIns="0" tIns="0" rIns="0" bIns="0" rtlCol="0" anchor="t"/>
            <a:lstStyle/>
            <a:p>
              <a:pPr marL="0" indent="0" algn="l">
                <a:lnSpc>
                  <a:spcPts val="2200"/>
                </a:lnSpc>
                <a:buNone/>
              </a:pPr>
              <a:r>
                <a:rPr lang="en-US" sz="1750" b="1" dirty="0">
                  <a:solidFill>
                    <a:srgbClr val="383838"/>
                  </a:solidFill>
                  <a:latin typeface="PT Serif" pitchFamily="34" charset="0"/>
                  <a:ea typeface="PT Serif" pitchFamily="34" charset="-122"/>
                  <a:cs typeface="PT Serif" pitchFamily="34" charset="-120"/>
                </a:rPr>
                <a:t>Nguy hiểm từ điện</a:t>
              </a:r>
              <a:endParaRPr lang="en-US" sz="1750" dirty="0"/>
            </a:p>
          </p:txBody>
        </p:sp>
      </p:grpSp>
      <p:grpSp>
        <p:nvGrpSpPr>
          <p:cNvPr id="16" name="Group 15">
            <a:extLst>
              <a:ext uri="{FF2B5EF4-FFF2-40B4-BE49-F238E27FC236}">
                <a16:creationId xmlns:a16="http://schemas.microsoft.com/office/drawing/2014/main" id="{456CA215-E8C8-6A0D-1537-224F963A2BC1}"/>
              </a:ext>
            </a:extLst>
          </p:cNvPr>
          <p:cNvGrpSpPr/>
          <p:nvPr/>
        </p:nvGrpSpPr>
        <p:grpSpPr>
          <a:xfrm>
            <a:off x="1795271" y="5366908"/>
            <a:ext cx="4992720" cy="428863"/>
            <a:chOff x="600313" y="4414451"/>
            <a:chExt cx="4992720" cy="428863"/>
          </a:xfrm>
        </p:grpSpPr>
        <p:pic>
          <p:nvPicPr>
            <p:cNvPr id="10" name="Image 4" descr="preencoded.png"/>
            <p:cNvPicPr>
              <a:picLocks noChangeAspect="1"/>
            </p:cNvPicPr>
            <p:nvPr/>
          </p:nvPicPr>
          <p:blipFill>
            <a:blip r:embed="rId6"/>
            <a:stretch>
              <a:fillRect/>
            </a:stretch>
          </p:blipFill>
          <p:spPr>
            <a:xfrm>
              <a:off x="600313" y="4414451"/>
              <a:ext cx="428863" cy="428863"/>
            </a:xfrm>
            <a:prstGeom prst="rect">
              <a:avLst/>
            </a:prstGeom>
          </p:spPr>
        </p:pic>
        <p:sp>
          <p:nvSpPr>
            <p:cNvPr id="11" name="Text 4"/>
            <p:cNvSpPr/>
            <p:nvPr/>
          </p:nvSpPr>
          <p:spPr>
            <a:xfrm>
              <a:off x="1504665" y="4488210"/>
              <a:ext cx="4088368" cy="281345"/>
            </a:xfrm>
            <a:prstGeom prst="rect">
              <a:avLst/>
            </a:prstGeom>
            <a:noFill/>
            <a:ln/>
          </p:spPr>
          <p:txBody>
            <a:bodyPr wrap="none" lIns="0" tIns="0" rIns="0" bIns="0" rtlCol="0" anchor="t"/>
            <a:lstStyle/>
            <a:p>
              <a:pPr marL="0" indent="0" algn="l">
                <a:lnSpc>
                  <a:spcPts val="2200"/>
                </a:lnSpc>
                <a:buNone/>
              </a:pPr>
              <a:r>
                <a:rPr lang="en-US" sz="1750" b="1" dirty="0">
                  <a:solidFill>
                    <a:srgbClr val="383838"/>
                  </a:solidFill>
                  <a:latin typeface="PT Serif" pitchFamily="34" charset="0"/>
                  <a:ea typeface="PT Serif" pitchFamily="34" charset="-122"/>
                  <a:cs typeface="PT Serif" pitchFamily="34" charset="-120"/>
                </a:rPr>
                <a:t>Nguy cơ từ các hoạt động vận chuyển</a:t>
              </a:r>
              <a:endParaRPr lang="en-US" sz="1750" dirty="0"/>
            </a:p>
          </p:txBody>
        </p:sp>
      </p:grpSp>
      <p:grpSp>
        <p:nvGrpSpPr>
          <p:cNvPr id="15" name="Group 14">
            <a:extLst>
              <a:ext uri="{FF2B5EF4-FFF2-40B4-BE49-F238E27FC236}">
                <a16:creationId xmlns:a16="http://schemas.microsoft.com/office/drawing/2014/main" id="{C834E4D7-F284-B1AC-22FB-A674D2650FF5}"/>
              </a:ext>
            </a:extLst>
          </p:cNvPr>
          <p:cNvGrpSpPr/>
          <p:nvPr/>
        </p:nvGrpSpPr>
        <p:grpSpPr>
          <a:xfrm>
            <a:off x="1795271" y="6218343"/>
            <a:ext cx="5519929" cy="428863"/>
            <a:chOff x="630423" y="5408165"/>
            <a:chExt cx="5519929" cy="428863"/>
          </a:xfrm>
        </p:grpSpPr>
        <p:pic>
          <p:nvPicPr>
            <p:cNvPr id="12" name="Image 5" descr="preencoded.png"/>
            <p:cNvPicPr>
              <a:picLocks noChangeAspect="1"/>
            </p:cNvPicPr>
            <p:nvPr/>
          </p:nvPicPr>
          <p:blipFill>
            <a:blip r:embed="rId7"/>
            <a:stretch>
              <a:fillRect/>
            </a:stretch>
          </p:blipFill>
          <p:spPr>
            <a:xfrm>
              <a:off x="630423" y="5408165"/>
              <a:ext cx="428863" cy="428863"/>
            </a:xfrm>
            <a:prstGeom prst="rect">
              <a:avLst/>
            </a:prstGeom>
          </p:spPr>
        </p:pic>
        <p:sp>
          <p:nvSpPr>
            <p:cNvPr id="13" name="Text 5"/>
            <p:cNvSpPr/>
            <p:nvPr/>
          </p:nvSpPr>
          <p:spPr>
            <a:xfrm>
              <a:off x="1534775" y="5481924"/>
              <a:ext cx="4615577" cy="281345"/>
            </a:xfrm>
            <a:prstGeom prst="rect">
              <a:avLst/>
            </a:prstGeom>
            <a:noFill/>
            <a:ln/>
          </p:spPr>
          <p:txBody>
            <a:bodyPr wrap="none" lIns="0" tIns="0" rIns="0" bIns="0" rtlCol="0" anchor="t"/>
            <a:lstStyle/>
            <a:p>
              <a:pPr marL="0" indent="0" algn="l">
                <a:lnSpc>
                  <a:spcPts val="2200"/>
                </a:lnSpc>
                <a:buNone/>
              </a:pPr>
              <a:r>
                <a:rPr lang="en-US" sz="1750" b="1" dirty="0">
                  <a:solidFill>
                    <a:srgbClr val="383838"/>
                  </a:solidFill>
                  <a:latin typeface="PT Serif" pitchFamily="34" charset="0"/>
                  <a:ea typeface="PT Serif" pitchFamily="34" charset="-122"/>
                  <a:cs typeface="PT Serif" pitchFamily="34" charset="-120"/>
                </a:rPr>
                <a:t>Chấn thương do thao tác không đúng cách</a:t>
              </a:r>
              <a:endParaRPr lang="en-US" sz="1750" dirty="0"/>
            </a:p>
          </p:txBody>
        </p:sp>
      </p:grpSp>
      <p:pic>
        <p:nvPicPr>
          <p:cNvPr id="2" name="Image 0" descr="preencoded.png"/>
          <p:cNvPicPr>
            <a:picLocks noChangeAspect="1"/>
          </p:cNvPicPr>
          <p:nvPr/>
        </p:nvPicPr>
        <p:blipFill>
          <a:blip r:embed="rId8"/>
          <a:stretch>
            <a:fillRect/>
          </a:stretch>
        </p:blipFill>
        <p:spPr>
          <a:xfrm>
            <a:off x="9207640" y="2581063"/>
            <a:ext cx="4876800" cy="4297680"/>
          </a:xfrm>
          <a:prstGeom prst="rect">
            <a:avLst/>
          </a:prstGeom>
        </p:spPr>
      </p:pic>
      <p:sp>
        <p:nvSpPr>
          <p:cNvPr id="3" name="Text 0"/>
          <p:cNvSpPr/>
          <p:nvPr/>
        </p:nvSpPr>
        <p:spPr>
          <a:xfrm>
            <a:off x="881666" y="761352"/>
            <a:ext cx="5341501" cy="562808"/>
          </a:xfrm>
          <a:prstGeom prst="rect">
            <a:avLst/>
          </a:prstGeom>
          <a:noFill/>
          <a:ln/>
        </p:spPr>
        <p:txBody>
          <a:bodyPr wrap="none" lIns="0" tIns="0" rIns="0" bIns="0" rtlCol="0" anchor="t"/>
          <a:lstStyle/>
          <a:p>
            <a:pPr marL="0" indent="0">
              <a:lnSpc>
                <a:spcPts val="4400"/>
              </a:lnSpc>
              <a:buNone/>
            </a:pPr>
            <a:r>
              <a:rPr lang="en-US" sz="4000" b="1" dirty="0">
                <a:solidFill>
                  <a:srgbClr val="020202"/>
                </a:solidFill>
                <a:latin typeface="PT Serif" pitchFamily="34" charset="0"/>
                <a:ea typeface="PT Serif" pitchFamily="34" charset="-122"/>
                <a:cs typeface="PT Serif" pitchFamily="34" charset="-120"/>
              </a:rPr>
              <a:t>Nguy Cơ Trong Sản Xuất</a:t>
            </a:r>
            <a:endParaRPr lang="en-US" sz="4000" dirty="0"/>
          </a:p>
        </p:txBody>
      </p:sp>
      <p:pic>
        <p:nvPicPr>
          <p:cNvPr id="20" name="Image 0" descr="preencoded.png">
            <a:extLst>
              <a:ext uri="{FF2B5EF4-FFF2-40B4-BE49-F238E27FC236}">
                <a16:creationId xmlns:a16="http://schemas.microsoft.com/office/drawing/2014/main" id="{3EE2EB24-F9BF-678F-32EB-93A1A3987597}"/>
              </a:ext>
            </a:extLst>
          </p:cNvPr>
          <p:cNvPicPr>
            <a:picLocks noChangeAspect="1"/>
          </p:cNvPicPr>
          <p:nvPr/>
        </p:nvPicPr>
        <p:blipFill>
          <a:blip r:embed="rId9"/>
          <a:stretch>
            <a:fillRect/>
          </a:stretch>
        </p:blipFill>
        <p:spPr>
          <a:xfrm>
            <a:off x="11728716" y="7380613"/>
            <a:ext cx="2738658" cy="848987"/>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10336153" y="4156697"/>
            <a:ext cx="2941320" cy="2743200"/>
          </a:xfrm>
          <a:prstGeom prst="rect">
            <a:avLst/>
          </a:prstGeom>
        </p:spPr>
      </p:pic>
      <p:sp>
        <p:nvSpPr>
          <p:cNvPr id="3" name="Text 0"/>
          <p:cNvSpPr/>
          <p:nvPr/>
        </p:nvSpPr>
        <p:spPr>
          <a:xfrm>
            <a:off x="589598" y="464582"/>
            <a:ext cx="9826942" cy="1105376"/>
          </a:xfrm>
          <a:prstGeom prst="rect">
            <a:avLst/>
          </a:prstGeom>
          <a:noFill/>
          <a:ln/>
        </p:spPr>
        <p:txBody>
          <a:bodyPr wrap="square" lIns="0" tIns="0" rIns="0" bIns="0" rtlCol="0" anchor="t"/>
          <a:lstStyle/>
          <a:p>
            <a:pPr marL="0" indent="0">
              <a:lnSpc>
                <a:spcPts val="4350"/>
              </a:lnSpc>
              <a:buNone/>
            </a:pPr>
            <a:r>
              <a:rPr lang="en-US" sz="3450" b="1" dirty="0">
                <a:solidFill>
                  <a:srgbClr val="020202"/>
                </a:solidFill>
                <a:latin typeface="PT Serif" pitchFamily="34" charset="0"/>
                <a:ea typeface="PT Serif" pitchFamily="34" charset="-122"/>
                <a:cs typeface="PT Serif" pitchFamily="34" charset="-120"/>
              </a:rPr>
              <a:t>I. Công đoạn Lắp Ráp Linh Kiện Điện Tử</a:t>
            </a:r>
            <a:endParaRPr lang="en-US" sz="3450" dirty="0"/>
          </a:p>
        </p:txBody>
      </p:sp>
      <p:sp>
        <p:nvSpPr>
          <p:cNvPr id="4" name="Text 1"/>
          <p:cNvSpPr/>
          <p:nvPr/>
        </p:nvSpPr>
        <p:spPr>
          <a:xfrm>
            <a:off x="626394" y="1947266"/>
            <a:ext cx="13377611" cy="808673"/>
          </a:xfrm>
          <a:prstGeom prst="rect">
            <a:avLst/>
          </a:prstGeom>
          <a:noFill/>
          <a:ln/>
        </p:spPr>
        <p:txBody>
          <a:bodyPr wrap="square" lIns="0" tIns="0" rIns="0" bIns="0" rtlCol="0" anchor="t"/>
          <a:lstStyle/>
          <a:p>
            <a:pPr marL="0" indent="0">
              <a:lnSpc>
                <a:spcPts val="2100"/>
              </a:lnSpc>
              <a:buNone/>
            </a:pPr>
            <a:r>
              <a:rPr lang="en-US" sz="1600" b="1" dirty="0">
                <a:solidFill>
                  <a:srgbClr val="383838"/>
                </a:solidFill>
                <a:latin typeface="PT Serif" panose="020A0603040505020204" pitchFamily="18" charset="0"/>
                <a:ea typeface="DM Sans" pitchFamily="34" charset="-122"/>
                <a:cs typeface="DM Sans" pitchFamily="34" charset="-120"/>
              </a:rPr>
              <a:t>Đặc điểm công việc: </a:t>
            </a:r>
            <a:r>
              <a:rPr lang="en-US" sz="1300" dirty="0">
                <a:solidFill>
                  <a:srgbClr val="383838"/>
                </a:solidFill>
                <a:latin typeface="PT Serif" panose="020A0603040505020204" pitchFamily="18" charset="0"/>
                <a:ea typeface="DM Sans" pitchFamily="34" charset="-122"/>
                <a:cs typeface="DM Sans" pitchFamily="34" charset="-120"/>
              </a:rPr>
              <a:t>các linh kiện như vi xử lý, bộ nhớ và cảm biến được lắp ráp trên bảng mạch. Công việc lắp ráp thường được thực hiện bằng các máy móc tự động với công nghệ tiên tiến, giúp tăng cường độ chính xác và hiệu quả.</a:t>
            </a:r>
            <a:endParaRPr lang="en-US" sz="1300" dirty="0"/>
          </a:p>
        </p:txBody>
      </p:sp>
      <p:sp>
        <p:nvSpPr>
          <p:cNvPr id="5" name="Text 2"/>
          <p:cNvSpPr/>
          <p:nvPr/>
        </p:nvSpPr>
        <p:spPr>
          <a:xfrm>
            <a:off x="589598" y="2883932"/>
            <a:ext cx="2211110" cy="276344"/>
          </a:xfrm>
          <a:prstGeom prst="rect">
            <a:avLst/>
          </a:prstGeom>
          <a:noFill/>
          <a:ln/>
        </p:spPr>
        <p:txBody>
          <a:bodyPr wrap="none" lIns="0" tIns="0" rIns="0" bIns="0" rtlCol="0" anchor="t"/>
          <a:lstStyle/>
          <a:p>
            <a:pPr marL="0" indent="0">
              <a:lnSpc>
                <a:spcPts val="2150"/>
              </a:lnSpc>
              <a:buNone/>
            </a:pPr>
            <a:r>
              <a:rPr lang="en-US" sz="1700" b="1" dirty="0">
                <a:solidFill>
                  <a:srgbClr val="020202"/>
                </a:solidFill>
                <a:latin typeface="PT Serif" pitchFamily="34" charset="0"/>
                <a:ea typeface="PT Serif" pitchFamily="34" charset="-122"/>
                <a:cs typeface="PT Serif" pitchFamily="34" charset="-120"/>
              </a:rPr>
              <a:t>Các dạng tai nạn:</a:t>
            </a:r>
            <a:endParaRPr lang="en-US" sz="1700" dirty="0"/>
          </a:p>
        </p:txBody>
      </p:sp>
      <p:sp>
        <p:nvSpPr>
          <p:cNvPr id="6" name="Shape 3"/>
          <p:cNvSpPr/>
          <p:nvPr/>
        </p:nvSpPr>
        <p:spPr>
          <a:xfrm>
            <a:off x="589598" y="3412927"/>
            <a:ext cx="7964805" cy="613053"/>
          </a:xfrm>
          <a:prstGeom prst="roundRect">
            <a:avLst>
              <a:gd name="adj" fmla="val 4122"/>
            </a:avLst>
          </a:prstGeom>
          <a:solidFill>
            <a:srgbClr val="204C8E"/>
          </a:solidFill>
          <a:ln/>
        </p:spPr>
      </p:sp>
      <p:sp>
        <p:nvSpPr>
          <p:cNvPr id="7" name="Text 4"/>
          <p:cNvSpPr/>
          <p:nvPr/>
        </p:nvSpPr>
        <p:spPr>
          <a:xfrm>
            <a:off x="757952" y="3581281"/>
            <a:ext cx="5610225" cy="276344"/>
          </a:xfrm>
          <a:prstGeom prst="rect">
            <a:avLst/>
          </a:prstGeom>
          <a:noFill/>
          <a:ln/>
        </p:spPr>
        <p:txBody>
          <a:bodyPr wrap="none" lIns="0" tIns="0" rIns="0" bIns="0" rtlCol="0" anchor="t"/>
          <a:lstStyle/>
          <a:p>
            <a:pPr marL="0" indent="0">
              <a:lnSpc>
                <a:spcPts val="2150"/>
              </a:lnSpc>
              <a:buNone/>
            </a:pPr>
            <a:r>
              <a:rPr lang="en-US" sz="1700" dirty="0">
                <a:solidFill>
                  <a:srgbClr val="FFFFFF"/>
                </a:solidFill>
                <a:latin typeface="PT Serif" pitchFamily="34" charset="0"/>
                <a:ea typeface="PT Serif" pitchFamily="34" charset="-122"/>
                <a:cs typeface="PT Serif" pitchFamily="34" charset="-120"/>
              </a:rPr>
              <a:t>Bỏng do nhiệt hoặc tiếp xúc với các chất hóa học độc hại</a:t>
            </a:r>
            <a:endParaRPr lang="en-US" sz="1700" dirty="0"/>
          </a:p>
        </p:txBody>
      </p:sp>
      <p:sp>
        <p:nvSpPr>
          <p:cNvPr id="8" name="Shape 5"/>
          <p:cNvSpPr/>
          <p:nvPr/>
        </p:nvSpPr>
        <p:spPr>
          <a:xfrm>
            <a:off x="589598" y="4194334"/>
            <a:ext cx="7964805" cy="613053"/>
          </a:xfrm>
          <a:prstGeom prst="roundRect">
            <a:avLst>
              <a:gd name="adj" fmla="val 4122"/>
            </a:avLst>
          </a:prstGeom>
          <a:solidFill>
            <a:srgbClr val="204C8E"/>
          </a:solidFill>
          <a:ln/>
        </p:spPr>
      </p:sp>
      <p:sp>
        <p:nvSpPr>
          <p:cNvPr id="9" name="Text 6"/>
          <p:cNvSpPr/>
          <p:nvPr/>
        </p:nvSpPr>
        <p:spPr>
          <a:xfrm>
            <a:off x="757952" y="4362688"/>
            <a:ext cx="6653570" cy="276344"/>
          </a:xfrm>
          <a:prstGeom prst="rect">
            <a:avLst/>
          </a:prstGeom>
          <a:noFill/>
          <a:ln/>
        </p:spPr>
        <p:txBody>
          <a:bodyPr wrap="none" lIns="0" tIns="0" rIns="0" bIns="0" rtlCol="0" anchor="t"/>
          <a:lstStyle/>
          <a:p>
            <a:pPr marL="0" indent="0">
              <a:lnSpc>
                <a:spcPts val="2150"/>
              </a:lnSpc>
              <a:buNone/>
            </a:pPr>
            <a:r>
              <a:rPr lang="en-US" sz="1700" dirty="0">
                <a:solidFill>
                  <a:srgbClr val="FFFFFF"/>
                </a:solidFill>
                <a:latin typeface="PT Serif" pitchFamily="34" charset="0"/>
                <a:ea typeface="PT Serif" pitchFamily="34" charset="-122"/>
                <a:cs typeface="PT Serif" pitchFamily="34" charset="-120"/>
              </a:rPr>
              <a:t>Gặp chấn thương do sự cố máy móc, điện, các vật dụng xung quanh</a:t>
            </a:r>
            <a:endParaRPr lang="en-US" sz="1700" dirty="0"/>
          </a:p>
        </p:txBody>
      </p:sp>
      <p:sp>
        <p:nvSpPr>
          <p:cNvPr id="10" name="Text 7"/>
          <p:cNvSpPr/>
          <p:nvPr/>
        </p:nvSpPr>
        <p:spPr>
          <a:xfrm>
            <a:off x="589598" y="5060037"/>
            <a:ext cx="2211110" cy="276344"/>
          </a:xfrm>
          <a:prstGeom prst="rect">
            <a:avLst/>
          </a:prstGeom>
          <a:noFill/>
          <a:ln/>
        </p:spPr>
        <p:txBody>
          <a:bodyPr wrap="none" lIns="0" tIns="0" rIns="0" bIns="0" rtlCol="0" anchor="t"/>
          <a:lstStyle/>
          <a:p>
            <a:pPr marL="0" indent="0">
              <a:lnSpc>
                <a:spcPts val="2150"/>
              </a:lnSpc>
              <a:buNone/>
            </a:pPr>
            <a:r>
              <a:rPr lang="en-US" sz="1700" b="1" dirty="0">
                <a:solidFill>
                  <a:srgbClr val="020202"/>
                </a:solidFill>
                <a:latin typeface="PT Serif" pitchFamily="34" charset="0"/>
                <a:ea typeface="PT Serif" pitchFamily="34" charset="-122"/>
                <a:cs typeface="PT Serif" pitchFamily="34" charset="-120"/>
              </a:rPr>
              <a:t>Nguyên nhân: </a:t>
            </a:r>
            <a:endParaRPr lang="en-US" sz="1700" dirty="0"/>
          </a:p>
        </p:txBody>
      </p:sp>
      <p:sp>
        <p:nvSpPr>
          <p:cNvPr id="11" name="Shape 8"/>
          <p:cNvSpPr/>
          <p:nvPr/>
        </p:nvSpPr>
        <p:spPr>
          <a:xfrm>
            <a:off x="589598" y="5589032"/>
            <a:ext cx="7964805" cy="613053"/>
          </a:xfrm>
          <a:prstGeom prst="roundRect">
            <a:avLst>
              <a:gd name="adj" fmla="val 4122"/>
            </a:avLst>
          </a:prstGeom>
          <a:solidFill>
            <a:srgbClr val="204C8E"/>
          </a:solidFill>
          <a:ln/>
        </p:spPr>
      </p:sp>
      <p:sp>
        <p:nvSpPr>
          <p:cNvPr id="12" name="Text 9"/>
          <p:cNvSpPr/>
          <p:nvPr/>
        </p:nvSpPr>
        <p:spPr>
          <a:xfrm>
            <a:off x="757952" y="5757386"/>
            <a:ext cx="3849172" cy="276344"/>
          </a:xfrm>
          <a:prstGeom prst="rect">
            <a:avLst/>
          </a:prstGeom>
          <a:noFill/>
          <a:ln/>
        </p:spPr>
        <p:txBody>
          <a:bodyPr wrap="none" lIns="0" tIns="0" rIns="0" bIns="0" rtlCol="0" anchor="t"/>
          <a:lstStyle/>
          <a:p>
            <a:pPr marL="0" indent="0">
              <a:lnSpc>
                <a:spcPts val="2150"/>
              </a:lnSpc>
              <a:buNone/>
            </a:pPr>
            <a:r>
              <a:rPr lang="en-US" sz="1700" dirty="0">
                <a:solidFill>
                  <a:srgbClr val="FFFFFF"/>
                </a:solidFill>
                <a:latin typeface="PT Serif" pitchFamily="34" charset="0"/>
                <a:ea typeface="PT Serif" pitchFamily="34" charset="-122"/>
                <a:cs typeface="PT Serif" pitchFamily="34" charset="-120"/>
              </a:rPr>
              <a:t>Thiết bị không được bảo trì đúng cách, </a:t>
            </a:r>
            <a:endParaRPr lang="en-US" sz="1700" dirty="0"/>
          </a:p>
        </p:txBody>
      </p:sp>
      <p:sp>
        <p:nvSpPr>
          <p:cNvPr id="13" name="Shape 10"/>
          <p:cNvSpPr/>
          <p:nvPr/>
        </p:nvSpPr>
        <p:spPr>
          <a:xfrm>
            <a:off x="589598" y="6370439"/>
            <a:ext cx="7964805" cy="613053"/>
          </a:xfrm>
          <a:prstGeom prst="roundRect">
            <a:avLst>
              <a:gd name="adj" fmla="val 4122"/>
            </a:avLst>
          </a:prstGeom>
          <a:solidFill>
            <a:srgbClr val="204C8E"/>
          </a:solidFill>
          <a:ln/>
        </p:spPr>
      </p:sp>
      <p:sp>
        <p:nvSpPr>
          <p:cNvPr id="14" name="Text 11"/>
          <p:cNvSpPr/>
          <p:nvPr/>
        </p:nvSpPr>
        <p:spPr>
          <a:xfrm>
            <a:off x="757952" y="6538793"/>
            <a:ext cx="5999678" cy="276344"/>
          </a:xfrm>
          <a:prstGeom prst="rect">
            <a:avLst/>
          </a:prstGeom>
          <a:noFill/>
          <a:ln/>
        </p:spPr>
        <p:txBody>
          <a:bodyPr wrap="none" lIns="0" tIns="0" rIns="0" bIns="0" rtlCol="0" anchor="t"/>
          <a:lstStyle/>
          <a:p>
            <a:pPr marL="0" indent="0">
              <a:lnSpc>
                <a:spcPts val="2150"/>
              </a:lnSpc>
              <a:buNone/>
            </a:pPr>
            <a:r>
              <a:rPr lang="en-US" sz="1700" dirty="0">
                <a:solidFill>
                  <a:srgbClr val="FFFFFF"/>
                </a:solidFill>
                <a:latin typeface="PT Serif" pitchFamily="34" charset="0"/>
                <a:ea typeface="PT Serif" pitchFamily="34" charset="-122"/>
                <a:cs typeface="PT Serif" pitchFamily="34" charset="-120"/>
              </a:rPr>
              <a:t>Sự thiếu cẩn thận hoặc không tuân thủ các quy trình an toàn</a:t>
            </a:r>
            <a:endParaRPr lang="en-US" sz="1700" dirty="0"/>
          </a:p>
        </p:txBody>
      </p:sp>
      <p:sp>
        <p:nvSpPr>
          <p:cNvPr id="15" name="Shape 12"/>
          <p:cNvSpPr/>
          <p:nvPr/>
        </p:nvSpPr>
        <p:spPr>
          <a:xfrm>
            <a:off x="589598" y="7151846"/>
            <a:ext cx="7964805" cy="613053"/>
          </a:xfrm>
          <a:prstGeom prst="roundRect">
            <a:avLst>
              <a:gd name="adj" fmla="val 4122"/>
            </a:avLst>
          </a:prstGeom>
          <a:solidFill>
            <a:srgbClr val="204C8E"/>
          </a:solidFill>
          <a:ln/>
        </p:spPr>
      </p:sp>
      <p:sp>
        <p:nvSpPr>
          <p:cNvPr id="16" name="Text 13"/>
          <p:cNvSpPr/>
          <p:nvPr/>
        </p:nvSpPr>
        <p:spPr>
          <a:xfrm>
            <a:off x="757952" y="7320201"/>
            <a:ext cx="3587710" cy="276344"/>
          </a:xfrm>
          <a:prstGeom prst="rect">
            <a:avLst/>
          </a:prstGeom>
          <a:noFill/>
          <a:ln/>
        </p:spPr>
        <p:txBody>
          <a:bodyPr wrap="none" lIns="0" tIns="0" rIns="0" bIns="0" rtlCol="0" anchor="t"/>
          <a:lstStyle/>
          <a:p>
            <a:pPr marL="0" indent="0">
              <a:lnSpc>
                <a:spcPts val="2150"/>
              </a:lnSpc>
              <a:buNone/>
            </a:pPr>
            <a:r>
              <a:rPr lang="en-US" sz="1700" dirty="0">
                <a:solidFill>
                  <a:srgbClr val="FFFFFF"/>
                </a:solidFill>
                <a:latin typeface="PT Serif" pitchFamily="34" charset="0"/>
                <a:ea typeface="PT Serif" pitchFamily="34" charset="-122"/>
                <a:cs typeface="PT Serif" pitchFamily="34" charset="-120"/>
              </a:rPr>
              <a:t>Môi trường làm việc không đảm bảo</a:t>
            </a:r>
            <a:endParaRPr lang="en-US" sz="1700" dirty="0"/>
          </a:p>
        </p:txBody>
      </p:sp>
      <p:pic>
        <p:nvPicPr>
          <p:cNvPr id="18" name="Image 0" descr="preencoded.png">
            <a:extLst>
              <a:ext uri="{FF2B5EF4-FFF2-40B4-BE49-F238E27FC236}">
                <a16:creationId xmlns:a16="http://schemas.microsoft.com/office/drawing/2014/main" id="{25EB8A51-E172-669B-DFC8-3B4FE5C65173}"/>
              </a:ext>
            </a:extLst>
          </p:cNvPr>
          <p:cNvPicPr>
            <a:picLocks noChangeAspect="1"/>
          </p:cNvPicPr>
          <p:nvPr/>
        </p:nvPicPr>
        <p:blipFill>
          <a:blip r:embed="rId4"/>
          <a:stretch>
            <a:fillRect/>
          </a:stretch>
        </p:blipFill>
        <p:spPr>
          <a:xfrm>
            <a:off x="11728716" y="7380613"/>
            <a:ext cx="2738658" cy="848987"/>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497443" y="4083963"/>
            <a:ext cx="4663440" cy="1539240"/>
          </a:xfrm>
          <a:prstGeom prst="rect">
            <a:avLst/>
          </a:prstGeom>
        </p:spPr>
      </p:pic>
      <p:sp>
        <p:nvSpPr>
          <p:cNvPr id="4" name="Text 0"/>
          <p:cNvSpPr/>
          <p:nvPr/>
        </p:nvSpPr>
        <p:spPr>
          <a:xfrm>
            <a:off x="5983843" y="737592"/>
            <a:ext cx="7659648" cy="466368"/>
          </a:xfrm>
          <a:prstGeom prst="rect">
            <a:avLst/>
          </a:prstGeom>
          <a:noFill/>
          <a:ln/>
        </p:spPr>
        <p:txBody>
          <a:bodyPr wrap="none" lIns="0" tIns="0" rIns="0" bIns="0" rtlCol="0" anchor="t"/>
          <a:lstStyle/>
          <a:p>
            <a:pPr marL="0" indent="0">
              <a:lnSpc>
                <a:spcPts val="3650"/>
              </a:lnSpc>
              <a:buNone/>
            </a:pPr>
            <a:r>
              <a:rPr lang="en-US" sz="2900" b="1" dirty="0">
                <a:solidFill>
                  <a:srgbClr val="020202"/>
                </a:solidFill>
                <a:latin typeface="PT Serif" pitchFamily="34" charset="0"/>
                <a:ea typeface="PT Serif" pitchFamily="34" charset="-122"/>
                <a:cs typeface="PT Serif" pitchFamily="34" charset="-120"/>
              </a:rPr>
              <a:t>II. Công đoạn Gia Công Và Lắp Ráp Vỏ Máy</a:t>
            </a:r>
            <a:endParaRPr lang="en-US" sz="2900" dirty="0"/>
          </a:p>
        </p:txBody>
      </p:sp>
      <p:sp>
        <p:nvSpPr>
          <p:cNvPr id="5" name="Text 1"/>
          <p:cNvSpPr/>
          <p:nvPr/>
        </p:nvSpPr>
        <p:spPr>
          <a:xfrm>
            <a:off x="5983843" y="1417082"/>
            <a:ext cx="8149114" cy="227409"/>
          </a:xfrm>
          <a:prstGeom prst="rect">
            <a:avLst/>
          </a:prstGeom>
          <a:noFill/>
          <a:ln/>
        </p:spPr>
        <p:txBody>
          <a:bodyPr wrap="none" lIns="0" tIns="0" rIns="0" bIns="0" rtlCol="0" anchor="t"/>
          <a:lstStyle/>
          <a:p>
            <a:pPr marL="0" indent="0">
              <a:lnSpc>
                <a:spcPts val="1750"/>
              </a:lnSpc>
              <a:buNone/>
            </a:pPr>
            <a:endParaRPr lang="en-US" sz="1100" dirty="0"/>
          </a:p>
        </p:txBody>
      </p:sp>
      <p:pic>
        <p:nvPicPr>
          <p:cNvPr id="6" name="Image 2" descr="preencoded.png"/>
          <p:cNvPicPr>
            <a:picLocks noChangeAspect="1"/>
          </p:cNvPicPr>
          <p:nvPr/>
        </p:nvPicPr>
        <p:blipFill>
          <a:blip r:embed="rId4"/>
          <a:stretch>
            <a:fillRect/>
          </a:stretch>
        </p:blipFill>
        <p:spPr>
          <a:xfrm>
            <a:off x="5983843" y="2231237"/>
            <a:ext cx="355282" cy="355283"/>
          </a:xfrm>
          <a:prstGeom prst="rect">
            <a:avLst/>
          </a:prstGeom>
        </p:spPr>
      </p:pic>
      <p:sp>
        <p:nvSpPr>
          <p:cNvPr id="7" name="Text 2"/>
          <p:cNvSpPr/>
          <p:nvPr/>
        </p:nvSpPr>
        <p:spPr>
          <a:xfrm>
            <a:off x="6546551" y="2296895"/>
            <a:ext cx="1865709" cy="233124"/>
          </a:xfrm>
          <a:prstGeom prst="rect">
            <a:avLst/>
          </a:prstGeom>
          <a:noFill/>
          <a:ln/>
        </p:spPr>
        <p:txBody>
          <a:bodyPr wrap="none" lIns="0" tIns="0" rIns="0" bIns="0" rtlCol="0" anchor="t"/>
          <a:lstStyle/>
          <a:p>
            <a:pPr marL="0" indent="0" algn="l">
              <a:lnSpc>
                <a:spcPts val="1800"/>
              </a:lnSpc>
              <a:buNone/>
            </a:pPr>
            <a:r>
              <a:rPr lang="en-US" sz="1450" b="1" dirty="0">
                <a:solidFill>
                  <a:srgbClr val="383838"/>
                </a:solidFill>
                <a:latin typeface="PT Serif" pitchFamily="34" charset="0"/>
                <a:ea typeface="PT Serif" pitchFamily="34" charset="-122"/>
                <a:cs typeface="PT Serif" pitchFamily="34" charset="-120"/>
              </a:rPr>
              <a:t>Đặc điểm công việc</a:t>
            </a:r>
            <a:endParaRPr lang="en-US" sz="1450" dirty="0"/>
          </a:p>
        </p:txBody>
      </p:sp>
      <p:sp>
        <p:nvSpPr>
          <p:cNvPr id="8" name="Text 3"/>
          <p:cNvSpPr/>
          <p:nvPr/>
        </p:nvSpPr>
        <p:spPr>
          <a:xfrm>
            <a:off x="5983843" y="2746092"/>
            <a:ext cx="8149114" cy="682228"/>
          </a:xfrm>
          <a:prstGeom prst="rect">
            <a:avLst/>
          </a:prstGeom>
          <a:noFill/>
          <a:ln/>
        </p:spPr>
        <p:txBody>
          <a:bodyPr wrap="square" lIns="0" tIns="0" rIns="0" bIns="0" rtlCol="0" anchor="t"/>
          <a:lstStyle/>
          <a:p>
            <a:pPr marL="171450" indent="-171450" algn="l">
              <a:lnSpc>
                <a:spcPts val="1750"/>
              </a:lnSpc>
              <a:buFont typeface="Arial" panose="020B0604020202020204" pitchFamily="34" charset="0"/>
              <a:buChar char="•"/>
            </a:pPr>
            <a:r>
              <a:rPr lang="en-US" sz="1100" dirty="0">
                <a:solidFill>
                  <a:srgbClr val="383838"/>
                </a:solidFill>
                <a:latin typeface="PT Serif" panose="020A0603040505020204" pitchFamily="18" charset="0"/>
                <a:ea typeface="DM Sans" pitchFamily="34" charset="-122"/>
                <a:cs typeface="DM Sans" pitchFamily="34" charset="-120"/>
              </a:rPr>
              <a:t>Gia công bao gồm việc cắt, định hình và xử lý các tấm nhựa hoặc kim loại thành các bộ phận vỏ máy theo các kích thước và hình dạng cụ thể.
Sau khi gia công, các bộ phận vỏ máy được lắp ráp lại để tạo thành cấu trúc hoàn chỉnh của máy quẹt thẻ.</a:t>
            </a:r>
            <a:endParaRPr lang="en-US" sz="1100" dirty="0"/>
          </a:p>
        </p:txBody>
      </p:sp>
      <p:pic>
        <p:nvPicPr>
          <p:cNvPr id="9" name="Image 3" descr="preencoded.png"/>
          <p:cNvPicPr>
            <a:picLocks noChangeAspect="1"/>
          </p:cNvPicPr>
          <p:nvPr/>
        </p:nvPicPr>
        <p:blipFill>
          <a:blip r:embed="rId5"/>
          <a:stretch>
            <a:fillRect/>
          </a:stretch>
        </p:blipFill>
        <p:spPr>
          <a:xfrm>
            <a:off x="5983843" y="4029530"/>
            <a:ext cx="355282" cy="355283"/>
          </a:xfrm>
          <a:prstGeom prst="rect">
            <a:avLst/>
          </a:prstGeom>
        </p:spPr>
      </p:pic>
      <p:sp>
        <p:nvSpPr>
          <p:cNvPr id="10" name="Text 4"/>
          <p:cNvSpPr/>
          <p:nvPr/>
        </p:nvSpPr>
        <p:spPr>
          <a:xfrm>
            <a:off x="6546551" y="4095188"/>
            <a:ext cx="1865709" cy="233124"/>
          </a:xfrm>
          <a:prstGeom prst="rect">
            <a:avLst/>
          </a:prstGeom>
          <a:noFill/>
          <a:ln/>
        </p:spPr>
        <p:txBody>
          <a:bodyPr wrap="none" lIns="0" tIns="0" rIns="0" bIns="0" rtlCol="0" anchor="t"/>
          <a:lstStyle/>
          <a:p>
            <a:pPr marL="0" indent="0">
              <a:lnSpc>
                <a:spcPts val="1800"/>
              </a:lnSpc>
              <a:buNone/>
            </a:pPr>
            <a:r>
              <a:rPr lang="en-US" sz="1450" b="1" dirty="0">
                <a:solidFill>
                  <a:srgbClr val="383838"/>
                </a:solidFill>
                <a:latin typeface="PT Serif" pitchFamily="34" charset="0"/>
                <a:ea typeface="PT Serif" pitchFamily="34" charset="-122"/>
                <a:cs typeface="PT Serif" pitchFamily="34" charset="-120"/>
              </a:rPr>
              <a:t>Các dạng tai nạn</a:t>
            </a:r>
            <a:endParaRPr lang="en-US" sz="1450" dirty="0"/>
          </a:p>
        </p:txBody>
      </p:sp>
      <p:sp>
        <p:nvSpPr>
          <p:cNvPr id="11" name="Text 5"/>
          <p:cNvSpPr/>
          <p:nvPr/>
        </p:nvSpPr>
        <p:spPr>
          <a:xfrm>
            <a:off x="5983843" y="4581201"/>
            <a:ext cx="8149114" cy="227409"/>
          </a:xfrm>
          <a:prstGeom prst="rect">
            <a:avLst/>
          </a:prstGeom>
          <a:noFill/>
          <a:ln/>
        </p:spPr>
        <p:txBody>
          <a:bodyPr wrap="none" lIns="0" tIns="0" rIns="0" bIns="0" rtlCol="0" anchor="t"/>
          <a:lstStyle/>
          <a:p>
            <a:pPr marL="171450" indent="-171450" algn="l">
              <a:lnSpc>
                <a:spcPts val="1750"/>
              </a:lnSpc>
              <a:buFont typeface="Arial" panose="020B0604020202020204" pitchFamily="34" charset="0"/>
              <a:buChar char="•"/>
            </a:pPr>
            <a:r>
              <a:rPr lang="en-US" sz="1100" dirty="0">
                <a:solidFill>
                  <a:srgbClr val="383838"/>
                </a:solidFill>
                <a:latin typeface="PT Serif" panose="020A0603040505020204" pitchFamily="18" charset="0"/>
                <a:ea typeface="DM Sans" pitchFamily="34" charset="-122"/>
                <a:cs typeface="DM Sans" pitchFamily="34" charset="-120"/>
              </a:rPr>
              <a:t>Chấn thương</a:t>
            </a:r>
            <a:endParaRPr lang="en-US" sz="1100" dirty="0"/>
          </a:p>
        </p:txBody>
      </p:sp>
      <p:sp>
        <p:nvSpPr>
          <p:cNvPr id="12" name="Text 6"/>
          <p:cNvSpPr/>
          <p:nvPr/>
        </p:nvSpPr>
        <p:spPr>
          <a:xfrm>
            <a:off x="5983843" y="4893859"/>
            <a:ext cx="8149114" cy="227409"/>
          </a:xfrm>
          <a:prstGeom prst="rect">
            <a:avLst/>
          </a:prstGeom>
          <a:noFill/>
          <a:ln/>
        </p:spPr>
        <p:txBody>
          <a:bodyPr wrap="none" lIns="0" tIns="0" rIns="0" bIns="0" rtlCol="0" anchor="t"/>
          <a:lstStyle/>
          <a:p>
            <a:pPr marL="171450" indent="-171450" algn="l">
              <a:lnSpc>
                <a:spcPts val="1750"/>
              </a:lnSpc>
              <a:buFont typeface="Arial" panose="020B0604020202020204" pitchFamily="34" charset="0"/>
              <a:buChar char="•"/>
            </a:pPr>
            <a:r>
              <a:rPr lang="en-US" sz="1100" dirty="0">
                <a:solidFill>
                  <a:srgbClr val="383838"/>
                </a:solidFill>
                <a:latin typeface="PT Serif" panose="020A0603040505020204" pitchFamily="18" charset="0"/>
                <a:ea typeface="DM Sans" pitchFamily="34" charset="-122"/>
                <a:cs typeface="DM Sans" pitchFamily="34" charset="-120"/>
              </a:rPr>
              <a:t>Bị chấn thương cơ, xương </a:t>
            </a:r>
            <a:endParaRPr lang="en-US" sz="1100" dirty="0"/>
          </a:p>
        </p:txBody>
      </p:sp>
      <p:sp>
        <p:nvSpPr>
          <p:cNvPr id="13" name="Text 7"/>
          <p:cNvSpPr/>
          <p:nvPr/>
        </p:nvSpPr>
        <p:spPr>
          <a:xfrm>
            <a:off x="5983843" y="5169694"/>
            <a:ext cx="8149114" cy="227409"/>
          </a:xfrm>
          <a:prstGeom prst="rect">
            <a:avLst/>
          </a:prstGeom>
          <a:noFill/>
          <a:ln/>
        </p:spPr>
        <p:txBody>
          <a:bodyPr wrap="none" lIns="0" tIns="0" rIns="0" bIns="0" rtlCol="0" anchor="t"/>
          <a:lstStyle/>
          <a:p>
            <a:pPr marL="171450" indent="-171450" algn="l">
              <a:lnSpc>
                <a:spcPts val="1750"/>
              </a:lnSpc>
              <a:buFont typeface="Arial" panose="020B0604020202020204" pitchFamily="34" charset="0"/>
              <a:buChar char="•"/>
            </a:pPr>
            <a:r>
              <a:rPr lang="en-US" sz="1100" dirty="0">
                <a:solidFill>
                  <a:srgbClr val="383838"/>
                </a:solidFill>
                <a:latin typeface="PT Serif" panose="020A0603040505020204" pitchFamily="18" charset="0"/>
                <a:ea typeface="DM Sans" pitchFamily="34" charset="-122"/>
                <a:cs typeface="DM Sans" pitchFamily="34" charset="-120"/>
              </a:rPr>
              <a:t>Gặp các vấn đề về sức khỏe, như kích ứng da hoặc vấn đề về hô hấp</a:t>
            </a:r>
            <a:endParaRPr lang="en-US" sz="1100" dirty="0"/>
          </a:p>
        </p:txBody>
      </p:sp>
      <p:pic>
        <p:nvPicPr>
          <p:cNvPr id="14" name="Image 4" descr="preencoded.png"/>
          <p:cNvPicPr>
            <a:picLocks noChangeAspect="1"/>
          </p:cNvPicPr>
          <p:nvPr/>
        </p:nvPicPr>
        <p:blipFill>
          <a:blip r:embed="rId6"/>
          <a:stretch>
            <a:fillRect/>
          </a:stretch>
        </p:blipFill>
        <p:spPr>
          <a:xfrm>
            <a:off x="5983843" y="6079039"/>
            <a:ext cx="355282" cy="355283"/>
          </a:xfrm>
          <a:prstGeom prst="rect">
            <a:avLst/>
          </a:prstGeom>
        </p:spPr>
      </p:pic>
      <p:sp>
        <p:nvSpPr>
          <p:cNvPr id="15" name="Text 8"/>
          <p:cNvSpPr/>
          <p:nvPr/>
        </p:nvSpPr>
        <p:spPr>
          <a:xfrm>
            <a:off x="6546551" y="6124694"/>
            <a:ext cx="1865709" cy="233124"/>
          </a:xfrm>
          <a:prstGeom prst="rect">
            <a:avLst/>
          </a:prstGeom>
          <a:noFill/>
          <a:ln/>
        </p:spPr>
        <p:txBody>
          <a:bodyPr wrap="none" lIns="0" tIns="0" rIns="0" bIns="0" rtlCol="0" anchor="t"/>
          <a:lstStyle/>
          <a:p>
            <a:pPr marL="0" indent="0" algn="l">
              <a:lnSpc>
                <a:spcPts val="1800"/>
              </a:lnSpc>
              <a:buNone/>
            </a:pPr>
            <a:r>
              <a:rPr lang="en-US" sz="1450" b="1" dirty="0">
                <a:solidFill>
                  <a:srgbClr val="383838"/>
                </a:solidFill>
                <a:latin typeface="PT Serif" pitchFamily="34" charset="0"/>
                <a:ea typeface="PT Serif" pitchFamily="34" charset="-122"/>
                <a:cs typeface="PT Serif" pitchFamily="34" charset="-120"/>
              </a:rPr>
              <a:t>Nguyên nhân</a:t>
            </a:r>
            <a:endParaRPr lang="en-US" sz="1450" dirty="0"/>
          </a:p>
        </p:txBody>
      </p:sp>
      <p:sp>
        <p:nvSpPr>
          <p:cNvPr id="16" name="Text 9"/>
          <p:cNvSpPr/>
          <p:nvPr/>
        </p:nvSpPr>
        <p:spPr>
          <a:xfrm>
            <a:off x="5983843" y="6585108"/>
            <a:ext cx="8149114" cy="227409"/>
          </a:xfrm>
          <a:prstGeom prst="rect">
            <a:avLst/>
          </a:prstGeom>
          <a:noFill/>
          <a:ln/>
        </p:spPr>
        <p:txBody>
          <a:bodyPr wrap="none" lIns="0" tIns="0" rIns="0" bIns="0" rtlCol="0" anchor="t"/>
          <a:lstStyle/>
          <a:p>
            <a:pPr marL="171450" indent="-171450" algn="l">
              <a:lnSpc>
                <a:spcPts val="1750"/>
              </a:lnSpc>
              <a:buFont typeface="Arial" panose="020B0604020202020204" pitchFamily="34" charset="0"/>
              <a:buChar char="•"/>
            </a:pPr>
            <a:r>
              <a:rPr lang="en-US" sz="1100" dirty="0">
                <a:solidFill>
                  <a:srgbClr val="383838"/>
                </a:solidFill>
                <a:latin typeface="PT Serif" panose="020A0603040505020204" pitchFamily="18" charset="0"/>
                <a:ea typeface="DM Sans" pitchFamily="34" charset="-122"/>
                <a:cs typeface="DM Sans" pitchFamily="34" charset="-120"/>
              </a:rPr>
              <a:t>Tiếp xúc với các công cụ cắt, khoan hoặc hàn</a:t>
            </a:r>
            <a:endParaRPr lang="en-US" sz="1100" dirty="0"/>
          </a:p>
        </p:txBody>
      </p:sp>
      <p:sp>
        <p:nvSpPr>
          <p:cNvPr id="17" name="Text 10"/>
          <p:cNvSpPr/>
          <p:nvPr/>
        </p:nvSpPr>
        <p:spPr>
          <a:xfrm>
            <a:off x="5983843" y="6897766"/>
            <a:ext cx="8149114" cy="227409"/>
          </a:xfrm>
          <a:prstGeom prst="rect">
            <a:avLst/>
          </a:prstGeom>
          <a:noFill/>
          <a:ln/>
        </p:spPr>
        <p:txBody>
          <a:bodyPr wrap="none" lIns="0" tIns="0" rIns="0" bIns="0" rtlCol="0" anchor="t"/>
          <a:lstStyle/>
          <a:p>
            <a:pPr marL="171450" indent="-171450" algn="l">
              <a:lnSpc>
                <a:spcPts val="1750"/>
              </a:lnSpc>
              <a:buFont typeface="Arial" panose="020B0604020202020204" pitchFamily="34" charset="0"/>
              <a:buChar char="•"/>
            </a:pPr>
            <a:r>
              <a:rPr lang="en-US" sz="1100" dirty="0">
                <a:solidFill>
                  <a:srgbClr val="383838"/>
                </a:solidFill>
                <a:latin typeface="PT Serif" panose="020A0603040505020204" pitchFamily="18" charset="0"/>
                <a:ea typeface="DM Sans" pitchFamily="34" charset="-122"/>
                <a:cs typeface="DM Sans" pitchFamily="34" charset="-120"/>
              </a:rPr>
              <a:t>Công việc yêu cầu lao động nặng, như: nâng hoặc di chuyển các bộ phận vỏ máy cồng kềnh</a:t>
            </a:r>
            <a:endParaRPr lang="en-US" sz="1100" dirty="0"/>
          </a:p>
        </p:txBody>
      </p:sp>
      <p:sp>
        <p:nvSpPr>
          <p:cNvPr id="18" name="Text 11"/>
          <p:cNvSpPr/>
          <p:nvPr/>
        </p:nvSpPr>
        <p:spPr>
          <a:xfrm>
            <a:off x="5983843" y="7210424"/>
            <a:ext cx="8149114" cy="227409"/>
          </a:xfrm>
          <a:prstGeom prst="rect">
            <a:avLst/>
          </a:prstGeom>
          <a:noFill/>
          <a:ln/>
        </p:spPr>
        <p:txBody>
          <a:bodyPr wrap="none" lIns="0" tIns="0" rIns="0" bIns="0" rtlCol="0" anchor="t"/>
          <a:lstStyle/>
          <a:p>
            <a:pPr marL="171450" indent="-171450" algn="l">
              <a:lnSpc>
                <a:spcPts val="1750"/>
              </a:lnSpc>
              <a:buFont typeface="Arial" panose="020B0604020202020204" pitchFamily="34" charset="0"/>
              <a:buChar char="•"/>
            </a:pPr>
            <a:r>
              <a:rPr lang="en-US" sz="1100" dirty="0">
                <a:solidFill>
                  <a:srgbClr val="383838"/>
                </a:solidFill>
                <a:latin typeface="PT Serif" panose="020A0603040505020204" pitchFamily="18" charset="0"/>
                <a:ea typeface="DM Sans" pitchFamily="34" charset="-122"/>
                <a:cs typeface="DM Sans" pitchFamily="34" charset="-120"/>
              </a:rPr>
              <a:t>Bụi bẩn hoặc các hóa chất sử dụng trong gia công cũng có thể gây ra các</a:t>
            </a:r>
            <a:endParaRPr lang="en-US" sz="1100" dirty="0"/>
          </a:p>
        </p:txBody>
      </p:sp>
      <p:pic>
        <p:nvPicPr>
          <p:cNvPr id="19" name="Image 0" descr="preencoded.png">
            <a:extLst>
              <a:ext uri="{FF2B5EF4-FFF2-40B4-BE49-F238E27FC236}">
                <a16:creationId xmlns:a16="http://schemas.microsoft.com/office/drawing/2014/main" id="{FF593366-EA51-2396-3FEF-492678DE10F3}"/>
              </a:ext>
            </a:extLst>
          </p:cNvPr>
          <p:cNvPicPr>
            <a:picLocks noChangeAspect="1"/>
          </p:cNvPicPr>
          <p:nvPr/>
        </p:nvPicPr>
        <p:blipFill>
          <a:blip r:embed="rId7"/>
          <a:stretch>
            <a:fillRect/>
          </a:stretch>
        </p:blipFill>
        <p:spPr>
          <a:xfrm>
            <a:off x="11728716" y="7380613"/>
            <a:ext cx="2738658" cy="848987"/>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593883" y="3083064"/>
            <a:ext cx="5062180" cy="3506033"/>
          </a:xfrm>
          <a:prstGeom prst="rect">
            <a:avLst/>
          </a:prstGeom>
        </p:spPr>
      </p:pic>
      <p:sp>
        <p:nvSpPr>
          <p:cNvPr id="3" name="Text 0"/>
          <p:cNvSpPr/>
          <p:nvPr/>
        </p:nvSpPr>
        <p:spPr>
          <a:xfrm>
            <a:off x="6080284" y="468273"/>
            <a:ext cx="7956233" cy="1113473"/>
          </a:xfrm>
          <a:prstGeom prst="rect">
            <a:avLst/>
          </a:prstGeom>
          <a:noFill/>
          <a:ln/>
        </p:spPr>
        <p:txBody>
          <a:bodyPr wrap="square" lIns="0" tIns="0" rIns="0" bIns="0" rtlCol="0" anchor="t"/>
          <a:lstStyle/>
          <a:p>
            <a:pPr marL="0" indent="0">
              <a:lnSpc>
                <a:spcPts val="4350"/>
              </a:lnSpc>
              <a:buNone/>
            </a:pPr>
            <a:r>
              <a:rPr lang="en-US" sz="3500" b="1" dirty="0">
                <a:solidFill>
                  <a:srgbClr val="020202"/>
                </a:solidFill>
                <a:latin typeface="PT Serif" pitchFamily="34" charset="0"/>
                <a:ea typeface="PT Serif" pitchFamily="34" charset="-122"/>
                <a:cs typeface="PT Serif" pitchFamily="34" charset="-120"/>
              </a:rPr>
              <a:t>III. Công đoạn Gắn Kết Linh Kiện Vào Vỏ Máy</a:t>
            </a:r>
            <a:endParaRPr lang="en-US" sz="3500" dirty="0"/>
          </a:p>
        </p:txBody>
      </p:sp>
      <p:pic>
        <p:nvPicPr>
          <p:cNvPr id="4" name="Image 1" descr="preencoded.png"/>
          <p:cNvPicPr>
            <a:picLocks noChangeAspect="1"/>
          </p:cNvPicPr>
          <p:nvPr/>
        </p:nvPicPr>
        <p:blipFill>
          <a:blip r:embed="rId4"/>
          <a:stretch>
            <a:fillRect/>
          </a:stretch>
        </p:blipFill>
        <p:spPr>
          <a:xfrm>
            <a:off x="6080284" y="1836182"/>
            <a:ext cx="848439" cy="2076807"/>
          </a:xfrm>
          <a:prstGeom prst="rect">
            <a:avLst/>
          </a:prstGeom>
        </p:spPr>
      </p:pic>
      <p:sp>
        <p:nvSpPr>
          <p:cNvPr id="5" name="Text 1"/>
          <p:cNvSpPr/>
          <p:nvPr/>
        </p:nvSpPr>
        <p:spPr>
          <a:xfrm>
            <a:off x="7183160" y="2005846"/>
            <a:ext cx="2227183" cy="278368"/>
          </a:xfrm>
          <a:prstGeom prst="rect">
            <a:avLst/>
          </a:prstGeom>
          <a:noFill/>
          <a:ln/>
        </p:spPr>
        <p:txBody>
          <a:bodyPr wrap="none" lIns="0" tIns="0" rIns="0" bIns="0" rtlCol="0" anchor="t"/>
          <a:lstStyle/>
          <a:p>
            <a:pPr marL="0" indent="0" algn="l">
              <a:lnSpc>
                <a:spcPts val="2150"/>
              </a:lnSpc>
              <a:buNone/>
            </a:pPr>
            <a:r>
              <a:rPr lang="en-US" sz="1750" b="1" dirty="0">
                <a:solidFill>
                  <a:srgbClr val="383838"/>
                </a:solidFill>
                <a:latin typeface="PT Serif" pitchFamily="34" charset="0"/>
                <a:ea typeface="PT Serif" pitchFamily="34" charset="-122"/>
                <a:cs typeface="PT Serif" pitchFamily="34" charset="-120"/>
              </a:rPr>
              <a:t>Đặc điểm công việc</a:t>
            </a:r>
            <a:endParaRPr lang="en-US" sz="1750" b="1" dirty="0"/>
          </a:p>
        </p:txBody>
      </p:sp>
      <p:sp>
        <p:nvSpPr>
          <p:cNvPr id="6" name="Text 2"/>
          <p:cNvSpPr/>
          <p:nvPr/>
        </p:nvSpPr>
        <p:spPr>
          <a:xfrm>
            <a:off x="7183160" y="2386013"/>
            <a:ext cx="6853357" cy="1357313"/>
          </a:xfrm>
          <a:prstGeom prst="rect">
            <a:avLst/>
          </a:prstGeom>
          <a:noFill/>
          <a:ln/>
        </p:spPr>
        <p:txBody>
          <a:bodyPr wrap="square" lIns="0" tIns="0" rIns="0" bIns="0" rtlCol="0" anchor="t"/>
          <a:lstStyle/>
          <a:p>
            <a:pPr marL="0" indent="0" algn="l">
              <a:lnSpc>
                <a:spcPts val="2100"/>
              </a:lnSpc>
              <a:buNone/>
            </a:pPr>
            <a:r>
              <a:rPr lang="en-US" sz="1300" dirty="0">
                <a:solidFill>
                  <a:srgbClr val="383838"/>
                </a:solidFill>
                <a:latin typeface="PT Serif" panose="020A0603040505020204" pitchFamily="18" charset="0"/>
                <a:ea typeface="DM Sans" pitchFamily="34" charset="-122"/>
                <a:cs typeface="DM Sans" pitchFamily="34" charset="-120"/>
              </a:rPr>
              <a:t>Đảm bảo rằng tất cả các linh kiện được gắn chặt và ổn định, đồng thời các kết nối giữa các phần tử phải được kiểm tra kỹ lưỡng để đảm bảo chúng hoạt động đồng bộ và hiệu quả. Việc lắp đặt bao gồm cả việc kết nối các dây cáp, khe cắm thẻ và các màn hình hiển thị sao cho không chỉ đảm bảo sự ổn định trong quá trình vận hành mà còn thuận tiện cho bảo trì và sửa chữa sau này.</a:t>
            </a:r>
            <a:endParaRPr lang="en-US" sz="1300" dirty="0"/>
          </a:p>
        </p:txBody>
      </p:sp>
      <p:pic>
        <p:nvPicPr>
          <p:cNvPr id="7" name="Image 2" descr="preencoded.png"/>
          <p:cNvPicPr>
            <a:picLocks noChangeAspect="1"/>
          </p:cNvPicPr>
          <p:nvPr/>
        </p:nvPicPr>
        <p:blipFill>
          <a:blip r:embed="rId5"/>
          <a:stretch>
            <a:fillRect/>
          </a:stretch>
        </p:blipFill>
        <p:spPr>
          <a:xfrm>
            <a:off x="6080284" y="3912989"/>
            <a:ext cx="848439" cy="1737479"/>
          </a:xfrm>
          <a:prstGeom prst="rect">
            <a:avLst/>
          </a:prstGeom>
        </p:spPr>
      </p:pic>
      <p:sp>
        <p:nvSpPr>
          <p:cNvPr id="8" name="Text 3"/>
          <p:cNvSpPr/>
          <p:nvPr/>
        </p:nvSpPr>
        <p:spPr>
          <a:xfrm>
            <a:off x="7183160" y="4082653"/>
            <a:ext cx="2227183" cy="278368"/>
          </a:xfrm>
          <a:prstGeom prst="rect">
            <a:avLst/>
          </a:prstGeom>
          <a:noFill/>
          <a:ln/>
        </p:spPr>
        <p:txBody>
          <a:bodyPr wrap="none" lIns="0" tIns="0" rIns="0" bIns="0" rtlCol="0" anchor="t"/>
          <a:lstStyle/>
          <a:p>
            <a:pPr marL="0" indent="0" algn="l">
              <a:lnSpc>
                <a:spcPts val="2150"/>
              </a:lnSpc>
              <a:buNone/>
            </a:pPr>
            <a:r>
              <a:rPr lang="en-US" sz="1750" b="1" dirty="0">
                <a:solidFill>
                  <a:srgbClr val="383838"/>
                </a:solidFill>
                <a:latin typeface="PT Serif" pitchFamily="34" charset="0"/>
                <a:ea typeface="PT Serif" pitchFamily="34" charset="-122"/>
                <a:cs typeface="PT Serif" pitchFamily="34" charset="-120"/>
              </a:rPr>
              <a:t>Nhận diện nguy hiểm</a:t>
            </a:r>
            <a:endParaRPr lang="en-US" sz="1750" b="1" dirty="0"/>
          </a:p>
        </p:txBody>
      </p:sp>
      <p:sp>
        <p:nvSpPr>
          <p:cNvPr id="9" name="Text 4"/>
          <p:cNvSpPr/>
          <p:nvPr/>
        </p:nvSpPr>
        <p:spPr>
          <a:xfrm>
            <a:off x="7183160" y="4462820"/>
            <a:ext cx="6853357" cy="271463"/>
          </a:xfrm>
          <a:prstGeom prst="rect">
            <a:avLst/>
          </a:prstGeom>
          <a:noFill/>
          <a:ln/>
        </p:spPr>
        <p:txBody>
          <a:bodyPr wrap="none" lIns="0" tIns="0" rIns="0" bIns="0" rtlCol="0" anchor="t"/>
          <a:lstStyle/>
          <a:p>
            <a:pPr marL="285750" indent="-285750" algn="l">
              <a:lnSpc>
                <a:spcPts val="2100"/>
              </a:lnSpc>
              <a:buFont typeface="Arial" panose="020B0604020202020204" pitchFamily="34" charset="0"/>
              <a:buChar char="•"/>
            </a:pPr>
            <a:r>
              <a:rPr lang="en-US" sz="1300" dirty="0">
                <a:solidFill>
                  <a:srgbClr val="383838"/>
                </a:solidFill>
                <a:latin typeface="PT Serif" panose="020A0603040505020204" pitchFamily="18" charset="0"/>
                <a:ea typeface="DM Sans" pitchFamily="34" charset="-122"/>
                <a:cs typeface="DM Sans" pitchFamily="34" charset="-120"/>
              </a:rPr>
              <a:t>Gặp phải các chấn thương tay, chân, xương khớp</a:t>
            </a:r>
            <a:endParaRPr lang="en-US" sz="1300" dirty="0"/>
          </a:p>
        </p:txBody>
      </p:sp>
      <p:sp>
        <p:nvSpPr>
          <p:cNvPr id="10" name="Text 5"/>
          <p:cNvSpPr/>
          <p:nvPr/>
        </p:nvSpPr>
        <p:spPr>
          <a:xfrm>
            <a:off x="7183160" y="4836081"/>
            <a:ext cx="6853357" cy="271463"/>
          </a:xfrm>
          <a:prstGeom prst="rect">
            <a:avLst/>
          </a:prstGeom>
          <a:noFill/>
          <a:ln/>
        </p:spPr>
        <p:txBody>
          <a:bodyPr wrap="none" lIns="0" tIns="0" rIns="0" bIns="0" rtlCol="0" anchor="t"/>
          <a:lstStyle/>
          <a:p>
            <a:pPr marL="285750" indent="-285750" algn="l">
              <a:lnSpc>
                <a:spcPts val="2100"/>
              </a:lnSpc>
              <a:buFont typeface="Arial" panose="020B0604020202020204" pitchFamily="34" charset="0"/>
              <a:buChar char="•"/>
            </a:pPr>
            <a:r>
              <a:rPr lang="en-US" sz="1300" dirty="0">
                <a:solidFill>
                  <a:srgbClr val="383838"/>
                </a:solidFill>
                <a:latin typeface="PT Serif" panose="020A0603040505020204" pitchFamily="18" charset="0"/>
                <a:ea typeface="DM Sans" pitchFamily="34" charset="-122"/>
                <a:cs typeface="DM Sans" pitchFamily="34" charset="-120"/>
              </a:rPr>
              <a:t>Các tai nạn liên quan đến điện, thiết bị, máy móc</a:t>
            </a:r>
            <a:endParaRPr lang="en-US" sz="1300" dirty="0"/>
          </a:p>
        </p:txBody>
      </p:sp>
      <p:sp>
        <p:nvSpPr>
          <p:cNvPr id="11" name="Text 6"/>
          <p:cNvSpPr/>
          <p:nvPr/>
        </p:nvSpPr>
        <p:spPr>
          <a:xfrm>
            <a:off x="7183160" y="5209342"/>
            <a:ext cx="6853357" cy="271463"/>
          </a:xfrm>
          <a:prstGeom prst="rect">
            <a:avLst/>
          </a:prstGeom>
          <a:noFill/>
          <a:ln/>
        </p:spPr>
        <p:txBody>
          <a:bodyPr wrap="none" lIns="0" tIns="0" rIns="0" bIns="0" rtlCol="0" anchor="t"/>
          <a:lstStyle/>
          <a:p>
            <a:pPr marL="0" indent="0" algn="l">
              <a:lnSpc>
                <a:spcPts val="2100"/>
              </a:lnSpc>
              <a:buNone/>
            </a:pPr>
            <a:endParaRPr lang="en-US" sz="1300" dirty="0"/>
          </a:p>
        </p:txBody>
      </p:sp>
      <p:pic>
        <p:nvPicPr>
          <p:cNvPr id="12" name="Image 3" descr="preencoded.png"/>
          <p:cNvPicPr>
            <a:picLocks noChangeAspect="1"/>
          </p:cNvPicPr>
          <p:nvPr/>
        </p:nvPicPr>
        <p:blipFill>
          <a:blip r:embed="rId6"/>
          <a:stretch>
            <a:fillRect/>
          </a:stretch>
        </p:blipFill>
        <p:spPr>
          <a:xfrm>
            <a:off x="6080284" y="5650468"/>
            <a:ext cx="848439" cy="2110740"/>
          </a:xfrm>
          <a:prstGeom prst="rect">
            <a:avLst/>
          </a:prstGeom>
        </p:spPr>
      </p:pic>
      <p:sp>
        <p:nvSpPr>
          <p:cNvPr id="13" name="Text 7"/>
          <p:cNvSpPr/>
          <p:nvPr/>
        </p:nvSpPr>
        <p:spPr>
          <a:xfrm>
            <a:off x="7183160" y="5820132"/>
            <a:ext cx="2227183" cy="278368"/>
          </a:xfrm>
          <a:prstGeom prst="rect">
            <a:avLst/>
          </a:prstGeom>
          <a:noFill/>
          <a:ln/>
        </p:spPr>
        <p:txBody>
          <a:bodyPr wrap="none" lIns="0" tIns="0" rIns="0" bIns="0" rtlCol="0" anchor="t"/>
          <a:lstStyle/>
          <a:p>
            <a:pPr marL="0" indent="0" algn="l">
              <a:lnSpc>
                <a:spcPts val="2150"/>
              </a:lnSpc>
              <a:buNone/>
            </a:pPr>
            <a:r>
              <a:rPr lang="en-US" sz="1750" b="1" dirty="0">
                <a:solidFill>
                  <a:srgbClr val="383838"/>
                </a:solidFill>
                <a:latin typeface="PT Serif" pitchFamily="34" charset="0"/>
                <a:ea typeface="PT Serif" pitchFamily="34" charset="-122"/>
                <a:cs typeface="PT Serif" pitchFamily="34" charset="-120"/>
              </a:rPr>
              <a:t>Nguyên nhân</a:t>
            </a:r>
            <a:endParaRPr lang="en-US" sz="1750" b="1" dirty="0"/>
          </a:p>
        </p:txBody>
      </p:sp>
      <p:sp>
        <p:nvSpPr>
          <p:cNvPr id="14" name="Text 8"/>
          <p:cNvSpPr/>
          <p:nvPr/>
        </p:nvSpPr>
        <p:spPr>
          <a:xfrm>
            <a:off x="7183160" y="6200299"/>
            <a:ext cx="6853357" cy="271463"/>
          </a:xfrm>
          <a:prstGeom prst="rect">
            <a:avLst/>
          </a:prstGeom>
          <a:noFill/>
          <a:ln/>
        </p:spPr>
        <p:txBody>
          <a:bodyPr wrap="none" lIns="0" tIns="0" rIns="0" bIns="0" rtlCol="0" anchor="t"/>
          <a:lstStyle/>
          <a:p>
            <a:pPr marL="285750" indent="-285750" algn="l">
              <a:lnSpc>
                <a:spcPts val="2100"/>
              </a:lnSpc>
              <a:buFont typeface="Arial" panose="020B0604020202020204" pitchFamily="34" charset="0"/>
              <a:buChar char="•"/>
            </a:pPr>
            <a:r>
              <a:rPr lang="en-US" sz="1300" dirty="0">
                <a:solidFill>
                  <a:srgbClr val="383838"/>
                </a:solidFill>
                <a:latin typeface="PT Serif" panose="020A0603040505020204" pitchFamily="18" charset="0"/>
                <a:ea typeface="DM Sans" pitchFamily="34" charset="-122"/>
                <a:cs typeface="DM Sans" pitchFamily="34" charset="-120"/>
              </a:rPr>
              <a:t>Không tuân thủ quy định an toàn lao động</a:t>
            </a:r>
            <a:endParaRPr lang="en-US" sz="1300" dirty="0"/>
          </a:p>
        </p:txBody>
      </p:sp>
      <p:sp>
        <p:nvSpPr>
          <p:cNvPr id="15" name="Text 9"/>
          <p:cNvSpPr/>
          <p:nvPr/>
        </p:nvSpPr>
        <p:spPr>
          <a:xfrm>
            <a:off x="7183160" y="6573560"/>
            <a:ext cx="6853357" cy="271463"/>
          </a:xfrm>
          <a:prstGeom prst="rect">
            <a:avLst/>
          </a:prstGeom>
          <a:noFill/>
          <a:ln/>
        </p:spPr>
        <p:txBody>
          <a:bodyPr wrap="none" lIns="0" tIns="0" rIns="0" bIns="0" rtlCol="0" anchor="t"/>
          <a:lstStyle/>
          <a:p>
            <a:pPr marL="285750" indent="-285750" algn="l">
              <a:lnSpc>
                <a:spcPts val="2100"/>
              </a:lnSpc>
              <a:buFont typeface="Arial" panose="020B0604020202020204" pitchFamily="34" charset="0"/>
              <a:buChar char="•"/>
            </a:pPr>
            <a:r>
              <a:rPr lang="en-US" sz="1300" dirty="0">
                <a:solidFill>
                  <a:srgbClr val="383838"/>
                </a:solidFill>
                <a:latin typeface="PT Serif" panose="020A0603040505020204" pitchFamily="18" charset="0"/>
                <a:ea typeface="DM Sans" pitchFamily="34" charset="-122"/>
                <a:cs typeface="DM Sans" pitchFamily="34" charset="-120"/>
              </a:rPr>
              <a:t>Sai tư thế làm việc</a:t>
            </a:r>
            <a:endParaRPr lang="en-US" sz="1300" dirty="0"/>
          </a:p>
        </p:txBody>
      </p:sp>
      <p:sp>
        <p:nvSpPr>
          <p:cNvPr id="16" name="Text 10"/>
          <p:cNvSpPr/>
          <p:nvPr/>
        </p:nvSpPr>
        <p:spPr>
          <a:xfrm>
            <a:off x="7183160" y="6946821"/>
            <a:ext cx="6853357" cy="271463"/>
          </a:xfrm>
          <a:prstGeom prst="rect">
            <a:avLst/>
          </a:prstGeom>
          <a:noFill/>
          <a:ln/>
        </p:spPr>
        <p:txBody>
          <a:bodyPr wrap="none" lIns="0" tIns="0" rIns="0" bIns="0" rtlCol="0" anchor="t"/>
          <a:lstStyle/>
          <a:p>
            <a:pPr marL="285750" indent="-285750" algn="l">
              <a:lnSpc>
                <a:spcPts val="2100"/>
              </a:lnSpc>
              <a:buFont typeface="Arial" panose="020B0604020202020204" pitchFamily="34" charset="0"/>
              <a:buChar char="•"/>
            </a:pPr>
            <a:r>
              <a:rPr lang="en-US" sz="1300" dirty="0">
                <a:solidFill>
                  <a:srgbClr val="383838"/>
                </a:solidFill>
                <a:latin typeface="PT Serif" panose="020A0603040505020204" pitchFamily="18" charset="0"/>
                <a:ea typeface="DM Sans" pitchFamily="34" charset="-122"/>
                <a:cs typeface="DM Sans" pitchFamily="34" charset="-120"/>
              </a:rPr>
              <a:t>Thiếu kiểm tra, giám sát môi trường</a:t>
            </a:r>
            <a:endParaRPr lang="en-US" sz="1300" dirty="0"/>
          </a:p>
        </p:txBody>
      </p:sp>
      <p:sp>
        <p:nvSpPr>
          <p:cNvPr id="17" name="Text 11"/>
          <p:cNvSpPr/>
          <p:nvPr/>
        </p:nvSpPr>
        <p:spPr>
          <a:xfrm>
            <a:off x="7183160" y="7320082"/>
            <a:ext cx="6853357" cy="271463"/>
          </a:xfrm>
          <a:prstGeom prst="rect">
            <a:avLst/>
          </a:prstGeom>
          <a:noFill/>
          <a:ln/>
        </p:spPr>
        <p:txBody>
          <a:bodyPr wrap="none" lIns="0" tIns="0" rIns="0" bIns="0" rtlCol="0" anchor="t"/>
          <a:lstStyle/>
          <a:p>
            <a:pPr marL="285750" indent="-285750" algn="l">
              <a:lnSpc>
                <a:spcPts val="2100"/>
              </a:lnSpc>
              <a:buFont typeface="Arial" panose="020B0604020202020204" pitchFamily="34" charset="0"/>
              <a:buChar char="•"/>
            </a:pPr>
            <a:r>
              <a:rPr lang="en-US" sz="1300" dirty="0">
                <a:solidFill>
                  <a:srgbClr val="383838"/>
                </a:solidFill>
                <a:latin typeface="PT Serif" panose="020A0603040505020204" pitchFamily="18" charset="0"/>
                <a:ea typeface="DM Sans" pitchFamily="34" charset="-122"/>
                <a:cs typeface="DM Sans" pitchFamily="34" charset="-120"/>
              </a:rPr>
              <a:t>Thiết bị, máy móc không được bảo đảm</a:t>
            </a:r>
            <a:endParaRPr lang="en-US" sz="1300" dirty="0"/>
          </a:p>
        </p:txBody>
      </p:sp>
      <p:pic>
        <p:nvPicPr>
          <p:cNvPr id="19" name="Image 0" descr="preencoded.png">
            <a:extLst>
              <a:ext uri="{FF2B5EF4-FFF2-40B4-BE49-F238E27FC236}">
                <a16:creationId xmlns:a16="http://schemas.microsoft.com/office/drawing/2014/main" id="{7D1F47C2-55F7-C38A-C791-CC2536496A7F}"/>
              </a:ext>
            </a:extLst>
          </p:cNvPr>
          <p:cNvPicPr>
            <a:picLocks noChangeAspect="1"/>
          </p:cNvPicPr>
          <p:nvPr/>
        </p:nvPicPr>
        <p:blipFill>
          <a:blip r:embed="rId7"/>
          <a:stretch>
            <a:fillRect/>
          </a:stretch>
        </p:blipFill>
        <p:spPr>
          <a:xfrm>
            <a:off x="11728716" y="7380613"/>
            <a:ext cx="2738658" cy="848987"/>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1236821" y="3549179"/>
            <a:ext cx="3642360" cy="3520440"/>
          </a:xfrm>
          <a:prstGeom prst="rect">
            <a:avLst/>
          </a:prstGeom>
        </p:spPr>
      </p:pic>
      <p:sp>
        <p:nvSpPr>
          <p:cNvPr id="3" name="Text 0"/>
          <p:cNvSpPr/>
          <p:nvPr/>
        </p:nvSpPr>
        <p:spPr>
          <a:xfrm>
            <a:off x="511382" y="432406"/>
            <a:ext cx="7819787" cy="1241346"/>
          </a:xfrm>
          <a:prstGeom prst="rect">
            <a:avLst/>
          </a:prstGeom>
          <a:noFill/>
          <a:ln/>
        </p:spPr>
        <p:txBody>
          <a:bodyPr wrap="square" lIns="0" tIns="0" rIns="0" bIns="0" rtlCol="0" anchor="t"/>
          <a:lstStyle/>
          <a:p>
            <a:pPr marL="0" indent="0">
              <a:lnSpc>
                <a:spcPts val="4850"/>
              </a:lnSpc>
              <a:buNone/>
            </a:pPr>
            <a:r>
              <a:rPr lang="en-US" sz="3900" b="1" dirty="0">
                <a:solidFill>
                  <a:srgbClr val="020202"/>
                </a:solidFill>
                <a:latin typeface="PT Serif" pitchFamily="34" charset="0"/>
                <a:ea typeface="PT Serif" pitchFamily="34" charset="-122"/>
                <a:cs typeface="PT Serif" pitchFamily="34" charset="-120"/>
              </a:rPr>
              <a:t>IV. Công đoạn Kiểm Tra </a:t>
            </a:r>
          </a:p>
          <a:p>
            <a:pPr marL="0" indent="0">
              <a:lnSpc>
                <a:spcPts val="4850"/>
              </a:lnSpc>
              <a:buNone/>
            </a:pPr>
            <a:r>
              <a:rPr lang="en-US" sz="3900" b="1" dirty="0" err="1">
                <a:solidFill>
                  <a:srgbClr val="020202"/>
                </a:solidFill>
                <a:latin typeface="PT Serif" pitchFamily="34" charset="0"/>
                <a:ea typeface="PT Serif" pitchFamily="34" charset="-122"/>
                <a:cs typeface="PT Serif" pitchFamily="34" charset="-120"/>
              </a:rPr>
              <a:t>Chức</a:t>
            </a:r>
            <a:r>
              <a:rPr lang="en-US" sz="3900" b="1" dirty="0">
                <a:solidFill>
                  <a:srgbClr val="020202"/>
                </a:solidFill>
                <a:latin typeface="PT Serif" pitchFamily="34" charset="0"/>
                <a:ea typeface="PT Serif" pitchFamily="34" charset="-122"/>
                <a:cs typeface="PT Serif" pitchFamily="34" charset="-120"/>
              </a:rPr>
              <a:t> Năng Và Hiệu Suất</a:t>
            </a:r>
            <a:endParaRPr lang="en-US" sz="3900" b="1" dirty="0"/>
          </a:p>
        </p:txBody>
      </p:sp>
      <p:sp>
        <p:nvSpPr>
          <p:cNvPr id="4" name="Shape 1"/>
          <p:cNvSpPr/>
          <p:nvPr/>
        </p:nvSpPr>
        <p:spPr>
          <a:xfrm>
            <a:off x="6431936" y="2449105"/>
            <a:ext cx="45719" cy="5054917"/>
          </a:xfrm>
          <a:prstGeom prst="roundRect">
            <a:avLst>
              <a:gd name="adj" fmla="val 124151"/>
            </a:avLst>
          </a:prstGeom>
          <a:solidFill>
            <a:srgbClr val="D8D4D4"/>
          </a:solidFill>
          <a:ln/>
        </p:spPr>
      </p:sp>
      <p:sp>
        <p:nvSpPr>
          <p:cNvPr id="5" name="Shape 2"/>
          <p:cNvSpPr/>
          <p:nvPr/>
        </p:nvSpPr>
        <p:spPr>
          <a:xfrm>
            <a:off x="6633331" y="2863204"/>
            <a:ext cx="662107" cy="22860"/>
          </a:xfrm>
          <a:prstGeom prst="roundRect">
            <a:avLst>
              <a:gd name="adj" fmla="val 124151"/>
            </a:avLst>
          </a:prstGeom>
          <a:solidFill>
            <a:srgbClr val="3965A7"/>
          </a:solidFill>
          <a:ln/>
        </p:spPr>
      </p:sp>
      <p:sp>
        <p:nvSpPr>
          <p:cNvPr id="6" name="Shape 3"/>
          <p:cNvSpPr/>
          <p:nvPr/>
        </p:nvSpPr>
        <p:spPr>
          <a:xfrm>
            <a:off x="6230542" y="2661869"/>
            <a:ext cx="425648" cy="425648"/>
          </a:xfrm>
          <a:prstGeom prst="roundRect">
            <a:avLst>
              <a:gd name="adj" fmla="val 6668"/>
            </a:avLst>
          </a:prstGeom>
          <a:solidFill>
            <a:srgbClr val="204C8E"/>
          </a:solidFill>
          <a:ln/>
        </p:spPr>
      </p:sp>
      <p:sp>
        <p:nvSpPr>
          <p:cNvPr id="7" name="Text 4"/>
          <p:cNvSpPr/>
          <p:nvPr/>
        </p:nvSpPr>
        <p:spPr>
          <a:xfrm>
            <a:off x="6363892" y="2725687"/>
            <a:ext cx="158829" cy="298013"/>
          </a:xfrm>
          <a:prstGeom prst="rect">
            <a:avLst/>
          </a:prstGeom>
          <a:noFill/>
          <a:ln/>
        </p:spPr>
        <p:txBody>
          <a:bodyPr wrap="none" lIns="0" tIns="0" rIns="0" bIns="0" rtlCol="0" anchor="t"/>
          <a:lstStyle/>
          <a:p>
            <a:pPr marL="0" indent="0" algn="ctr">
              <a:lnSpc>
                <a:spcPts val="2300"/>
              </a:lnSpc>
              <a:buNone/>
            </a:pPr>
            <a:r>
              <a:rPr lang="en-US" sz="2300" dirty="0">
                <a:solidFill>
                  <a:srgbClr val="FFFFFF"/>
                </a:solidFill>
                <a:latin typeface="PT Serif" pitchFamily="34" charset="0"/>
                <a:ea typeface="PT Serif" pitchFamily="34" charset="-122"/>
                <a:cs typeface="PT Serif" pitchFamily="34" charset="-120"/>
              </a:rPr>
              <a:t>1</a:t>
            </a:r>
            <a:endParaRPr lang="en-US" sz="2300" dirty="0"/>
          </a:p>
        </p:txBody>
      </p:sp>
      <p:sp>
        <p:nvSpPr>
          <p:cNvPr id="8" name="Text 5"/>
          <p:cNvSpPr/>
          <p:nvPr/>
        </p:nvSpPr>
        <p:spPr>
          <a:xfrm>
            <a:off x="7483973" y="2638295"/>
            <a:ext cx="2483287" cy="310396"/>
          </a:xfrm>
          <a:prstGeom prst="rect">
            <a:avLst/>
          </a:prstGeom>
          <a:noFill/>
          <a:ln/>
        </p:spPr>
        <p:txBody>
          <a:bodyPr wrap="none" lIns="0" tIns="0" rIns="0" bIns="0" rtlCol="0" anchor="t"/>
          <a:lstStyle/>
          <a:p>
            <a:pPr marL="0" indent="0" algn="l">
              <a:lnSpc>
                <a:spcPts val="2400"/>
              </a:lnSpc>
              <a:buNone/>
            </a:pPr>
            <a:r>
              <a:rPr lang="en-US" sz="1950" b="1" dirty="0">
                <a:solidFill>
                  <a:srgbClr val="383838"/>
                </a:solidFill>
                <a:latin typeface="PT Serif" pitchFamily="34" charset="0"/>
                <a:ea typeface="PT Serif" pitchFamily="34" charset="-122"/>
                <a:cs typeface="PT Serif" pitchFamily="34" charset="-120"/>
              </a:rPr>
              <a:t>Đặc điểm công việc</a:t>
            </a:r>
            <a:endParaRPr lang="en-US" sz="1950" b="1" dirty="0"/>
          </a:p>
        </p:txBody>
      </p:sp>
      <p:sp>
        <p:nvSpPr>
          <p:cNvPr id="9" name="Text 6"/>
          <p:cNvSpPr/>
          <p:nvPr/>
        </p:nvSpPr>
        <p:spPr>
          <a:xfrm>
            <a:off x="7483973" y="3062157"/>
            <a:ext cx="6495455" cy="605314"/>
          </a:xfrm>
          <a:prstGeom prst="rect">
            <a:avLst/>
          </a:prstGeom>
          <a:noFill/>
          <a:ln/>
        </p:spPr>
        <p:txBody>
          <a:bodyPr wrap="square" lIns="0" tIns="0" rIns="0" bIns="0" rtlCol="0" anchor="t"/>
          <a:lstStyle/>
          <a:p>
            <a:pPr marL="0" indent="0" algn="l">
              <a:lnSpc>
                <a:spcPts val="2350"/>
              </a:lnSpc>
              <a:buNone/>
            </a:pPr>
            <a:r>
              <a:rPr lang="en-US" sz="1450" dirty="0">
                <a:solidFill>
                  <a:srgbClr val="383838"/>
                </a:solidFill>
                <a:latin typeface="PT Serif" panose="020A0603040505020204" pitchFamily="18" charset="0"/>
                <a:ea typeface="DM Sans" pitchFamily="34" charset="-122"/>
                <a:cs typeface="DM Sans" pitchFamily="34" charset="-120"/>
              </a:rPr>
              <a:t>Nhằm đảm bảo sản phẩm hoạt động chính xác và ổn định trước khi đưa vào sử dụng</a:t>
            </a:r>
            <a:endParaRPr lang="en-US" sz="1450" dirty="0"/>
          </a:p>
        </p:txBody>
      </p:sp>
      <p:sp>
        <p:nvSpPr>
          <p:cNvPr id="10" name="Shape 7"/>
          <p:cNvSpPr/>
          <p:nvPr/>
        </p:nvSpPr>
        <p:spPr>
          <a:xfrm>
            <a:off x="6633331" y="4459951"/>
            <a:ext cx="662107" cy="22860"/>
          </a:xfrm>
          <a:prstGeom prst="roundRect">
            <a:avLst>
              <a:gd name="adj" fmla="val 124151"/>
            </a:avLst>
          </a:prstGeom>
          <a:solidFill>
            <a:srgbClr val="3965A7"/>
          </a:solidFill>
          <a:ln/>
        </p:spPr>
      </p:sp>
      <p:sp>
        <p:nvSpPr>
          <p:cNvPr id="11" name="Shape 8"/>
          <p:cNvSpPr/>
          <p:nvPr/>
        </p:nvSpPr>
        <p:spPr>
          <a:xfrm>
            <a:off x="6230542" y="4258616"/>
            <a:ext cx="425648" cy="425648"/>
          </a:xfrm>
          <a:prstGeom prst="roundRect">
            <a:avLst>
              <a:gd name="adj" fmla="val 6668"/>
            </a:avLst>
          </a:prstGeom>
          <a:solidFill>
            <a:srgbClr val="204C8E"/>
          </a:solidFill>
          <a:ln/>
        </p:spPr>
      </p:sp>
      <p:sp>
        <p:nvSpPr>
          <p:cNvPr id="12" name="Text 9"/>
          <p:cNvSpPr/>
          <p:nvPr/>
        </p:nvSpPr>
        <p:spPr>
          <a:xfrm>
            <a:off x="6363892" y="4322434"/>
            <a:ext cx="158829" cy="298013"/>
          </a:xfrm>
          <a:prstGeom prst="rect">
            <a:avLst/>
          </a:prstGeom>
          <a:noFill/>
          <a:ln/>
        </p:spPr>
        <p:txBody>
          <a:bodyPr wrap="none" lIns="0" tIns="0" rIns="0" bIns="0" rtlCol="0" anchor="t"/>
          <a:lstStyle/>
          <a:p>
            <a:pPr marL="0" indent="0" algn="ctr">
              <a:lnSpc>
                <a:spcPts val="2300"/>
              </a:lnSpc>
              <a:buNone/>
            </a:pPr>
            <a:r>
              <a:rPr lang="en-US" sz="2300" dirty="0">
                <a:solidFill>
                  <a:srgbClr val="FFFFFF"/>
                </a:solidFill>
                <a:latin typeface="PT Serif" pitchFamily="34" charset="0"/>
                <a:ea typeface="PT Serif" pitchFamily="34" charset="-122"/>
                <a:cs typeface="PT Serif" pitchFamily="34" charset="-120"/>
              </a:rPr>
              <a:t>2</a:t>
            </a:r>
            <a:endParaRPr lang="en-US" sz="2300" dirty="0"/>
          </a:p>
        </p:txBody>
      </p:sp>
      <p:sp>
        <p:nvSpPr>
          <p:cNvPr id="13" name="Text 10"/>
          <p:cNvSpPr/>
          <p:nvPr/>
        </p:nvSpPr>
        <p:spPr>
          <a:xfrm>
            <a:off x="7483973" y="4235042"/>
            <a:ext cx="2483287" cy="310396"/>
          </a:xfrm>
          <a:prstGeom prst="rect">
            <a:avLst/>
          </a:prstGeom>
          <a:noFill/>
          <a:ln/>
        </p:spPr>
        <p:txBody>
          <a:bodyPr wrap="none" lIns="0" tIns="0" rIns="0" bIns="0" rtlCol="0" anchor="t"/>
          <a:lstStyle/>
          <a:p>
            <a:pPr marL="0" indent="0" algn="l">
              <a:lnSpc>
                <a:spcPts val="2400"/>
              </a:lnSpc>
              <a:buNone/>
            </a:pPr>
            <a:r>
              <a:rPr lang="en-US" sz="1950" b="1" dirty="0">
                <a:solidFill>
                  <a:srgbClr val="383838"/>
                </a:solidFill>
                <a:latin typeface="PT Serif" pitchFamily="34" charset="0"/>
                <a:ea typeface="PT Serif" pitchFamily="34" charset="-122"/>
                <a:cs typeface="PT Serif" pitchFamily="34" charset="-120"/>
              </a:rPr>
              <a:t>Nhận diện nguy hiểm</a:t>
            </a:r>
            <a:endParaRPr lang="en-US" sz="1950" b="1" dirty="0"/>
          </a:p>
        </p:txBody>
      </p:sp>
      <p:sp>
        <p:nvSpPr>
          <p:cNvPr id="14" name="Text 11"/>
          <p:cNvSpPr/>
          <p:nvPr/>
        </p:nvSpPr>
        <p:spPr>
          <a:xfrm>
            <a:off x="7483973" y="4658905"/>
            <a:ext cx="6495455" cy="302657"/>
          </a:xfrm>
          <a:prstGeom prst="rect">
            <a:avLst/>
          </a:prstGeom>
          <a:noFill/>
          <a:ln/>
        </p:spPr>
        <p:txBody>
          <a:bodyPr wrap="none" lIns="0" tIns="0" rIns="0" bIns="0" rtlCol="0" anchor="t"/>
          <a:lstStyle/>
          <a:p>
            <a:pPr marL="285750" indent="-285750" algn="l">
              <a:lnSpc>
                <a:spcPts val="2350"/>
              </a:lnSpc>
              <a:buFont typeface="Arial" panose="020B0604020202020204" pitchFamily="34" charset="0"/>
              <a:buChar char="•"/>
            </a:pPr>
            <a:r>
              <a:rPr lang="en-US" sz="1450" dirty="0">
                <a:solidFill>
                  <a:srgbClr val="383838"/>
                </a:solidFill>
                <a:latin typeface="PT Serif" panose="020A0603040505020204" pitchFamily="18" charset="0"/>
                <a:ea typeface="DM Sans" pitchFamily="34" charset="-122"/>
                <a:cs typeface="DM Sans" pitchFamily="34" charset="-120"/>
              </a:rPr>
              <a:t>Điện giật</a:t>
            </a:r>
            <a:endParaRPr lang="en-US" sz="1450" dirty="0"/>
          </a:p>
        </p:txBody>
      </p:sp>
      <p:sp>
        <p:nvSpPr>
          <p:cNvPr id="15" name="Text 12"/>
          <p:cNvSpPr/>
          <p:nvPr/>
        </p:nvSpPr>
        <p:spPr>
          <a:xfrm>
            <a:off x="7483973" y="5075028"/>
            <a:ext cx="6495455" cy="302657"/>
          </a:xfrm>
          <a:prstGeom prst="rect">
            <a:avLst/>
          </a:prstGeom>
          <a:noFill/>
          <a:ln/>
        </p:spPr>
        <p:txBody>
          <a:bodyPr wrap="none" lIns="0" tIns="0" rIns="0" bIns="0" rtlCol="0" anchor="t"/>
          <a:lstStyle/>
          <a:p>
            <a:pPr marL="285750" indent="-285750" algn="l">
              <a:lnSpc>
                <a:spcPts val="2350"/>
              </a:lnSpc>
              <a:buFont typeface="Arial" panose="020B0604020202020204" pitchFamily="34" charset="0"/>
              <a:buChar char="•"/>
            </a:pPr>
            <a:r>
              <a:rPr lang="en-US" sz="1450" dirty="0">
                <a:solidFill>
                  <a:srgbClr val="383838"/>
                </a:solidFill>
                <a:latin typeface="PT Serif" panose="020A0603040505020204" pitchFamily="18" charset="0"/>
                <a:ea typeface="DM Sans" pitchFamily="34" charset="-122"/>
                <a:cs typeface="DM Sans" pitchFamily="34" charset="-120"/>
              </a:rPr>
              <a:t>Gặp các vấn đề như đau cơ, xương khớp</a:t>
            </a:r>
            <a:endParaRPr lang="en-US" sz="1450" dirty="0"/>
          </a:p>
        </p:txBody>
      </p:sp>
      <p:sp>
        <p:nvSpPr>
          <p:cNvPr id="16" name="Shape 13"/>
          <p:cNvSpPr/>
          <p:nvPr/>
        </p:nvSpPr>
        <p:spPr>
          <a:xfrm>
            <a:off x="6633331" y="6170165"/>
            <a:ext cx="662107" cy="22860"/>
          </a:xfrm>
          <a:prstGeom prst="roundRect">
            <a:avLst>
              <a:gd name="adj" fmla="val 124151"/>
            </a:avLst>
          </a:prstGeom>
          <a:solidFill>
            <a:srgbClr val="3965A7"/>
          </a:solidFill>
          <a:ln/>
        </p:spPr>
      </p:sp>
      <p:sp>
        <p:nvSpPr>
          <p:cNvPr id="17" name="Shape 14"/>
          <p:cNvSpPr/>
          <p:nvPr/>
        </p:nvSpPr>
        <p:spPr>
          <a:xfrm>
            <a:off x="6230542" y="5968830"/>
            <a:ext cx="425648" cy="425648"/>
          </a:xfrm>
          <a:prstGeom prst="roundRect">
            <a:avLst>
              <a:gd name="adj" fmla="val 6668"/>
            </a:avLst>
          </a:prstGeom>
          <a:solidFill>
            <a:srgbClr val="204C8E"/>
          </a:solidFill>
          <a:ln/>
        </p:spPr>
      </p:sp>
      <p:sp>
        <p:nvSpPr>
          <p:cNvPr id="18" name="Text 15"/>
          <p:cNvSpPr/>
          <p:nvPr/>
        </p:nvSpPr>
        <p:spPr>
          <a:xfrm>
            <a:off x="6363892" y="6032648"/>
            <a:ext cx="158829" cy="298013"/>
          </a:xfrm>
          <a:prstGeom prst="rect">
            <a:avLst/>
          </a:prstGeom>
          <a:noFill/>
          <a:ln/>
        </p:spPr>
        <p:txBody>
          <a:bodyPr wrap="none" lIns="0" tIns="0" rIns="0" bIns="0" rtlCol="0" anchor="t"/>
          <a:lstStyle/>
          <a:p>
            <a:pPr marL="0" indent="0" algn="ctr">
              <a:lnSpc>
                <a:spcPts val="2300"/>
              </a:lnSpc>
              <a:buNone/>
            </a:pPr>
            <a:r>
              <a:rPr lang="en-US" sz="2300" dirty="0">
                <a:solidFill>
                  <a:srgbClr val="FFFFFF"/>
                </a:solidFill>
                <a:latin typeface="PT Serif" pitchFamily="34" charset="0"/>
                <a:ea typeface="PT Serif" pitchFamily="34" charset="-122"/>
                <a:cs typeface="PT Serif" pitchFamily="34" charset="-120"/>
              </a:rPr>
              <a:t>3</a:t>
            </a:r>
            <a:endParaRPr lang="en-US" sz="2300" dirty="0"/>
          </a:p>
        </p:txBody>
      </p:sp>
      <p:sp>
        <p:nvSpPr>
          <p:cNvPr id="19" name="Text 16"/>
          <p:cNvSpPr/>
          <p:nvPr/>
        </p:nvSpPr>
        <p:spPr>
          <a:xfrm>
            <a:off x="7483973" y="5945256"/>
            <a:ext cx="2483287" cy="310396"/>
          </a:xfrm>
          <a:prstGeom prst="rect">
            <a:avLst/>
          </a:prstGeom>
          <a:noFill/>
          <a:ln/>
        </p:spPr>
        <p:txBody>
          <a:bodyPr wrap="none" lIns="0" tIns="0" rIns="0" bIns="0" rtlCol="0" anchor="t"/>
          <a:lstStyle/>
          <a:p>
            <a:pPr marL="0" indent="0">
              <a:lnSpc>
                <a:spcPts val="2400"/>
              </a:lnSpc>
              <a:buNone/>
            </a:pPr>
            <a:r>
              <a:rPr lang="en-US" sz="1950" b="1" dirty="0">
                <a:solidFill>
                  <a:srgbClr val="383838"/>
                </a:solidFill>
                <a:latin typeface="PT Serif" pitchFamily="34" charset="0"/>
                <a:ea typeface="PT Serif" pitchFamily="34" charset="-122"/>
                <a:cs typeface="PT Serif" pitchFamily="34" charset="-120"/>
              </a:rPr>
              <a:t>Nguyên nhân</a:t>
            </a:r>
            <a:endParaRPr lang="en-US" sz="1950" dirty="0"/>
          </a:p>
        </p:txBody>
      </p:sp>
      <p:sp>
        <p:nvSpPr>
          <p:cNvPr id="20" name="Text 17"/>
          <p:cNvSpPr/>
          <p:nvPr/>
        </p:nvSpPr>
        <p:spPr>
          <a:xfrm>
            <a:off x="7483973" y="6369118"/>
            <a:ext cx="6495455" cy="302657"/>
          </a:xfrm>
          <a:prstGeom prst="rect">
            <a:avLst/>
          </a:prstGeom>
          <a:noFill/>
          <a:ln/>
        </p:spPr>
        <p:txBody>
          <a:bodyPr wrap="none" lIns="0" tIns="0" rIns="0" bIns="0" rtlCol="0" anchor="t"/>
          <a:lstStyle/>
          <a:p>
            <a:pPr marL="285750" indent="-285750" algn="l">
              <a:lnSpc>
                <a:spcPts val="2350"/>
              </a:lnSpc>
              <a:buFont typeface="Arial" panose="020B0604020202020204" pitchFamily="34" charset="0"/>
              <a:buChar char="•"/>
            </a:pPr>
            <a:r>
              <a:rPr lang="en-US" sz="1450" dirty="0">
                <a:solidFill>
                  <a:srgbClr val="383838"/>
                </a:solidFill>
                <a:latin typeface="PT Serif" panose="020A0603040505020204" pitchFamily="18" charset="0"/>
                <a:ea typeface="DM Sans" pitchFamily="34" charset="-122"/>
                <a:cs typeface="DM Sans" pitchFamily="34" charset="-120"/>
              </a:rPr>
              <a:t>Không tuân thủ quy định </a:t>
            </a:r>
            <a:endParaRPr lang="en-US" sz="1450" dirty="0"/>
          </a:p>
        </p:txBody>
      </p:sp>
      <p:sp>
        <p:nvSpPr>
          <p:cNvPr id="21" name="Text 18"/>
          <p:cNvSpPr/>
          <p:nvPr/>
        </p:nvSpPr>
        <p:spPr>
          <a:xfrm>
            <a:off x="7483973" y="6785242"/>
            <a:ext cx="6495455" cy="302657"/>
          </a:xfrm>
          <a:prstGeom prst="rect">
            <a:avLst/>
          </a:prstGeom>
          <a:noFill/>
          <a:ln/>
        </p:spPr>
        <p:txBody>
          <a:bodyPr wrap="none" lIns="0" tIns="0" rIns="0" bIns="0" rtlCol="0" anchor="t"/>
          <a:lstStyle/>
          <a:p>
            <a:pPr marL="285750" indent="-285750" algn="l">
              <a:lnSpc>
                <a:spcPts val="2350"/>
              </a:lnSpc>
              <a:buFont typeface="Arial" panose="020B0604020202020204" pitchFamily="34" charset="0"/>
              <a:buChar char="•"/>
            </a:pPr>
            <a:r>
              <a:rPr lang="en-US" sz="1450" dirty="0">
                <a:solidFill>
                  <a:srgbClr val="383838"/>
                </a:solidFill>
                <a:latin typeface="PT Serif" panose="020A0603040505020204" pitchFamily="18" charset="0"/>
                <a:ea typeface="DM Sans" pitchFamily="34" charset="-122"/>
                <a:cs typeface="DM Sans" pitchFamily="34" charset="-120"/>
              </a:rPr>
              <a:t>Sai hoặc giữ nguyên tư thế trong thời gian dài</a:t>
            </a:r>
            <a:endParaRPr lang="en-US" sz="1450" dirty="0"/>
          </a:p>
        </p:txBody>
      </p:sp>
      <p:sp>
        <p:nvSpPr>
          <p:cNvPr id="22" name="Text 19"/>
          <p:cNvSpPr/>
          <p:nvPr/>
        </p:nvSpPr>
        <p:spPr>
          <a:xfrm>
            <a:off x="7483973" y="7201365"/>
            <a:ext cx="6495455" cy="302657"/>
          </a:xfrm>
          <a:prstGeom prst="rect">
            <a:avLst/>
          </a:prstGeom>
          <a:noFill/>
          <a:ln/>
        </p:spPr>
        <p:txBody>
          <a:bodyPr wrap="none" lIns="0" tIns="0" rIns="0" bIns="0" rtlCol="0" anchor="t"/>
          <a:lstStyle/>
          <a:p>
            <a:pPr marL="285750" indent="-285750" algn="l">
              <a:lnSpc>
                <a:spcPts val="2350"/>
              </a:lnSpc>
              <a:buFont typeface="Arial" panose="020B0604020202020204" pitchFamily="34" charset="0"/>
              <a:buChar char="•"/>
            </a:pPr>
            <a:r>
              <a:rPr lang="en-US" sz="1450" dirty="0">
                <a:solidFill>
                  <a:srgbClr val="383838"/>
                </a:solidFill>
                <a:latin typeface="PT Serif" panose="020A0603040505020204" pitchFamily="18" charset="0"/>
                <a:ea typeface="DM Sans" pitchFamily="34" charset="-122"/>
                <a:cs typeface="DM Sans" pitchFamily="34" charset="-120"/>
              </a:rPr>
              <a:t>Không gian làm việc không tối ưu</a:t>
            </a:r>
            <a:endParaRPr lang="en-US" sz="1450" dirty="0"/>
          </a:p>
        </p:txBody>
      </p:sp>
      <p:sp>
        <p:nvSpPr>
          <p:cNvPr id="23" name="Text 20"/>
          <p:cNvSpPr/>
          <p:nvPr/>
        </p:nvSpPr>
        <p:spPr>
          <a:xfrm>
            <a:off x="7472839" y="7215545"/>
            <a:ext cx="6495455" cy="302657"/>
          </a:xfrm>
          <a:prstGeom prst="rect">
            <a:avLst/>
          </a:prstGeom>
          <a:noFill/>
          <a:ln/>
        </p:spPr>
        <p:txBody>
          <a:bodyPr wrap="none" lIns="0" tIns="0" rIns="0" bIns="0" rtlCol="0" anchor="t"/>
          <a:lstStyle/>
          <a:p>
            <a:pPr marL="0" indent="0" algn="l">
              <a:lnSpc>
                <a:spcPts val="2350"/>
              </a:lnSpc>
              <a:buNone/>
            </a:pPr>
            <a:endParaRPr lang="en-US" sz="1450" dirty="0"/>
          </a:p>
        </p:txBody>
      </p:sp>
      <p:pic>
        <p:nvPicPr>
          <p:cNvPr id="25" name="Image 0" descr="preencoded.png">
            <a:extLst>
              <a:ext uri="{FF2B5EF4-FFF2-40B4-BE49-F238E27FC236}">
                <a16:creationId xmlns:a16="http://schemas.microsoft.com/office/drawing/2014/main" id="{65D51D76-9B1B-6F14-945E-48680CDDC259}"/>
              </a:ext>
            </a:extLst>
          </p:cNvPr>
          <p:cNvPicPr>
            <a:picLocks noChangeAspect="1"/>
          </p:cNvPicPr>
          <p:nvPr/>
        </p:nvPicPr>
        <p:blipFill>
          <a:blip r:embed="rId4"/>
          <a:stretch>
            <a:fillRect/>
          </a:stretch>
        </p:blipFill>
        <p:spPr>
          <a:xfrm>
            <a:off x="11728716" y="7380613"/>
            <a:ext cx="2738658" cy="848987"/>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rcRect b="5928"/>
          <a:stretch/>
        </p:blipFill>
        <p:spPr>
          <a:xfrm>
            <a:off x="9906000" y="3321963"/>
            <a:ext cx="3962400" cy="3826747"/>
          </a:xfrm>
          <a:prstGeom prst="rect">
            <a:avLst/>
          </a:prstGeom>
        </p:spPr>
      </p:pic>
      <p:sp>
        <p:nvSpPr>
          <p:cNvPr id="3" name="Text 0"/>
          <p:cNvSpPr/>
          <p:nvPr/>
        </p:nvSpPr>
        <p:spPr>
          <a:xfrm>
            <a:off x="579141" y="461009"/>
            <a:ext cx="5232440" cy="654010"/>
          </a:xfrm>
          <a:prstGeom prst="rect">
            <a:avLst/>
          </a:prstGeom>
          <a:noFill/>
          <a:ln/>
        </p:spPr>
        <p:txBody>
          <a:bodyPr wrap="none" lIns="0" tIns="0" rIns="0" bIns="0" rtlCol="0" anchor="t"/>
          <a:lstStyle/>
          <a:p>
            <a:pPr marL="0" indent="0" algn="ctr">
              <a:lnSpc>
                <a:spcPts val="5150"/>
              </a:lnSpc>
              <a:buNone/>
            </a:pPr>
            <a:r>
              <a:rPr lang="en-US" sz="4100" b="1" dirty="0">
                <a:solidFill>
                  <a:srgbClr val="020202"/>
                </a:solidFill>
                <a:latin typeface="PT Serif" pitchFamily="34" charset="0"/>
                <a:ea typeface="PT Serif" pitchFamily="34" charset="-122"/>
                <a:cs typeface="PT Serif" pitchFamily="34" charset="-120"/>
              </a:rPr>
              <a:t>Quy định chung</a:t>
            </a:r>
            <a:endParaRPr lang="en-US" sz="4100" dirty="0"/>
          </a:p>
        </p:txBody>
      </p:sp>
      <p:sp>
        <p:nvSpPr>
          <p:cNvPr id="4" name="Shape 1"/>
          <p:cNvSpPr/>
          <p:nvPr/>
        </p:nvSpPr>
        <p:spPr>
          <a:xfrm>
            <a:off x="985123" y="1674019"/>
            <a:ext cx="22860" cy="5834539"/>
          </a:xfrm>
          <a:prstGeom prst="roundRect">
            <a:avLst>
              <a:gd name="adj" fmla="val 130796"/>
            </a:avLst>
          </a:prstGeom>
          <a:solidFill>
            <a:srgbClr val="D8D4D4"/>
          </a:solidFill>
          <a:ln/>
        </p:spPr>
      </p:sp>
      <p:sp>
        <p:nvSpPr>
          <p:cNvPr id="5" name="Shape 2"/>
          <p:cNvSpPr/>
          <p:nvPr/>
        </p:nvSpPr>
        <p:spPr>
          <a:xfrm>
            <a:off x="1202889" y="2409944"/>
            <a:ext cx="697587" cy="22860"/>
          </a:xfrm>
          <a:prstGeom prst="roundRect">
            <a:avLst>
              <a:gd name="adj" fmla="val 130796"/>
            </a:avLst>
          </a:prstGeom>
          <a:solidFill>
            <a:srgbClr val="3965A7"/>
          </a:solidFill>
          <a:ln/>
        </p:spPr>
      </p:sp>
      <p:sp>
        <p:nvSpPr>
          <p:cNvPr id="6" name="Shape 3"/>
          <p:cNvSpPr/>
          <p:nvPr/>
        </p:nvSpPr>
        <p:spPr>
          <a:xfrm>
            <a:off x="777359" y="2197179"/>
            <a:ext cx="448389" cy="448389"/>
          </a:xfrm>
          <a:prstGeom prst="roundRect">
            <a:avLst>
              <a:gd name="adj" fmla="val 6668"/>
            </a:avLst>
          </a:prstGeom>
          <a:solidFill>
            <a:srgbClr val="204C8E"/>
          </a:solidFill>
          <a:ln/>
        </p:spPr>
      </p:sp>
      <p:sp>
        <p:nvSpPr>
          <p:cNvPr id="7" name="Text 4"/>
          <p:cNvSpPr/>
          <p:nvPr/>
        </p:nvSpPr>
        <p:spPr>
          <a:xfrm>
            <a:off x="917853" y="2264331"/>
            <a:ext cx="167283" cy="313968"/>
          </a:xfrm>
          <a:prstGeom prst="rect">
            <a:avLst/>
          </a:prstGeom>
          <a:noFill/>
          <a:ln/>
        </p:spPr>
        <p:txBody>
          <a:bodyPr wrap="none" lIns="0" tIns="0" rIns="0" bIns="0" rtlCol="0" anchor="t"/>
          <a:lstStyle/>
          <a:p>
            <a:pPr marL="0" indent="0" algn="ctr">
              <a:lnSpc>
                <a:spcPts val="2450"/>
              </a:lnSpc>
              <a:buNone/>
            </a:pPr>
            <a:r>
              <a:rPr lang="en-US" sz="2450" dirty="0">
                <a:solidFill>
                  <a:srgbClr val="FFFFFF"/>
                </a:solidFill>
                <a:latin typeface="PT Serif" pitchFamily="34" charset="0"/>
                <a:ea typeface="PT Serif" pitchFamily="34" charset="-122"/>
                <a:cs typeface="PT Serif" pitchFamily="34" charset="-120"/>
              </a:rPr>
              <a:t>1</a:t>
            </a:r>
            <a:endParaRPr lang="en-US" sz="2450" dirty="0"/>
          </a:p>
        </p:txBody>
      </p:sp>
      <p:sp>
        <p:nvSpPr>
          <p:cNvPr id="8" name="Text 5"/>
          <p:cNvSpPr/>
          <p:nvPr/>
        </p:nvSpPr>
        <p:spPr>
          <a:xfrm>
            <a:off x="2097882" y="2172295"/>
            <a:ext cx="3139440" cy="392430"/>
          </a:xfrm>
          <a:prstGeom prst="rect">
            <a:avLst/>
          </a:prstGeom>
          <a:noFill/>
          <a:ln/>
        </p:spPr>
        <p:txBody>
          <a:bodyPr wrap="none" lIns="0" tIns="0" rIns="0" bIns="0" rtlCol="0" anchor="t"/>
          <a:lstStyle/>
          <a:p>
            <a:pPr marL="0" indent="0" algn="l">
              <a:lnSpc>
                <a:spcPts val="3050"/>
              </a:lnSpc>
              <a:buNone/>
            </a:pPr>
            <a:r>
              <a:rPr lang="en-US" sz="2450" b="1" dirty="0">
                <a:solidFill>
                  <a:srgbClr val="383838"/>
                </a:solidFill>
                <a:latin typeface="PT Serif" pitchFamily="34" charset="0"/>
                <a:ea typeface="PT Serif" pitchFamily="34" charset="-122"/>
                <a:cs typeface="PT Serif" pitchFamily="34" charset="-120"/>
              </a:rPr>
              <a:t>Huấn luyện ATLD</a:t>
            </a:r>
            <a:endParaRPr lang="en-US" sz="2450" dirty="0"/>
          </a:p>
        </p:txBody>
      </p:sp>
      <p:sp>
        <p:nvSpPr>
          <p:cNvPr id="9" name="Text 6"/>
          <p:cNvSpPr/>
          <p:nvPr/>
        </p:nvSpPr>
        <p:spPr>
          <a:xfrm>
            <a:off x="2097882" y="2684264"/>
            <a:ext cx="6353532" cy="637699"/>
          </a:xfrm>
          <a:prstGeom prst="rect">
            <a:avLst/>
          </a:prstGeom>
          <a:noFill/>
          <a:ln/>
        </p:spPr>
        <p:txBody>
          <a:bodyPr wrap="square" lIns="0" tIns="0" rIns="0" bIns="0" rtlCol="0" anchor="t"/>
          <a:lstStyle/>
          <a:p>
            <a:pPr marL="0" indent="0" algn="l">
              <a:lnSpc>
                <a:spcPts val="2500"/>
              </a:lnSpc>
              <a:buNone/>
            </a:pPr>
            <a:r>
              <a:rPr lang="en-US" sz="1550" dirty="0">
                <a:solidFill>
                  <a:srgbClr val="383838"/>
                </a:solidFill>
                <a:latin typeface="PT Serif" panose="020A0603040505020204" pitchFamily="18" charset="0"/>
                <a:ea typeface="DM Sans" pitchFamily="34" charset="-122"/>
                <a:cs typeface="DM Sans" pitchFamily="34" charset="-120"/>
              </a:rPr>
              <a:t>Tổ chức các khóa huấn luyện an toàn lao động định kỳ cho công nhân.</a:t>
            </a:r>
            <a:endParaRPr lang="en-US" sz="1550" dirty="0"/>
          </a:p>
        </p:txBody>
      </p:sp>
      <p:sp>
        <p:nvSpPr>
          <p:cNvPr id="10" name="Shape 7"/>
          <p:cNvSpPr/>
          <p:nvPr/>
        </p:nvSpPr>
        <p:spPr>
          <a:xfrm>
            <a:off x="1197888" y="3858578"/>
            <a:ext cx="697587" cy="22860"/>
          </a:xfrm>
          <a:prstGeom prst="roundRect">
            <a:avLst>
              <a:gd name="adj" fmla="val 130796"/>
            </a:avLst>
          </a:prstGeom>
          <a:solidFill>
            <a:srgbClr val="3965A7"/>
          </a:solidFill>
          <a:ln/>
        </p:spPr>
      </p:sp>
      <p:sp>
        <p:nvSpPr>
          <p:cNvPr id="11" name="Shape 8"/>
          <p:cNvSpPr/>
          <p:nvPr/>
        </p:nvSpPr>
        <p:spPr>
          <a:xfrm>
            <a:off x="772358" y="3645813"/>
            <a:ext cx="448389" cy="448389"/>
          </a:xfrm>
          <a:prstGeom prst="roundRect">
            <a:avLst>
              <a:gd name="adj" fmla="val 6668"/>
            </a:avLst>
          </a:prstGeom>
          <a:solidFill>
            <a:srgbClr val="204C8E"/>
          </a:solidFill>
          <a:ln/>
        </p:spPr>
      </p:sp>
      <p:sp>
        <p:nvSpPr>
          <p:cNvPr id="12" name="Text 9"/>
          <p:cNvSpPr/>
          <p:nvPr/>
        </p:nvSpPr>
        <p:spPr>
          <a:xfrm>
            <a:off x="912852" y="3712964"/>
            <a:ext cx="167283" cy="313968"/>
          </a:xfrm>
          <a:prstGeom prst="rect">
            <a:avLst/>
          </a:prstGeom>
          <a:noFill/>
          <a:ln/>
        </p:spPr>
        <p:txBody>
          <a:bodyPr wrap="none" lIns="0" tIns="0" rIns="0" bIns="0" rtlCol="0" anchor="t"/>
          <a:lstStyle/>
          <a:p>
            <a:pPr marL="0" indent="0" algn="ctr">
              <a:lnSpc>
                <a:spcPts val="2450"/>
              </a:lnSpc>
              <a:buNone/>
            </a:pPr>
            <a:r>
              <a:rPr lang="en-US" sz="2450" dirty="0">
                <a:solidFill>
                  <a:srgbClr val="FFFFFF"/>
                </a:solidFill>
                <a:latin typeface="PT Serif" pitchFamily="34" charset="0"/>
                <a:ea typeface="PT Serif" pitchFamily="34" charset="-122"/>
                <a:cs typeface="PT Serif" pitchFamily="34" charset="-120"/>
              </a:rPr>
              <a:t>2</a:t>
            </a:r>
            <a:endParaRPr lang="en-US" sz="2450" dirty="0"/>
          </a:p>
        </p:txBody>
      </p:sp>
      <p:sp>
        <p:nvSpPr>
          <p:cNvPr id="13" name="Text 10"/>
          <p:cNvSpPr/>
          <p:nvPr/>
        </p:nvSpPr>
        <p:spPr>
          <a:xfrm>
            <a:off x="2092881" y="3620929"/>
            <a:ext cx="3139440" cy="392430"/>
          </a:xfrm>
          <a:prstGeom prst="rect">
            <a:avLst/>
          </a:prstGeom>
          <a:noFill/>
          <a:ln/>
        </p:spPr>
        <p:txBody>
          <a:bodyPr wrap="none" lIns="0" tIns="0" rIns="0" bIns="0" rtlCol="0" anchor="t"/>
          <a:lstStyle/>
          <a:p>
            <a:pPr marL="0" indent="0" algn="l">
              <a:lnSpc>
                <a:spcPts val="3050"/>
              </a:lnSpc>
              <a:buNone/>
            </a:pPr>
            <a:r>
              <a:rPr lang="en-US" sz="2450" b="1" dirty="0">
                <a:solidFill>
                  <a:srgbClr val="383838"/>
                </a:solidFill>
                <a:latin typeface="PT Serif" pitchFamily="34" charset="0"/>
                <a:ea typeface="PT Serif" pitchFamily="34" charset="-122"/>
                <a:cs typeface="PT Serif" pitchFamily="34" charset="-120"/>
              </a:rPr>
              <a:t>Bảo trì thiết bị</a:t>
            </a:r>
            <a:endParaRPr lang="en-US" sz="2450" dirty="0"/>
          </a:p>
        </p:txBody>
      </p:sp>
      <p:sp>
        <p:nvSpPr>
          <p:cNvPr id="14" name="Text 11"/>
          <p:cNvSpPr/>
          <p:nvPr/>
        </p:nvSpPr>
        <p:spPr>
          <a:xfrm>
            <a:off x="2092881" y="4132898"/>
            <a:ext cx="6353532" cy="318849"/>
          </a:xfrm>
          <a:prstGeom prst="rect">
            <a:avLst/>
          </a:prstGeom>
          <a:noFill/>
          <a:ln/>
        </p:spPr>
        <p:txBody>
          <a:bodyPr wrap="none" lIns="0" tIns="0" rIns="0" bIns="0" rtlCol="0" anchor="t"/>
          <a:lstStyle/>
          <a:p>
            <a:pPr marL="0" indent="0" algn="l">
              <a:lnSpc>
                <a:spcPts val="2500"/>
              </a:lnSpc>
              <a:buNone/>
            </a:pPr>
            <a:r>
              <a:rPr lang="en-US" sz="1550" dirty="0">
                <a:solidFill>
                  <a:srgbClr val="383838"/>
                </a:solidFill>
                <a:latin typeface="PT Serif" panose="020A0603040505020204" pitchFamily="18" charset="0"/>
                <a:ea typeface="DM Sans" pitchFamily="34" charset="-122"/>
                <a:cs typeface="DM Sans" pitchFamily="34" charset="-120"/>
              </a:rPr>
              <a:t>Thường xuyên kiểm tra và bảo dưỡng máy móc, thiết bị sản xuất.</a:t>
            </a:r>
            <a:endParaRPr lang="en-US" sz="1550" dirty="0"/>
          </a:p>
        </p:txBody>
      </p:sp>
      <p:sp>
        <p:nvSpPr>
          <p:cNvPr id="15" name="Shape 12"/>
          <p:cNvSpPr/>
          <p:nvPr/>
        </p:nvSpPr>
        <p:spPr>
          <a:xfrm>
            <a:off x="1197888" y="5287328"/>
            <a:ext cx="697587" cy="22860"/>
          </a:xfrm>
          <a:prstGeom prst="roundRect">
            <a:avLst>
              <a:gd name="adj" fmla="val 130796"/>
            </a:avLst>
          </a:prstGeom>
          <a:solidFill>
            <a:srgbClr val="3965A7"/>
          </a:solidFill>
          <a:ln/>
        </p:spPr>
      </p:sp>
      <p:sp>
        <p:nvSpPr>
          <p:cNvPr id="16" name="Shape 13"/>
          <p:cNvSpPr/>
          <p:nvPr/>
        </p:nvSpPr>
        <p:spPr>
          <a:xfrm>
            <a:off x="772358" y="5074563"/>
            <a:ext cx="448389" cy="448389"/>
          </a:xfrm>
          <a:prstGeom prst="roundRect">
            <a:avLst>
              <a:gd name="adj" fmla="val 6668"/>
            </a:avLst>
          </a:prstGeom>
          <a:solidFill>
            <a:srgbClr val="204C8E"/>
          </a:solidFill>
          <a:ln/>
        </p:spPr>
      </p:sp>
      <p:sp>
        <p:nvSpPr>
          <p:cNvPr id="17" name="Text 14"/>
          <p:cNvSpPr/>
          <p:nvPr/>
        </p:nvSpPr>
        <p:spPr>
          <a:xfrm>
            <a:off x="912852" y="5141714"/>
            <a:ext cx="167283" cy="313968"/>
          </a:xfrm>
          <a:prstGeom prst="rect">
            <a:avLst/>
          </a:prstGeom>
          <a:noFill/>
          <a:ln/>
        </p:spPr>
        <p:txBody>
          <a:bodyPr wrap="none" lIns="0" tIns="0" rIns="0" bIns="0" rtlCol="0" anchor="t"/>
          <a:lstStyle/>
          <a:p>
            <a:pPr marL="0" indent="0" algn="ctr">
              <a:lnSpc>
                <a:spcPts val="2450"/>
              </a:lnSpc>
              <a:buNone/>
            </a:pPr>
            <a:r>
              <a:rPr lang="en-US" sz="2450" dirty="0">
                <a:solidFill>
                  <a:srgbClr val="FFFFFF"/>
                </a:solidFill>
                <a:latin typeface="PT Serif" pitchFamily="34" charset="0"/>
                <a:ea typeface="PT Serif" pitchFamily="34" charset="-122"/>
                <a:cs typeface="PT Serif" pitchFamily="34" charset="-120"/>
              </a:rPr>
              <a:t>3</a:t>
            </a:r>
            <a:endParaRPr lang="en-US" sz="2450" dirty="0"/>
          </a:p>
        </p:txBody>
      </p:sp>
      <p:sp>
        <p:nvSpPr>
          <p:cNvPr id="18" name="Text 15"/>
          <p:cNvSpPr/>
          <p:nvPr/>
        </p:nvSpPr>
        <p:spPr>
          <a:xfrm>
            <a:off x="2092881" y="5049679"/>
            <a:ext cx="3139440" cy="392430"/>
          </a:xfrm>
          <a:prstGeom prst="rect">
            <a:avLst/>
          </a:prstGeom>
          <a:noFill/>
          <a:ln/>
        </p:spPr>
        <p:txBody>
          <a:bodyPr wrap="none" lIns="0" tIns="0" rIns="0" bIns="0" rtlCol="0" anchor="t"/>
          <a:lstStyle/>
          <a:p>
            <a:pPr marL="0" indent="0" algn="l">
              <a:lnSpc>
                <a:spcPts val="3050"/>
              </a:lnSpc>
              <a:buNone/>
            </a:pPr>
            <a:r>
              <a:rPr lang="en-US" sz="2450" b="1" dirty="0">
                <a:solidFill>
                  <a:srgbClr val="383838"/>
                </a:solidFill>
                <a:latin typeface="PT Serif" pitchFamily="34" charset="0"/>
                <a:ea typeface="PT Serif" pitchFamily="34" charset="-122"/>
                <a:cs typeface="PT Serif" pitchFamily="34" charset="-120"/>
              </a:rPr>
              <a:t>Thiết bị bảo hộ</a:t>
            </a:r>
            <a:endParaRPr lang="en-US" sz="2450" dirty="0"/>
          </a:p>
        </p:txBody>
      </p:sp>
      <p:sp>
        <p:nvSpPr>
          <p:cNvPr id="19" name="Text 16"/>
          <p:cNvSpPr/>
          <p:nvPr/>
        </p:nvSpPr>
        <p:spPr>
          <a:xfrm>
            <a:off x="2092881" y="5561648"/>
            <a:ext cx="6353532" cy="318849"/>
          </a:xfrm>
          <a:prstGeom prst="rect">
            <a:avLst/>
          </a:prstGeom>
          <a:noFill/>
          <a:ln/>
        </p:spPr>
        <p:txBody>
          <a:bodyPr wrap="none" lIns="0" tIns="0" rIns="0" bIns="0" rtlCol="0" anchor="t"/>
          <a:lstStyle/>
          <a:p>
            <a:pPr marL="0" indent="0" algn="l">
              <a:lnSpc>
                <a:spcPts val="2500"/>
              </a:lnSpc>
              <a:buNone/>
            </a:pPr>
            <a:r>
              <a:rPr lang="en-US" sz="1550" dirty="0">
                <a:solidFill>
                  <a:srgbClr val="383838"/>
                </a:solidFill>
                <a:latin typeface="PT Serif" panose="020A0603040505020204" pitchFamily="18" charset="0"/>
                <a:ea typeface="DM Sans" pitchFamily="34" charset="-122"/>
                <a:cs typeface="DM Sans" pitchFamily="34" charset="-120"/>
              </a:rPr>
              <a:t>Cung cấp và đảm bảo sử dụng đúng các thiết bị bảo hộ cá nhân.</a:t>
            </a:r>
            <a:endParaRPr lang="en-US" sz="1550" dirty="0"/>
          </a:p>
        </p:txBody>
      </p:sp>
      <p:sp>
        <p:nvSpPr>
          <p:cNvPr id="20" name="Shape 17"/>
          <p:cNvSpPr/>
          <p:nvPr/>
        </p:nvSpPr>
        <p:spPr>
          <a:xfrm>
            <a:off x="1197888" y="6716078"/>
            <a:ext cx="697587" cy="22860"/>
          </a:xfrm>
          <a:prstGeom prst="roundRect">
            <a:avLst>
              <a:gd name="adj" fmla="val 130796"/>
            </a:avLst>
          </a:prstGeom>
          <a:solidFill>
            <a:srgbClr val="3965A7"/>
          </a:solidFill>
          <a:ln/>
        </p:spPr>
      </p:sp>
      <p:sp>
        <p:nvSpPr>
          <p:cNvPr id="21" name="Shape 18"/>
          <p:cNvSpPr/>
          <p:nvPr/>
        </p:nvSpPr>
        <p:spPr>
          <a:xfrm>
            <a:off x="772358" y="6503313"/>
            <a:ext cx="448389" cy="448389"/>
          </a:xfrm>
          <a:prstGeom prst="roundRect">
            <a:avLst>
              <a:gd name="adj" fmla="val 6668"/>
            </a:avLst>
          </a:prstGeom>
          <a:solidFill>
            <a:srgbClr val="204C8E"/>
          </a:solidFill>
          <a:ln/>
        </p:spPr>
      </p:sp>
      <p:sp>
        <p:nvSpPr>
          <p:cNvPr id="22" name="Text 19"/>
          <p:cNvSpPr/>
          <p:nvPr/>
        </p:nvSpPr>
        <p:spPr>
          <a:xfrm>
            <a:off x="912852" y="6570464"/>
            <a:ext cx="167283" cy="313968"/>
          </a:xfrm>
          <a:prstGeom prst="rect">
            <a:avLst/>
          </a:prstGeom>
          <a:noFill/>
          <a:ln/>
        </p:spPr>
        <p:txBody>
          <a:bodyPr wrap="none" lIns="0" tIns="0" rIns="0" bIns="0" rtlCol="0" anchor="t"/>
          <a:lstStyle/>
          <a:p>
            <a:pPr marL="0" indent="0" algn="ctr">
              <a:lnSpc>
                <a:spcPts val="2450"/>
              </a:lnSpc>
              <a:buNone/>
            </a:pPr>
            <a:r>
              <a:rPr lang="en-US" sz="2450" dirty="0">
                <a:solidFill>
                  <a:srgbClr val="FFFFFF"/>
                </a:solidFill>
                <a:latin typeface="PT Serif" pitchFamily="34" charset="0"/>
                <a:ea typeface="PT Serif" pitchFamily="34" charset="-122"/>
                <a:cs typeface="PT Serif" pitchFamily="34" charset="-120"/>
              </a:rPr>
              <a:t>4</a:t>
            </a:r>
            <a:endParaRPr lang="en-US" sz="2450" dirty="0"/>
          </a:p>
        </p:txBody>
      </p:sp>
      <p:sp>
        <p:nvSpPr>
          <p:cNvPr id="23" name="Text 20"/>
          <p:cNvSpPr/>
          <p:nvPr/>
        </p:nvSpPr>
        <p:spPr>
          <a:xfrm>
            <a:off x="2092881" y="6478429"/>
            <a:ext cx="3139440" cy="392430"/>
          </a:xfrm>
          <a:prstGeom prst="rect">
            <a:avLst/>
          </a:prstGeom>
          <a:noFill/>
          <a:ln/>
        </p:spPr>
        <p:txBody>
          <a:bodyPr wrap="none" lIns="0" tIns="0" rIns="0" bIns="0" rtlCol="0" anchor="t"/>
          <a:lstStyle/>
          <a:p>
            <a:pPr marL="0" indent="0" algn="l">
              <a:lnSpc>
                <a:spcPts val="3050"/>
              </a:lnSpc>
              <a:buNone/>
            </a:pPr>
            <a:r>
              <a:rPr lang="en-US" sz="2450" b="1" dirty="0">
                <a:solidFill>
                  <a:srgbClr val="383838"/>
                </a:solidFill>
                <a:latin typeface="PT Serif" pitchFamily="34" charset="0"/>
                <a:ea typeface="PT Serif" pitchFamily="34" charset="-122"/>
                <a:cs typeface="PT Serif" pitchFamily="34" charset="-120"/>
              </a:rPr>
              <a:t>Môi trường</a:t>
            </a:r>
            <a:endParaRPr lang="en-US" sz="2450" dirty="0"/>
          </a:p>
        </p:txBody>
      </p:sp>
      <p:sp>
        <p:nvSpPr>
          <p:cNvPr id="24" name="Text 21"/>
          <p:cNvSpPr/>
          <p:nvPr/>
        </p:nvSpPr>
        <p:spPr>
          <a:xfrm>
            <a:off x="2092881" y="6990398"/>
            <a:ext cx="6353532" cy="318849"/>
          </a:xfrm>
          <a:prstGeom prst="rect">
            <a:avLst/>
          </a:prstGeom>
          <a:noFill/>
          <a:ln/>
        </p:spPr>
        <p:txBody>
          <a:bodyPr wrap="none" lIns="0" tIns="0" rIns="0" bIns="0" rtlCol="0" anchor="t"/>
          <a:lstStyle/>
          <a:p>
            <a:pPr marL="0" indent="0" algn="l">
              <a:lnSpc>
                <a:spcPts val="2500"/>
              </a:lnSpc>
              <a:buNone/>
            </a:pPr>
            <a:r>
              <a:rPr lang="en-US" sz="1550" dirty="0">
                <a:solidFill>
                  <a:srgbClr val="383838"/>
                </a:solidFill>
                <a:latin typeface="PT Serif" panose="020A0603040505020204" pitchFamily="18" charset="0"/>
                <a:ea typeface="DM Sans" pitchFamily="34" charset="-122"/>
                <a:cs typeface="DM Sans" pitchFamily="34" charset="-120"/>
              </a:rPr>
              <a:t>Duy trì không gian làm việc sạch sẽ, thoáng mát và đủ ánh sáng.</a:t>
            </a:r>
            <a:endParaRPr lang="en-US" sz="1550" dirty="0"/>
          </a:p>
        </p:txBody>
      </p:sp>
      <p:pic>
        <p:nvPicPr>
          <p:cNvPr id="26" name="Image 0" descr="preencoded.png">
            <a:extLst>
              <a:ext uri="{FF2B5EF4-FFF2-40B4-BE49-F238E27FC236}">
                <a16:creationId xmlns:a16="http://schemas.microsoft.com/office/drawing/2014/main" id="{C5D779BE-E702-31B8-F13B-EF99F5F16D97}"/>
              </a:ext>
            </a:extLst>
          </p:cNvPr>
          <p:cNvPicPr>
            <a:picLocks noChangeAspect="1"/>
          </p:cNvPicPr>
          <p:nvPr/>
        </p:nvPicPr>
        <p:blipFill>
          <a:blip r:embed="rId4"/>
          <a:stretch>
            <a:fillRect/>
          </a:stretch>
        </p:blipFill>
        <p:spPr>
          <a:xfrm>
            <a:off x="11728716" y="7380613"/>
            <a:ext cx="2738658" cy="848987"/>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748957" y="3298746"/>
            <a:ext cx="3901440" cy="3268980"/>
          </a:xfrm>
          <a:prstGeom prst="rect">
            <a:avLst/>
          </a:prstGeom>
        </p:spPr>
      </p:pic>
      <p:sp>
        <p:nvSpPr>
          <p:cNvPr id="3" name="Text 0"/>
          <p:cNvSpPr/>
          <p:nvPr/>
        </p:nvSpPr>
        <p:spPr>
          <a:xfrm>
            <a:off x="768370" y="633888"/>
            <a:ext cx="6712387" cy="650677"/>
          </a:xfrm>
          <a:prstGeom prst="rect">
            <a:avLst/>
          </a:prstGeom>
          <a:noFill/>
          <a:ln/>
        </p:spPr>
        <p:txBody>
          <a:bodyPr wrap="none" lIns="0" tIns="0" rIns="0" bIns="0" rtlCol="0" anchor="t"/>
          <a:lstStyle/>
          <a:p>
            <a:pPr marL="0" indent="0">
              <a:lnSpc>
                <a:spcPts val="5100"/>
              </a:lnSpc>
              <a:buNone/>
            </a:pPr>
            <a:r>
              <a:rPr lang="en-US" sz="4050" b="1" dirty="0">
                <a:solidFill>
                  <a:srgbClr val="020202"/>
                </a:solidFill>
                <a:latin typeface="PT Serif" pitchFamily="34" charset="0"/>
                <a:ea typeface="PT Serif" pitchFamily="34" charset="-122"/>
                <a:cs typeface="PT Serif" pitchFamily="34" charset="-120"/>
              </a:rPr>
              <a:t>Xử lý tình huống khẩn cấp</a:t>
            </a:r>
            <a:endParaRPr lang="en-US" sz="4050" dirty="0"/>
          </a:p>
        </p:txBody>
      </p:sp>
      <p:sp>
        <p:nvSpPr>
          <p:cNvPr id="4" name="Shape 1"/>
          <p:cNvSpPr/>
          <p:nvPr/>
        </p:nvSpPr>
        <p:spPr>
          <a:xfrm>
            <a:off x="1502517" y="2332375"/>
            <a:ext cx="22860" cy="5226725"/>
          </a:xfrm>
          <a:prstGeom prst="roundRect">
            <a:avLst>
              <a:gd name="adj" fmla="val 130125"/>
            </a:avLst>
          </a:prstGeom>
          <a:solidFill>
            <a:srgbClr val="D8D4D4"/>
          </a:solidFill>
          <a:ln/>
        </p:spPr>
      </p:sp>
      <p:sp>
        <p:nvSpPr>
          <p:cNvPr id="5" name="Shape 2"/>
          <p:cNvSpPr/>
          <p:nvPr/>
        </p:nvSpPr>
        <p:spPr>
          <a:xfrm>
            <a:off x="1714151" y="2766953"/>
            <a:ext cx="694015" cy="22860"/>
          </a:xfrm>
          <a:prstGeom prst="roundRect">
            <a:avLst>
              <a:gd name="adj" fmla="val 130125"/>
            </a:avLst>
          </a:prstGeom>
          <a:solidFill>
            <a:srgbClr val="3965A7"/>
          </a:solidFill>
          <a:ln/>
        </p:spPr>
      </p:sp>
      <p:sp>
        <p:nvSpPr>
          <p:cNvPr id="6" name="Shape 3"/>
          <p:cNvSpPr/>
          <p:nvPr/>
        </p:nvSpPr>
        <p:spPr>
          <a:xfrm>
            <a:off x="1290884" y="2555379"/>
            <a:ext cx="446127" cy="446127"/>
          </a:xfrm>
          <a:prstGeom prst="roundRect">
            <a:avLst>
              <a:gd name="adj" fmla="val 6668"/>
            </a:avLst>
          </a:prstGeom>
          <a:solidFill>
            <a:srgbClr val="204C8E"/>
          </a:solidFill>
          <a:ln/>
        </p:spPr>
      </p:sp>
      <p:sp>
        <p:nvSpPr>
          <p:cNvPr id="7" name="Text 4"/>
          <p:cNvSpPr/>
          <p:nvPr/>
        </p:nvSpPr>
        <p:spPr>
          <a:xfrm>
            <a:off x="1430663" y="2622292"/>
            <a:ext cx="166449" cy="312301"/>
          </a:xfrm>
          <a:prstGeom prst="rect">
            <a:avLst/>
          </a:prstGeom>
          <a:noFill/>
          <a:ln/>
        </p:spPr>
        <p:txBody>
          <a:bodyPr wrap="none" lIns="0" tIns="0" rIns="0" bIns="0" rtlCol="0" anchor="t"/>
          <a:lstStyle/>
          <a:p>
            <a:pPr marL="0" indent="0" algn="ctr">
              <a:lnSpc>
                <a:spcPts val="2450"/>
              </a:lnSpc>
              <a:buNone/>
            </a:pPr>
            <a:r>
              <a:rPr lang="en-US" sz="2450" dirty="0">
                <a:solidFill>
                  <a:srgbClr val="FFFFFF"/>
                </a:solidFill>
                <a:latin typeface="PT Serif" pitchFamily="34" charset="0"/>
                <a:ea typeface="PT Serif" pitchFamily="34" charset="-122"/>
                <a:cs typeface="PT Serif" pitchFamily="34" charset="-120"/>
              </a:rPr>
              <a:t>1</a:t>
            </a:r>
            <a:endParaRPr lang="en-US" sz="2450" dirty="0"/>
          </a:p>
        </p:txBody>
      </p:sp>
      <p:sp>
        <p:nvSpPr>
          <p:cNvPr id="8" name="Text 5"/>
          <p:cNvSpPr/>
          <p:nvPr/>
        </p:nvSpPr>
        <p:spPr>
          <a:xfrm>
            <a:off x="2604560" y="2530614"/>
            <a:ext cx="2602825" cy="325279"/>
          </a:xfrm>
          <a:prstGeom prst="rect">
            <a:avLst/>
          </a:prstGeom>
          <a:noFill/>
          <a:ln/>
        </p:spPr>
        <p:txBody>
          <a:bodyPr wrap="none" lIns="0" tIns="0" rIns="0" bIns="0" rtlCol="0" anchor="t"/>
          <a:lstStyle/>
          <a:p>
            <a:pPr marL="0" indent="0" algn="l">
              <a:lnSpc>
                <a:spcPts val="2550"/>
              </a:lnSpc>
              <a:buNone/>
            </a:pPr>
            <a:r>
              <a:rPr lang="en-US" sz="2000" b="1" dirty="0">
                <a:solidFill>
                  <a:srgbClr val="383838"/>
                </a:solidFill>
                <a:latin typeface="PT Serif" pitchFamily="34" charset="0"/>
                <a:ea typeface="PT Serif" pitchFamily="34" charset="-122"/>
                <a:cs typeface="PT Serif" pitchFamily="34" charset="-120"/>
              </a:rPr>
              <a:t>Dừng máy</a:t>
            </a:r>
            <a:endParaRPr lang="en-US" sz="2000" dirty="0"/>
          </a:p>
        </p:txBody>
      </p:sp>
      <p:sp>
        <p:nvSpPr>
          <p:cNvPr id="9" name="Text 6"/>
          <p:cNvSpPr/>
          <p:nvPr/>
        </p:nvSpPr>
        <p:spPr>
          <a:xfrm>
            <a:off x="2604560" y="2974836"/>
            <a:ext cx="6367939" cy="317302"/>
          </a:xfrm>
          <a:prstGeom prst="rect">
            <a:avLst/>
          </a:prstGeom>
          <a:noFill/>
          <a:ln/>
        </p:spPr>
        <p:txBody>
          <a:bodyPr wrap="none" lIns="0" tIns="0" rIns="0" bIns="0" rtlCol="0" anchor="t"/>
          <a:lstStyle/>
          <a:p>
            <a:pPr marL="0" indent="0" algn="l">
              <a:lnSpc>
                <a:spcPts val="2450"/>
              </a:lnSpc>
              <a:buNone/>
            </a:pPr>
            <a:r>
              <a:rPr lang="en-US" sz="1550" dirty="0">
                <a:solidFill>
                  <a:srgbClr val="383838"/>
                </a:solidFill>
                <a:latin typeface="PT Serif" panose="020A0603040505020204" pitchFamily="18" charset="0"/>
                <a:ea typeface="DM Sans" pitchFamily="34" charset="-122"/>
                <a:cs typeface="DM Sans" pitchFamily="34" charset="-120"/>
              </a:rPr>
              <a:t>Ngay lập tức dừng hoạt động của máy móc khi xảy ra tai nạn.</a:t>
            </a:r>
            <a:endParaRPr lang="en-US" sz="1550" dirty="0"/>
          </a:p>
        </p:txBody>
      </p:sp>
      <p:sp>
        <p:nvSpPr>
          <p:cNvPr id="10" name="Shape 7"/>
          <p:cNvSpPr/>
          <p:nvPr/>
        </p:nvSpPr>
        <p:spPr>
          <a:xfrm>
            <a:off x="1714151" y="4123194"/>
            <a:ext cx="694015" cy="22860"/>
          </a:xfrm>
          <a:prstGeom prst="roundRect">
            <a:avLst>
              <a:gd name="adj" fmla="val 130125"/>
            </a:avLst>
          </a:prstGeom>
          <a:solidFill>
            <a:srgbClr val="3965A7"/>
          </a:solidFill>
          <a:ln/>
        </p:spPr>
      </p:sp>
      <p:sp>
        <p:nvSpPr>
          <p:cNvPr id="11" name="Shape 8"/>
          <p:cNvSpPr/>
          <p:nvPr/>
        </p:nvSpPr>
        <p:spPr>
          <a:xfrm>
            <a:off x="1290884" y="3911620"/>
            <a:ext cx="446127" cy="446127"/>
          </a:xfrm>
          <a:prstGeom prst="roundRect">
            <a:avLst>
              <a:gd name="adj" fmla="val 6668"/>
            </a:avLst>
          </a:prstGeom>
          <a:solidFill>
            <a:srgbClr val="204C8E"/>
          </a:solidFill>
          <a:ln/>
        </p:spPr>
      </p:sp>
      <p:sp>
        <p:nvSpPr>
          <p:cNvPr id="12" name="Text 9"/>
          <p:cNvSpPr/>
          <p:nvPr/>
        </p:nvSpPr>
        <p:spPr>
          <a:xfrm>
            <a:off x="1430663" y="3978533"/>
            <a:ext cx="166449" cy="312301"/>
          </a:xfrm>
          <a:prstGeom prst="rect">
            <a:avLst/>
          </a:prstGeom>
          <a:noFill/>
          <a:ln/>
        </p:spPr>
        <p:txBody>
          <a:bodyPr wrap="none" lIns="0" tIns="0" rIns="0" bIns="0" rtlCol="0" anchor="t"/>
          <a:lstStyle/>
          <a:p>
            <a:pPr marL="0" indent="0" algn="ctr">
              <a:lnSpc>
                <a:spcPts val="2450"/>
              </a:lnSpc>
              <a:buNone/>
            </a:pPr>
            <a:r>
              <a:rPr lang="en-US" sz="2450" dirty="0">
                <a:solidFill>
                  <a:srgbClr val="FFFFFF"/>
                </a:solidFill>
                <a:latin typeface="PT Serif" pitchFamily="34" charset="0"/>
                <a:ea typeface="PT Serif" pitchFamily="34" charset="-122"/>
                <a:cs typeface="PT Serif" pitchFamily="34" charset="-120"/>
              </a:rPr>
              <a:t>2</a:t>
            </a:r>
            <a:endParaRPr lang="en-US" sz="2450" dirty="0"/>
          </a:p>
        </p:txBody>
      </p:sp>
      <p:sp>
        <p:nvSpPr>
          <p:cNvPr id="13" name="Text 10"/>
          <p:cNvSpPr/>
          <p:nvPr/>
        </p:nvSpPr>
        <p:spPr>
          <a:xfrm>
            <a:off x="2604560" y="3886855"/>
            <a:ext cx="2602825" cy="325279"/>
          </a:xfrm>
          <a:prstGeom prst="rect">
            <a:avLst/>
          </a:prstGeom>
          <a:noFill/>
          <a:ln/>
        </p:spPr>
        <p:txBody>
          <a:bodyPr wrap="none" lIns="0" tIns="0" rIns="0" bIns="0" rtlCol="0" anchor="t"/>
          <a:lstStyle/>
          <a:p>
            <a:pPr marL="0" indent="0" algn="l">
              <a:lnSpc>
                <a:spcPts val="2550"/>
              </a:lnSpc>
              <a:buNone/>
            </a:pPr>
            <a:r>
              <a:rPr lang="en-US" sz="2000" b="1" dirty="0">
                <a:solidFill>
                  <a:srgbClr val="383838"/>
                </a:solidFill>
                <a:latin typeface="PT Serif" pitchFamily="34" charset="0"/>
                <a:ea typeface="PT Serif" pitchFamily="34" charset="-122"/>
                <a:cs typeface="PT Serif" pitchFamily="34" charset="-120"/>
              </a:rPr>
              <a:t>Sơ cứu</a:t>
            </a:r>
            <a:endParaRPr lang="en-US" sz="2000" dirty="0"/>
          </a:p>
        </p:txBody>
      </p:sp>
      <p:sp>
        <p:nvSpPr>
          <p:cNvPr id="14" name="Text 11"/>
          <p:cNvSpPr/>
          <p:nvPr/>
        </p:nvSpPr>
        <p:spPr>
          <a:xfrm>
            <a:off x="2604560" y="4331077"/>
            <a:ext cx="6367939" cy="317302"/>
          </a:xfrm>
          <a:prstGeom prst="rect">
            <a:avLst/>
          </a:prstGeom>
          <a:noFill/>
          <a:ln/>
        </p:spPr>
        <p:txBody>
          <a:bodyPr wrap="none" lIns="0" tIns="0" rIns="0" bIns="0" rtlCol="0" anchor="t"/>
          <a:lstStyle/>
          <a:p>
            <a:pPr marL="0" indent="0" algn="l">
              <a:lnSpc>
                <a:spcPts val="2450"/>
              </a:lnSpc>
              <a:buNone/>
            </a:pPr>
            <a:r>
              <a:rPr lang="en-US" sz="1550" dirty="0">
                <a:solidFill>
                  <a:srgbClr val="383838"/>
                </a:solidFill>
                <a:latin typeface="PT Serif" panose="020A0603040505020204" pitchFamily="18" charset="0"/>
                <a:ea typeface="DM Sans" pitchFamily="34" charset="-122"/>
                <a:cs typeface="DM Sans" pitchFamily="34" charset="-120"/>
              </a:rPr>
              <a:t>Thực hiện sơ cứu ban đầu cho người bị nạn nếu cần thiết.</a:t>
            </a:r>
            <a:endParaRPr lang="en-US" sz="1550" dirty="0"/>
          </a:p>
        </p:txBody>
      </p:sp>
      <p:sp>
        <p:nvSpPr>
          <p:cNvPr id="15" name="Shape 12"/>
          <p:cNvSpPr/>
          <p:nvPr/>
        </p:nvSpPr>
        <p:spPr>
          <a:xfrm>
            <a:off x="1714151" y="5479435"/>
            <a:ext cx="694015" cy="22860"/>
          </a:xfrm>
          <a:prstGeom prst="roundRect">
            <a:avLst>
              <a:gd name="adj" fmla="val 130125"/>
            </a:avLst>
          </a:prstGeom>
          <a:solidFill>
            <a:srgbClr val="3965A7"/>
          </a:solidFill>
          <a:ln/>
        </p:spPr>
      </p:sp>
      <p:sp>
        <p:nvSpPr>
          <p:cNvPr id="16" name="Shape 13"/>
          <p:cNvSpPr/>
          <p:nvPr/>
        </p:nvSpPr>
        <p:spPr>
          <a:xfrm>
            <a:off x="1290884" y="5267861"/>
            <a:ext cx="446127" cy="446127"/>
          </a:xfrm>
          <a:prstGeom prst="roundRect">
            <a:avLst>
              <a:gd name="adj" fmla="val 6668"/>
            </a:avLst>
          </a:prstGeom>
          <a:solidFill>
            <a:srgbClr val="204C8E"/>
          </a:solidFill>
          <a:ln/>
        </p:spPr>
      </p:sp>
      <p:sp>
        <p:nvSpPr>
          <p:cNvPr id="17" name="Text 14"/>
          <p:cNvSpPr/>
          <p:nvPr/>
        </p:nvSpPr>
        <p:spPr>
          <a:xfrm>
            <a:off x="1430663" y="5334774"/>
            <a:ext cx="166449" cy="312301"/>
          </a:xfrm>
          <a:prstGeom prst="rect">
            <a:avLst/>
          </a:prstGeom>
          <a:noFill/>
          <a:ln/>
        </p:spPr>
        <p:txBody>
          <a:bodyPr wrap="none" lIns="0" tIns="0" rIns="0" bIns="0" rtlCol="0" anchor="t"/>
          <a:lstStyle/>
          <a:p>
            <a:pPr marL="0" indent="0" algn="ctr">
              <a:lnSpc>
                <a:spcPts val="2450"/>
              </a:lnSpc>
              <a:buNone/>
            </a:pPr>
            <a:r>
              <a:rPr lang="en-US" sz="2450" dirty="0">
                <a:solidFill>
                  <a:srgbClr val="FFFFFF"/>
                </a:solidFill>
                <a:latin typeface="PT Serif" pitchFamily="34" charset="0"/>
                <a:ea typeface="PT Serif" pitchFamily="34" charset="-122"/>
                <a:cs typeface="PT Serif" pitchFamily="34" charset="-120"/>
              </a:rPr>
              <a:t>3</a:t>
            </a:r>
            <a:endParaRPr lang="en-US" sz="2450" dirty="0"/>
          </a:p>
        </p:txBody>
      </p:sp>
      <p:sp>
        <p:nvSpPr>
          <p:cNvPr id="18" name="Text 15"/>
          <p:cNvSpPr/>
          <p:nvPr/>
        </p:nvSpPr>
        <p:spPr>
          <a:xfrm>
            <a:off x="2604560" y="5243096"/>
            <a:ext cx="2602825" cy="325279"/>
          </a:xfrm>
          <a:prstGeom prst="rect">
            <a:avLst/>
          </a:prstGeom>
          <a:noFill/>
          <a:ln/>
        </p:spPr>
        <p:txBody>
          <a:bodyPr wrap="none" lIns="0" tIns="0" rIns="0" bIns="0" rtlCol="0" anchor="t"/>
          <a:lstStyle/>
          <a:p>
            <a:pPr marL="0" indent="0" algn="l">
              <a:lnSpc>
                <a:spcPts val="2550"/>
              </a:lnSpc>
              <a:buNone/>
            </a:pPr>
            <a:r>
              <a:rPr lang="en-US" sz="2000" b="1" dirty="0">
                <a:solidFill>
                  <a:srgbClr val="383838"/>
                </a:solidFill>
                <a:latin typeface="PT Serif" pitchFamily="34" charset="0"/>
                <a:ea typeface="PT Serif" pitchFamily="34" charset="-122"/>
                <a:cs typeface="PT Serif" pitchFamily="34" charset="-120"/>
              </a:rPr>
              <a:t>Gọi cấp cứu</a:t>
            </a:r>
            <a:endParaRPr lang="en-US" sz="2000" dirty="0"/>
          </a:p>
        </p:txBody>
      </p:sp>
      <p:sp>
        <p:nvSpPr>
          <p:cNvPr id="19" name="Text 16"/>
          <p:cNvSpPr/>
          <p:nvPr/>
        </p:nvSpPr>
        <p:spPr>
          <a:xfrm>
            <a:off x="2604560" y="5687318"/>
            <a:ext cx="6367939" cy="317302"/>
          </a:xfrm>
          <a:prstGeom prst="rect">
            <a:avLst/>
          </a:prstGeom>
          <a:noFill/>
          <a:ln/>
        </p:spPr>
        <p:txBody>
          <a:bodyPr wrap="none" lIns="0" tIns="0" rIns="0" bIns="0" rtlCol="0" anchor="t"/>
          <a:lstStyle/>
          <a:p>
            <a:pPr marL="0" indent="0" algn="l">
              <a:lnSpc>
                <a:spcPts val="2450"/>
              </a:lnSpc>
              <a:buNone/>
            </a:pPr>
            <a:r>
              <a:rPr lang="en-US" sz="1550" dirty="0">
                <a:solidFill>
                  <a:srgbClr val="383838"/>
                </a:solidFill>
                <a:latin typeface="PT Serif" panose="020A0603040505020204" pitchFamily="18" charset="0"/>
                <a:ea typeface="DM Sans" pitchFamily="34" charset="-122"/>
                <a:cs typeface="DM Sans" pitchFamily="34" charset="-120"/>
              </a:rPr>
              <a:t>Liên hệ dịch vụ y tế khẩn cấp nếu tình trạng nghiêm trọng.</a:t>
            </a:r>
            <a:endParaRPr lang="en-US" sz="1550" dirty="0"/>
          </a:p>
        </p:txBody>
      </p:sp>
      <p:sp>
        <p:nvSpPr>
          <p:cNvPr id="20" name="Shape 17"/>
          <p:cNvSpPr/>
          <p:nvPr/>
        </p:nvSpPr>
        <p:spPr>
          <a:xfrm>
            <a:off x="1714151" y="6835676"/>
            <a:ext cx="694015" cy="22860"/>
          </a:xfrm>
          <a:prstGeom prst="roundRect">
            <a:avLst>
              <a:gd name="adj" fmla="val 130125"/>
            </a:avLst>
          </a:prstGeom>
          <a:solidFill>
            <a:srgbClr val="3965A7"/>
          </a:solidFill>
          <a:ln/>
        </p:spPr>
      </p:sp>
      <p:sp>
        <p:nvSpPr>
          <p:cNvPr id="21" name="Shape 18"/>
          <p:cNvSpPr/>
          <p:nvPr/>
        </p:nvSpPr>
        <p:spPr>
          <a:xfrm>
            <a:off x="1290884" y="6624102"/>
            <a:ext cx="446127" cy="446127"/>
          </a:xfrm>
          <a:prstGeom prst="roundRect">
            <a:avLst>
              <a:gd name="adj" fmla="val 6668"/>
            </a:avLst>
          </a:prstGeom>
          <a:solidFill>
            <a:srgbClr val="204C8E"/>
          </a:solidFill>
          <a:ln/>
        </p:spPr>
      </p:sp>
      <p:sp>
        <p:nvSpPr>
          <p:cNvPr id="22" name="Text 19"/>
          <p:cNvSpPr/>
          <p:nvPr/>
        </p:nvSpPr>
        <p:spPr>
          <a:xfrm>
            <a:off x="1430663" y="6691015"/>
            <a:ext cx="166449" cy="312301"/>
          </a:xfrm>
          <a:prstGeom prst="rect">
            <a:avLst/>
          </a:prstGeom>
          <a:noFill/>
          <a:ln/>
        </p:spPr>
        <p:txBody>
          <a:bodyPr wrap="none" lIns="0" tIns="0" rIns="0" bIns="0" rtlCol="0" anchor="t"/>
          <a:lstStyle/>
          <a:p>
            <a:pPr marL="0" indent="0" algn="ctr">
              <a:lnSpc>
                <a:spcPts val="2450"/>
              </a:lnSpc>
              <a:buNone/>
            </a:pPr>
            <a:r>
              <a:rPr lang="en-US" sz="2450" dirty="0">
                <a:solidFill>
                  <a:srgbClr val="FFFFFF"/>
                </a:solidFill>
                <a:latin typeface="PT Serif" pitchFamily="34" charset="0"/>
                <a:ea typeface="PT Serif" pitchFamily="34" charset="-122"/>
                <a:cs typeface="PT Serif" pitchFamily="34" charset="-120"/>
              </a:rPr>
              <a:t>4</a:t>
            </a:r>
            <a:endParaRPr lang="en-US" sz="2450" dirty="0"/>
          </a:p>
        </p:txBody>
      </p:sp>
      <p:sp>
        <p:nvSpPr>
          <p:cNvPr id="23" name="Text 20"/>
          <p:cNvSpPr/>
          <p:nvPr/>
        </p:nvSpPr>
        <p:spPr>
          <a:xfrm>
            <a:off x="2604560" y="6599337"/>
            <a:ext cx="2602825" cy="325279"/>
          </a:xfrm>
          <a:prstGeom prst="rect">
            <a:avLst/>
          </a:prstGeom>
          <a:noFill/>
          <a:ln/>
        </p:spPr>
        <p:txBody>
          <a:bodyPr wrap="none" lIns="0" tIns="0" rIns="0" bIns="0" rtlCol="0" anchor="t"/>
          <a:lstStyle/>
          <a:p>
            <a:pPr marL="0" indent="0" algn="l">
              <a:lnSpc>
                <a:spcPts val="2550"/>
              </a:lnSpc>
              <a:buNone/>
            </a:pPr>
            <a:r>
              <a:rPr lang="en-US" sz="2000" b="1" dirty="0">
                <a:solidFill>
                  <a:srgbClr val="383838"/>
                </a:solidFill>
                <a:latin typeface="PT Serif" pitchFamily="34" charset="0"/>
                <a:ea typeface="PT Serif" pitchFamily="34" charset="-122"/>
                <a:cs typeface="PT Serif" pitchFamily="34" charset="-120"/>
              </a:rPr>
              <a:t>Báo cáo</a:t>
            </a:r>
            <a:endParaRPr lang="en-US" sz="2000" dirty="0"/>
          </a:p>
        </p:txBody>
      </p:sp>
      <p:sp>
        <p:nvSpPr>
          <p:cNvPr id="24" name="Text 21"/>
          <p:cNvSpPr/>
          <p:nvPr/>
        </p:nvSpPr>
        <p:spPr>
          <a:xfrm>
            <a:off x="2604560" y="7043559"/>
            <a:ext cx="6367939" cy="317302"/>
          </a:xfrm>
          <a:prstGeom prst="rect">
            <a:avLst/>
          </a:prstGeom>
          <a:noFill/>
          <a:ln/>
        </p:spPr>
        <p:txBody>
          <a:bodyPr wrap="none" lIns="0" tIns="0" rIns="0" bIns="0" rtlCol="0" anchor="t"/>
          <a:lstStyle/>
          <a:p>
            <a:pPr marL="0" indent="0" algn="l">
              <a:lnSpc>
                <a:spcPts val="2450"/>
              </a:lnSpc>
              <a:buNone/>
            </a:pPr>
            <a:r>
              <a:rPr lang="en-US" sz="1550" dirty="0">
                <a:solidFill>
                  <a:srgbClr val="383838"/>
                </a:solidFill>
                <a:latin typeface="PT Serif" panose="020A0603040505020204" pitchFamily="18" charset="0"/>
                <a:ea typeface="DM Sans" pitchFamily="34" charset="-122"/>
                <a:cs typeface="DM Sans" pitchFamily="34" charset="-120"/>
              </a:rPr>
              <a:t>Thông báo cho quản lý và lập báo cáo chi tiết về sự cố.</a:t>
            </a:r>
            <a:endParaRPr lang="en-US" sz="1550" dirty="0"/>
          </a:p>
        </p:txBody>
      </p:sp>
      <p:pic>
        <p:nvPicPr>
          <p:cNvPr id="26" name="Image 0" descr="preencoded.png">
            <a:extLst>
              <a:ext uri="{FF2B5EF4-FFF2-40B4-BE49-F238E27FC236}">
                <a16:creationId xmlns:a16="http://schemas.microsoft.com/office/drawing/2014/main" id="{639AEBDF-10E0-8953-4EE7-7944954ED223}"/>
              </a:ext>
            </a:extLst>
          </p:cNvPr>
          <p:cNvPicPr>
            <a:picLocks noChangeAspect="1"/>
          </p:cNvPicPr>
          <p:nvPr/>
        </p:nvPicPr>
        <p:blipFill>
          <a:blip r:embed="rId4"/>
          <a:stretch>
            <a:fillRect/>
          </a:stretch>
        </p:blipFill>
        <p:spPr>
          <a:xfrm>
            <a:off x="11728716" y="7380613"/>
            <a:ext cx="2738658" cy="848987"/>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427607" y="3352324"/>
            <a:ext cx="4919186" cy="1524953"/>
          </a:xfrm>
          <a:prstGeom prst="rect">
            <a:avLst/>
          </a:prstGeom>
        </p:spPr>
      </p:pic>
      <p:sp>
        <p:nvSpPr>
          <p:cNvPr id="3" name="Text 0"/>
          <p:cNvSpPr/>
          <p:nvPr/>
        </p:nvSpPr>
        <p:spPr>
          <a:xfrm>
            <a:off x="793790" y="1102757"/>
            <a:ext cx="5954197" cy="744260"/>
          </a:xfrm>
          <a:prstGeom prst="rect">
            <a:avLst/>
          </a:prstGeom>
          <a:noFill/>
          <a:ln/>
        </p:spPr>
        <p:txBody>
          <a:bodyPr wrap="none" lIns="0" tIns="0" rIns="0" bIns="0" rtlCol="0" anchor="t"/>
          <a:lstStyle/>
          <a:p>
            <a:pPr marL="0" indent="0">
              <a:lnSpc>
                <a:spcPts val="5850"/>
              </a:lnSpc>
              <a:buNone/>
            </a:pPr>
            <a:r>
              <a:rPr lang="en-US" sz="4650" b="1" dirty="0">
                <a:solidFill>
                  <a:srgbClr val="020202"/>
                </a:solidFill>
                <a:latin typeface="PT Serif" pitchFamily="34" charset="0"/>
                <a:ea typeface="PT Serif" pitchFamily="34" charset="-122"/>
                <a:cs typeface="PT Serif" pitchFamily="34" charset="-120"/>
              </a:rPr>
              <a:t>Tài liệu tham khảo</a:t>
            </a:r>
            <a:endParaRPr lang="en-US" sz="4650" dirty="0"/>
          </a:p>
        </p:txBody>
      </p:sp>
      <p:sp>
        <p:nvSpPr>
          <p:cNvPr id="4" name="Shape 1"/>
          <p:cNvSpPr/>
          <p:nvPr/>
        </p:nvSpPr>
        <p:spPr>
          <a:xfrm>
            <a:off x="1791951" y="2440948"/>
            <a:ext cx="30480" cy="4939665"/>
          </a:xfrm>
          <a:prstGeom prst="roundRect">
            <a:avLst>
              <a:gd name="adj" fmla="val 111628"/>
            </a:avLst>
          </a:prstGeom>
          <a:solidFill>
            <a:srgbClr val="D8D4D4"/>
          </a:solidFill>
          <a:ln/>
        </p:spPr>
      </p:sp>
      <p:sp>
        <p:nvSpPr>
          <p:cNvPr id="5" name="Shape 2"/>
          <p:cNvSpPr/>
          <p:nvPr/>
        </p:nvSpPr>
        <p:spPr>
          <a:xfrm>
            <a:off x="2031862" y="2936010"/>
            <a:ext cx="793790" cy="30480"/>
          </a:xfrm>
          <a:prstGeom prst="roundRect">
            <a:avLst>
              <a:gd name="adj" fmla="val 111628"/>
            </a:avLst>
          </a:prstGeom>
          <a:solidFill>
            <a:srgbClr val="3965A7"/>
          </a:solidFill>
          <a:ln/>
        </p:spPr>
      </p:sp>
      <p:sp>
        <p:nvSpPr>
          <p:cNvPr id="6" name="Shape 3"/>
          <p:cNvSpPr/>
          <p:nvPr/>
        </p:nvSpPr>
        <p:spPr>
          <a:xfrm>
            <a:off x="1552040" y="2696099"/>
            <a:ext cx="510302" cy="510302"/>
          </a:xfrm>
          <a:prstGeom prst="roundRect">
            <a:avLst>
              <a:gd name="adj" fmla="val 6667"/>
            </a:avLst>
          </a:prstGeom>
          <a:solidFill>
            <a:srgbClr val="204C8E"/>
          </a:solidFill>
          <a:ln/>
        </p:spPr>
      </p:sp>
      <p:sp>
        <p:nvSpPr>
          <p:cNvPr id="7" name="Text 4"/>
          <p:cNvSpPr/>
          <p:nvPr/>
        </p:nvSpPr>
        <p:spPr>
          <a:xfrm>
            <a:off x="1711941" y="2772537"/>
            <a:ext cx="190381" cy="357307"/>
          </a:xfrm>
          <a:prstGeom prst="rect">
            <a:avLst/>
          </a:prstGeom>
          <a:noFill/>
          <a:ln/>
        </p:spPr>
        <p:txBody>
          <a:bodyPr wrap="none" lIns="0" tIns="0" rIns="0" bIns="0" rtlCol="0" anchor="t"/>
          <a:lstStyle/>
          <a:p>
            <a:pPr marL="0" indent="0" algn="ctr">
              <a:lnSpc>
                <a:spcPts val="2800"/>
              </a:lnSpc>
              <a:buNone/>
            </a:pPr>
            <a:r>
              <a:rPr lang="en-US" sz="2800" dirty="0">
                <a:solidFill>
                  <a:srgbClr val="FFFFFF"/>
                </a:solidFill>
                <a:latin typeface="PT Serif" pitchFamily="34" charset="0"/>
                <a:ea typeface="PT Serif" pitchFamily="34" charset="-122"/>
                <a:cs typeface="PT Serif" pitchFamily="34" charset="-120"/>
              </a:rPr>
              <a:t>1</a:t>
            </a:r>
            <a:endParaRPr lang="en-US" sz="2800" dirty="0"/>
          </a:p>
        </p:txBody>
      </p:sp>
      <p:sp>
        <p:nvSpPr>
          <p:cNvPr id="8" name="Text 5"/>
          <p:cNvSpPr/>
          <p:nvPr/>
        </p:nvSpPr>
        <p:spPr>
          <a:xfrm>
            <a:off x="3054728" y="2667762"/>
            <a:ext cx="3774877" cy="372070"/>
          </a:xfrm>
          <a:prstGeom prst="rect">
            <a:avLst/>
          </a:prstGeom>
          <a:noFill/>
          <a:ln/>
        </p:spPr>
        <p:txBody>
          <a:bodyPr wrap="none" lIns="0" tIns="0" rIns="0" bIns="0" rtlCol="0" anchor="t"/>
          <a:lstStyle/>
          <a:p>
            <a:pPr marL="0" indent="0" algn="l">
              <a:lnSpc>
                <a:spcPts val="2900"/>
              </a:lnSpc>
              <a:buNone/>
            </a:pPr>
            <a:r>
              <a:rPr lang="en-US" sz="2300" b="1" dirty="0">
                <a:solidFill>
                  <a:srgbClr val="383838"/>
                </a:solidFill>
                <a:latin typeface="PT Serif" pitchFamily="34" charset="0"/>
                <a:ea typeface="PT Serif" pitchFamily="34" charset="-122"/>
                <a:cs typeface="PT Serif" pitchFamily="34" charset="-120"/>
              </a:rPr>
              <a:t>Bài kiểm tra ATLD nhóm 3</a:t>
            </a:r>
            <a:endParaRPr lang="en-US" sz="2300" dirty="0"/>
          </a:p>
        </p:txBody>
      </p:sp>
      <p:sp>
        <p:nvSpPr>
          <p:cNvPr id="9" name="Text 6"/>
          <p:cNvSpPr/>
          <p:nvPr/>
        </p:nvSpPr>
        <p:spPr>
          <a:xfrm>
            <a:off x="3054728" y="3175921"/>
            <a:ext cx="5968722" cy="362903"/>
          </a:xfrm>
          <a:prstGeom prst="rect">
            <a:avLst/>
          </a:prstGeom>
          <a:noFill/>
          <a:ln/>
        </p:spPr>
        <p:txBody>
          <a:bodyPr wrap="none" lIns="0" tIns="0" rIns="0" bIns="0" rtlCol="0" anchor="t"/>
          <a:lstStyle/>
          <a:p>
            <a:pPr marL="0" indent="0" algn="l">
              <a:lnSpc>
                <a:spcPts val="2850"/>
              </a:lnSpc>
              <a:buNone/>
            </a:pPr>
            <a:r>
              <a:rPr lang="en-US" sz="1750" b="1" u="sng" dirty="0">
                <a:solidFill>
                  <a:srgbClr val="0563C1"/>
                </a:solidFill>
                <a:latin typeface="PT Serif" panose="020A0603040505020204" pitchFamily="18" charset="0"/>
                <a:ea typeface="DM Sans" pitchFamily="34" charset="-122"/>
                <a:cs typeface="DM Sans" pitchFamily="34" charset="-120"/>
                <a:hlinkClick r:id="rId4">
                  <a:extLst>
                    <a:ext uri="{A12FA001-AC4F-418D-AE19-62706E023703}">
                      <ahyp:hlinkClr xmlns:ahyp="http://schemas.microsoft.com/office/drawing/2018/hyperlinkcolor" val="tx"/>
                    </a:ext>
                  </a:extLst>
                </a:hlinkClick>
              </a:rPr>
              <a:t>Trắc nghiệm an toàn lao động nhóm 3</a:t>
            </a:r>
            <a:endParaRPr lang="en-US" sz="1750" dirty="0">
              <a:solidFill>
                <a:srgbClr val="0563C1"/>
              </a:solidFill>
            </a:endParaRPr>
          </a:p>
        </p:txBody>
      </p:sp>
      <p:sp>
        <p:nvSpPr>
          <p:cNvPr id="10" name="Shape 7"/>
          <p:cNvSpPr/>
          <p:nvPr/>
        </p:nvSpPr>
        <p:spPr>
          <a:xfrm>
            <a:off x="2031862" y="4487513"/>
            <a:ext cx="793790" cy="30480"/>
          </a:xfrm>
          <a:prstGeom prst="roundRect">
            <a:avLst>
              <a:gd name="adj" fmla="val 111628"/>
            </a:avLst>
          </a:prstGeom>
          <a:solidFill>
            <a:srgbClr val="3965A7"/>
          </a:solidFill>
          <a:ln/>
        </p:spPr>
      </p:sp>
      <p:sp>
        <p:nvSpPr>
          <p:cNvPr id="11" name="Shape 8"/>
          <p:cNvSpPr/>
          <p:nvPr/>
        </p:nvSpPr>
        <p:spPr>
          <a:xfrm>
            <a:off x="1552040" y="4247603"/>
            <a:ext cx="510302" cy="510302"/>
          </a:xfrm>
          <a:prstGeom prst="roundRect">
            <a:avLst>
              <a:gd name="adj" fmla="val 6667"/>
            </a:avLst>
          </a:prstGeom>
          <a:solidFill>
            <a:srgbClr val="204C8E"/>
          </a:solidFill>
          <a:ln/>
        </p:spPr>
      </p:sp>
      <p:sp>
        <p:nvSpPr>
          <p:cNvPr id="12" name="Text 9"/>
          <p:cNvSpPr/>
          <p:nvPr/>
        </p:nvSpPr>
        <p:spPr>
          <a:xfrm>
            <a:off x="1711941" y="4324041"/>
            <a:ext cx="190381" cy="357307"/>
          </a:xfrm>
          <a:prstGeom prst="rect">
            <a:avLst/>
          </a:prstGeom>
          <a:noFill/>
          <a:ln/>
        </p:spPr>
        <p:txBody>
          <a:bodyPr wrap="none" lIns="0" tIns="0" rIns="0" bIns="0" rtlCol="0" anchor="t"/>
          <a:lstStyle/>
          <a:p>
            <a:pPr marL="0" indent="0" algn="ctr">
              <a:lnSpc>
                <a:spcPts val="2800"/>
              </a:lnSpc>
              <a:buNone/>
            </a:pPr>
            <a:r>
              <a:rPr lang="en-US" sz="2800" dirty="0">
                <a:solidFill>
                  <a:srgbClr val="FFFFFF"/>
                </a:solidFill>
                <a:latin typeface="PT Serif" pitchFamily="34" charset="0"/>
                <a:ea typeface="PT Serif" pitchFamily="34" charset="-122"/>
                <a:cs typeface="PT Serif" pitchFamily="34" charset="-120"/>
              </a:rPr>
              <a:t>2</a:t>
            </a:r>
            <a:endParaRPr lang="en-US" sz="2800" dirty="0"/>
          </a:p>
        </p:txBody>
      </p:sp>
      <p:sp>
        <p:nvSpPr>
          <p:cNvPr id="13" name="Text 10"/>
          <p:cNvSpPr/>
          <p:nvPr/>
        </p:nvSpPr>
        <p:spPr>
          <a:xfrm>
            <a:off x="3054728" y="4219266"/>
            <a:ext cx="5285661" cy="446603"/>
          </a:xfrm>
          <a:prstGeom prst="rect">
            <a:avLst/>
          </a:prstGeom>
          <a:noFill/>
          <a:ln/>
        </p:spPr>
        <p:txBody>
          <a:bodyPr wrap="none" lIns="0" tIns="0" rIns="0" bIns="0" rtlCol="0" anchor="t"/>
          <a:lstStyle/>
          <a:p>
            <a:pPr marL="0" indent="0" algn="l">
              <a:lnSpc>
                <a:spcPts val="3500"/>
              </a:lnSpc>
              <a:buNone/>
            </a:pPr>
            <a:r>
              <a:rPr lang="en-US" sz="2800" b="1" dirty="0">
                <a:solidFill>
                  <a:srgbClr val="383838"/>
                </a:solidFill>
                <a:latin typeface="PT Serif" pitchFamily="34" charset="0"/>
                <a:ea typeface="PT Serif" pitchFamily="34" charset="-122"/>
                <a:cs typeface="PT Serif" pitchFamily="34" charset="-120"/>
              </a:rPr>
              <a:t>Bảng báo giá huấn luyện ATLD</a:t>
            </a:r>
            <a:endParaRPr lang="en-US" sz="2800" dirty="0"/>
          </a:p>
        </p:txBody>
      </p:sp>
      <p:sp>
        <p:nvSpPr>
          <p:cNvPr id="14" name="Text 11"/>
          <p:cNvSpPr/>
          <p:nvPr/>
        </p:nvSpPr>
        <p:spPr>
          <a:xfrm>
            <a:off x="3054728" y="4801957"/>
            <a:ext cx="5968722" cy="362903"/>
          </a:xfrm>
          <a:prstGeom prst="rect">
            <a:avLst/>
          </a:prstGeom>
          <a:noFill/>
          <a:ln/>
        </p:spPr>
        <p:txBody>
          <a:bodyPr wrap="none" lIns="0" tIns="0" rIns="0" bIns="0" rtlCol="0" anchor="t"/>
          <a:lstStyle/>
          <a:p>
            <a:pPr marL="0" indent="0" algn="l">
              <a:lnSpc>
                <a:spcPts val="2850"/>
              </a:lnSpc>
              <a:buNone/>
            </a:pPr>
            <a:r>
              <a:rPr lang="en-US" sz="1750" b="1" u="sng" dirty="0">
                <a:solidFill>
                  <a:srgbClr val="0563C1"/>
                </a:solidFill>
                <a:latin typeface="PT Serif" panose="020A0603040505020204" pitchFamily="18" charset="0"/>
                <a:ea typeface="DM Sans" pitchFamily="34" charset="-122"/>
                <a:cs typeface="DM Sans" pitchFamily="34" charset="-120"/>
                <a:hlinkClick r:id="rId5">
                  <a:extLst>
                    <a:ext uri="{A12FA001-AC4F-418D-AE19-62706E023703}">
                      <ahyp:hlinkClr xmlns:ahyp="http://schemas.microsoft.com/office/drawing/2018/hyperlinkcolor" val="tx"/>
                    </a:ext>
                  </a:extLst>
                </a:hlinkClick>
              </a:rPr>
              <a:t>Xem chi tiết</a:t>
            </a:r>
            <a:endParaRPr lang="en-US" sz="1750" dirty="0">
              <a:solidFill>
                <a:srgbClr val="0563C1"/>
              </a:solidFill>
            </a:endParaRPr>
          </a:p>
        </p:txBody>
      </p:sp>
      <p:sp>
        <p:nvSpPr>
          <p:cNvPr id="15" name="Shape 12"/>
          <p:cNvSpPr/>
          <p:nvPr/>
        </p:nvSpPr>
        <p:spPr>
          <a:xfrm>
            <a:off x="2031862" y="6113550"/>
            <a:ext cx="793790" cy="30480"/>
          </a:xfrm>
          <a:prstGeom prst="roundRect">
            <a:avLst>
              <a:gd name="adj" fmla="val 111628"/>
            </a:avLst>
          </a:prstGeom>
          <a:solidFill>
            <a:srgbClr val="3965A7"/>
          </a:solidFill>
          <a:ln/>
        </p:spPr>
      </p:sp>
      <p:sp>
        <p:nvSpPr>
          <p:cNvPr id="16" name="Shape 13"/>
          <p:cNvSpPr/>
          <p:nvPr/>
        </p:nvSpPr>
        <p:spPr>
          <a:xfrm>
            <a:off x="1552040" y="5873639"/>
            <a:ext cx="510302" cy="510302"/>
          </a:xfrm>
          <a:prstGeom prst="roundRect">
            <a:avLst>
              <a:gd name="adj" fmla="val 6667"/>
            </a:avLst>
          </a:prstGeom>
          <a:solidFill>
            <a:srgbClr val="204C8E"/>
          </a:solidFill>
          <a:ln/>
        </p:spPr>
      </p:sp>
      <p:sp>
        <p:nvSpPr>
          <p:cNvPr id="17" name="Text 14"/>
          <p:cNvSpPr/>
          <p:nvPr/>
        </p:nvSpPr>
        <p:spPr>
          <a:xfrm>
            <a:off x="1711941" y="5950077"/>
            <a:ext cx="190381" cy="357307"/>
          </a:xfrm>
          <a:prstGeom prst="rect">
            <a:avLst/>
          </a:prstGeom>
          <a:noFill/>
          <a:ln/>
        </p:spPr>
        <p:txBody>
          <a:bodyPr wrap="none" lIns="0" tIns="0" rIns="0" bIns="0" rtlCol="0" anchor="t"/>
          <a:lstStyle/>
          <a:p>
            <a:pPr marL="0" indent="0" algn="ctr">
              <a:lnSpc>
                <a:spcPts val="2800"/>
              </a:lnSpc>
              <a:buNone/>
            </a:pPr>
            <a:r>
              <a:rPr lang="en-US" sz="2800" dirty="0">
                <a:solidFill>
                  <a:srgbClr val="FFFFFF"/>
                </a:solidFill>
                <a:latin typeface="PT Serif" pitchFamily="34" charset="0"/>
                <a:ea typeface="PT Serif" pitchFamily="34" charset="-122"/>
                <a:cs typeface="PT Serif" pitchFamily="34" charset="-120"/>
              </a:rPr>
              <a:t>3</a:t>
            </a:r>
            <a:endParaRPr lang="en-US" sz="2800" dirty="0"/>
          </a:p>
        </p:txBody>
      </p:sp>
      <p:sp>
        <p:nvSpPr>
          <p:cNvPr id="18" name="Text 15"/>
          <p:cNvSpPr/>
          <p:nvPr/>
        </p:nvSpPr>
        <p:spPr>
          <a:xfrm>
            <a:off x="3054728" y="5845302"/>
            <a:ext cx="4435793" cy="446603"/>
          </a:xfrm>
          <a:prstGeom prst="rect">
            <a:avLst/>
          </a:prstGeom>
          <a:noFill/>
          <a:ln/>
        </p:spPr>
        <p:txBody>
          <a:bodyPr wrap="none" lIns="0" tIns="0" rIns="0" bIns="0" rtlCol="0" anchor="t"/>
          <a:lstStyle/>
          <a:p>
            <a:pPr marL="0" indent="0" algn="l">
              <a:lnSpc>
                <a:spcPts val="3500"/>
              </a:lnSpc>
              <a:buNone/>
            </a:pPr>
            <a:r>
              <a:rPr lang="en-US" sz="2800" b="1" dirty="0">
                <a:solidFill>
                  <a:srgbClr val="383838"/>
                </a:solidFill>
                <a:latin typeface="PT Serif" pitchFamily="34" charset="0"/>
                <a:ea typeface="PT Serif" pitchFamily="34" charset="-122"/>
                <a:cs typeface="PT Serif" pitchFamily="34" charset="-120"/>
              </a:rPr>
              <a:t>Tải về tài liệu (download)</a:t>
            </a:r>
            <a:endParaRPr lang="en-US" sz="2800" dirty="0"/>
          </a:p>
        </p:txBody>
      </p:sp>
      <p:sp>
        <p:nvSpPr>
          <p:cNvPr id="19" name="Text 16"/>
          <p:cNvSpPr/>
          <p:nvPr/>
        </p:nvSpPr>
        <p:spPr>
          <a:xfrm>
            <a:off x="3054728" y="6427994"/>
            <a:ext cx="5968722" cy="725805"/>
          </a:xfrm>
          <a:prstGeom prst="rect">
            <a:avLst/>
          </a:prstGeom>
          <a:noFill/>
          <a:ln/>
        </p:spPr>
        <p:txBody>
          <a:bodyPr wrap="square" lIns="0" tIns="0" rIns="0" bIns="0" rtlCol="0" anchor="t"/>
          <a:lstStyle/>
          <a:p>
            <a:pPr marL="0" indent="0" algn="l">
              <a:lnSpc>
                <a:spcPts val="2850"/>
              </a:lnSpc>
              <a:buNone/>
            </a:pPr>
            <a:r>
              <a:rPr lang="en-US" sz="1750" b="1" u="sng" dirty="0">
                <a:solidFill>
                  <a:srgbClr val="E04F00"/>
                </a:solidFill>
                <a:latin typeface="PT Serif" panose="020A0603040505020204" pitchFamily="18" charset="0"/>
                <a:ea typeface="DM Sans" pitchFamily="34" charset="-122"/>
                <a:cs typeface="DM Sans" pitchFamily="34" charset="-120"/>
                <a:hlinkClick r:id="rId6"/>
              </a:rPr>
              <a:t>Download tài liệu huấn luyện an toàn lao động sản xuất </a:t>
            </a:r>
            <a:r>
              <a:rPr lang="en-US" sz="1750" b="1" dirty="0">
                <a:solidFill>
                  <a:srgbClr val="383838"/>
                </a:solidFill>
                <a:latin typeface="PT Serif" panose="020A0603040505020204" pitchFamily="18" charset="0"/>
                <a:ea typeface="DM Sans" pitchFamily="34" charset="-122"/>
                <a:cs typeface="DM Sans" pitchFamily="34" charset="-120"/>
                <a:hlinkClick r:id="rId6"/>
              </a:rPr>
              <a:t>máy quẹt thẻ ngân hàng</a:t>
            </a:r>
            <a:endParaRPr lang="en-US" sz="1750" b="1" dirty="0"/>
          </a:p>
        </p:txBody>
      </p:sp>
      <p:pic>
        <p:nvPicPr>
          <p:cNvPr id="21" name="Image 0" descr="preencoded.png">
            <a:extLst>
              <a:ext uri="{FF2B5EF4-FFF2-40B4-BE49-F238E27FC236}">
                <a16:creationId xmlns:a16="http://schemas.microsoft.com/office/drawing/2014/main" id="{D7F27E0D-ED64-4123-C3D1-6D7C8420C642}"/>
              </a:ext>
            </a:extLst>
          </p:cNvPr>
          <p:cNvPicPr>
            <a:picLocks noChangeAspect="1"/>
          </p:cNvPicPr>
          <p:nvPr/>
        </p:nvPicPr>
        <p:blipFill>
          <a:blip r:embed="rId3"/>
          <a:stretch>
            <a:fillRect/>
          </a:stretch>
        </p:blipFill>
        <p:spPr>
          <a:xfrm>
            <a:off x="11728716" y="7380613"/>
            <a:ext cx="2738658" cy="848987"/>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TotalTime>
  <Words>913</Words>
  <Application>Microsoft Office PowerPoint</Application>
  <PresentationFormat>Custom</PresentationFormat>
  <Paragraphs>109</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PT Serif</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Nhan Van</cp:lastModifiedBy>
  <cp:revision>5</cp:revision>
  <dcterms:created xsi:type="dcterms:W3CDTF">2024-11-20T04:41:57Z</dcterms:created>
  <dcterms:modified xsi:type="dcterms:W3CDTF">2024-11-20T07:00:09Z</dcterms:modified>
</cp:coreProperties>
</file>