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PT Serif" panose="020A0603040505020204" pitchFamily="18" charset="0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1674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31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ntoannamviet.com/bai-kiem-tra-an-toan-lao-dong-nhom-3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hyperlink" Target="https://antoannamviet.com/tai-lieu-an-toan-lao-dong-san-xuat-may-rut-tien-atm/" TargetMode="External"/><Relationship Id="rId4" Type="http://schemas.openxmlformats.org/officeDocument/2006/relationships/hyperlink" Target="https://antoannamviet.com/bao-gia-huan-luyen-an-toan-lao-do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 r="9276"/>
          <a:stretch/>
        </p:blipFill>
        <p:spPr>
          <a:xfrm>
            <a:off x="974187" y="1879601"/>
            <a:ext cx="4230859" cy="461295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89180" y="1711965"/>
            <a:ext cx="8099093" cy="3462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800"/>
              </a:lnSpc>
              <a:buNone/>
            </a:pPr>
            <a:r>
              <a:rPr lang="en-US" sz="70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An Toàn Lao Động Trong Sản Xuất </a:t>
            </a:r>
            <a:r>
              <a:rPr lang="en-US" sz="70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Máy Rút Tiền ATM</a:t>
            </a:r>
            <a:endParaRPr lang="en-US" sz="7000" dirty="0"/>
          </a:p>
        </p:txBody>
      </p:sp>
      <p:sp>
        <p:nvSpPr>
          <p:cNvPr id="5" name="Text 1"/>
          <p:cNvSpPr/>
          <p:nvPr/>
        </p:nvSpPr>
        <p:spPr>
          <a:xfrm>
            <a:off x="6089180" y="5520415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Bài giảng này cung cấp thông tin về an toàn lao động trong ngành sản </a:t>
            </a:r>
            <a:r>
              <a:rPr lang="en-US" sz="19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xuất</a:t>
            </a:r>
            <a:r>
              <a:rPr lang="en-US" sz="19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900" b="1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máy</a:t>
            </a:r>
            <a:r>
              <a:rPr lang="en-US" sz="1900" b="1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rút tiền ATM</a:t>
            </a:r>
            <a:r>
              <a:rPr lang="en-US" sz="19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, bao gồm các nguy cơ tiềm ẩn, biện pháp phòng ngừa và xử lý tình huống khẩn cấp.</a:t>
            </a:r>
            <a:endParaRPr lang="en-US" sz="1900" dirty="0"/>
          </a:p>
        </p:txBody>
      </p:sp>
      <p:sp>
        <p:nvSpPr>
          <p:cNvPr id="6" name="Shape 2"/>
          <p:cNvSpPr/>
          <p:nvPr/>
        </p:nvSpPr>
        <p:spPr>
          <a:xfrm>
            <a:off x="6350437" y="7069812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5101" y="7069812"/>
            <a:ext cx="379690" cy="37969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68716" y="7051358"/>
            <a:ext cx="3104317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b="1" dirty="0" err="1">
                <a:solidFill>
                  <a:srgbClr val="383838"/>
                </a:solidFill>
                <a:latin typeface="PT Serif" panose="020A0603040505020204" pitchFamily="18" charset="0"/>
                <a:ea typeface="DM Sans Bold" pitchFamily="34" charset="-122"/>
                <a:cs typeface="DM Sans Bold" pitchFamily="34" charset="-120"/>
              </a:rPr>
              <a:t>Bản</a:t>
            </a:r>
            <a:r>
              <a:rPr lang="en-US" sz="2400" b="1" dirty="0">
                <a:solidFill>
                  <a:srgbClr val="383838"/>
                </a:solidFill>
                <a:latin typeface="PT Serif" panose="020A0603040505020204" pitchFamily="18" charset="0"/>
                <a:ea typeface="DM Sans Bold" pitchFamily="34" charset="-122"/>
                <a:cs typeface="DM Sans Bold" pitchFamily="34" charset="-120"/>
              </a:rPr>
              <a:t> </a:t>
            </a:r>
            <a:r>
              <a:rPr lang="en-US" sz="2400" b="1" dirty="0" err="1">
                <a:solidFill>
                  <a:srgbClr val="383838"/>
                </a:solidFill>
                <a:latin typeface="PT Serif" panose="020A0603040505020204" pitchFamily="18" charset="0"/>
                <a:ea typeface="DM Sans Bold" pitchFamily="34" charset="-122"/>
                <a:cs typeface="DM Sans Bold" pitchFamily="34" charset="-120"/>
              </a:rPr>
              <a:t>quyền</a:t>
            </a:r>
            <a:r>
              <a:rPr lang="en-US" sz="2400" b="1" dirty="0">
                <a:solidFill>
                  <a:srgbClr val="383838"/>
                </a:solidFill>
                <a:latin typeface="PT Serif" panose="020A0603040505020204" pitchFamily="18" charset="0"/>
                <a:ea typeface="DM Sans Bold" pitchFamily="34" charset="-122"/>
                <a:cs typeface="DM Sans Bold" pitchFamily="34" charset="-120"/>
              </a:rPr>
              <a:t> </a:t>
            </a:r>
            <a:r>
              <a:rPr lang="en-US" sz="2400" b="1" dirty="0" err="1">
                <a:solidFill>
                  <a:srgbClr val="383838"/>
                </a:solidFill>
                <a:latin typeface="PT Serif" panose="020A0603040505020204" pitchFamily="18" charset="0"/>
                <a:ea typeface="DM Sans Bold" pitchFamily="34" charset="-122"/>
                <a:cs typeface="DM Sans Bold" pitchFamily="34" charset="-120"/>
              </a:rPr>
              <a:t>thuộc</a:t>
            </a:r>
            <a:r>
              <a:rPr lang="en-US" sz="2400" b="1" dirty="0">
                <a:solidFill>
                  <a:srgbClr val="383838"/>
                </a:solidFill>
                <a:latin typeface="PT Serif" panose="020A0603040505020204" pitchFamily="18" charset="0"/>
                <a:ea typeface="DM Sans Bold" pitchFamily="34" charset="-122"/>
                <a:cs typeface="DM Sans Bold" pitchFamily="34" charset="-120"/>
              </a:rPr>
              <a:t> An Toàn Nam Việt</a:t>
            </a:r>
            <a:endParaRPr lang="en-US" sz="2400" dirty="0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735DC7D5-2EE9-8F01-86AB-58C4B5A0C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7089" y="7487301"/>
            <a:ext cx="2174055" cy="6728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908" y="100329"/>
            <a:ext cx="4096584" cy="3278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0108" y="3747611"/>
            <a:ext cx="12910185" cy="1612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300"/>
              </a:lnSpc>
              <a:buNone/>
            </a:pP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Tình hình tai nạn lao động 6 </a:t>
            </a:r>
            <a:r>
              <a:rPr lang="en-US" sz="505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tháng</a:t>
            </a: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</a:p>
          <a:p>
            <a:pPr marL="0" indent="0" algn="ctr">
              <a:lnSpc>
                <a:spcPts val="6300"/>
              </a:lnSpc>
              <a:buNone/>
            </a:pPr>
            <a:r>
              <a:rPr lang="en-US" sz="505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đầu</a:t>
            </a:r>
            <a:r>
              <a:rPr lang="en-US" sz="5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năm 2024</a:t>
            </a:r>
            <a:endParaRPr lang="en-US" sz="5050" dirty="0"/>
          </a:p>
        </p:txBody>
      </p:sp>
      <p:sp>
        <p:nvSpPr>
          <p:cNvPr id="5" name="Shape 1"/>
          <p:cNvSpPr/>
          <p:nvPr/>
        </p:nvSpPr>
        <p:spPr>
          <a:xfrm>
            <a:off x="86010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204C8E"/>
          </a:solidFill>
          <a:ln/>
        </p:spPr>
      </p:sp>
      <p:sp>
        <p:nvSpPr>
          <p:cNvPr id="6" name="Text 2"/>
          <p:cNvSpPr/>
          <p:nvPr/>
        </p:nvSpPr>
        <p:spPr>
          <a:xfrm>
            <a:off x="110585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vụ tai nạn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110585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3.201 vụ, giảm 7,09% so với cùng kỳ năm 2023.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24541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204C8E"/>
          </a:solidFill>
          <a:ln/>
        </p:spPr>
      </p:sp>
      <p:sp>
        <p:nvSpPr>
          <p:cNvPr id="9" name="Text 5"/>
          <p:cNvSpPr/>
          <p:nvPr/>
        </p:nvSpPr>
        <p:spPr>
          <a:xfrm>
            <a:off x="549116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người bị nạn</a:t>
            </a:r>
            <a:endParaRPr lang="en-US" sz="2500" dirty="0"/>
          </a:p>
        </p:txBody>
      </p:sp>
      <p:sp>
        <p:nvSpPr>
          <p:cNvPr id="10" name="Text 6"/>
          <p:cNvSpPr/>
          <p:nvPr/>
        </p:nvSpPr>
        <p:spPr>
          <a:xfrm>
            <a:off x="549116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3.065 người, giảm 6,04% so với cùng kỳ năm 2023.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9630728" y="5728811"/>
            <a:ext cx="4139565" cy="1828324"/>
          </a:xfrm>
          <a:prstGeom prst="roundRect">
            <a:avLst>
              <a:gd name="adj" fmla="val 2016"/>
            </a:avLst>
          </a:prstGeom>
          <a:solidFill>
            <a:srgbClr val="204C8E"/>
          </a:solidFill>
          <a:ln/>
        </p:spPr>
      </p:sp>
      <p:sp>
        <p:nvSpPr>
          <p:cNvPr id="12" name="Text 8"/>
          <p:cNvSpPr/>
          <p:nvPr/>
        </p:nvSpPr>
        <p:spPr>
          <a:xfrm>
            <a:off x="9876473" y="5974556"/>
            <a:ext cx="322540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Số người chết</a:t>
            </a:r>
            <a:endParaRPr lang="en-US" sz="2500" dirty="0"/>
          </a:p>
        </p:txBody>
      </p:sp>
      <p:sp>
        <p:nvSpPr>
          <p:cNvPr id="13" name="Text 9"/>
          <p:cNvSpPr/>
          <p:nvPr/>
        </p:nvSpPr>
        <p:spPr>
          <a:xfrm>
            <a:off x="9876473" y="6525101"/>
            <a:ext cx="3648075" cy="786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346 người, giảm 1,98% so với cùng kỳ năm 2023.</a:t>
            </a:r>
            <a:endParaRPr lang="en-US" sz="1900" dirty="0"/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E2556EC9-E3C0-7FF4-5B96-4EA0289DE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7089" y="7487301"/>
            <a:ext cx="2174055" cy="6728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25653" y="339447"/>
            <a:ext cx="4179094" cy="405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32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Một số vụ tai nạn lao động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447" y="1192977"/>
            <a:ext cx="5117505" cy="340965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249" y="5409139"/>
            <a:ext cx="308610" cy="3086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508726" y="5394522"/>
            <a:ext cx="8895159" cy="140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Tai nạn do máy móc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Một số vụ tai nạn nghiêm trọng đã xảy ra khi công nhân bị cuốn vào các bộ phận chuyển động </a:t>
            </a:r>
            <a:r>
              <a:rPr lang="en-US" sz="1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của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máy</a:t>
            </a:r>
            <a:endParaRPr lang="en-US" sz="1250" dirty="0">
              <a:solidFill>
                <a:srgbClr val="383838"/>
              </a:solidFill>
              <a:latin typeface="PT Serif" pitchFamily="34" charset="0"/>
              <a:ea typeface="PT Serif" pitchFamily="34" charset="-122"/>
              <a:cs typeface="PT Serif" pitchFamily="34" charset="-120"/>
            </a:endParaRPr>
          </a:p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móc, dẫn đến chấn thương nghiêm trọng hoặc tử vong.</a:t>
            </a:r>
            <a:endParaRPr lang="en-US" sz="12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249" y="6127859"/>
            <a:ext cx="308610" cy="30861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3508726" y="6113242"/>
            <a:ext cx="889515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Ngộ độc hóa chất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Trong quá trình sản xuất, việc tiếp xúc với các hóa chất như dung môi và chất tẩy rửa có thể gây ngộ </a:t>
            </a:r>
            <a:r>
              <a:rPr lang="en-US" sz="1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độc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nếu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không có biện pháp bảo vệ đầy đủ.</a:t>
            </a:r>
            <a:endParaRPr lang="en-US" sz="12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2249" y="6848715"/>
            <a:ext cx="308610" cy="30861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508726" y="6834098"/>
            <a:ext cx="8895159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Chấn thương do va chạm và ngã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Các tai nạn do va chạm với các vật liệu nặng hoặc ngã từ độ cao cũng đã xảy </a:t>
            </a:r>
            <a:r>
              <a:rPr lang="en-US" sz="1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ra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trong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các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nhà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máy sản xuất máy ATM.</a:t>
            </a:r>
            <a:endParaRPr lang="en-US" sz="125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2249" y="7459493"/>
            <a:ext cx="308610" cy="30861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508726" y="7569571"/>
            <a:ext cx="8895159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Sự cố điện</a:t>
            </a:r>
            <a:r>
              <a:rPr lang="en-US" sz="1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: Một số vụ tai nạn liên quan đến điện đã xảy ra do thiết bị điện không được bảo trì đúng cách hoặc lỗi kỹ thuật.</a:t>
            </a:r>
            <a:endParaRPr lang="en-US" sz="125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1202FB96-9858-7284-B676-A933E6FF12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27089" y="7487301"/>
            <a:ext cx="2174055" cy="6728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56127" y="475976"/>
            <a:ext cx="6118146" cy="405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32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Các công đoạn sản xuất trong nhà máy 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118" y="2881586"/>
            <a:ext cx="6449854" cy="446698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484710" y="1657039"/>
            <a:ext cx="45719" cy="6350492"/>
          </a:xfrm>
          <a:prstGeom prst="roundRect">
            <a:avLst>
              <a:gd name="adj" fmla="val 121500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1385530" y="1785712"/>
            <a:ext cx="277654" cy="319327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6" name="Text 3"/>
          <p:cNvSpPr/>
          <p:nvPr/>
        </p:nvSpPr>
        <p:spPr>
          <a:xfrm>
            <a:off x="1470857" y="1868939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08084" y="1785712"/>
            <a:ext cx="233398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Chế tạo Linh kiện Cơ khí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808084" y="2099106"/>
            <a:ext cx="7048533" cy="395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Bao gồm việc sản xuất các bộ phận thiết yếu như khung máy, cửa, ngăn đựng tiền, </a:t>
            </a:r>
          </a:p>
          <a:p>
            <a:pPr marL="0" indent="0" algn="just">
              <a:lnSpc>
                <a:spcPts val="1550"/>
              </a:lnSpc>
              <a:buNone/>
            </a:pP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và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các chi tiết cơ khí khác. Quy trình bắt đầu với việc lựa chọn vật liệu phù hợp, </a:t>
            </a:r>
          </a:p>
          <a:p>
            <a:pPr marL="0" indent="0" algn="just">
              <a:lnSpc>
                <a:spcPts val="1550"/>
              </a:lnSpc>
              <a:buNone/>
            </a:pP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có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thể là kim loại hoặc nhựa, để đảm bảo độ bền và độ chính xác của các bộ phận.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385530" y="3111174"/>
            <a:ext cx="277654" cy="319327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10" name="Text 7"/>
          <p:cNvSpPr/>
          <p:nvPr/>
        </p:nvSpPr>
        <p:spPr>
          <a:xfrm>
            <a:off x="1470857" y="3194401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795362" y="3137370"/>
            <a:ext cx="254734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Sản xuất Linh kiện Điện tử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795362" y="3454433"/>
            <a:ext cx="7048533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Tạo ra các bảng mạch, vi xử lý, và cảm biến, các thành phần quan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trọng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cho</a:t>
            </a:r>
            <a:endParaRPr lang="en-US" sz="1400" dirty="0">
              <a:solidFill>
                <a:srgbClr val="383838"/>
              </a:solidFill>
              <a:latin typeface="PT Serif" panose="020A0603040505020204" pitchFamily="18" charset="0"/>
              <a:ea typeface="DM Sans" pitchFamily="34" charset="-122"/>
              <a:cs typeface="DM Sans" pitchFamily="34" charset="-120"/>
            </a:endParaRPr>
          </a:p>
          <a:p>
            <a:pPr marL="0" indent="0" algn="just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hoạt động của máy. Quy trình này bắt đầu bằng việc thiết kế các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bảng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mạch</a:t>
            </a:r>
            <a:endParaRPr lang="en-US" sz="1400" dirty="0">
              <a:solidFill>
                <a:srgbClr val="383838"/>
              </a:solidFill>
              <a:latin typeface="PT Serif" panose="020A0603040505020204" pitchFamily="18" charset="0"/>
              <a:ea typeface="DM Sans" pitchFamily="34" charset="-122"/>
              <a:cs typeface="DM Sans" pitchFamily="34" charset="-120"/>
            </a:endParaRPr>
          </a:p>
          <a:p>
            <a:pPr marL="0" indent="0" algn="just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in và lắp đặt các linh kiện điện tử lên đó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1374516" y="4332352"/>
            <a:ext cx="277654" cy="319327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14" name="Text 11"/>
          <p:cNvSpPr/>
          <p:nvPr/>
        </p:nvSpPr>
        <p:spPr>
          <a:xfrm>
            <a:off x="1459843" y="4415579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795362" y="4417052"/>
            <a:ext cx="2034064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Lắp ráp Các Linh kiện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1795362" y="4651679"/>
            <a:ext cx="7048533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các linh kiện điện tử như vi xử lý, cảm biến và bảng mạch được kết nối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và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lắp</a:t>
            </a:r>
            <a:endParaRPr lang="en-US" sz="1400" dirty="0">
              <a:solidFill>
                <a:srgbClr val="383838"/>
              </a:solidFill>
              <a:latin typeface="PT Serif" panose="020A0603040505020204" pitchFamily="18" charset="0"/>
              <a:ea typeface="DM Sans" pitchFamily="34" charset="-122"/>
              <a:cs typeface="DM Sans" pitchFamily="34" charset="-120"/>
            </a:endParaRPr>
          </a:p>
          <a:p>
            <a:pPr marL="0" indent="0" algn="just">
              <a:lnSpc>
                <a:spcPts val="1550"/>
              </a:lnSpc>
              <a:buNone/>
            </a:pP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vào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các khung cơ khí để tạo thành các sản phẩm hoàn chỉnh như máy rút tiền ATM.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374516" y="5389544"/>
            <a:ext cx="277654" cy="319327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18" name="Text 15"/>
          <p:cNvSpPr/>
          <p:nvPr/>
        </p:nvSpPr>
        <p:spPr>
          <a:xfrm>
            <a:off x="1459843" y="5472771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795362" y="5432902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Lắp ráp Cơ khí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795361" y="5679701"/>
            <a:ext cx="7048533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Ghép các bộ phận cơ khí lại với nhau để hoàn thiện sản phẩm cuối cùng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1347591" y="6357405"/>
            <a:ext cx="277654" cy="319327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22" name="Text 19"/>
          <p:cNvSpPr/>
          <p:nvPr/>
        </p:nvSpPr>
        <p:spPr>
          <a:xfrm>
            <a:off x="1432918" y="6440632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5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795362" y="6380596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Lắp ráp Điện tử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1795362" y="6681038"/>
            <a:ext cx="7048533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kết nối các bảng mạch và linh kiện điện tử với các bộ phận cơ khí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1385530" y="7188910"/>
            <a:ext cx="277654" cy="319327"/>
          </a:xfrm>
          <a:prstGeom prst="roundRect">
            <a:avLst>
              <a:gd name="adj" fmla="val 6669"/>
            </a:avLst>
          </a:prstGeom>
          <a:solidFill>
            <a:srgbClr val="204C8E"/>
          </a:solidFill>
          <a:ln/>
        </p:spPr>
      </p:sp>
      <p:sp>
        <p:nvSpPr>
          <p:cNvPr id="26" name="Text 23"/>
          <p:cNvSpPr/>
          <p:nvPr/>
        </p:nvSpPr>
        <p:spPr>
          <a:xfrm>
            <a:off x="1470857" y="7272136"/>
            <a:ext cx="103584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6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1756292" y="7265231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Gắn Phụ kiện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1795362" y="7554276"/>
            <a:ext cx="10777639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Lắp đặt và tích hợp các thiết bị quan trọng như màn hình cảm ứng,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máy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quét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thẻ</a:t>
            </a:r>
            <a:r>
              <a:rPr lang="en-US" sz="140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và máy in hóa đơn vào hệ thống chính của máy.</a:t>
            </a:r>
            <a:endParaRPr lang="en-US" sz="1400" dirty="0"/>
          </a:p>
        </p:txBody>
      </p:sp>
      <p:pic>
        <p:nvPicPr>
          <p:cNvPr id="30" name="Image 0" descr="preencoded.png">
            <a:extLst>
              <a:ext uri="{FF2B5EF4-FFF2-40B4-BE49-F238E27FC236}">
                <a16:creationId xmlns:a16="http://schemas.microsoft.com/office/drawing/2014/main" id="{10A94388-BD4F-E34C-04F4-8234EBADB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7089" y="7487301"/>
            <a:ext cx="2174055" cy="6728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679" y="1565407"/>
            <a:ext cx="1740031" cy="1740031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3997166" y="339447"/>
            <a:ext cx="6635948" cy="405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5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Nguyên nhân dẫn đến tai nạn khi sản xuất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1818628" y="3352042"/>
            <a:ext cx="163925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Thiếu thiết bị bảo hộ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033" y="1565406"/>
            <a:ext cx="1740032" cy="17400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57506" y="3661188"/>
            <a:ext cx="4371975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Công nhân không sử dụng thiết bị bảo hộ cá nhân đúng cách.</a:t>
            </a:r>
            <a:endParaRPr lang="en-US" sz="950" dirty="0"/>
          </a:p>
        </p:txBody>
      </p:sp>
      <p:sp>
        <p:nvSpPr>
          <p:cNvPr id="7" name="Text 3"/>
          <p:cNvSpPr/>
          <p:nvPr/>
        </p:nvSpPr>
        <p:spPr>
          <a:xfrm>
            <a:off x="6385270" y="3352042"/>
            <a:ext cx="162020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Sự cố thiết bị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2387" y="1565406"/>
            <a:ext cx="1740032" cy="174003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614624" y="3661188"/>
            <a:ext cx="4371975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Máy móc bị hỏng hoặc không được bảo trì định kỳ.</a:t>
            </a:r>
            <a:endParaRPr lang="en-US" sz="950" dirty="0"/>
          </a:p>
        </p:txBody>
      </p:sp>
      <p:sp>
        <p:nvSpPr>
          <p:cNvPr id="10" name="Text 5"/>
          <p:cNvSpPr/>
          <p:nvPr/>
        </p:nvSpPr>
        <p:spPr>
          <a:xfrm>
            <a:off x="10942387" y="3352042"/>
            <a:ext cx="162020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Thiếu đào tạo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10171741" y="3661188"/>
            <a:ext cx="4371975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Công nhân chưa được đào tạo đầy đủ về quy trình làm việc an toàn.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rcRect b="15156"/>
          <a:stretch/>
        </p:blipFill>
        <p:spPr>
          <a:xfrm>
            <a:off x="1846644" y="4652008"/>
            <a:ext cx="1792282" cy="152064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642489" y="6191814"/>
            <a:ext cx="199739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Không tuân thủ quy trình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944604" y="6487245"/>
            <a:ext cx="4371975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Công nhân không được đào tạo </a:t>
            </a:r>
            <a:r>
              <a:rPr lang="en-US" sz="95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đầy</a:t>
            </a: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5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đủ</a:t>
            </a: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về các quy trình an toàn.</a:t>
            </a:r>
            <a:endParaRPr lang="en-US" sz="9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186" y="4632844"/>
            <a:ext cx="1558970" cy="155897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414258" y="6191814"/>
            <a:ext cx="2161937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Môi trường không đảm bảo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5501722" y="6487245"/>
            <a:ext cx="4371975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Ánh sáng, thông gió, </a:t>
            </a:r>
            <a:r>
              <a:rPr lang="en-US" sz="95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mặt</a:t>
            </a: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50" dirty="0" err="1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sàn</a:t>
            </a: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 ẩm ướt, … đều có thể là nguyên nhân </a:t>
            </a:r>
            <a:endParaRPr lang="en-US" sz="9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rcRect b="4770"/>
          <a:stretch/>
        </p:blipFill>
        <p:spPr>
          <a:xfrm>
            <a:off x="11522415" y="4889149"/>
            <a:ext cx="1098771" cy="1046361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1241286" y="6191814"/>
            <a:ext cx="162020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Bệnh nghề nghiệp</a:t>
            </a:r>
            <a:endParaRPr lang="en-US" sz="1600" dirty="0"/>
          </a:p>
        </p:txBody>
      </p:sp>
      <p:sp>
        <p:nvSpPr>
          <p:cNvPr id="20" name="Text 12"/>
          <p:cNvSpPr/>
          <p:nvPr/>
        </p:nvSpPr>
        <p:spPr>
          <a:xfrm>
            <a:off x="10058839" y="6487245"/>
            <a:ext cx="4371975" cy="197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Giữ nguyên một tư thế trong thời gian dài hay tiếp xúc với hóa chất, bụi,… </a:t>
            </a:r>
            <a:endParaRPr lang="en-US" sz="95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C5098279-BDE0-35F4-80B9-B9A6BCD926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31135" y="7283246"/>
            <a:ext cx="3057837" cy="9463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1468" y="604242"/>
            <a:ext cx="4467344" cy="558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Quy định chung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020" y="1502926"/>
            <a:ext cx="4018240" cy="31982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5551" y="4892635"/>
            <a:ext cx="13439299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95551" y="5356265"/>
            <a:ext cx="6634639" cy="1049417"/>
          </a:xfrm>
          <a:prstGeom prst="roundRect">
            <a:avLst>
              <a:gd name="adj" fmla="val 2433"/>
            </a:avLst>
          </a:prstGeom>
          <a:solidFill>
            <a:srgbClr val="204C8E"/>
          </a:solidFill>
          <a:ln/>
        </p:spPr>
      </p:sp>
      <p:sp>
        <p:nvSpPr>
          <p:cNvPr id="6" name="Text 3"/>
          <p:cNvSpPr/>
          <p:nvPr/>
        </p:nvSpPr>
        <p:spPr>
          <a:xfrm>
            <a:off x="765691" y="5526405"/>
            <a:ext cx="2680454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Huấn luyện ATLD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765691" y="5963364"/>
            <a:ext cx="629435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Tổ chức các khóa huấn luyện an toàn lao động định kỳ cho công nhân.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400330" y="5356265"/>
            <a:ext cx="6634639" cy="1049417"/>
          </a:xfrm>
          <a:prstGeom prst="roundRect">
            <a:avLst>
              <a:gd name="adj" fmla="val 2433"/>
            </a:avLst>
          </a:prstGeom>
          <a:solidFill>
            <a:srgbClr val="204C8E"/>
          </a:solidFill>
          <a:ln/>
        </p:spPr>
      </p:sp>
      <p:sp>
        <p:nvSpPr>
          <p:cNvPr id="9" name="Text 6"/>
          <p:cNvSpPr/>
          <p:nvPr/>
        </p:nvSpPr>
        <p:spPr>
          <a:xfrm>
            <a:off x="7570470" y="5526405"/>
            <a:ext cx="2680454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Bảo trì thiết bị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7570470" y="5963364"/>
            <a:ext cx="629435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Thường xuyên kiểm tra và bảo dưỡng máy móc, thiết bị sản xuất.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95551" y="6575822"/>
            <a:ext cx="6634639" cy="1049417"/>
          </a:xfrm>
          <a:prstGeom prst="roundRect">
            <a:avLst>
              <a:gd name="adj" fmla="val 2433"/>
            </a:avLst>
          </a:prstGeom>
          <a:solidFill>
            <a:srgbClr val="204C8E"/>
          </a:solidFill>
          <a:ln/>
        </p:spPr>
      </p:sp>
      <p:sp>
        <p:nvSpPr>
          <p:cNvPr id="12" name="Text 9"/>
          <p:cNvSpPr/>
          <p:nvPr/>
        </p:nvSpPr>
        <p:spPr>
          <a:xfrm>
            <a:off x="765691" y="6745962"/>
            <a:ext cx="2680454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Thiết bị bảo hộ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765691" y="7182922"/>
            <a:ext cx="629435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Cung cấp và đảm bảo sử dụng đúng các thiết bị bảo hộ cá nhân.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400330" y="6575822"/>
            <a:ext cx="6634639" cy="1049417"/>
          </a:xfrm>
          <a:prstGeom prst="roundRect">
            <a:avLst>
              <a:gd name="adj" fmla="val 2433"/>
            </a:avLst>
          </a:prstGeom>
          <a:solidFill>
            <a:srgbClr val="204C8E"/>
          </a:solidFill>
          <a:ln/>
        </p:spPr>
      </p:sp>
      <p:sp>
        <p:nvSpPr>
          <p:cNvPr id="15" name="Text 12"/>
          <p:cNvSpPr/>
          <p:nvPr/>
        </p:nvSpPr>
        <p:spPr>
          <a:xfrm>
            <a:off x="7570470" y="6745962"/>
            <a:ext cx="2680454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Môi trường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7570470" y="7182922"/>
            <a:ext cx="629435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Duy trì không gian làm việc sạch sẽ, thoáng mát và đủ ánh sáng.</a:t>
            </a:r>
            <a:endParaRPr lang="en-US" sz="1300" dirty="0"/>
          </a:p>
        </p:txBody>
      </p:sp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730FD8A4-EA08-D8B6-ABF4-F54F3F007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7089" y="7487301"/>
            <a:ext cx="2174055" cy="6728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480" y="2480310"/>
            <a:ext cx="3901440" cy="32689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2469" y="990005"/>
            <a:ext cx="6793706" cy="658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Xử lý tình huống khẩn cấp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992029" y="1949529"/>
            <a:ext cx="22860" cy="5290066"/>
          </a:xfrm>
          <a:prstGeom prst="roundRect">
            <a:avLst>
              <a:gd name="adj" fmla="val 131708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1206401" y="2389584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3965A7"/>
          </a:solidFill>
          <a:ln/>
        </p:spPr>
      </p:sp>
      <p:sp>
        <p:nvSpPr>
          <p:cNvPr id="6" name="Shape 3"/>
          <p:cNvSpPr/>
          <p:nvPr/>
        </p:nvSpPr>
        <p:spPr>
          <a:xfrm>
            <a:off x="777657" y="2175272"/>
            <a:ext cx="451604" cy="451604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</p:sp>
      <p:sp>
        <p:nvSpPr>
          <p:cNvPr id="7" name="Text 4"/>
          <p:cNvSpPr/>
          <p:nvPr/>
        </p:nvSpPr>
        <p:spPr>
          <a:xfrm>
            <a:off x="919222" y="2243018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2107406" y="2150150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Dừng máy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2107406" y="2599849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Ngay lập tức dừng hoạt động của máy móc khi xảy ra tai nạn.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206401" y="3762256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3965A7"/>
          </a:solidFill>
          <a:ln/>
        </p:spPr>
      </p:sp>
      <p:sp>
        <p:nvSpPr>
          <p:cNvPr id="11" name="Shape 8"/>
          <p:cNvSpPr/>
          <p:nvPr/>
        </p:nvSpPr>
        <p:spPr>
          <a:xfrm>
            <a:off x="777657" y="3547943"/>
            <a:ext cx="451604" cy="451604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</p:sp>
      <p:sp>
        <p:nvSpPr>
          <p:cNvPr id="12" name="Text 9"/>
          <p:cNvSpPr/>
          <p:nvPr/>
        </p:nvSpPr>
        <p:spPr>
          <a:xfrm>
            <a:off x="919222" y="3615690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2107406" y="3522821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Sơ cứu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2107406" y="3972520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Thực hiện sơ cứu ban đầu cho người bị nạn nếu cần thiết.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206401" y="5134928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3965A7"/>
          </a:solidFill>
          <a:ln/>
        </p:spPr>
      </p:sp>
      <p:sp>
        <p:nvSpPr>
          <p:cNvPr id="16" name="Shape 13"/>
          <p:cNvSpPr/>
          <p:nvPr/>
        </p:nvSpPr>
        <p:spPr>
          <a:xfrm>
            <a:off x="777657" y="4920615"/>
            <a:ext cx="451604" cy="451604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</p:sp>
      <p:sp>
        <p:nvSpPr>
          <p:cNvPr id="17" name="Text 14"/>
          <p:cNvSpPr/>
          <p:nvPr/>
        </p:nvSpPr>
        <p:spPr>
          <a:xfrm>
            <a:off x="919222" y="4988362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2107406" y="4895493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Gọi cấp cứu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2107406" y="5345192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Liên hệ dịch vụ y tế khẩn cấp nếu tình trạng nghiêm trọng.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1206401" y="6507599"/>
            <a:ext cx="702469" cy="22860"/>
          </a:xfrm>
          <a:prstGeom prst="roundRect">
            <a:avLst>
              <a:gd name="adj" fmla="val 131708"/>
            </a:avLst>
          </a:prstGeom>
          <a:solidFill>
            <a:srgbClr val="3965A7"/>
          </a:solidFill>
          <a:ln/>
        </p:spPr>
      </p:sp>
      <p:sp>
        <p:nvSpPr>
          <p:cNvPr id="21" name="Shape 18"/>
          <p:cNvSpPr/>
          <p:nvPr/>
        </p:nvSpPr>
        <p:spPr>
          <a:xfrm>
            <a:off x="777657" y="6293287"/>
            <a:ext cx="451604" cy="451604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</p:sp>
      <p:sp>
        <p:nvSpPr>
          <p:cNvPr id="22" name="Text 19"/>
          <p:cNvSpPr/>
          <p:nvPr/>
        </p:nvSpPr>
        <p:spPr>
          <a:xfrm>
            <a:off x="919222" y="6361033"/>
            <a:ext cx="168473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450" dirty="0"/>
          </a:p>
        </p:txBody>
      </p:sp>
      <p:sp>
        <p:nvSpPr>
          <p:cNvPr id="23" name="Text 20"/>
          <p:cNvSpPr/>
          <p:nvPr/>
        </p:nvSpPr>
        <p:spPr>
          <a:xfrm>
            <a:off x="2107406" y="6268164"/>
            <a:ext cx="2634377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Báo cáo</a:t>
            </a:r>
            <a:endParaRPr lang="en-US" sz="2050" dirty="0"/>
          </a:p>
        </p:txBody>
      </p:sp>
      <p:sp>
        <p:nvSpPr>
          <p:cNvPr id="24" name="Text 21"/>
          <p:cNvSpPr/>
          <p:nvPr/>
        </p:nvSpPr>
        <p:spPr>
          <a:xfrm>
            <a:off x="2107406" y="6717863"/>
            <a:ext cx="6334125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</a:rPr>
              <a:t>Thông báo cho quản lý và lập báo cáo chi tiết về sự cố.</a:t>
            </a:r>
            <a:endParaRPr lang="en-US" sz="1550" dirty="0"/>
          </a:p>
        </p:txBody>
      </p:sp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02CB363D-DA81-4AAB-CE9A-09E54B1A7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1135" y="7283246"/>
            <a:ext cx="3057837" cy="9463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4390" y="944226"/>
            <a:ext cx="6480810" cy="809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350"/>
              </a:lnSpc>
              <a:buNone/>
            </a:pPr>
            <a:r>
              <a:rPr lang="en-US" sz="5100" b="1" dirty="0">
                <a:solidFill>
                  <a:srgbClr val="204C8E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Tài liệu tham khảo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864037" y="2649022"/>
            <a:ext cx="4931926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Bài kiểm tra ATLD nhóm 3</a:t>
            </a:r>
            <a:endParaRPr lang="en-US" sz="3050" dirty="0"/>
          </a:p>
        </p:txBody>
      </p:sp>
      <p:sp>
        <p:nvSpPr>
          <p:cNvPr id="4" name="Text 2"/>
          <p:cNvSpPr/>
          <p:nvPr/>
        </p:nvSpPr>
        <p:spPr>
          <a:xfrm>
            <a:off x="864037" y="3071455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Trắc nghiệm an toàn lao động nhóm 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023717"/>
            <a:ext cx="5752505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Bảng báo giá huấn luyện ATLD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864037" y="4446151"/>
            <a:ext cx="669012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Xem chi tiết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398413"/>
            <a:ext cx="4827627" cy="486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Tải về tài liệu (download)</a:t>
            </a:r>
            <a:endParaRPr lang="en-US" sz="3050" dirty="0"/>
          </a:p>
        </p:txBody>
      </p:sp>
      <p:sp>
        <p:nvSpPr>
          <p:cNvPr id="8" name="Text 6"/>
          <p:cNvSpPr/>
          <p:nvPr/>
        </p:nvSpPr>
        <p:spPr>
          <a:xfrm>
            <a:off x="864037" y="5820847"/>
            <a:ext cx="6690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u="sng" dirty="0">
                <a:solidFill>
                  <a:srgbClr val="204C8E"/>
                </a:solidFill>
                <a:latin typeface="PT Serif" panose="020A0603040505020204" pitchFamily="18" charset="0"/>
                <a:ea typeface="DM Sans" pitchFamily="34" charset="-122"/>
                <a:cs typeface="DM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tài liệu huấn luyện an toàn lao động sản xuất Máy rút tiền ATM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997" y="3579375"/>
            <a:ext cx="5609868" cy="1736169"/>
          </a:xfrm>
          <a:prstGeom prst="rect">
            <a:avLst/>
          </a:prstGeom>
        </p:spPr>
      </p:pic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D96D2508-7CC5-196B-DBED-5A2ECDAD10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1135" y="7283246"/>
            <a:ext cx="3057837" cy="9463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874</Words>
  <Application>Microsoft Office PowerPoint</Application>
  <PresentationFormat>Custom</PresentationFormat>
  <Paragraphs>93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PT Serif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Nhan Van</cp:lastModifiedBy>
  <cp:revision>3</cp:revision>
  <dcterms:created xsi:type="dcterms:W3CDTF">2024-11-18T03:12:17Z</dcterms:created>
  <dcterms:modified xsi:type="dcterms:W3CDTF">2024-11-18T03:28:06Z</dcterms:modified>
</cp:coreProperties>
</file>