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DM Sans" pitchFamily="2" charset="0"/>
      <p:regular r:id="rId11"/>
      <p:bold r:id="rId12"/>
    </p:embeddedFont>
    <p:embeddedFont>
      <p:font typeface="PT Serif" panose="020A0603040505020204" pitchFamily="18"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0473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hyperlink" Target="https://antoannamviet.com/tai-lieu-an-toan-lao-dong-san-xuat-may-say-toc/"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65686"/>
          <a:stretch/>
        </p:blipFill>
        <p:spPr>
          <a:xfrm>
            <a:off x="10143769" y="1985111"/>
            <a:ext cx="4369624" cy="5348324"/>
          </a:xfrm>
          <a:prstGeom prst="rect">
            <a:avLst/>
          </a:prstGeom>
        </p:spPr>
      </p:pic>
      <p:sp>
        <p:nvSpPr>
          <p:cNvPr id="3" name="Text 0"/>
          <p:cNvSpPr/>
          <p:nvPr/>
        </p:nvSpPr>
        <p:spPr>
          <a:xfrm>
            <a:off x="864037" y="1305282"/>
            <a:ext cx="8872816"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a:t>
            </a:r>
            <a:r>
              <a:rPr lang="en-US" sz="7000" dirty="0" err="1">
                <a:solidFill>
                  <a:srgbClr val="020202"/>
                </a:solidFill>
                <a:latin typeface="PT Serif" pitchFamily="34" charset="0"/>
                <a:ea typeface="PT Serif" pitchFamily="34" charset="-122"/>
                <a:cs typeface="PT Serif" pitchFamily="34" charset="-120"/>
              </a:rPr>
              <a:t>Xuất</a:t>
            </a:r>
            <a:r>
              <a:rPr lang="en-US" sz="7000" dirty="0">
                <a:solidFill>
                  <a:srgbClr val="020202"/>
                </a:solidFill>
                <a:latin typeface="PT Serif" pitchFamily="34" charset="0"/>
                <a:ea typeface="PT Serif" pitchFamily="34" charset="-122"/>
                <a:cs typeface="PT Serif" pitchFamily="34" charset="-120"/>
              </a:rPr>
              <a:t> </a:t>
            </a:r>
          </a:p>
          <a:p>
            <a:pPr marL="0" indent="0">
              <a:lnSpc>
                <a:spcPts val="8800"/>
              </a:lnSpc>
              <a:buNone/>
            </a:pPr>
            <a:r>
              <a:rPr lang="en-US" sz="7000" b="1" dirty="0" err="1">
                <a:solidFill>
                  <a:srgbClr val="020202"/>
                </a:solidFill>
                <a:latin typeface="PT Serif" pitchFamily="34" charset="0"/>
                <a:ea typeface="PT Serif" pitchFamily="34" charset="-122"/>
                <a:cs typeface="PT Serif" pitchFamily="34" charset="-120"/>
              </a:rPr>
              <a:t>Máy</a:t>
            </a:r>
            <a:r>
              <a:rPr lang="en-US" sz="7000" b="1" dirty="0">
                <a:solidFill>
                  <a:srgbClr val="020202"/>
                </a:solidFill>
                <a:latin typeface="PT Serif" pitchFamily="34" charset="0"/>
                <a:ea typeface="PT Serif" pitchFamily="34" charset="-122"/>
                <a:cs typeface="PT Serif" pitchFamily="34" charset="-120"/>
              </a:rPr>
              <a:t> Sấy Tóc</a:t>
            </a:r>
            <a:endParaRPr lang="en-US" sz="7000" b="1" dirty="0"/>
          </a:p>
        </p:txBody>
      </p:sp>
      <p:sp>
        <p:nvSpPr>
          <p:cNvPr id="4" name="Text 1"/>
          <p:cNvSpPr/>
          <p:nvPr/>
        </p:nvSpPr>
        <p:spPr>
          <a:xfrm>
            <a:off x="864037" y="5029557"/>
            <a:ext cx="7415927" cy="1185148"/>
          </a:xfrm>
          <a:prstGeom prst="rect">
            <a:avLst/>
          </a:prstGeom>
          <a:noFill/>
          <a:ln/>
        </p:spPr>
        <p:txBody>
          <a:bodyPr wrap="square" lIns="0" tIns="0" rIns="0" bIns="0" rtlCol="0" anchor="t"/>
          <a:lstStyle/>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Bài</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giảng</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này</a:t>
            </a:r>
            <a:r>
              <a:rPr lang="en-US" sz="1900" dirty="0">
                <a:solidFill>
                  <a:srgbClr val="383838"/>
                </a:solidFill>
                <a:latin typeface="DM Sans" pitchFamily="34" charset="0"/>
                <a:ea typeface="DM Sans" pitchFamily="34" charset="-122"/>
                <a:cs typeface="DM Sans" pitchFamily="34" charset="-120"/>
              </a:rPr>
              <a:t> cung cấp thông tin về an toàn lao động trong ngành sản xuất máy sấy tóc, bao gồm các nguy cơ tiềm ẩn, biện pháp phòng ngừa và xử lý tình huống khẩn cấp.</a:t>
            </a:r>
            <a:endParaRPr lang="en-US" sz="1900" dirty="0"/>
          </a:p>
        </p:txBody>
      </p:sp>
      <p:sp>
        <p:nvSpPr>
          <p:cNvPr id="5" name="Shape 2"/>
          <p:cNvSpPr/>
          <p:nvPr/>
        </p:nvSpPr>
        <p:spPr>
          <a:xfrm>
            <a:off x="864037" y="651081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657" y="6518434"/>
            <a:ext cx="379690" cy="379690"/>
          </a:xfrm>
          <a:prstGeom prst="rect">
            <a:avLst/>
          </a:prstGeom>
        </p:spPr>
      </p:pic>
      <p:sp>
        <p:nvSpPr>
          <p:cNvPr id="7" name="Text 3"/>
          <p:cNvSpPr/>
          <p:nvPr/>
        </p:nvSpPr>
        <p:spPr>
          <a:xfrm>
            <a:off x="1382316" y="6492359"/>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pitchFamily="2" charset="0"/>
                <a:ea typeface="DM Sans Bold" pitchFamily="34" charset="-122"/>
                <a:cs typeface="DM Sans Bold" pitchFamily="34" charset="-120"/>
              </a:rPr>
              <a:t>Bản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quyền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thuộc</a:t>
            </a:r>
            <a:r>
              <a:rPr lang="en-US" sz="2400" b="1" dirty="0">
                <a:solidFill>
                  <a:srgbClr val="383838"/>
                </a:solidFill>
                <a:latin typeface="DM Sans" pitchFamily="2" charset="0"/>
                <a:ea typeface="DM Sans Bold" pitchFamily="34" charset="-122"/>
                <a:cs typeface="DM Sans Bold" pitchFamily="34" charset="-120"/>
              </a:rPr>
              <a:t> An Toàn Nam Việt</a:t>
            </a:r>
            <a:endParaRPr lang="en-US" sz="2400" dirty="0"/>
          </a:p>
        </p:txBody>
      </p:sp>
      <p:pic>
        <p:nvPicPr>
          <p:cNvPr id="8" name="Picture 7">
            <a:extLst>
              <a:ext uri="{FF2B5EF4-FFF2-40B4-BE49-F238E27FC236}">
                <a16:creationId xmlns:a16="http://schemas.microsoft.com/office/drawing/2014/main" id="{01052CB1-08A0-F5C2-734E-27D8A0B7DBFA}"/>
              </a:ext>
            </a:extLst>
          </p:cNvPr>
          <p:cNvPicPr>
            <a:picLocks noChangeAspect="1"/>
          </p:cNvPicPr>
          <p:nvPr/>
        </p:nvPicPr>
        <p:blipFill>
          <a:blip r:embed="rId5"/>
          <a:stretch>
            <a:fillRect/>
          </a:stretch>
        </p:blipFill>
        <p:spPr>
          <a:xfrm>
            <a:off x="11726426" y="7386952"/>
            <a:ext cx="2721269" cy="8426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355193" y="278606"/>
            <a:ext cx="3920014" cy="2229564"/>
          </a:xfrm>
          <a:prstGeom prst="rect">
            <a:avLst/>
          </a:prstGeom>
        </p:spPr>
      </p:pic>
      <p:sp>
        <p:nvSpPr>
          <p:cNvPr id="3" name="Text 0"/>
          <p:cNvSpPr/>
          <p:nvPr/>
        </p:nvSpPr>
        <p:spPr>
          <a:xfrm>
            <a:off x="3306068" y="3400425"/>
            <a:ext cx="8018264" cy="731401"/>
          </a:xfrm>
          <a:prstGeom prst="rect">
            <a:avLst/>
          </a:prstGeom>
          <a:noFill/>
          <a:ln/>
        </p:spPr>
        <p:txBody>
          <a:bodyPr wrap="none" lIns="0" tIns="0" rIns="0" bIns="0" rtlCol="0" anchor="t"/>
          <a:lstStyle/>
          <a:p>
            <a:pPr marL="0" indent="0" algn="ctr">
              <a:lnSpc>
                <a:spcPts val="5750"/>
              </a:lnSpc>
              <a:buNone/>
            </a:pPr>
            <a:r>
              <a:rPr lang="en-US" sz="4600" b="1" dirty="0">
                <a:solidFill>
                  <a:srgbClr val="020202"/>
                </a:solidFill>
                <a:latin typeface="PT Serif" pitchFamily="34" charset="0"/>
                <a:ea typeface="PT Serif" pitchFamily="34" charset="-122"/>
                <a:cs typeface="PT Serif" pitchFamily="34" charset="-120"/>
              </a:rPr>
              <a:t>Thực Trạng An Toàn Lao Động</a:t>
            </a:r>
            <a:endParaRPr lang="en-US" sz="4600" b="1" dirty="0"/>
          </a:p>
        </p:txBody>
      </p:sp>
      <p:sp>
        <p:nvSpPr>
          <p:cNvPr id="4" name="Shape 1"/>
          <p:cNvSpPr/>
          <p:nvPr/>
        </p:nvSpPr>
        <p:spPr>
          <a:xfrm>
            <a:off x="780217" y="4716899"/>
            <a:ext cx="501610" cy="501610"/>
          </a:xfrm>
          <a:prstGeom prst="roundRect">
            <a:avLst>
              <a:gd name="adj" fmla="val 6667"/>
            </a:avLst>
          </a:prstGeom>
          <a:solidFill>
            <a:srgbClr val="F2EEEE"/>
          </a:solidFill>
          <a:ln/>
        </p:spPr>
      </p:sp>
      <p:sp>
        <p:nvSpPr>
          <p:cNvPr id="5" name="Text 2"/>
          <p:cNvSpPr/>
          <p:nvPr/>
        </p:nvSpPr>
        <p:spPr>
          <a:xfrm>
            <a:off x="937379" y="4792147"/>
            <a:ext cx="187166" cy="351115"/>
          </a:xfrm>
          <a:prstGeom prst="rect">
            <a:avLst/>
          </a:prstGeom>
          <a:noFill/>
          <a:ln/>
        </p:spPr>
        <p:txBody>
          <a:bodyPr wrap="none" lIns="0" tIns="0" rIns="0" bIns="0" rtlCol="0" anchor="t"/>
          <a:lstStyle/>
          <a:p>
            <a:pPr marL="0" indent="0" algn="ctr">
              <a:lnSpc>
                <a:spcPts val="2750"/>
              </a:lnSpc>
              <a:buNone/>
            </a:pPr>
            <a:r>
              <a:rPr lang="en-US" sz="2750" dirty="0">
                <a:solidFill>
                  <a:srgbClr val="383838"/>
                </a:solidFill>
                <a:latin typeface="PT Serif" pitchFamily="34" charset="0"/>
                <a:ea typeface="PT Serif" pitchFamily="34" charset="-122"/>
                <a:cs typeface="PT Serif" pitchFamily="34" charset="-120"/>
              </a:rPr>
              <a:t>1</a:t>
            </a:r>
            <a:endParaRPr lang="en-US" sz="2750" dirty="0"/>
          </a:p>
        </p:txBody>
      </p:sp>
      <p:sp>
        <p:nvSpPr>
          <p:cNvPr id="6" name="Text 3"/>
          <p:cNvSpPr/>
          <p:nvPr/>
        </p:nvSpPr>
        <p:spPr>
          <a:xfrm>
            <a:off x="1504712" y="4716899"/>
            <a:ext cx="2926080" cy="365760"/>
          </a:xfrm>
          <a:prstGeom prst="rect">
            <a:avLst/>
          </a:prstGeom>
          <a:noFill/>
          <a:ln/>
        </p:spPr>
        <p:txBody>
          <a:bodyPr wrap="none" lIns="0" tIns="0" rIns="0" bIns="0" rtlCol="0" anchor="t"/>
          <a:lstStyle/>
          <a:p>
            <a:pPr marL="0" indent="0">
              <a:lnSpc>
                <a:spcPts val="2850"/>
              </a:lnSpc>
              <a:buNone/>
            </a:pPr>
            <a:r>
              <a:rPr lang="en-US" sz="2300" b="1" dirty="0">
                <a:solidFill>
                  <a:srgbClr val="383838"/>
                </a:solidFill>
                <a:latin typeface="PT Serif" pitchFamily="34" charset="0"/>
                <a:ea typeface="PT Serif" pitchFamily="34" charset="-122"/>
                <a:cs typeface="PT Serif" pitchFamily="34" charset="-120"/>
              </a:rPr>
              <a:t>Giảm Tai Nạn</a:t>
            </a:r>
            <a:endParaRPr lang="en-US" sz="2300" b="1" dirty="0"/>
          </a:p>
        </p:txBody>
      </p:sp>
      <p:sp>
        <p:nvSpPr>
          <p:cNvPr id="7" name="Text 4"/>
          <p:cNvSpPr/>
          <p:nvPr/>
        </p:nvSpPr>
        <p:spPr>
          <a:xfrm>
            <a:off x="1504712" y="5061744"/>
            <a:ext cx="5699046" cy="713184"/>
          </a:xfrm>
          <a:prstGeom prst="rect">
            <a:avLst/>
          </a:prstGeom>
          <a:noFill/>
          <a:ln/>
        </p:spPr>
        <p:txBody>
          <a:bodyPr wrap="square" lIns="0" tIns="0" rIns="0" bIns="0" rtlCol="0" anchor="t"/>
          <a:lstStyle/>
          <a:p>
            <a:pPr marL="0" indent="0">
              <a:lnSpc>
                <a:spcPts val="2800"/>
              </a:lnSpc>
              <a:buNone/>
            </a:pPr>
            <a:r>
              <a:rPr lang="en-US" sz="1750" dirty="0">
                <a:solidFill>
                  <a:srgbClr val="383838"/>
                </a:solidFill>
                <a:latin typeface="DM Sans" pitchFamily="34" charset="0"/>
                <a:ea typeface="DM Sans" pitchFamily="34" charset="-122"/>
                <a:cs typeface="DM Sans" pitchFamily="34" charset="-120"/>
              </a:rPr>
              <a:t>Số vụ tai nạn lao động giảm 7,09% so với cùng kỳ năm 2023.</a:t>
            </a:r>
            <a:endParaRPr lang="en-US" sz="1750" dirty="0"/>
          </a:p>
        </p:txBody>
      </p:sp>
      <p:sp>
        <p:nvSpPr>
          <p:cNvPr id="8" name="Shape 5"/>
          <p:cNvSpPr/>
          <p:nvPr/>
        </p:nvSpPr>
        <p:spPr>
          <a:xfrm>
            <a:off x="7426642" y="4716899"/>
            <a:ext cx="501610" cy="501610"/>
          </a:xfrm>
          <a:prstGeom prst="roundRect">
            <a:avLst>
              <a:gd name="adj" fmla="val 6667"/>
            </a:avLst>
          </a:prstGeom>
          <a:solidFill>
            <a:srgbClr val="F2EEEE"/>
          </a:solidFill>
          <a:ln/>
        </p:spPr>
      </p:sp>
      <p:sp>
        <p:nvSpPr>
          <p:cNvPr id="9" name="Text 6"/>
          <p:cNvSpPr/>
          <p:nvPr/>
        </p:nvSpPr>
        <p:spPr>
          <a:xfrm>
            <a:off x="7583805" y="4792147"/>
            <a:ext cx="187166" cy="351115"/>
          </a:xfrm>
          <a:prstGeom prst="rect">
            <a:avLst/>
          </a:prstGeom>
          <a:noFill/>
          <a:ln/>
        </p:spPr>
        <p:txBody>
          <a:bodyPr wrap="none" lIns="0" tIns="0" rIns="0" bIns="0" rtlCol="0" anchor="t"/>
          <a:lstStyle/>
          <a:p>
            <a:pPr marL="0" indent="0" algn="ctr">
              <a:lnSpc>
                <a:spcPts val="2750"/>
              </a:lnSpc>
              <a:buNone/>
            </a:pPr>
            <a:r>
              <a:rPr lang="en-US" sz="2750" dirty="0">
                <a:solidFill>
                  <a:srgbClr val="383838"/>
                </a:solidFill>
                <a:latin typeface="PT Serif" pitchFamily="34" charset="0"/>
                <a:ea typeface="PT Serif" pitchFamily="34" charset="-122"/>
                <a:cs typeface="PT Serif" pitchFamily="34" charset="-120"/>
              </a:rPr>
              <a:t>2</a:t>
            </a:r>
            <a:endParaRPr lang="en-US" sz="2750" dirty="0"/>
          </a:p>
        </p:txBody>
      </p:sp>
      <p:sp>
        <p:nvSpPr>
          <p:cNvPr id="10" name="Text 7"/>
          <p:cNvSpPr/>
          <p:nvPr/>
        </p:nvSpPr>
        <p:spPr>
          <a:xfrm>
            <a:off x="8151138" y="4716899"/>
            <a:ext cx="2926080" cy="365760"/>
          </a:xfrm>
          <a:prstGeom prst="rect">
            <a:avLst/>
          </a:prstGeom>
          <a:noFill/>
          <a:ln/>
        </p:spPr>
        <p:txBody>
          <a:bodyPr wrap="none" lIns="0" tIns="0" rIns="0" bIns="0" rtlCol="0" anchor="t"/>
          <a:lstStyle/>
          <a:p>
            <a:pPr marL="0" indent="0">
              <a:lnSpc>
                <a:spcPts val="2850"/>
              </a:lnSpc>
              <a:buNone/>
            </a:pPr>
            <a:r>
              <a:rPr lang="en-US" sz="2300" b="1" dirty="0">
                <a:solidFill>
                  <a:srgbClr val="383838"/>
                </a:solidFill>
                <a:latin typeface="PT Serif" pitchFamily="34" charset="0"/>
                <a:ea typeface="PT Serif" pitchFamily="34" charset="-122"/>
                <a:cs typeface="PT Serif" pitchFamily="34" charset="-120"/>
              </a:rPr>
              <a:t>Tai Nạn Chết Người</a:t>
            </a:r>
            <a:endParaRPr lang="en-US" sz="2300" b="1" dirty="0"/>
          </a:p>
        </p:txBody>
      </p:sp>
      <p:sp>
        <p:nvSpPr>
          <p:cNvPr id="11" name="Text 8"/>
          <p:cNvSpPr/>
          <p:nvPr/>
        </p:nvSpPr>
        <p:spPr>
          <a:xfrm>
            <a:off x="8151138" y="5061744"/>
            <a:ext cx="5699046" cy="713184"/>
          </a:xfrm>
          <a:prstGeom prst="rect">
            <a:avLst/>
          </a:prstGeom>
          <a:noFill/>
          <a:ln/>
        </p:spPr>
        <p:txBody>
          <a:bodyPr wrap="square" lIns="0" tIns="0" rIns="0" bIns="0" rtlCol="0" anchor="t"/>
          <a:lstStyle/>
          <a:p>
            <a:pPr marL="0" indent="0">
              <a:lnSpc>
                <a:spcPts val="2800"/>
              </a:lnSpc>
              <a:buNone/>
            </a:pPr>
            <a:r>
              <a:rPr lang="en-US" sz="1750" dirty="0">
                <a:solidFill>
                  <a:srgbClr val="383838"/>
                </a:solidFill>
                <a:latin typeface="DM Sans" pitchFamily="34" charset="0"/>
                <a:ea typeface="DM Sans" pitchFamily="34" charset="-122"/>
                <a:cs typeface="DM Sans" pitchFamily="34" charset="-120"/>
              </a:rPr>
              <a:t>Số vụ tai nạn lao động chết người giảm 7,25% so với cùng kỳ năm 2023.</a:t>
            </a:r>
            <a:endParaRPr lang="en-US" sz="1750" dirty="0"/>
          </a:p>
        </p:txBody>
      </p:sp>
      <p:sp>
        <p:nvSpPr>
          <p:cNvPr id="12" name="Shape 9"/>
          <p:cNvSpPr/>
          <p:nvPr/>
        </p:nvSpPr>
        <p:spPr>
          <a:xfrm>
            <a:off x="780217" y="6403181"/>
            <a:ext cx="501610" cy="501610"/>
          </a:xfrm>
          <a:prstGeom prst="roundRect">
            <a:avLst>
              <a:gd name="adj" fmla="val 6667"/>
            </a:avLst>
          </a:prstGeom>
          <a:solidFill>
            <a:srgbClr val="F2EEEE"/>
          </a:solidFill>
          <a:ln/>
        </p:spPr>
      </p:sp>
      <p:sp>
        <p:nvSpPr>
          <p:cNvPr id="13" name="Text 10"/>
          <p:cNvSpPr/>
          <p:nvPr/>
        </p:nvSpPr>
        <p:spPr>
          <a:xfrm>
            <a:off x="937379" y="6478429"/>
            <a:ext cx="187166" cy="351115"/>
          </a:xfrm>
          <a:prstGeom prst="rect">
            <a:avLst/>
          </a:prstGeom>
          <a:noFill/>
          <a:ln/>
        </p:spPr>
        <p:txBody>
          <a:bodyPr wrap="none" lIns="0" tIns="0" rIns="0" bIns="0" rtlCol="0" anchor="t"/>
          <a:lstStyle/>
          <a:p>
            <a:pPr marL="0" indent="0" algn="ctr">
              <a:lnSpc>
                <a:spcPts val="2750"/>
              </a:lnSpc>
              <a:buNone/>
            </a:pPr>
            <a:r>
              <a:rPr lang="en-US" sz="2750" dirty="0">
                <a:solidFill>
                  <a:srgbClr val="383838"/>
                </a:solidFill>
                <a:latin typeface="PT Serif" pitchFamily="34" charset="0"/>
                <a:ea typeface="PT Serif" pitchFamily="34" charset="-122"/>
                <a:cs typeface="PT Serif" pitchFamily="34" charset="-120"/>
              </a:rPr>
              <a:t>3</a:t>
            </a:r>
            <a:endParaRPr lang="en-US" sz="2750" dirty="0"/>
          </a:p>
        </p:txBody>
      </p:sp>
      <p:sp>
        <p:nvSpPr>
          <p:cNvPr id="14" name="Text 11"/>
          <p:cNvSpPr/>
          <p:nvPr/>
        </p:nvSpPr>
        <p:spPr>
          <a:xfrm>
            <a:off x="1504712" y="6403181"/>
            <a:ext cx="3766661" cy="365760"/>
          </a:xfrm>
          <a:prstGeom prst="rect">
            <a:avLst/>
          </a:prstGeom>
          <a:noFill/>
          <a:ln/>
        </p:spPr>
        <p:txBody>
          <a:bodyPr wrap="none" lIns="0" tIns="0" rIns="0" bIns="0" rtlCol="0" anchor="t"/>
          <a:lstStyle/>
          <a:p>
            <a:pPr marL="0" indent="0">
              <a:lnSpc>
                <a:spcPts val="2850"/>
              </a:lnSpc>
              <a:buNone/>
            </a:pPr>
            <a:r>
              <a:rPr lang="en-US" sz="2300" b="1" dirty="0">
                <a:solidFill>
                  <a:srgbClr val="383838"/>
                </a:solidFill>
                <a:latin typeface="PT Serif" pitchFamily="34" charset="0"/>
                <a:ea typeface="PT Serif" pitchFamily="34" charset="-122"/>
                <a:cs typeface="PT Serif" pitchFamily="34" charset="-120"/>
              </a:rPr>
              <a:t>Nguy Cơ Từ Bụi Và Hóa Chất</a:t>
            </a:r>
            <a:endParaRPr lang="en-US" sz="2300" b="1" dirty="0"/>
          </a:p>
        </p:txBody>
      </p:sp>
      <p:sp>
        <p:nvSpPr>
          <p:cNvPr id="15" name="Text 12"/>
          <p:cNvSpPr/>
          <p:nvPr/>
        </p:nvSpPr>
        <p:spPr>
          <a:xfrm>
            <a:off x="1504712" y="6748026"/>
            <a:ext cx="5699046" cy="713184"/>
          </a:xfrm>
          <a:prstGeom prst="rect">
            <a:avLst/>
          </a:prstGeom>
          <a:noFill/>
          <a:ln/>
        </p:spPr>
        <p:txBody>
          <a:bodyPr wrap="square" lIns="0" tIns="0" rIns="0" bIns="0" rtlCol="0" anchor="t"/>
          <a:lstStyle/>
          <a:p>
            <a:pPr marL="0" indent="0">
              <a:lnSpc>
                <a:spcPts val="2800"/>
              </a:lnSpc>
              <a:buNone/>
            </a:pPr>
            <a:r>
              <a:rPr lang="en-US" sz="1750" dirty="0">
                <a:solidFill>
                  <a:srgbClr val="383838"/>
                </a:solidFill>
                <a:latin typeface="DM Sans" pitchFamily="34" charset="0"/>
                <a:ea typeface="DM Sans" pitchFamily="34" charset="-122"/>
                <a:cs typeface="DM Sans" pitchFamily="34" charset="-120"/>
              </a:rPr>
              <a:t>Bụi và hóa chất trong sản xuất máy sấy tóc có thể gây ra các vấn đề về sức khỏe.</a:t>
            </a:r>
            <a:endParaRPr lang="en-US" sz="1750" dirty="0"/>
          </a:p>
        </p:txBody>
      </p:sp>
      <p:sp>
        <p:nvSpPr>
          <p:cNvPr id="16" name="Shape 13"/>
          <p:cNvSpPr/>
          <p:nvPr/>
        </p:nvSpPr>
        <p:spPr>
          <a:xfrm>
            <a:off x="7426642" y="6403181"/>
            <a:ext cx="501610" cy="501610"/>
          </a:xfrm>
          <a:prstGeom prst="roundRect">
            <a:avLst>
              <a:gd name="adj" fmla="val 6667"/>
            </a:avLst>
          </a:prstGeom>
          <a:solidFill>
            <a:srgbClr val="F2EEEE"/>
          </a:solidFill>
          <a:ln/>
        </p:spPr>
      </p:sp>
      <p:sp>
        <p:nvSpPr>
          <p:cNvPr id="17" name="Text 14"/>
          <p:cNvSpPr/>
          <p:nvPr/>
        </p:nvSpPr>
        <p:spPr>
          <a:xfrm>
            <a:off x="7583805" y="6478429"/>
            <a:ext cx="187166" cy="351115"/>
          </a:xfrm>
          <a:prstGeom prst="rect">
            <a:avLst/>
          </a:prstGeom>
          <a:noFill/>
          <a:ln/>
        </p:spPr>
        <p:txBody>
          <a:bodyPr wrap="none" lIns="0" tIns="0" rIns="0" bIns="0" rtlCol="0" anchor="t"/>
          <a:lstStyle/>
          <a:p>
            <a:pPr marL="0" indent="0" algn="ctr">
              <a:lnSpc>
                <a:spcPts val="2750"/>
              </a:lnSpc>
              <a:buNone/>
            </a:pPr>
            <a:r>
              <a:rPr lang="en-US" sz="2750" dirty="0">
                <a:solidFill>
                  <a:srgbClr val="383838"/>
                </a:solidFill>
                <a:latin typeface="PT Serif" pitchFamily="34" charset="0"/>
                <a:ea typeface="PT Serif" pitchFamily="34" charset="-122"/>
                <a:cs typeface="PT Serif" pitchFamily="34" charset="-120"/>
              </a:rPr>
              <a:t>4</a:t>
            </a:r>
            <a:endParaRPr lang="en-US" sz="2750" dirty="0"/>
          </a:p>
        </p:txBody>
      </p:sp>
      <p:sp>
        <p:nvSpPr>
          <p:cNvPr id="18" name="Text 15"/>
          <p:cNvSpPr/>
          <p:nvPr/>
        </p:nvSpPr>
        <p:spPr>
          <a:xfrm>
            <a:off x="8151138" y="6403181"/>
            <a:ext cx="2926080" cy="365760"/>
          </a:xfrm>
          <a:prstGeom prst="rect">
            <a:avLst/>
          </a:prstGeom>
          <a:noFill/>
          <a:ln/>
        </p:spPr>
        <p:txBody>
          <a:bodyPr wrap="none" lIns="0" tIns="0" rIns="0" bIns="0" rtlCol="0" anchor="t"/>
          <a:lstStyle/>
          <a:p>
            <a:pPr marL="0" indent="0">
              <a:lnSpc>
                <a:spcPts val="2850"/>
              </a:lnSpc>
              <a:buNone/>
            </a:pPr>
            <a:r>
              <a:rPr lang="en-US" sz="2300" b="1" dirty="0">
                <a:solidFill>
                  <a:srgbClr val="383838"/>
                </a:solidFill>
                <a:latin typeface="PT Serif" pitchFamily="34" charset="0"/>
                <a:ea typeface="PT Serif" pitchFamily="34" charset="-122"/>
                <a:cs typeface="PT Serif" pitchFamily="34" charset="-120"/>
              </a:rPr>
              <a:t>Thiết Bị Bảo Hộ</a:t>
            </a:r>
            <a:endParaRPr lang="en-US" sz="2300" b="1" dirty="0"/>
          </a:p>
        </p:txBody>
      </p:sp>
      <p:sp>
        <p:nvSpPr>
          <p:cNvPr id="19" name="Text 16"/>
          <p:cNvSpPr/>
          <p:nvPr/>
        </p:nvSpPr>
        <p:spPr>
          <a:xfrm>
            <a:off x="8151138" y="6748026"/>
            <a:ext cx="5699046" cy="713184"/>
          </a:xfrm>
          <a:prstGeom prst="rect">
            <a:avLst/>
          </a:prstGeom>
          <a:noFill/>
          <a:ln/>
        </p:spPr>
        <p:txBody>
          <a:bodyPr wrap="square" lIns="0" tIns="0" rIns="0" bIns="0" rtlCol="0" anchor="t"/>
          <a:lstStyle/>
          <a:p>
            <a:pPr marL="0" indent="0">
              <a:lnSpc>
                <a:spcPts val="2800"/>
              </a:lnSpc>
              <a:buNone/>
            </a:pPr>
            <a:r>
              <a:rPr lang="en-US" sz="1750" dirty="0">
                <a:solidFill>
                  <a:srgbClr val="383838"/>
                </a:solidFill>
                <a:latin typeface="DM Sans" pitchFamily="34" charset="0"/>
                <a:ea typeface="DM Sans" pitchFamily="34" charset="-122"/>
                <a:cs typeface="DM Sans" pitchFamily="34" charset="-120"/>
              </a:rPr>
              <a:t>Thiếu thiết bị bảo hộ hoặc thiết bị bảo hộ không đạt tiêu chuẩn có thể dẫn đến chấn thương.</a:t>
            </a:r>
            <a:endParaRPr lang="en-US" sz="1750" dirty="0"/>
          </a:p>
        </p:txBody>
      </p:sp>
      <p:pic>
        <p:nvPicPr>
          <p:cNvPr id="20" name="Picture 19">
            <a:extLst>
              <a:ext uri="{FF2B5EF4-FFF2-40B4-BE49-F238E27FC236}">
                <a16:creationId xmlns:a16="http://schemas.microsoft.com/office/drawing/2014/main" id="{980CAD1A-C251-5E09-1984-11EEECC686B0}"/>
              </a:ext>
            </a:extLst>
          </p:cNvPr>
          <p:cNvPicPr>
            <a:picLocks noChangeAspect="1"/>
          </p:cNvPicPr>
          <p:nvPr/>
        </p:nvPicPr>
        <p:blipFill>
          <a:blip r:embed="rId4"/>
          <a:stretch>
            <a:fillRect/>
          </a:stretch>
        </p:blipFill>
        <p:spPr>
          <a:xfrm>
            <a:off x="11726426" y="7386952"/>
            <a:ext cx="2721269" cy="84264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652010" y="330517"/>
            <a:ext cx="5326380" cy="516255"/>
          </a:xfrm>
          <a:prstGeom prst="rect">
            <a:avLst/>
          </a:prstGeom>
          <a:noFill/>
          <a:ln/>
        </p:spPr>
        <p:txBody>
          <a:bodyPr wrap="none" lIns="0" tIns="0" rIns="0" bIns="0" rtlCol="0" anchor="t"/>
          <a:lstStyle/>
          <a:p>
            <a:pPr marL="0" indent="0" algn="ctr">
              <a:lnSpc>
                <a:spcPts val="4050"/>
              </a:lnSpc>
              <a:buNone/>
            </a:pPr>
            <a:r>
              <a:rPr lang="en-US" sz="4000" b="1" dirty="0">
                <a:solidFill>
                  <a:srgbClr val="020202"/>
                </a:solidFill>
                <a:latin typeface="PT Serif" pitchFamily="34" charset="0"/>
                <a:ea typeface="PT Serif" pitchFamily="34" charset="-122"/>
                <a:cs typeface="PT Serif" pitchFamily="34" charset="-120"/>
              </a:rPr>
              <a:t>Một số vụ tai nạn lao động</a:t>
            </a:r>
            <a:endParaRPr lang="en-US" sz="4000" b="1" dirty="0"/>
          </a:p>
        </p:txBody>
      </p:sp>
      <p:pic>
        <p:nvPicPr>
          <p:cNvPr id="3" name="Image 0" descr="preencoded.png"/>
          <p:cNvPicPr>
            <a:picLocks noChangeAspect="1"/>
          </p:cNvPicPr>
          <p:nvPr/>
        </p:nvPicPr>
        <p:blipFill>
          <a:blip r:embed="rId3"/>
          <a:stretch>
            <a:fillRect/>
          </a:stretch>
        </p:blipFill>
        <p:spPr>
          <a:xfrm>
            <a:off x="5720001" y="1419463"/>
            <a:ext cx="3190280" cy="2387560"/>
          </a:xfrm>
          <a:prstGeom prst="rect">
            <a:avLst/>
          </a:prstGeom>
        </p:spPr>
      </p:pic>
      <p:sp>
        <p:nvSpPr>
          <p:cNvPr id="4" name="Shape 1"/>
          <p:cNvSpPr/>
          <p:nvPr/>
        </p:nvSpPr>
        <p:spPr>
          <a:xfrm>
            <a:off x="572095" y="4160877"/>
            <a:ext cx="353973" cy="353973"/>
          </a:xfrm>
          <a:prstGeom prst="roundRect">
            <a:avLst>
              <a:gd name="adj" fmla="val 6667"/>
            </a:avLst>
          </a:prstGeom>
          <a:solidFill>
            <a:srgbClr val="F2EEEE"/>
          </a:solidFill>
          <a:ln/>
        </p:spPr>
      </p:sp>
      <p:sp>
        <p:nvSpPr>
          <p:cNvPr id="5" name="Text 2"/>
          <p:cNvSpPr/>
          <p:nvPr/>
        </p:nvSpPr>
        <p:spPr>
          <a:xfrm>
            <a:off x="683062" y="4213979"/>
            <a:ext cx="132040" cy="247769"/>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1</a:t>
            </a:r>
            <a:endParaRPr lang="en-US" sz="1950" dirty="0"/>
          </a:p>
        </p:txBody>
      </p:sp>
      <p:sp>
        <p:nvSpPr>
          <p:cNvPr id="6" name="Text 3"/>
          <p:cNvSpPr/>
          <p:nvPr/>
        </p:nvSpPr>
        <p:spPr>
          <a:xfrm>
            <a:off x="1083350" y="4160877"/>
            <a:ext cx="12974955" cy="619363"/>
          </a:xfrm>
          <a:prstGeom prst="rect">
            <a:avLst/>
          </a:prstGeom>
          <a:noFill/>
          <a:ln/>
        </p:spPr>
        <p:txBody>
          <a:bodyPr wrap="squar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Chấn thương do tiếp xúc với máy móc:</a:t>
            </a:r>
            <a:r>
              <a:rPr lang="en-US" sz="1950" dirty="0">
                <a:solidFill>
                  <a:srgbClr val="383838"/>
                </a:solidFill>
                <a:latin typeface="PT Serif" pitchFamily="34" charset="0"/>
                <a:ea typeface="PT Serif" pitchFamily="34" charset="-122"/>
                <a:cs typeface="PT Serif" pitchFamily="34" charset="-120"/>
              </a:rPr>
              <a:t> </a:t>
            </a:r>
            <a:r>
              <a:rPr lang="en-US" sz="1950" dirty="0">
                <a:solidFill>
                  <a:schemeClr val="accent3">
                    <a:lumMod val="75000"/>
                  </a:schemeClr>
                </a:solidFill>
                <a:latin typeface="PT Serif" pitchFamily="34" charset="0"/>
                <a:ea typeface="PT Serif" pitchFamily="34" charset="-122"/>
                <a:cs typeface="PT Serif" pitchFamily="34" charset="-120"/>
              </a:rPr>
              <a:t>Nhiều công nhân bị thương do tiếp xúc với các bộ phận của máy móc trong quá trình vận hành hoặc bảo trì.</a:t>
            </a:r>
            <a:endParaRPr lang="en-US" sz="1950" dirty="0">
              <a:solidFill>
                <a:schemeClr val="accent3">
                  <a:lumMod val="75000"/>
                </a:schemeClr>
              </a:solidFill>
            </a:endParaRPr>
          </a:p>
        </p:txBody>
      </p:sp>
      <p:sp>
        <p:nvSpPr>
          <p:cNvPr id="7" name="Shape 4"/>
          <p:cNvSpPr/>
          <p:nvPr/>
        </p:nvSpPr>
        <p:spPr>
          <a:xfrm>
            <a:off x="572095" y="5114449"/>
            <a:ext cx="353973" cy="353973"/>
          </a:xfrm>
          <a:prstGeom prst="roundRect">
            <a:avLst>
              <a:gd name="adj" fmla="val 6667"/>
            </a:avLst>
          </a:prstGeom>
          <a:solidFill>
            <a:srgbClr val="F2EEEE"/>
          </a:solidFill>
          <a:ln/>
        </p:spPr>
      </p:sp>
      <p:sp>
        <p:nvSpPr>
          <p:cNvPr id="8" name="Text 5"/>
          <p:cNvSpPr/>
          <p:nvPr/>
        </p:nvSpPr>
        <p:spPr>
          <a:xfrm>
            <a:off x="683062" y="5167551"/>
            <a:ext cx="132040" cy="247769"/>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2</a:t>
            </a:r>
            <a:endParaRPr lang="en-US" sz="1950" dirty="0"/>
          </a:p>
        </p:txBody>
      </p:sp>
      <p:sp>
        <p:nvSpPr>
          <p:cNvPr id="9" name="Text 6"/>
          <p:cNvSpPr/>
          <p:nvPr/>
        </p:nvSpPr>
        <p:spPr>
          <a:xfrm>
            <a:off x="1083350" y="5114449"/>
            <a:ext cx="12974955" cy="619363"/>
          </a:xfrm>
          <a:prstGeom prst="rect">
            <a:avLst/>
          </a:prstGeom>
          <a:noFill/>
          <a:ln/>
        </p:spPr>
        <p:txBody>
          <a:bodyPr wrap="squar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Rủi ro từ bụi và hóa chất:</a:t>
            </a:r>
            <a:r>
              <a:rPr lang="en-US" sz="1950" dirty="0">
                <a:solidFill>
                  <a:srgbClr val="383838"/>
                </a:solidFill>
                <a:latin typeface="PT Serif" pitchFamily="34" charset="0"/>
                <a:ea typeface="PT Serif" pitchFamily="34" charset="-122"/>
                <a:cs typeface="PT Serif" pitchFamily="34" charset="-120"/>
              </a:rPr>
              <a:t> </a:t>
            </a:r>
            <a:r>
              <a:rPr lang="en-US" sz="1950" dirty="0">
                <a:solidFill>
                  <a:schemeClr val="accent3">
                    <a:lumMod val="75000"/>
                  </a:schemeClr>
                </a:solidFill>
                <a:latin typeface="PT Serif" pitchFamily="34" charset="0"/>
                <a:ea typeface="PT Serif" pitchFamily="34" charset="-122"/>
                <a:cs typeface="PT Serif" pitchFamily="34" charset="-120"/>
              </a:rPr>
              <a:t>Các nhà máy sản xuất máy sấy tóc thường sử dụng nhiều hóa chất và nguyên liệu dạng bột, tạo ra bụi trong không khí. </a:t>
            </a:r>
            <a:endParaRPr lang="en-US" sz="1950" dirty="0">
              <a:solidFill>
                <a:schemeClr val="accent3">
                  <a:lumMod val="75000"/>
                </a:schemeClr>
              </a:solidFill>
            </a:endParaRPr>
          </a:p>
        </p:txBody>
      </p:sp>
      <p:sp>
        <p:nvSpPr>
          <p:cNvPr id="10" name="Shape 7"/>
          <p:cNvSpPr/>
          <p:nvPr/>
        </p:nvSpPr>
        <p:spPr>
          <a:xfrm>
            <a:off x="572095" y="6068020"/>
            <a:ext cx="353973" cy="353973"/>
          </a:xfrm>
          <a:prstGeom prst="roundRect">
            <a:avLst>
              <a:gd name="adj" fmla="val 6667"/>
            </a:avLst>
          </a:prstGeom>
          <a:solidFill>
            <a:srgbClr val="F2EEEE"/>
          </a:solidFill>
          <a:ln/>
        </p:spPr>
      </p:sp>
      <p:sp>
        <p:nvSpPr>
          <p:cNvPr id="11" name="Text 8"/>
          <p:cNvSpPr/>
          <p:nvPr/>
        </p:nvSpPr>
        <p:spPr>
          <a:xfrm>
            <a:off x="683062" y="6121122"/>
            <a:ext cx="132040" cy="247769"/>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3</a:t>
            </a:r>
            <a:endParaRPr lang="en-US" sz="1950" dirty="0"/>
          </a:p>
        </p:txBody>
      </p:sp>
      <p:sp>
        <p:nvSpPr>
          <p:cNvPr id="12" name="Text 9"/>
          <p:cNvSpPr/>
          <p:nvPr/>
        </p:nvSpPr>
        <p:spPr>
          <a:xfrm>
            <a:off x="1083350" y="6068020"/>
            <a:ext cx="12974955" cy="619363"/>
          </a:xfrm>
          <a:prstGeom prst="rect">
            <a:avLst/>
          </a:prstGeom>
          <a:noFill/>
          <a:ln/>
        </p:spPr>
        <p:txBody>
          <a:bodyPr wrap="squar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Tai nạn do thiết bị bảo hộ không đầy đủ</a:t>
            </a:r>
            <a:r>
              <a:rPr lang="en-US" sz="1950" b="1" dirty="0">
                <a:solidFill>
                  <a:schemeClr val="accent3">
                    <a:lumMod val="75000"/>
                  </a:schemeClr>
                </a:solidFill>
                <a:latin typeface="PT Serif" pitchFamily="34" charset="0"/>
                <a:ea typeface="PT Serif" pitchFamily="34" charset="-122"/>
                <a:cs typeface="PT Serif" pitchFamily="34" charset="-120"/>
              </a:rPr>
              <a:t>:</a:t>
            </a:r>
            <a:r>
              <a:rPr lang="en-US" sz="1950" dirty="0">
                <a:solidFill>
                  <a:schemeClr val="accent3">
                    <a:lumMod val="75000"/>
                  </a:schemeClr>
                </a:solidFill>
                <a:latin typeface="PT Serif" pitchFamily="34" charset="0"/>
                <a:ea typeface="PT Serif" pitchFamily="34" charset="-122"/>
                <a:cs typeface="PT Serif" pitchFamily="34" charset="-120"/>
              </a:rPr>
              <a:t> Nhiều vụ tai nạn xảy ra vì công nhân không sử dụng đầy đủ thiết bị bảo hộ cá nhân hoặc vì thiết bị bảo hộ không đạt tiêu chuẩn chất lượng.</a:t>
            </a:r>
            <a:endParaRPr lang="en-US" sz="1950" dirty="0">
              <a:solidFill>
                <a:schemeClr val="accent3">
                  <a:lumMod val="75000"/>
                </a:schemeClr>
              </a:solidFill>
            </a:endParaRPr>
          </a:p>
        </p:txBody>
      </p:sp>
      <p:sp>
        <p:nvSpPr>
          <p:cNvPr id="13" name="Shape 10"/>
          <p:cNvSpPr/>
          <p:nvPr/>
        </p:nvSpPr>
        <p:spPr>
          <a:xfrm>
            <a:off x="572095" y="7021592"/>
            <a:ext cx="353973" cy="353973"/>
          </a:xfrm>
          <a:prstGeom prst="roundRect">
            <a:avLst>
              <a:gd name="adj" fmla="val 6667"/>
            </a:avLst>
          </a:prstGeom>
          <a:solidFill>
            <a:srgbClr val="F2EEEE"/>
          </a:solidFill>
          <a:ln/>
        </p:spPr>
      </p:sp>
      <p:sp>
        <p:nvSpPr>
          <p:cNvPr id="14" name="Text 11"/>
          <p:cNvSpPr/>
          <p:nvPr/>
        </p:nvSpPr>
        <p:spPr>
          <a:xfrm>
            <a:off x="683062" y="7074694"/>
            <a:ext cx="132040" cy="247769"/>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4</a:t>
            </a:r>
            <a:endParaRPr lang="en-US" sz="1950" dirty="0"/>
          </a:p>
        </p:txBody>
      </p:sp>
      <p:sp>
        <p:nvSpPr>
          <p:cNvPr id="15" name="Text 12"/>
          <p:cNvSpPr/>
          <p:nvPr/>
        </p:nvSpPr>
        <p:spPr>
          <a:xfrm>
            <a:off x="1083350" y="7021592"/>
            <a:ext cx="12974955" cy="619363"/>
          </a:xfrm>
          <a:prstGeom prst="rect">
            <a:avLst/>
          </a:prstGeom>
          <a:noFill/>
          <a:ln/>
        </p:spPr>
        <p:txBody>
          <a:bodyPr wrap="squar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Tai nạn điện giật: </a:t>
            </a:r>
            <a:r>
              <a:rPr lang="en-US" sz="1950" dirty="0">
                <a:solidFill>
                  <a:schemeClr val="accent3">
                    <a:lumMod val="75000"/>
                  </a:schemeClr>
                </a:solidFill>
                <a:latin typeface="PT Serif" pitchFamily="34" charset="0"/>
                <a:ea typeface="PT Serif" pitchFamily="34" charset="-122"/>
                <a:cs typeface="PT Serif" pitchFamily="34" charset="-120"/>
              </a:rPr>
              <a:t>Máy móc trong sản xuất máy sấy tóc thường yêu cầu nguồn điện cao. Các sự cố liên quan đến điện, như rò rỉ điện hoặc thiết bị bị hỏng, có thể gây nguy hiểm đến tính mạng và sức khỏe của công nhân.</a:t>
            </a:r>
            <a:endParaRPr lang="en-US" sz="1950" dirty="0">
              <a:solidFill>
                <a:schemeClr val="accent3">
                  <a:lumMod val="75000"/>
                </a:schemeClr>
              </a:solidFill>
            </a:endParaRPr>
          </a:p>
        </p:txBody>
      </p:sp>
      <p:pic>
        <p:nvPicPr>
          <p:cNvPr id="16" name="Picture 15">
            <a:extLst>
              <a:ext uri="{FF2B5EF4-FFF2-40B4-BE49-F238E27FC236}">
                <a16:creationId xmlns:a16="http://schemas.microsoft.com/office/drawing/2014/main" id="{ACB2CE2D-7270-870B-8B75-6D401CFB157D}"/>
              </a:ext>
            </a:extLst>
          </p:cNvPr>
          <p:cNvPicPr>
            <a:picLocks noChangeAspect="1"/>
          </p:cNvPicPr>
          <p:nvPr/>
        </p:nvPicPr>
        <p:blipFill>
          <a:blip r:embed="rId4"/>
          <a:stretch>
            <a:fillRect/>
          </a:stretch>
        </p:blipFill>
        <p:spPr>
          <a:xfrm>
            <a:off x="11726426" y="7386952"/>
            <a:ext cx="2721269" cy="84264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3" name="Shape 18">
            <a:extLst>
              <a:ext uri="{FF2B5EF4-FFF2-40B4-BE49-F238E27FC236}">
                <a16:creationId xmlns:a16="http://schemas.microsoft.com/office/drawing/2014/main" id="{02575D26-5349-EE5D-DF0C-8356074022E8}"/>
              </a:ext>
            </a:extLst>
          </p:cNvPr>
          <p:cNvSpPr/>
          <p:nvPr/>
        </p:nvSpPr>
        <p:spPr>
          <a:xfrm>
            <a:off x="8375937" y="3607319"/>
            <a:ext cx="297214" cy="337164"/>
          </a:xfrm>
          <a:prstGeom prst="roundRect">
            <a:avLst>
              <a:gd name="adj" fmla="val 6669"/>
            </a:avLst>
          </a:prstGeom>
          <a:solidFill>
            <a:srgbClr val="F2EEEE"/>
          </a:solidFill>
          <a:ln/>
        </p:spPr>
      </p:sp>
      <p:sp>
        <p:nvSpPr>
          <p:cNvPr id="2" name="Text 0"/>
          <p:cNvSpPr/>
          <p:nvPr/>
        </p:nvSpPr>
        <p:spPr>
          <a:xfrm>
            <a:off x="4256127" y="1017541"/>
            <a:ext cx="6118146" cy="405051"/>
          </a:xfrm>
          <a:prstGeom prst="rect">
            <a:avLst/>
          </a:prstGeom>
          <a:noFill/>
          <a:ln/>
        </p:spPr>
        <p:txBody>
          <a:bodyPr wrap="none" lIns="0" tIns="0" rIns="0" bIns="0" rtlCol="0" anchor="t"/>
          <a:lstStyle/>
          <a:p>
            <a:pPr marL="0" indent="0" algn="ctr">
              <a:lnSpc>
                <a:spcPts val="3150"/>
              </a:lnSpc>
              <a:buNone/>
            </a:pPr>
            <a:r>
              <a:rPr lang="en-US" sz="3600" b="1" dirty="0">
                <a:solidFill>
                  <a:srgbClr val="020202"/>
                </a:solidFill>
                <a:latin typeface="PT Serif" pitchFamily="34" charset="0"/>
                <a:ea typeface="PT Serif" pitchFamily="34" charset="-122"/>
                <a:cs typeface="PT Serif" pitchFamily="34" charset="-120"/>
              </a:rPr>
              <a:t>Các công đoạn sản xuất trong nhà máy </a:t>
            </a:r>
            <a:endParaRPr lang="en-US" sz="3600" dirty="0"/>
          </a:p>
        </p:txBody>
      </p:sp>
      <p:pic>
        <p:nvPicPr>
          <p:cNvPr id="3" name="Image 0" descr="preencoded.png"/>
          <p:cNvPicPr>
            <a:picLocks noChangeAspect="1"/>
          </p:cNvPicPr>
          <p:nvPr/>
        </p:nvPicPr>
        <p:blipFill>
          <a:blip r:embed="rId3"/>
          <a:stretch>
            <a:fillRect/>
          </a:stretch>
        </p:blipFill>
        <p:spPr>
          <a:xfrm>
            <a:off x="6595110" y="1939710"/>
            <a:ext cx="1440180" cy="1440180"/>
          </a:xfrm>
          <a:prstGeom prst="rect">
            <a:avLst/>
          </a:prstGeom>
        </p:spPr>
      </p:pic>
      <p:sp>
        <p:nvSpPr>
          <p:cNvPr id="5" name="Shape 2"/>
          <p:cNvSpPr/>
          <p:nvPr/>
        </p:nvSpPr>
        <p:spPr>
          <a:xfrm>
            <a:off x="861733" y="4098945"/>
            <a:ext cx="277654" cy="277654"/>
          </a:xfrm>
          <a:prstGeom prst="roundRect">
            <a:avLst>
              <a:gd name="adj" fmla="val 6669"/>
            </a:avLst>
          </a:prstGeom>
          <a:solidFill>
            <a:srgbClr val="F2EEEE"/>
          </a:solidFill>
          <a:ln/>
        </p:spPr>
      </p:sp>
      <p:sp>
        <p:nvSpPr>
          <p:cNvPr id="6" name="Text 3"/>
          <p:cNvSpPr/>
          <p:nvPr/>
        </p:nvSpPr>
        <p:spPr>
          <a:xfrm>
            <a:off x="943868" y="4172345"/>
            <a:ext cx="103584" cy="194429"/>
          </a:xfrm>
          <a:prstGeom prst="rect">
            <a:avLst/>
          </a:prstGeom>
          <a:noFill/>
          <a:ln/>
        </p:spPr>
        <p:txBody>
          <a:bodyPr wrap="none" lIns="0" tIns="0" rIns="0" bIns="0" rtlCol="0" anchor="t"/>
          <a:lstStyle/>
          <a:p>
            <a:pPr marL="0" indent="0" algn="ctr">
              <a:lnSpc>
                <a:spcPts val="1500"/>
              </a:lnSpc>
              <a:buNone/>
            </a:pPr>
            <a:r>
              <a:rPr lang="en-US" dirty="0">
                <a:solidFill>
                  <a:srgbClr val="383838"/>
                </a:solidFill>
                <a:latin typeface="PT Serif" pitchFamily="34" charset="0"/>
                <a:ea typeface="PT Serif" pitchFamily="34" charset="-122"/>
                <a:cs typeface="PT Serif" pitchFamily="34" charset="-120"/>
              </a:rPr>
              <a:t>1</a:t>
            </a:r>
            <a:endParaRPr lang="en-US" dirty="0"/>
          </a:p>
        </p:txBody>
      </p:sp>
      <p:sp>
        <p:nvSpPr>
          <p:cNvPr id="7" name="Text 4"/>
          <p:cNvSpPr/>
          <p:nvPr/>
        </p:nvSpPr>
        <p:spPr>
          <a:xfrm>
            <a:off x="1247376" y="4083467"/>
            <a:ext cx="1620203" cy="202525"/>
          </a:xfrm>
          <a:prstGeom prst="rect">
            <a:avLst/>
          </a:prstGeom>
          <a:noFill/>
          <a:ln/>
        </p:spPr>
        <p:txBody>
          <a:bodyPr wrap="none" lIns="0" tIns="0" rIns="0" bIns="0" rtlCol="0" anchor="t"/>
          <a:lstStyle/>
          <a:p>
            <a:pPr marL="0" indent="0">
              <a:lnSpc>
                <a:spcPts val="1550"/>
              </a:lnSpc>
              <a:buNone/>
            </a:pPr>
            <a:r>
              <a:rPr lang="en-US" sz="1600" b="1" dirty="0">
                <a:solidFill>
                  <a:srgbClr val="383838"/>
                </a:solidFill>
                <a:latin typeface="PT Serif" pitchFamily="34" charset="0"/>
                <a:ea typeface="PT Serif" pitchFamily="34" charset="-122"/>
                <a:cs typeface="PT Serif" pitchFamily="34" charset="-120"/>
              </a:rPr>
              <a:t>Sản xuất động cơ</a:t>
            </a:r>
            <a:endParaRPr lang="en-US" sz="1600" dirty="0"/>
          </a:p>
        </p:txBody>
      </p:sp>
      <p:sp>
        <p:nvSpPr>
          <p:cNvPr id="8" name="Text 5"/>
          <p:cNvSpPr/>
          <p:nvPr/>
        </p:nvSpPr>
        <p:spPr>
          <a:xfrm>
            <a:off x="1247376" y="4360049"/>
            <a:ext cx="13054251" cy="395049"/>
          </a:xfrm>
          <a:prstGeom prst="rect">
            <a:avLst/>
          </a:prstGeom>
          <a:noFill/>
          <a:ln/>
        </p:spPr>
        <p:txBody>
          <a:bodyPr wrap="square" lIns="0" tIns="0" rIns="0" bIns="0" rtlCol="0" anchor="t"/>
          <a:lstStyle/>
          <a:p>
            <a:pPr marL="0" indent="0" algn="l">
              <a:lnSpc>
                <a:spcPts val="1550"/>
              </a:lnSpc>
              <a:buNone/>
            </a:pPr>
            <a:r>
              <a:rPr lang="en-US" sz="1050" dirty="0">
                <a:solidFill>
                  <a:srgbClr val="383838"/>
                </a:solidFill>
                <a:latin typeface="DM Sans" pitchFamily="34" charset="0"/>
                <a:ea typeface="DM Sans" pitchFamily="34" charset="-122"/>
                <a:cs typeface="DM Sans" pitchFamily="34" charset="-120"/>
              </a:rPr>
              <a:t>Quá trình chế tạo động cơ bắt đầu với việc sản xuất stator và rotor, hai thành phần chính tạo nên động cơ điện. </a:t>
            </a:r>
          </a:p>
          <a:p>
            <a:pPr marL="0" indent="0" algn="l">
              <a:lnSpc>
                <a:spcPts val="1550"/>
              </a:lnSpc>
              <a:buNone/>
            </a:pPr>
            <a:r>
              <a:rPr lang="en-US" sz="1050" dirty="0" err="1">
                <a:solidFill>
                  <a:srgbClr val="383838"/>
                </a:solidFill>
                <a:latin typeface="DM Sans" pitchFamily="34" charset="0"/>
                <a:ea typeface="DM Sans" pitchFamily="34" charset="-122"/>
                <a:cs typeface="DM Sans" pitchFamily="34" charset="-120"/>
              </a:rPr>
              <a:t>Các</a:t>
            </a:r>
            <a:r>
              <a:rPr lang="en-US" sz="1050" dirty="0">
                <a:solidFill>
                  <a:srgbClr val="383838"/>
                </a:solidFill>
                <a:latin typeface="DM Sans" pitchFamily="34" charset="0"/>
                <a:ea typeface="DM Sans" pitchFamily="34" charset="-122"/>
                <a:cs typeface="DM Sans" pitchFamily="34" charset="-120"/>
              </a:rPr>
              <a:t> cuộn dây này cần được quấn chặt và đồng đều để đảm bảo động cơ hoạt động hiệu quả và bền bỉ. </a:t>
            </a:r>
          </a:p>
          <a:p>
            <a:pPr marL="0" indent="0" algn="l">
              <a:lnSpc>
                <a:spcPts val="1550"/>
              </a:lnSpc>
              <a:buNone/>
            </a:pPr>
            <a:r>
              <a:rPr lang="en-US" sz="1050" dirty="0" err="1">
                <a:solidFill>
                  <a:srgbClr val="383838"/>
                </a:solidFill>
                <a:latin typeface="DM Sans" pitchFamily="34" charset="0"/>
                <a:ea typeface="DM Sans" pitchFamily="34" charset="-122"/>
                <a:cs typeface="DM Sans" pitchFamily="34" charset="-120"/>
              </a:rPr>
              <a:t>Quá</a:t>
            </a:r>
            <a:r>
              <a:rPr lang="en-US" sz="1050" dirty="0">
                <a:solidFill>
                  <a:srgbClr val="383838"/>
                </a:solidFill>
                <a:latin typeface="DM Sans" pitchFamily="34" charset="0"/>
                <a:ea typeface="DM Sans" pitchFamily="34" charset="-122"/>
                <a:cs typeface="DM Sans" pitchFamily="34" charset="-120"/>
              </a:rPr>
              <a:t> trình chế tạo bao gồm việc cắt, uốn và lắp ráp các thành phần từ nguyên liệu như đồng, thép và nhựa.</a:t>
            </a:r>
            <a:endParaRPr lang="en-US" sz="1050" dirty="0"/>
          </a:p>
        </p:txBody>
      </p:sp>
      <p:sp>
        <p:nvSpPr>
          <p:cNvPr id="9" name="Shape 6"/>
          <p:cNvSpPr/>
          <p:nvPr/>
        </p:nvSpPr>
        <p:spPr>
          <a:xfrm>
            <a:off x="861733" y="5355009"/>
            <a:ext cx="277654" cy="277654"/>
          </a:xfrm>
          <a:prstGeom prst="roundRect">
            <a:avLst>
              <a:gd name="adj" fmla="val 6669"/>
            </a:avLst>
          </a:prstGeom>
          <a:solidFill>
            <a:srgbClr val="F2EEEE"/>
          </a:solidFill>
          <a:ln/>
        </p:spPr>
      </p:sp>
      <p:sp>
        <p:nvSpPr>
          <p:cNvPr id="10" name="Text 7"/>
          <p:cNvSpPr/>
          <p:nvPr/>
        </p:nvSpPr>
        <p:spPr>
          <a:xfrm>
            <a:off x="943868" y="5428409"/>
            <a:ext cx="103584" cy="194429"/>
          </a:xfrm>
          <a:prstGeom prst="rect">
            <a:avLst/>
          </a:prstGeom>
          <a:noFill/>
          <a:ln/>
        </p:spPr>
        <p:txBody>
          <a:bodyPr wrap="none" lIns="0" tIns="0" rIns="0" bIns="0" rtlCol="0" anchor="t"/>
          <a:lstStyle/>
          <a:p>
            <a:pPr marL="0" indent="0" algn="ctr">
              <a:lnSpc>
                <a:spcPts val="1500"/>
              </a:lnSpc>
              <a:buNone/>
            </a:pPr>
            <a:r>
              <a:rPr lang="en-US" dirty="0">
                <a:solidFill>
                  <a:srgbClr val="383838"/>
                </a:solidFill>
                <a:latin typeface="PT Serif" pitchFamily="34" charset="0"/>
                <a:ea typeface="PT Serif" pitchFamily="34" charset="-122"/>
                <a:cs typeface="PT Serif" pitchFamily="34" charset="-120"/>
              </a:rPr>
              <a:t>2</a:t>
            </a:r>
            <a:endParaRPr lang="en-US" dirty="0"/>
          </a:p>
        </p:txBody>
      </p:sp>
      <p:sp>
        <p:nvSpPr>
          <p:cNvPr id="11" name="Text 8"/>
          <p:cNvSpPr/>
          <p:nvPr/>
        </p:nvSpPr>
        <p:spPr>
          <a:xfrm>
            <a:off x="1247376" y="5339531"/>
            <a:ext cx="1620203" cy="202525"/>
          </a:xfrm>
          <a:prstGeom prst="rect">
            <a:avLst/>
          </a:prstGeom>
          <a:noFill/>
          <a:ln/>
        </p:spPr>
        <p:txBody>
          <a:bodyPr wrap="none" lIns="0" tIns="0" rIns="0" bIns="0" rtlCol="0" anchor="t"/>
          <a:lstStyle/>
          <a:p>
            <a:pPr marL="0" indent="0">
              <a:lnSpc>
                <a:spcPts val="1550"/>
              </a:lnSpc>
              <a:buNone/>
            </a:pPr>
            <a:r>
              <a:rPr lang="en-US" sz="1600" b="1" dirty="0">
                <a:solidFill>
                  <a:srgbClr val="383838"/>
                </a:solidFill>
                <a:latin typeface="PT Serif" pitchFamily="34" charset="0"/>
                <a:ea typeface="PT Serif" pitchFamily="34" charset="-122"/>
                <a:cs typeface="PT Serif" pitchFamily="34" charset="-120"/>
              </a:rPr>
              <a:t>Chế tạo vỏ máy</a:t>
            </a:r>
            <a:endParaRPr lang="en-US" sz="1600" dirty="0"/>
          </a:p>
        </p:txBody>
      </p:sp>
      <p:sp>
        <p:nvSpPr>
          <p:cNvPr id="12" name="Text 9"/>
          <p:cNvSpPr/>
          <p:nvPr/>
        </p:nvSpPr>
        <p:spPr>
          <a:xfrm>
            <a:off x="1247376" y="5616113"/>
            <a:ext cx="13054251" cy="197525"/>
          </a:xfrm>
          <a:prstGeom prst="rect">
            <a:avLst/>
          </a:prstGeom>
          <a:noFill/>
          <a:ln/>
        </p:spPr>
        <p:txBody>
          <a:bodyPr wrap="none" lIns="0" tIns="0" rIns="0" bIns="0" rtlCol="0" anchor="t"/>
          <a:lstStyle/>
          <a:p>
            <a:pPr marL="0" indent="0" algn="l">
              <a:lnSpc>
                <a:spcPts val="1550"/>
              </a:lnSpc>
              <a:buNone/>
            </a:pPr>
            <a:r>
              <a:rPr lang="en-US" sz="1050" dirty="0">
                <a:solidFill>
                  <a:srgbClr val="383838"/>
                </a:solidFill>
                <a:latin typeface="DM Sans" pitchFamily="34" charset="0"/>
                <a:ea typeface="DM Sans" pitchFamily="34" charset="-122"/>
                <a:cs typeface="DM Sans" pitchFamily="34" charset="-120"/>
              </a:rPr>
              <a:t>Sản xuất các bộ phận vỏ ngoài của máy từ nhựa hoặc kim loại qua các quy trình đúc, ép </a:t>
            </a:r>
            <a:r>
              <a:rPr lang="en-US" sz="1050" dirty="0" err="1">
                <a:solidFill>
                  <a:srgbClr val="383838"/>
                </a:solidFill>
                <a:latin typeface="DM Sans" pitchFamily="34" charset="0"/>
                <a:ea typeface="DM Sans" pitchFamily="34" charset="-122"/>
                <a:cs typeface="DM Sans" pitchFamily="34" charset="-120"/>
              </a:rPr>
              <a:t>nhựa</a:t>
            </a:r>
            <a:r>
              <a:rPr lang="en-US" sz="1050" dirty="0">
                <a:solidFill>
                  <a:srgbClr val="383838"/>
                </a:solidFill>
                <a:latin typeface="DM Sans" pitchFamily="34" charset="0"/>
                <a:ea typeface="DM Sans" pitchFamily="34" charset="-122"/>
                <a:cs typeface="DM Sans" pitchFamily="34" charset="-120"/>
              </a:rPr>
              <a:t> </a:t>
            </a:r>
            <a:r>
              <a:rPr lang="en-US" sz="1050" dirty="0" err="1">
                <a:solidFill>
                  <a:srgbClr val="383838"/>
                </a:solidFill>
                <a:latin typeface="DM Sans" pitchFamily="34" charset="0"/>
                <a:ea typeface="DM Sans" pitchFamily="34" charset="-122"/>
                <a:cs typeface="DM Sans" pitchFamily="34" charset="-120"/>
              </a:rPr>
              <a:t>hoặc</a:t>
            </a:r>
            <a:endParaRPr lang="en-US" sz="1050" dirty="0">
              <a:solidFill>
                <a:srgbClr val="383838"/>
              </a:solidFill>
              <a:latin typeface="DM Sans" pitchFamily="34" charset="0"/>
              <a:ea typeface="DM Sans" pitchFamily="34" charset="-122"/>
              <a:cs typeface="DM Sans" pitchFamily="34" charset="-120"/>
            </a:endParaRPr>
          </a:p>
          <a:p>
            <a:pPr marL="0" indent="0" algn="l">
              <a:lnSpc>
                <a:spcPts val="1550"/>
              </a:lnSpc>
              <a:buNone/>
            </a:pPr>
            <a:r>
              <a:rPr lang="en-US" sz="1050" dirty="0">
                <a:solidFill>
                  <a:srgbClr val="383838"/>
                </a:solidFill>
                <a:latin typeface="DM Sans" pitchFamily="34" charset="0"/>
                <a:ea typeface="DM Sans" pitchFamily="34" charset="-122"/>
                <a:cs typeface="DM Sans" pitchFamily="34" charset="-120"/>
              </a:rPr>
              <a:t> gia công cơ khí. </a:t>
            </a:r>
            <a:r>
              <a:rPr lang="en-US" sz="1050" dirty="0" err="1">
                <a:solidFill>
                  <a:srgbClr val="383838"/>
                </a:solidFill>
                <a:latin typeface="DM Sans" pitchFamily="34" charset="0"/>
                <a:ea typeface="DM Sans" pitchFamily="34" charset="-122"/>
                <a:cs typeface="DM Sans" pitchFamily="34" charset="-120"/>
              </a:rPr>
              <a:t>Tùy</a:t>
            </a:r>
            <a:r>
              <a:rPr lang="en-US" sz="1050" dirty="0">
                <a:solidFill>
                  <a:srgbClr val="383838"/>
                </a:solidFill>
                <a:latin typeface="DM Sans" pitchFamily="34" charset="0"/>
                <a:ea typeface="DM Sans" pitchFamily="34" charset="-122"/>
                <a:cs typeface="DM Sans" pitchFamily="34" charset="-120"/>
              </a:rPr>
              <a:t> vào nguyên liệu chế tạo, người lao động sẽ đối mặt với các nguy cơ khác nhau.</a:t>
            </a:r>
            <a:endParaRPr lang="en-US" sz="1050" dirty="0"/>
          </a:p>
        </p:txBody>
      </p:sp>
      <p:sp>
        <p:nvSpPr>
          <p:cNvPr id="13" name="Shape 10"/>
          <p:cNvSpPr/>
          <p:nvPr/>
        </p:nvSpPr>
        <p:spPr>
          <a:xfrm>
            <a:off x="861733" y="6632203"/>
            <a:ext cx="277654" cy="277654"/>
          </a:xfrm>
          <a:prstGeom prst="roundRect">
            <a:avLst>
              <a:gd name="adj" fmla="val 6669"/>
            </a:avLst>
          </a:prstGeom>
          <a:solidFill>
            <a:srgbClr val="F2EEEE"/>
          </a:solidFill>
          <a:ln/>
        </p:spPr>
      </p:sp>
      <p:sp>
        <p:nvSpPr>
          <p:cNvPr id="14" name="Text 11"/>
          <p:cNvSpPr/>
          <p:nvPr/>
        </p:nvSpPr>
        <p:spPr>
          <a:xfrm>
            <a:off x="943868" y="6705603"/>
            <a:ext cx="103584" cy="194429"/>
          </a:xfrm>
          <a:prstGeom prst="rect">
            <a:avLst/>
          </a:prstGeom>
          <a:noFill/>
          <a:ln/>
        </p:spPr>
        <p:txBody>
          <a:bodyPr wrap="none" lIns="0" tIns="0" rIns="0" bIns="0" rtlCol="0" anchor="t"/>
          <a:lstStyle/>
          <a:p>
            <a:pPr marL="0" indent="0" algn="ctr">
              <a:lnSpc>
                <a:spcPts val="1500"/>
              </a:lnSpc>
              <a:buNone/>
            </a:pPr>
            <a:r>
              <a:rPr lang="en-US" dirty="0">
                <a:solidFill>
                  <a:srgbClr val="383838"/>
                </a:solidFill>
                <a:latin typeface="PT Serif" pitchFamily="34" charset="0"/>
                <a:ea typeface="PT Serif" pitchFamily="34" charset="-122"/>
                <a:cs typeface="PT Serif" pitchFamily="34" charset="-120"/>
              </a:rPr>
              <a:t>3</a:t>
            </a:r>
            <a:endParaRPr lang="en-US" dirty="0"/>
          </a:p>
        </p:txBody>
      </p:sp>
      <p:sp>
        <p:nvSpPr>
          <p:cNvPr id="15" name="Text 12"/>
          <p:cNvSpPr/>
          <p:nvPr/>
        </p:nvSpPr>
        <p:spPr>
          <a:xfrm>
            <a:off x="1247376" y="6616725"/>
            <a:ext cx="2537222" cy="243007"/>
          </a:xfrm>
          <a:prstGeom prst="rect">
            <a:avLst/>
          </a:prstGeom>
          <a:noFill/>
          <a:ln/>
        </p:spPr>
        <p:txBody>
          <a:bodyPr wrap="none" lIns="0" tIns="0" rIns="0" bIns="0" rtlCol="0" anchor="t"/>
          <a:lstStyle/>
          <a:p>
            <a:pPr marL="0" indent="0">
              <a:lnSpc>
                <a:spcPts val="1900"/>
              </a:lnSpc>
              <a:buNone/>
            </a:pPr>
            <a:r>
              <a:rPr lang="en-US" b="1" dirty="0">
                <a:solidFill>
                  <a:srgbClr val="383838"/>
                </a:solidFill>
                <a:latin typeface="PT Serif" pitchFamily="34" charset="0"/>
                <a:ea typeface="PT Serif" pitchFamily="34" charset="-122"/>
                <a:cs typeface="PT Serif" pitchFamily="34" charset="-120"/>
              </a:rPr>
              <a:t>Sản xuất bộ phận gia nhiệt</a:t>
            </a:r>
            <a:endParaRPr lang="en-US" dirty="0"/>
          </a:p>
        </p:txBody>
      </p:sp>
      <p:sp>
        <p:nvSpPr>
          <p:cNvPr id="16" name="Text 13"/>
          <p:cNvSpPr/>
          <p:nvPr/>
        </p:nvSpPr>
        <p:spPr>
          <a:xfrm>
            <a:off x="1247376" y="6933788"/>
            <a:ext cx="13054251" cy="197525"/>
          </a:xfrm>
          <a:prstGeom prst="rect">
            <a:avLst/>
          </a:prstGeom>
          <a:noFill/>
          <a:ln/>
        </p:spPr>
        <p:txBody>
          <a:bodyPr wrap="none" lIns="0" tIns="0" rIns="0" bIns="0" rtlCol="0" anchor="t"/>
          <a:lstStyle/>
          <a:p>
            <a:pPr marL="0" indent="0" algn="l">
              <a:lnSpc>
                <a:spcPts val="1550"/>
              </a:lnSpc>
              <a:buNone/>
            </a:pPr>
            <a:r>
              <a:rPr lang="en-US" sz="1050" dirty="0">
                <a:solidFill>
                  <a:srgbClr val="383838"/>
                </a:solidFill>
                <a:latin typeface="DM Sans" pitchFamily="34" charset="0"/>
                <a:ea typeface="DM Sans" pitchFamily="34" charset="-122"/>
                <a:cs typeface="DM Sans" pitchFamily="34" charset="-120"/>
              </a:rPr>
              <a:t>Chế tạo các bộ phận gia nhiệt như thanh nhiệt hoặc cuộn dây, các thành phần chính </a:t>
            </a:r>
            <a:r>
              <a:rPr lang="en-US" sz="1050" dirty="0" err="1">
                <a:solidFill>
                  <a:srgbClr val="383838"/>
                </a:solidFill>
                <a:latin typeface="DM Sans" pitchFamily="34" charset="0"/>
                <a:ea typeface="DM Sans" pitchFamily="34" charset="-122"/>
                <a:cs typeface="DM Sans" pitchFamily="34" charset="-120"/>
              </a:rPr>
              <a:t>chịu</a:t>
            </a:r>
            <a:r>
              <a:rPr lang="en-US" sz="1050" dirty="0">
                <a:solidFill>
                  <a:srgbClr val="383838"/>
                </a:solidFill>
                <a:latin typeface="DM Sans" pitchFamily="34" charset="0"/>
                <a:ea typeface="DM Sans" pitchFamily="34" charset="-122"/>
                <a:cs typeface="DM Sans" pitchFamily="34" charset="-120"/>
              </a:rPr>
              <a:t> </a:t>
            </a:r>
          </a:p>
          <a:p>
            <a:pPr marL="0" indent="0" algn="l">
              <a:lnSpc>
                <a:spcPts val="1550"/>
              </a:lnSpc>
              <a:buNone/>
            </a:pPr>
            <a:r>
              <a:rPr lang="en-US" sz="1050" dirty="0" err="1">
                <a:solidFill>
                  <a:srgbClr val="383838"/>
                </a:solidFill>
                <a:latin typeface="DM Sans" pitchFamily="34" charset="0"/>
                <a:ea typeface="DM Sans" pitchFamily="34" charset="-122"/>
                <a:cs typeface="DM Sans" pitchFamily="34" charset="-120"/>
              </a:rPr>
              <a:t>trách</a:t>
            </a:r>
            <a:r>
              <a:rPr lang="en-US" sz="1050" dirty="0">
                <a:solidFill>
                  <a:srgbClr val="383838"/>
                </a:solidFill>
                <a:latin typeface="DM Sans" pitchFamily="34" charset="0"/>
                <a:ea typeface="DM Sans" pitchFamily="34" charset="-122"/>
                <a:cs typeface="DM Sans" pitchFamily="34" charset="-120"/>
              </a:rPr>
              <a:t> nhiệm tạo ra nguồn nhiệt cần thiết.</a:t>
            </a:r>
            <a:endParaRPr lang="en-US" sz="1050" dirty="0"/>
          </a:p>
        </p:txBody>
      </p:sp>
      <p:sp>
        <p:nvSpPr>
          <p:cNvPr id="18" name="Text 15"/>
          <p:cNvSpPr/>
          <p:nvPr/>
        </p:nvSpPr>
        <p:spPr>
          <a:xfrm>
            <a:off x="8459178" y="3704552"/>
            <a:ext cx="116569" cy="236101"/>
          </a:xfrm>
          <a:prstGeom prst="rect">
            <a:avLst/>
          </a:prstGeom>
          <a:noFill/>
          <a:ln/>
        </p:spPr>
        <p:txBody>
          <a:bodyPr wrap="none" lIns="0" tIns="0" rIns="0" bIns="0" rtlCol="0" anchor="t"/>
          <a:lstStyle/>
          <a:p>
            <a:pPr marL="0" indent="0" algn="ctr">
              <a:lnSpc>
                <a:spcPts val="1500"/>
              </a:lnSpc>
              <a:buNone/>
            </a:pPr>
            <a:r>
              <a:rPr lang="en-US" dirty="0">
                <a:solidFill>
                  <a:srgbClr val="383838"/>
                </a:solidFill>
                <a:latin typeface="PT Serif" pitchFamily="34" charset="0"/>
                <a:ea typeface="PT Serif" pitchFamily="34" charset="-122"/>
                <a:cs typeface="PT Serif" pitchFamily="34" charset="-120"/>
              </a:rPr>
              <a:t>4</a:t>
            </a:r>
            <a:endParaRPr lang="en-US" dirty="0"/>
          </a:p>
        </p:txBody>
      </p:sp>
      <p:sp>
        <p:nvSpPr>
          <p:cNvPr id="19" name="Text 16"/>
          <p:cNvSpPr/>
          <p:nvPr/>
        </p:nvSpPr>
        <p:spPr>
          <a:xfrm>
            <a:off x="8820971" y="3669459"/>
            <a:ext cx="1220579" cy="202525"/>
          </a:xfrm>
          <a:prstGeom prst="rect">
            <a:avLst/>
          </a:prstGeom>
          <a:noFill/>
          <a:ln/>
        </p:spPr>
        <p:txBody>
          <a:bodyPr wrap="none" lIns="0" tIns="0" rIns="0" bIns="0" rtlCol="0" anchor="t"/>
          <a:lstStyle/>
          <a:p>
            <a:pPr marL="0" indent="0">
              <a:lnSpc>
                <a:spcPts val="1550"/>
              </a:lnSpc>
              <a:buNone/>
            </a:pPr>
            <a:r>
              <a:rPr lang="en-US" sz="1600" b="1" dirty="0">
                <a:solidFill>
                  <a:srgbClr val="383838"/>
                </a:solidFill>
                <a:latin typeface="PT Serif" pitchFamily="34" charset="0"/>
                <a:ea typeface="PT Serif" pitchFamily="34" charset="-122"/>
                <a:cs typeface="PT Serif" pitchFamily="34" charset="-120"/>
              </a:rPr>
              <a:t>Lắp ráp động cơ và bộ phận gia nhiệt</a:t>
            </a:r>
            <a:endParaRPr lang="en-US" sz="1600" dirty="0"/>
          </a:p>
        </p:txBody>
      </p:sp>
      <p:sp>
        <p:nvSpPr>
          <p:cNvPr id="20" name="Text 17"/>
          <p:cNvSpPr/>
          <p:nvPr/>
        </p:nvSpPr>
        <p:spPr>
          <a:xfrm>
            <a:off x="8755138" y="3946042"/>
            <a:ext cx="5480657" cy="197525"/>
          </a:xfrm>
          <a:prstGeom prst="rect">
            <a:avLst/>
          </a:prstGeom>
          <a:noFill/>
          <a:ln/>
        </p:spPr>
        <p:txBody>
          <a:bodyPr wrap="none" lIns="0" tIns="0" rIns="0" bIns="0" rtlCol="0" anchor="t"/>
          <a:lstStyle/>
          <a:p>
            <a:pPr marL="0" indent="0" algn="l">
              <a:lnSpc>
                <a:spcPts val="1550"/>
              </a:lnSpc>
              <a:buNone/>
            </a:pPr>
            <a:r>
              <a:rPr lang="en-US" sz="1050" dirty="0" err="1">
                <a:solidFill>
                  <a:srgbClr val="383838"/>
                </a:solidFill>
                <a:latin typeface="DM Sans" pitchFamily="34" charset="0"/>
                <a:ea typeface="DM Sans" pitchFamily="34" charset="-122"/>
                <a:cs typeface="DM Sans" pitchFamily="34" charset="-120"/>
              </a:rPr>
              <a:t>Các</a:t>
            </a:r>
            <a:r>
              <a:rPr lang="en-US" sz="1050" dirty="0">
                <a:solidFill>
                  <a:srgbClr val="383838"/>
                </a:solidFill>
                <a:latin typeface="DM Sans" pitchFamily="34" charset="0"/>
                <a:ea typeface="DM Sans" pitchFamily="34" charset="-122"/>
                <a:cs typeface="DM Sans" pitchFamily="34" charset="-120"/>
              </a:rPr>
              <a:t> linh kiện chính như động cơ điện và bộ phận gia nhiệt phải được kết hợp một cách tỉ </a:t>
            </a:r>
            <a:r>
              <a:rPr lang="en-US" sz="1050" dirty="0" err="1">
                <a:solidFill>
                  <a:srgbClr val="383838"/>
                </a:solidFill>
                <a:latin typeface="DM Sans" pitchFamily="34" charset="0"/>
                <a:ea typeface="DM Sans" pitchFamily="34" charset="-122"/>
                <a:cs typeface="DM Sans" pitchFamily="34" charset="-120"/>
              </a:rPr>
              <a:t>mỉ</a:t>
            </a:r>
            <a:r>
              <a:rPr lang="en-US" sz="1050" dirty="0">
                <a:solidFill>
                  <a:srgbClr val="383838"/>
                </a:solidFill>
                <a:latin typeface="DM Sans" pitchFamily="34" charset="0"/>
                <a:ea typeface="DM Sans" pitchFamily="34" charset="-122"/>
                <a:cs typeface="DM Sans" pitchFamily="34" charset="-120"/>
              </a:rPr>
              <a:t> </a:t>
            </a:r>
          </a:p>
          <a:p>
            <a:pPr marL="0" indent="0" algn="l">
              <a:lnSpc>
                <a:spcPts val="1550"/>
              </a:lnSpc>
              <a:buNone/>
            </a:pPr>
            <a:r>
              <a:rPr lang="en-US" sz="1050" dirty="0" err="1">
                <a:solidFill>
                  <a:srgbClr val="383838"/>
                </a:solidFill>
                <a:latin typeface="DM Sans" pitchFamily="34" charset="0"/>
                <a:ea typeface="DM Sans" pitchFamily="34" charset="-122"/>
                <a:cs typeface="DM Sans" pitchFamily="34" charset="-120"/>
              </a:rPr>
              <a:t>để</a:t>
            </a:r>
            <a:r>
              <a:rPr lang="en-US" sz="1050" dirty="0">
                <a:solidFill>
                  <a:srgbClr val="383838"/>
                </a:solidFill>
                <a:latin typeface="DM Sans" pitchFamily="34" charset="0"/>
                <a:ea typeface="DM Sans" pitchFamily="34" charset="-122"/>
                <a:cs typeface="DM Sans" pitchFamily="34" charset="-120"/>
              </a:rPr>
              <a:t> tạo thành phần cơ bản của máy sấy tóc</a:t>
            </a:r>
            <a:endParaRPr lang="en-US" sz="1050" dirty="0"/>
          </a:p>
        </p:txBody>
      </p:sp>
      <p:sp>
        <p:nvSpPr>
          <p:cNvPr id="21" name="Shape 18"/>
          <p:cNvSpPr/>
          <p:nvPr/>
        </p:nvSpPr>
        <p:spPr>
          <a:xfrm>
            <a:off x="8391715" y="4767178"/>
            <a:ext cx="297214" cy="337164"/>
          </a:xfrm>
          <a:prstGeom prst="roundRect">
            <a:avLst>
              <a:gd name="adj" fmla="val 6669"/>
            </a:avLst>
          </a:prstGeom>
          <a:solidFill>
            <a:srgbClr val="F2EEEE"/>
          </a:solidFill>
          <a:ln/>
        </p:spPr>
      </p:sp>
      <p:sp>
        <p:nvSpPr>
          <p:cNvPr id="22" name="Text 19"/>
          <p:cNvSpPr/>
          <p:nvPr/>
        </p:nvSpPr>
        <p:spPr>
          <a:xfrm>
            <a:off x="8517463" y="4891719"/>
            <a:ext cx="45719" cy="194429"/>
          </a:xfrm>
          <a:prstGeom prst="rect">
            <a:avLst/>
          </a:prstGeom>
          <a:noFill/>
          <a:ln/>
        </p:spPr>
        <p:txBody>
          <a:bodyPr wrap="none" lIns="0" tIns="0" rIns="0" bIns="0" rtlCol="0" anchor="t"/>
          <a:lstStyle/>
          <a:p>
            <a:pPr marL="0" indent="0" algn="ctr">
              <a:lnSpc>
                <a:spcPts val="1500"/>
              </a:lnSpc>
              <a:buNone/>
            </a:pPr>
            <a:r>
              <a:rPr lang="en-US" dirty="0">
                <a:solidFill>
                  <a:srgbClr val="383838"/>
                </a:solidFill>
                <a:latin typeface="PT Serif" pitchFamily="34" charset="0"/>
                <a:ea typeface="PT Serif" pitchFamily="34" charset="-122"/>
                <a:cs typeface="PT Serif" pitchFamily="34" charset="-120"/>
              </a:rPr>
              <a:t>5</a:t>
            </a:r>
            <a:endParaRPr lang="en-US" dirty="0"/>
          </a:p>
        </p:txBody>
      </p:sp>
      <p:sp>
        <p:nvSpPr>
          <p:cNvPr id="23" name="Text 20"/>
          <p:cNvSpPr/>
          <p:nvPr/>
        </p:nvSpPr>
        <p:spPr>
          <a:xfrm>
            <a:off x="8820971" y="4802841"/>
            <a:ext cx="816235" cy="243007"/>
          </a:xfrm>
          <a:prstGeom prst="rect">
            <a:avLst/>
          </a:prstGeom>
          <a:noFill/>
          <a:ln/>
        </p:spPr>
        <p:txBody>
          <a:bodyPr wrap="none" lIns="0" tIns="0" rIns="0" bIns="0" rtlCol="0" anchor="t"/>
          <a:lstStyle/>
          <a:p>
            <a:pPr marL="0" indent="0">
              <a:lnSpc>
                <a:spcPts val="1900"/>
              </a:lnSpc>
              <a:buNone/>
            </a:pPr>
            <a:r>
              <a:rPr lang="en-US" b="1" dirty="0">
                <a:solidFill>
                  <a:srgbClr val="383838"/>
                </a:solidFill>
                <a:latin typeface="PT Serif" pitchFamily="34" charset="0"/>
                <a:ea typeface="PT Serif" pitchFamily="34" charset="-122"/>
                <a:cs typeface="PT Serif" pitchFamily="34" charset="-120"/>
              </a:rPr>
              <a:t>Lắp ráp vỏ máy</a:t>
            </a:r>
            <a:endParaRPr lang="en-US" dirty="0"/>
          </a:p>
        </p:txBody>
      </p:sp>
      <p:sp>
        <p:nvSpPr>
          <p:cNvPr id="24" name="Text 21"/>
          <p:cNvSpPr/>
          <p:nvPr/>
        </p:nvSpPr>
        <p:spPr>
          <a:xfrm>
            <a:off x="8755138" y="5119905"/>
            <a:ext cx="5480657" cy="197525"/>
          </a:xfrm>
          <a:prstGeom prst="rect">
            <a:avLst/>
          </a:prstGeom>
          <a:noFill/>
          <a:ln/>
        </p:spPr>
        <p:txBody>
          <a:bodyPr wrap="none" lIns="0" tIns="0" rIns="0" bIns="0" rtlCol="0" anchor="t"/>
          <a:lstStyle/>
          <a:p>
            <a:pPr marL="0" indent="0" algn="l">
              <a:lnSpc>
                <a:spcPts val="1550"/>
              </a:lnSpc>
              <a:buNone/>
            </a:pPr>
            <a:r>
              <a:rPr lang="en-US" sz="1050" dirty="0" err="1">
                <a:solidFill>
                  <a:srgbClr val="383838"/>
                </a:solidFill>
                <a:latin typeface="DM Sans" pitchFamily="34" charset="0"/>
                <a:ea typeface="DM Sans" pitchFamily="34" charset="-122"/>
                <a:cs typeface="DM Sans" pitchFamily="34" charset="-120"/>
              </a:rPr>
              <a:t>Gắn</a:t>
            </a:r>
            <a:r>
              <a:rPr lang="en-US" sz="1050" dirty="0">
                <a:solidFill>
                  <a:srgbClr val="383838"/>
                </a:solidFill>
                <a:latin typeface="DM Sans" pitchFamily="34" charset="0"/>
                <a:ea typeface="DM Sans" pitchFamily="34" charset="-122"/>
                <a:cs typeface="DM Sans" pitchFamily="34" charset="-120"/>
              </a:rPr>
              <a:t> các bộ phận bên trong vào vỏ máy và đảm bảo mọi kết nối và khoá</a:t>
            </a:r>
            <a:endParaRPr lang="en-US" sz="1050" dirty="0"/>
          </a:p>
        </p:txBody>
      </p:sp>
      <p:sp>
        <p:nvSpPr>
          <p:cNvPr id="25" name="Shape 22"/>
          <p:cNvSpPr/>
          <p:nvPr/>
        </p:nvSpPr>
        <p:spPr>
          <a:xfrm>
            <a:off x="8373755" y="5784878"/>
            <a:ext cx="297214" cy="337164"/>
          </a:xfrm>
          <a:prstGeom prst="roundRect">
            <a:avLst>
              <a:gd name="adj" fmla="val 6669"/>
            </a:avLst>
          </a:prstGeom>
          <a:solidFill>
            <a:srgbClr val="F2EEEE"/>
          </a:solidFill>
          <a:ln/>
        </p:spPr>
      </p:sp>
      <p:sp>
        <p:nvSpPr>
          <p:cNvPr id="26" name="Text 23"/>
          <p:cNvSpPr/>
          <p:nvPr/>
        </p:nvSpPr>
        <p:spPr>
          <a:xfrm>
            <a:off x="8517463" y="5920167"/>
            <a:ext cx="45719" cy="194429"/>
          </a:xfrm>
          <a:prstGeom prst="rect">
            <a:avLst/>
          </a:prstGeom>
          <a:noFill/>
          <a:ln/>
        </p:spPr>
        <p:txBody>
          <a:bodyPr wrap="none" lIns="0" tIns="0" rIns="0" bIns="0" rtlCol="0" anchor="t"/>
          <a:lstStyle/>
          <a:p>
            <a:pPr marL="0" indent="0" algn="ctr">
              <a:lnSpc>
                <a:spcPts val="1500"/>
              </a:lnSpc>
              <a:buNone/>
            </a:pPr>
            <a:r>
              <a:rPr lang="en-US" dirty="0">
                <a:solidFill>
                  <a:srgbClr val="383838"/>
                </a:solidFill>
                <a:latin typeface="PT Serif" pitchFamily="34" charset="0"/>
                <a:ea typeface="PT Serif" pitchFamily="34" charset="-122"/>
                <a:cs typeface="PT Serif" pitchFamily="34" charset="-120"/>
              </a:rPr>
              <a:t>6</a:t>
            </a:r>
            <a:endParaRPr lang="en-US" dirty="0"/>
          </a:p>
        </p:txBody>
      </p:sp>
      <p:sp>
        <p:nvSpPr>
          <p:cNvPr id="27" name="Text 24"/>
          <p:cNvSpPr/>
          <p:nvPr/>
        </p:nvSpPr>
        <p:spPr>
          <a:xfrm>
            <a:off x="8820971" y="5831289"/>
            <a:ext cx="680321" cy="202525"/>
          </a:xfrm>
          <a:prstGeom prst="rect">
            <a:avLst/>
          </a:prstGeom>
          <a:noFill/>
          <a:ln/>
        </p:spPr>
        <p:txBody>
          <a:bodyPr wrap="none" lIns="0" tIns="0" rIns="0" bIns="0" rtlCol="0" anchor="t"/>
          <a:lstStyle/>
          <a:p>
            <a:pPr marL="0" indent="0">
              <a:lnSpc>
                <a:spcPts val="1550"/>
              </a:lnSpc>
              <a:buNone/>
            </a:pPr>
            <a:r>
              <a:rPr lang="en-US" sz="1600" b="1" dirty="0">
                <a:solidFill>
                  <a:srgbClr val="383838"/>
                </a:solidFill>
                <a:latin typeface="PT Serif" pitchFamily="34" charset="0"/>
                <a:ea typeface="PT Serif" pitchFamily="34" charset="-122"/>
                <a:cs typeface="PT Serif" pitchFamily="34" charset="-120"/>
              </a:rPr>
              <a:t>Lắp ráp các phụ kiện</a:t>
            </a:r>
            <a:endParaRPr lang="en-US" sz="1600" dirty="0"/>
          </a:p>
        </p:txBody>
      </p:sp>
      <p:sp>
        <p:nvSpPr>
          <p:cNvPr id="28" name="Text 25"/>
          <p:cNvSpPr/>
          <p:nvPr/>
        </p:nvSpPr>
        <p:spPr>
          <a:xfrm>
            <a:off x="8755138" y="6107871"/>
            <a:ext cx="5480657" cy="197525"/>
          </a:xfrm>
          <a:prstGeom prst="rect">
            <a:avLst/>
          </a:prstGeom>
          <a:noFill/>
          <a:ln/>
        </p:spPr>
        <p:txBody>
          <a:bodyPr wrap="none" lIns="0" tIns="0" rIns="0" bIns="0" rtlCol="0" anchor="t"/>
          <a:lstStyle/>
          <a:p>
            <a:pPr marL="0" indent="0" algn="l">
              <a:lnSpc>
                <a:spcPts val="1550"/>
              </a:lnSpc>
              <a:buNone/>
            </a:pPr>
            <a:r>
              <a:rPr lang="en-US" sz="1050" dirty="0" err="1">
                <a:solidFill>
                  <a:srgbClr val="383838"/>
                </a:solidFill>
                <a:latin typeface="DM Sans" pitchFamily="34" charset="0"/>
                <a:ea typeface="DM Sans" pitchFamily="34" charset="-122"/>
                <a:cs typeface="DM Sans" pitchFamily="34" charset="-120"/>
              </a:rPr>
              <a:t>Các</a:t>
            </a:r>
            <a:r>
              <a:rPr lang="en-US" sz="1050" dirty="0">
                <a:solidFill>
                  <a:srgbClr val="383838"/>
                </a:solidFill>
                <a:latin typeface="DM Sans" pitchFamily="34" charset="0"/>
                <a:ea typeface="DM Sans" pitchFamily="34" charset="-122"/>
                <a:cs typeface="DM Sans" pitchFamily="34" charset="-120"/>
              </a:rPr>
              <a:t> bộ phận như đầu sấy, bộ lọc và dây điện được gắn kết với phần thân máy</a:t>
            </a:r>
            <a:endParaRPr lang="en-US" sz="1050" dirty="0"/>
          </a:p>
        </p:txBody>
      </p:sp>
      <p:sp>
        <p:nvSpPr>
          <p:cNvPr id="29" name="Shape 26"/>
          <p:cNvSpPr/>
          <p:nvPr/>
        </p:nvSpPr>
        <p:spPr>
          <a:xfrm>
            <a:off x="8391715" y="6840711"/>
            <a:ext cx="297214" cy="337164"/>
          </a:xfrm>
          <a:prstGeom prst="roundRect">
            <a:avLst>
              <a:gd name="adj" fmla="val 6669"/>
            </a:avLst>
          </a:prstGeom>
          <a:solidFill>
            <a:srgbClr val="F2EEEE"/>
          </a:solidFill>
          <a:ln/>
        </p:spPr>
      </p:sp>
      <p:sp>
        <p:nvSpPr>
          <p:cNvPr id="30" name="Text 27"/>
          <p:cNvSpPr/>
          <p:nvPr/>
        </p:nvSpPr>
        <p:spPr>
          <a:xfrm>
            <a:off x="8522362" y="6973675"/>
            <a:ext cx="45719" cy="194429"/>
          </a:xfrm>
          <a:prstGeom prst="rect">
            <a:avLst/>
          </a:prstGeom>
          <a:noFill/>
          <a:ln/>
        </p:spPr>
        <p:txBody>
          <a:bodyPr wrap="none" lIns="0" tIns="0" rIns="0" bIns="0" rtlCol="0" anchor="t"/>
          <a:lstStyle/>
          <a:p>
            <a:pPr marL="0" indent="0" algn="ctr">
              <a:lnSpc>
                <a:spcPts val="1500"/>
              </a:lnSpc>
              <a:buNone/>
            </a:pPr>
            <a:r>
              <a:rPr lang="en-US" dirty="0">
                <a:solidFill>
                  <a:srgbClr val="383838"/>
                </a:solidFill>
                <a:latin typeface="PT Serif" pitchFamily="34" charset="0"/>
                <a:ea typeface="PT Serif" pitchFamily="34" charset="-122"/>
                <a:cs typeface="PT Serif" pitchFamily="34" charset="-120"/>
              </a:rPr>
              <a:t>7</a:t>
            </a:r>
            <a:endParaRPr lang="en-US" dirty="0"/>
          </a:p>
        </p:txBody>
      </p:sp>
      <p:sp>
        <p:nvSpPr>
          <p:cNvPr id="31" name="Text 28"/>
          <p:cNvSpPr/>
          <p:nvPr/>
        </p:nvSpPr>
        <p:spPr>
          <a:xfrm>
            <a:off x="8820971" y="6916644"/>
            <a:ext cx="816235" cy="243007"/>
          </a:xfrm>
          <a:prstGeom prst="rect">
            <a:avLst/>
          </a:prstGeom>
          <a:noFill/>
          <a:ln/>
        </p:spPr>
        <p:txBody>
          <a:bodyPr wrap="none" lIns="0" tIns="0" rIns="0" bIns="0" rtlCol="0" anchor="t"/>
          <a:lstStyle/>
          <a:p>
            <a:pPr marL="0" indent="0">
              <a:lnSpc>
                <a:spcPts val="1900"/>
              </a:lnSpc>
              <a:buNone/>
            </a:pPr>
            <a:r>
              <a:rPr lang="en-US" b="1" dirty="0">
                <a:solidFill>
                  <a:srgbClr val="383838"/>
                </a:solidFill>
                <a:latin typeface="PT Serif" pitchFamily="34" charset="0"/>
                <a:ea typeface="PT Serif" pitchFamily="34" charset="-122"/>
                <a:cs typeface="PT Serif" pitchFamily="34" charset="-120"/>
              </a:rPr>
              <a:t>Kiểm tra chức năng</a:t>
            </a:r>
            <a:endParaRPr lang="en-US" dirty="0"/>
          </a:p>
        </p:txBody>
      </p:sp>
      <p:sp>
        <p:nvSpPr>
          <p:cNvPr id="32" name="Text 29"/>
          <p:cNvSpPr/>
          <p:nvPr/>
        </p:nvSpPr>
        <p:spPr>
          <a:xfrm>
            <a:off x="8820970" y="7175469"/>
            <a:ext cx="5480657" cy="197525"/>
          </a:xfrm>
          <a:prstGeom prst="rect">
            <a:avLst/>
          </a:prstGeom>
          <a:noFill/>
          <a:ln/>
        </p:spPr>
        <p:txBody>
          <a:bodyPr wrap="none" lIns="0" tIns="0" rIns="0" bIns="0" rtlCol="0" anchor="t"/>
          <a:lstStyle/>
          <a:p>
            <a:pPr marL="0" indent="0" algn="l">
              <a:lnSpc>
                <a:spcPts val="1550"/>
              </a:lnSpc>
              <a:buNone/>
            </a:pPr>
            <a:r>
              <a:rPr lang="en-US" sz="1050" dirty="0" err="1">
                <a:solidFill>
                  <a:srgbClr val="383838"/>
                </a:solidFill>
                <a:latin typeface="DM Sans" pitchFamily="34" charset="0"/>
                <a:ea typeface="DM Sans" pitchFamily="34" charset="-122"/>
                <a:cs typeface="DM Sans" pitchFamily="34" charset="-120"/>
              </a:rPr>
              <a:t>Thực</a:t>
            </a:r>
            <a:r>
              <a:rPr lang="en-US" sz="1050" dirty="0">
                <a:solidFill>
                  <a:srgbClr val="383838"/>
                </a:solidFill>
                <a:latin typeface="DM Sans" pitchFamily="34" charset="0"/>
                <a:ea typeface="DM Sans" pitchFamily="34" charset="-122"/>
                <a:cs typeface="DM Sans" pitchFamily="34" charset="-120"/>
              </a:rPr>
              <a:t> hiện kiểm tra chi tiết các chức năng của máy, bao gồm việc đo lường và điều </a:t>
            </a:r>
            <a:r>
              <a:rPr lang="en-US" sz="1050" dirty="0" err="1">
                <a:solidFill>
                  <a:srgbClr val="383838"/>
                </a:solidFill>
                <a:latin typeface="DM Sans" pitchFamily="34" charset="0"/>
                <a:ea typeface="DM Sans" pitchFamily="34" charset="-122"/>
                <a:cs typeface="DM Sans" pitchFamily="34" charset="-120"/>
              </a:rPr>
              <a:t>chỉnh</a:t>
            </a:r>
            <a:r>
              <a:rPr lang="en-US" sz="1050" dirty="0">
                <a:solidFill>
                  <a:srgbClr val="383838"/>
                </a:solidFill>
                <a:latin typeface="DM Sans" pitchFamily="34" charset="0"/>
                <a:ea typeface="DM Sans" pitchFamily="34" charset="-122"/>
                <a:cs typeface="DM Sans" pitchFamily="34" charset="-120"/>
              </a:rPr>
              <a:t> </a:t>
            </a:r>
          </a:p>
          <a:p>
            <a:pPr marL="0" indent="0" algn="l">
              <a:lnSpc>
                <a:spcPts val="1550"/>
              </a:lnSpc>
              <a:buNone/>
            </a:pPr>
            <a:r>
              <a:rPr lang="en-US" sz="1050" dirty="0" err="1">
                <a:solidFill>
                  <a:srgbClr val="383838"/>
                </a:solidFill>
                <a:latin typeface="DM Sans" pitchFamily="34" charset="0"/>
                <a:ea typeface="DM Sans" pitchFamily="34" charset="-122"/>
                <a:cs typeface="DM Sans" pitchFamily="34" charset="-120"/>
              </a:rPr>
              <a:t>nhiệt</a:t>
            </a:r>
            <a:r>
              <a:rPr lang="en-US" sz="1050" dirty="0">
                <a:solidFill>
                  <a:srgbClr val="383838"/>
                </a:solidFill>
                <a:latin typeface="DM Sans" pitchFamily="34" charset="0"/>
                <a:ea typeface="DM Sans" pitchFamily="34" charset="-122"/>
                <a:cs typeface="DM Sans" pitchFamily="34" charset="-120"/>
              </a:rPr>
              <a:t> độ để </a:t>
            </a:r>
            <a:r>
              <a:rPr lang="en-US" sz="1050" dirty="0" err="1">
                <a:solidFill>
                  <a:srgbClr val="383838"/>
                </a:solidFill>
                <a:latin typeface="DM Sans" pitchFamily="34" charset="0"/>
                <a:ea typeface="DM Sans" pitchFamily="34" charset="-122"/>
                <a:cs typeface="DM Sans" pitchFamily="34" charset="-120"/>
              </a:rPr>
              <a:t>đảm</a:t>
            </a:r>
            <a:r>
              <a:rPr lang="en-US" sz="1050" dirty="0">
                <a:solidFill>
                  <a:srgbClr val="383838"/>
                </a:solidFill>
                <a:latin typeface="DM Sans" pitchFamily="34" charset="0"/>
                <a:ea typeface="DM Sans" pitchFamily="34" charset="-122"/>
                <a:cs typeface="DM Sans" pitchFamily="34" charset="-120"/>
              </a:rPr>
              <a:t> </a:t>
            </a:r>
            <a:r>
              <a:rPr lang="en-US" sz="1050" dirty="0" err="1">
                <a:solidFill>
                  <a:srgbClr val="383838"/>
                </a:solidFill>
                <a:latin typeface="DM Sans" pitchFamily="34" charset="0"/>
                <a:ea typeface="DM Sans" pitchFamily="34" charset="-122"/>
                <a:cs typeface="DM Sans" pitchFamily="34" charset="-120"/>
              </a:rPr>
              <a:t>bảo</a:t>
            </a:r>
            <a:r>
              <a:rPr lang="en-US" sz="1050" dirty="0">
                <a:solidFill>
                  <a:srgbClr val="383838"/>
                </a:solidFill>
                <a:latin typeface="DM Sans" pitchFamily="34" charset="0"/>
                <a:ea typeface="DM Sans" pitchFamily="34" charset="-122"/>
                <a:cs typeface="DM Sans" pitchFamily="34" charset="-120"/>
              </a:rPr>
              <a:t> </a:t>
            </a:r>
            <a:r>
              <a:rPr lang="en-US" sz="1050" dirty="0" err="1">
                <a:solidFill>
                  <a:srgbClr val="383838"/>
                </a:solidFill>
                <a:latin typeface="DM Sans" pitchFamily="34" charset="0"/>
                <a:ea typeface="DM Sans" pitchFamily="34" charset="-122"/>
                <a:cs typeface="DM Sans" pitchFamily="34" charset="-120"/>
              </a:rPr>
              <a:t>rằng</a:t>
            </a:r>
            <a:r>
              <a:rPr lang="en-US" sz="1050" dirty="0">
                <a:solidFill>
                  <a:srgbClr val="383838"/>
                </a:solidFill>
                <a:latin typeface="DM Sans" pitchFamily="34" charset="0"/>
                <a:ea typeface="DM Sans" pitchFamily="34" charset="-122"/>
                <a:cs typeface="DM Sans" pitchFamily="34" charset="-120"/>
              </a:rPr>
              <a:t> máy không quá nóng hoặc quá lạnh so với yêu cầu</a:t>
            </a:r>
            <a:endParaRPr lang="en-US" sz="1050" dirty="0"/>
          </a:p>
        </p:txBody>
      </p:sp>
      <p:pic>
        <p:nvPicPr>
          <p:cNvPr id="34" name="Picture 33">
            <a:extLst>
              <a:ext uri="{FF2B5EF4-FFF2-40B4-BE49-F238E27FC236}">
                <a16:creationId xmlns:a16="http://schemas.microsoft.com/office/drawing/2014/main" id="{A2523BCA-3E1D-7F13-B9A4-2B2AF1BF31AE}"/>
              </a:ext>
            </a:extLst>
          </p:cNvPr>
          <p:cNvPicPr>
            <a:picLocks noChangeAspect="1"/>
          </p:cNvPicPr>
          <p:nvPr/>
        </p:nvPicPr>
        <p:blipFill>
          <a:blip r:embed="rId4"/>
          <a:stretch>
            <a:fillRect/>
          </a:stretch>
        </p:blipFill>
        <p:spPr>
          <a:xfrm>
            <a:off x="11726426" y="7386952"/>
            <a:ext cx="2721269" cy="84264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153543" y="621387"/>
            <a:ext cx="10323314" cy="630079"/>
          </a:xfrm>
          <a:prstGeom prst="rect">
            <a:avLst/>
          </a:prstGeom>
          <a:noFill/>
          <a:ln/>
        </p:spPr>
        <p:txBody>
          <a:bodyPr wrap="none" lIns="0" tIns="0" rIns="0" bIns="0" rtlCol="0" anchor="t"/>
          <a:lstStyle/>
          <a:p>
            <a:pPr marL="0" indent="0" algn="ctr">
              <a:lnSpc>
                <a:spcPts val="4950"/>
              </a:lnSpc>
              <a:buNone/>
            </a:pPr>
            <a:r>
              <a:rPr lang="en-US" sz="3950" b="1" dirty="0">
                <a:solidFill>
                  <a:srgbClr val="020202"/>
                </a:solidFill>
                <a:latin typeface="PT Serif" pitchFamily="34" charset="0"/>
                <a:ea typeface="PT Serif" pitchFamily="34" charset="-122"/>
                <a:cs typeface="PT Serif" pitchFamily="34" charset="-120"/>
              </a:rPr>
              <a:t>Nguyên nhân dẫn đến tai nạn khi sản xuất</a:t>
            </a:r>
            <a:endParaRPr lang="en-US" sz="3950" dirty="0"/>
          </a:p>
        </p:txBody>
      </p:sp>
      <p:pic>
        <p:nvPicPr>
          <p:cNvPr id="3" name="Image 0" descr="preencoded.png"/>
          <p:cNvPicPr>
            <a:picLocks noChangeAspect="1"/>
          </p:cNvPicPr>
          <p:nvPr/>
        </p:nvPicPr>
        <p:blipFill>
          <a:blip r:embed="rId3"/>
          <a:stretch>
            <a:fillRect/>
          </a:stretch>
        </p:blipFill>
        <p:spPr>
          <a:xfrm>
            <a:off x="5810964" y="1635443"/>
            <a:ext cx="3008352" cy="2520553"/>
          </a:xfrm>
          <a:prstGeom prst="rect">
            <a:avLst/>
          </a:prstGeom>
        </p:spPr>
      </p:pic>
      <p:sp>
        <p:nvSpPr>
          <p:cNvPr id="4" name="Shape 1"/>
          <p:cNvSpPr/>
          <p:nvPr/>
        </p:nvSpPr>
        <p:spPr>
          <a:xfrm>
            <a:off x="671989" y="4587954"/>
            <a:ext cx="431959" cy="431959"/>
          </a:xfrm>
          <a:prstGeom prst="roundRect">
            <a:avLst>
              <a:gd name="adj" fmla="val 6668"/>
            </a:avLst>
          </a:prstGeom>
          <a:solidFill>
            <a:srgbClr val="F2EEEE"/>
          </a:solidFill>
          <a:ln/>
        </p:spPr>
      </p:sp>
      <p:sp>
        <p:nvSpPr>
          <p:cNvPr id="5" name="Text 2"/>
          <p:cNvSpPr/>
          <p:nvPr/>
        </p:nvSpPr>
        <p:spPr>
          <a:xfrm>
            <a:off x="807363" y="4652724"/>
            <a:ext cx="161211" cy="302419"/>
          </a:xfrm>
          <a:prstGeom prst="rect">
            <a:avLst/>
          </a:prstGeom>
          <a:noFill/>
          <a:ln/>
        </p:spPr>
        <p:txBody>
          <a:bodyPr wrap="none" lIns="0" tIns="0" rIns="0" bIns="0" rtlCol="0" anchor="t"/>
          <a:lstStyle/>
          <a:p>
            <a:pPr marL="0" indent="0" algn="ctr">
              <a:lnSpc>
                <a:spcPts val="2350"/>
              </a:lnSpc>
              <a:buNone/>
            </a:pPr>
            <a:r>
              <a:rPr lang="en-US" sz="2350" dirty="0">
                <a:solidFill>
                  <a:srgbClr val="383838"/>
                </a:solidFill>
                <a:latin typeface="PT Serif" pitchFamily="34" charset="0"/>
                <a:ea typeface="PT Serif" pitchFamily="34" charset="-122"/>
                <a:cs typeface="PT Serif" pitchFamily="34" charset="-120"/>
              </a:rPr>
              <a:t>1</a:t>
            </a:r>
            <a:endParaRPr lang="en-US" sz="2350" dirty="0"/>
          </a:p>
        </p:txBody>
      </p:sp>
      <p:sp>
        <p:nvSpPr>
          <p:cNvPr id="6" name="Text 3"/>
          <p:cNvSpPr/>
          <p:nvPr/>
        </p:nvSpPr>
        <p:spPr>
          <a:xfrm>
            <a:off x="1295876" y="4587954"/>
            <a:ext cx="2520315" cy="315039"/>
          </a:xfrm>
          <a:prstGeom prst="rect">
            <a:avLst/>
          </a:prstGeom>
          <a:noFill/>
          <a:ln/>
        </p:spPr>
        <p:txBody>
          <a:bodyPr wrap="none" lIns="0" tIns="0" rIns="0" bIns="0" rtlCol="0" anchor="t"/>
          <a:lstStyle/>
          <a:p>
            <a:pPr marL="0" indent="0">
              <a:lnSpc>
                <a:spcPts val="2450"/>
              </a:lnSpc>
              <a:buNone/>
            </a:pPr>
            <a:r>
              <a:rPr lang="en-US" sz="1950" b="1" dirty="0">
                <a:solidFill>
                  <a:srgbClr val="383838"/>
                </a:solidFill>
                <a:latin typeface="PT Serif" pitchFamily="34" charset="0"/>
                <a:ea typeface="PT Serif" pitchFamily="34" charset="-122"/>
                <a:cs typeface="PT Serif" pitchFamily="34" charset="-120"/>
              </a:rPr>
              <a:t>Thiếu thiết bị bảo hộ</a:t>
            </a:r>
            <a:endParaRPr lang="en-US" sz="1950" b="1" dirty="0"/>
          </a:p>
        </p:txBody>
      </p:sp>
      <p:sp>
        <p:nvSpPr>
          <p:cNvPr id="7" name="Text 4"/>
          <p:cNvSpPr/>
          <p:nvPr/>
        </p:nvSpPr>
        <p:spPr>
          <a:xfrm>
            <a:off x="1295876" y="5018127"/>
            <a:ext cx="3677007" cy="614363"/>
          </a:xfrm>
          <a:prstGeom prst="rect">
            <a:avLst/>
          </a:prstGeom>
          <a:noFill/>
          <a:ln/>
        </p:spPr>
        <p:txBody>
          <a:bodyPr wrap="square" lIns="0" tIns="0" rIns="0" bIns="0" rtlCol="0" anchor="t"/>
          <a:lstStyle/>
          <a:p>
            <a:pPr marL="0" indent="0">
              <a:lnSpc>
                <a:spcPts val="2400"/>
              </a:lnSpc>
              <a:buNone/>
            </a:pPr>
            <a:r>
              <a:rPr lang="en-US" sz="1500" dirty="0">
                <a:solidFill>
                  <a:srgbClr val="383838"/>
                </a:solidFill>
                <a:latin typeface="DM Sans" pitchFamily="34" charset="0"/>
                <a:ea typeface="DM Sans" pitchFamily="34" charset="-122"/>
                <a:cs typeface="DM Sans" pitchFamily="34" charset="-120"/>
              </a:rPr>
              <a:t>Công nhân không sử dụng thiết bị bảo hộ cá nhân đúng cách.</a:t>
            </a:r>
            <a:endParaRPr lang="en-US" sz="1500" dirty="0"/>
          </a:p>
        </p:txBody>
      </p:sp>
      <p:sp>
        <p:nvSpPr>
          <p:cNvPr id="8" name="Shape 5"/>
          <p:cNvSpPr/>
          <p:nvPr/>
        </p:nvSpPr>
        <p:spPr>
          <a:xfrm>
            <a:off x="5164812" y="4587954"/>
            <a:ext cx="431959" cy="431959"/>
          </a:xfrm>
          <a:prstGeom prst="roundRect">
            <a:avLst>
              <a:gd name="adj" fmla="val 6668"/>
            </a:avLst>
          </a:prstGeom>
          <a:solidFill>
            <a:srgbClr val="F2EEEE"/>
          </a:solidFill>
          <a:ln/>
        </p:spPr>
      </p:sp>
      <p:sp>
        <p:nvSpPr>
          <p:cNvPr id="9" name="Text 6"/>
          <p:cNvSpPr/>
          <p:nvPr/>
        </p:nvSpPr>
        <p:spPr>
          <a:xfrm>
            <a:off x="5300186" y="4652724"/>
            <a:ext cx="161211" cy="302419"/>
          </a:xfrm>
          <a:prstGeom prst="rect">
            <a:avLst/>
          </a:prstGeom>
          <a:noFill/>
          <a:ln/>
        </p:spPr>
        <p:txBody>
          <a:bodyPr wrap="none" lIns="0" tIns="0" rIns="0" bIns="0" rtlCol="0" anchor="t"/>
          <a:lstStyle/>
          <a:p>
            <a:pPr marL="0" indent="0" algn="ctr">
              <a:lnSpc>
                <a:spcPts val="2350"/>
              </a:lnSpc>
              <a:buNone/>
            </a:pPr>
            <a:r>
              <a:rPr lang="en-US" sz="2350" dirty="0">
                <a:solidFill>
                  <a:srgbClr val="383838"/>
                </a:solidFill>
                <a:latin typeface="PT Serif" pitchFamily="34" charset="0"/>
                <a:ea typeface="PT Serif" pitchFamily="34" charset="-122"/>
                <a:cs typeface="PT Serif" pitchFamily="34" charset="-120"/>
              </a:rPr>
              <a:t>2</a:t>
            </a:r>
            <a:endParaRPr lang="en-US" sz="2350" dirty="0"/>
          </a:p>
        </p:txBody>
      </p:sp>
      <p:sp>
        <p:nvSpPr>
          <p:cNvPr id="10" name="Text 7"/>
          <p:cNvSpPr/>
          <p:nvPr/>
        </p:nvSpPr>
        <p:spPr>
          <a:xfrm>
            <a:off x="5788700" y="4587954"/>
            <a:ext cx="2520315" cy="315039"/>
          </a:xfrm>
          <a:prstGeom prst="rect">
            <a:avLst/>
          </a:prstGeom>
          <a:noFill/>
          <a:ln/>
        </p:spPr>
        <p:txBody>
          <a:bodyPr wrap="none" lIns="0" tIns="0" rIns="0" bIns="0" rtlCol="0" anchor="t"/>
          <a:lstStyle/>
          <a:p>
            <a:pPr marL="0" indent="0">
              <a:lnSpc>
                <a:spcPts val="2450"/>
              </a:lnSpc>
              <a:buNone/>
            </a:pPr>
            <a:r>
              <a:rPr lang="en-US" sz="1950" b="1" dirty="0">
                <a:solidFill>
                  <a:srgbClr val="383838"/>
                </a:solidFill>
                <a:latin typeface="PT Serif" pitchFamily="34" charset="0"/>
                <a:ea typeface="PT Serif" pitchFamily="34" charset="-122"/>
                <a:cs typeface="PT Serif" pitchFamily="34" charset="-120"/>
              </a:rPr>
              <a:t>Hư hỏng thiết bị</a:t>
            </a:r>
            <a:endParaRPr lang="en-US" sz="1950" b="1" dirty="0"/>
          </a:p>
        </p:txBody>
      </p:sp>
      <p:sp>
        <p:nvSpPr>
          <p:cNvPr id="11" name="Text 8"/>
          <p:cNvSpPr/>
          <p:nvPr/>
        </p:nvSpPr>
        <p:spPr>
          <a:xfrm>
            <a:off x="5788700" y="5018127"/>
            <a:ext cx="3677007" cy="614363"/>
          </a:xfrm>
          <a:prstGeom prst="rect">
            <a:avLst/>
          </a:prstGeom>
          <a:noFill/>
          <a:ln/>
        </p:spPr>
        <p:txBody>
          <a:bodyPr wrap="square" lIns="0" tIns="0" rIns="0" bIns="0" rtlCol="0" anchor="t"/>
          <a:lstStyle/>
          <a:p>
            <a:pPr marL="0" indent="0">
              <a:lnSpc>
                <a:spcPts val="2400"/>
              </a:lnSpc>
              <a:buNone/>
            </a:pPr>
            <a:r>
              <a:rPr lang="en-US" sz="1500" dirty="0">
                <a:solidFill>
                  <a:srgbClr val="383838"/>
                </a:solidFill>
                <a:latin typeface="DM Sans" pitchFamily="34" charset="0"/>
                <a:ea typeface="DM Sans" pitchFamily="34" charset="-122"/>
                <a:cs typeface="DM Sans" pitchFamily="34" charset="-120"/>
              </a:rPr>
              <a:t>Máy móc bị hỏng hoặc không được bảo trì định kỳ.</a:t>
            </a:r>
            <a:endParaRPr lang="en-US" sz="1500" dirty="0"/>
          </a:p>
        </p:txBody>
      </p:sp>
      <p:sp>
        <p:nvSpPr>
          <p:cNvPr id="12" name="Shape 9"/>
          <p:cNvSpPr/>
          <p:nvPr/>
        </p:nvSpPr>
        <p:spPr>
          <a:xfrm>
            <a:off x="9657636" y="4587954"/>
            <a:ext cx="431959" cy="431959"/>
          </a:xfrm>
          <a:prstGeom prst="roundRect">
            <a:avLst>
              <a:gd name="adj" fmla="val 6668"/>
            </a:avLst>
          </a:prstGeom>
          <a:solidFill>
            <a:srgbClr val="F2EEEE"/>
          </a:solidFill>
          <a:ln/>
        </p:spPr>
      </p:sp>
      <p:sp>
        <p:nvSpPr>
          <p:cNvPr id="13" name="Text 10"/>
          <p:cNvSpPr/>
          <p:nvPr/>
        </p:nvSpPr>
        <p:spPr>
          <a:xfrm>
            <a:off x="9793010" y="4652724"/>
            <a:ext cx="161211" cy="302419"/>
          </a:xfrm>
          <a:prstGeom prst="rect">
            <a:avLst/>
          </a:prstGeom>
          <a:noFill/>
          <a:ln/>
        </p:spPr>
        <p:txBody>
          <a:bodyPr wrap="none" lIns="0" tIns="0" rIns="0" bIns="0" rtlCol="0" anchor="t"/>
          <a:lstStyle/>
          <a:p>
            <a:pPr marL="0" indent="0" algn="ctr">
              <a:lnSpc>
                <a:spcPts val="2350"/>
              </a:lnSpc>
              <a:buNone/>
            </a:pPr>
            <a:r>
              <a:rPr lang="en-US" sz="2350" dirty="0">
                <a:solidFill>
                  <a:srgbClr val="383838"/>
                </a:solidFill>
                <a:latin typeface="PT Serif" pitchFamily="34" charset="0"/>
                <a:ea typeface="PT Serif" pitchFamily="34" charset="-122"/>
                <a:cs typeface="PT Serif" pitchFamily="34" charset="-120"/>
              </a:rPr>
              <a:t>3</a:t>
            </a:r>
            <a:endParaRPr lang="en-US" sz="2350" dirty="0"/>
          </a:p>
        </p:txBody>
      </p:sp>
      <p:sp>
        <p:nvSpPr>
          <p:cNvPr id="14" name="Text 11"/>
          <p:cNvSpPr/>
          <p:nvPr/>
        </p:nvSpPr>
        <p:spPr>
          <a:xfrm>
            <a:off x="10281523" y="4587954"/>
            <a:ext cx="2520315" cy="315039"/>
          </a:xfrm>
          <a:prstGeom prst="rect">
            <a:avLst/>
          </a:prstGeom>
          <a:noFill/>
          <a:ln/>
        </p:spPr>
        <p:txBody>
          <a:bodyPr wrap="none" lIns="0" tIns="0" rIns="0" bIns="0" rtlCol="0" anchor="t"/>
          <a:lstStyle/>
          <a:p>
            <a:pPr marL="0" indent="0">
              <a:lnSpc>
                <a:spcPts val="2450"/>
              </a:lnSpc>
              <a:buNone/>
            </a:pPr>
            <a:r>
              <a:rPr lang="en-US" sz="1950" b="1" dirty="0">
                <a:solidFill>
                  <a:srgbClr val="383838"/>
                </a:solidFill>
                <a:latin typeface="PT Serif" pitchFamily="34" charset="0"/>
                <a:ea typeface="PT Serif" pitchFamily="34" charset="-122"/>
                <a:cs typeface="PT Serif" pitchFamily="34" charset="-120"/>
              </a:rPr>
              <a:t>Thiếu đào tạo</a:t>
            </a:r>
            <a:endParaRPr lang="en-US" sz="1950" b="1" dirty="0"/>
          </a:p>
        </p:txBody>
      </p:sp>
      <p:sp>
        <p:nvSpPr>
          <p:cNvPr id="15" name="Text 12"/>
          <p:cNvSpPr/>
          <p:nvPr/>
        </p:nvSpPr>
        <p:spPr>
          <a:xfrm>
            <a:off x="10281523" y="5018127"/>
            <a:ext cx="3677007" cy="614363"/>
          </a:xfrm>
          <a:prstGeom prst="rect">
            <a:avLst/>
          </a:prstGeom>
          <a:noFill/>
          <a:ln/>
        </p:spPr>
        <p:txBody>
          <a:bodyPr wrap="square" lIns="0" tIns="0" rIns="0" bIns="0" rtlCol="0" anchor="t"/>
          <a:lstStyle/>
          <a:p>
            <a:pPr marL="0" indent="0">
              <a:lnSpc>
                <a:spcPts val="2400"/>
              </a:lnSpc>
              <a:buNone/>
            </a:pPr>
            <a:r>
              <a:rPr lang="en-US" sz="1500" dirty="0">
                <a:solidFill>
                  <a:srgbClr val="383838"/>
                </a:solidFill>
                <a:latin typeface="DM Sans" pitchFamily="34" charset="0"/>
                <a:ea typeface="DM Sans" pitchFamily="34" charset="-122"/>
                <a:cs typeface="DM Sans" pitchFamily="34" charset="-120"/>
              </a:rPr>
              <a:t>Công nhân chưa được đào tạo đầy đủ về quy trình làm việc an toàn.</a:t>
            </a:r>
            <a:endParaRPr lang="en-US" sz="1500" dirty="0"/>
          </a:p>
        </p:txBody>
      </p:sp>
      <p:sp>
        <p:nvSpPr>
          <p:cNvPr id="16" name="Shape 13"/>
          <p:cNvSpPr/>
          <p:nvPr/>
        </p:nvSpPr>
        <p:spPr>
          <a:xfrm>
            <a:off x="671989" y="6040398"/>
            <a:ext cx="431959" cy="431959"/>
          </a:xfrm>
          <a:prstGeom prst="roundRect">
            <a:avLst>
              <a:gd name="adj" fmla="val 6668"/>
            </a:avLst>
          </a:prstGeom>
          <a:solidFill>
            <a:srgbClr val="F2EEEE"/>
          </a:solidFill>
          <a:ln/>
        </p:spPr>
      </p:sp>
      <p:sp>
        <p:nvSpPr>
          <p:cNvPr id="17" name="Text 14"/>
          <p:cNvSpPr/>
          <p:nvPr/>
        </p:nvSpPr>
        <p:spPr>
          <a:xfrm>
            <a:off x="807363" y="6105168"/>
            <a:ext cx="161211" cy="302419"/>
          </a:xfrm>
          <a:prstGeom prst="rect">
            <a:avLst/>
          </a:prstGeom>
          <a:noFill/>
          <a:ln/>
        </p:spPr>
        <p:txBody>
          <a:bodyPr wrap="none" lIns="0" tIns="0" rIns="0" bIns="0" rtlCol="0" anchor="t"/>
          <a:lstStyle/>
          <a:p>
            <a:pPr marL="0" indent="0" algn="ctr">
              <a:lnSpc>
                <a:spcPts val="2350"/>
              </a:lnSpc>
              <a:buNone/>
            </a:pPr>
            <a:r>
              <a:rPr lang="en-US" sz="2350" dirty="0">
                <a:solidFill>
                  <a:srgbClr val="383838"/>
                </a:solidFill>
                <a:latin typeface="PT Serif" pitchFamily="34" charset="0"/>
                <a:ea typeface="PT Serif" pitchFamily="34" charset="-122"/>
                <a:cs typeface="PT Serif" pitchFamily="34" charset="-120"/>
              </a:rPr>
              <a:t>4</a:t>
            </a:r>
            <a:endParaRPr lang="en-US" sz="2350" dirty="0"/>
          </a:p>
        </p:txBody>
      </p:sp>
      <p:sp>
        <p:nvSpPr>
          <p:cNvPr id="18" name="Text 15"/>
          <p:cNvSpPr/>
          <p:nvPr/>
        </p:nvSpPr>
        <p:spPr>
          <a:xfrm>
            <a:off x="1295876" y="6040398"/>
            <a:ext cx="2861310" cy="315039"/>
          </a:xfrm>
          <a:prstGeom prst="rect">
            <a:avLst/>
          </a:prstGeom>
          <a:noFill/>
          <a:ln/>
        </p:spPr>
        <p:txBody>
          <a:bodyPr wrap="none" lIns="0" tIns="0" rIns="0" bIns="0" rtlCol="0" anchor="t"/>
          <a:lstStyle/>
          <a:p>
            <a:pPr marL="0" indent="0">
              <a:lnSpc>
                <a:spcPts val="2450"/>
              </a:lnSpc>
              <a:buNone/>
            </a:pPr>
            <a:r>
              <a:rPr lang="en-US" sz="1950" b="1" dirty="0">
                <a:solidFill>
                  <a:srgbClr val="383838"/>
                </a:solidFill>
                <a:latin typeface="PT Serif" pitchFamily="34" charset="0"/>
                <a:ea typeface="PT Serif" pitchFamily="34" charset="-122"/>
                <a:cs typeface="PT Serif" pitchFamily="34" charset="-120"/>
              </a:rPr>
              <a:t>Không tuân thủ quy trình</a:t>
            </a:r>
            <a:endParaRPr lang="en-US" sz="1950" b="1" dirty="0"/>
          </a:p>
        </p:txBody>
      </p:sp>
      <p:sp>
        <p:nvSpPr>
          <p:cNvPr id="19" name="Text 16"/>
          <p:cNvSpPr/>
          <p:nvPr/>
        </p:nvSpPr>
        <p:spPr>
          <a:xfrm>
            <a:off x="1295876" y="6470571"/>
            <a:ext cx="3677007" cy="614363"/>
          </a:xfrm>
          <a:prstGeom prst="rect">
            <a:avLst/>
          </a:prstGeom>
          <a:noFill/>
          <a:ln/>
        </p:spPr>
        <p:txBody>
          <a:bodyPr wrap="square" lIns="0" tIns="0" rIns="0" bIns="0" rtlCol="0" anchor="t"/>
          <a:lstStyle/>
          <a:p>
            <a:pPr marL="0" indent="0">
              <a:lnSpc>
                <a:spcPts val="2400"/>
              </a:lnSpc>
              <a:buNone/>
            </a:pPr>
            <a:r>
              <a:rPr lang="en-US" sz="1500" dirty="0">
                <a:solidFill>
                  <a:srgbClr val="383838"/>
                </a:solidFill>
                <a:latin typeface="DM Sans" pitchFamily="34" charset="0"/>
                <a:ea typeface="DM Sans" pitchFamily="34" charset="-122"/>
                <a:cs typeface="DM Sans" pitchFamily="34" charset="-120"/>
              </a:rPr>
              <a:t>Công nhân không được đào tạo đầy đủ về các quy trình an toàn.</a:t>
            </a:r>
            <a:endParaRPr lang="en-US" sz="1500" dirty="0"/>
          </a:p>
        </p:txBody>
      </p:sp>
      <p:sp>
        <p:nvSpPr>
          <p:cNvPr id="20" name="Shape 17"/>
          <p:cNvSpPr/>
          <p:nvPr/>
        </p:nvSpPr>
        <p:spPr>
          <a:xfrm>
            <a:off x="5164812" y="6040398"/>
            <a:ext cx="431959" cy="431959"/>
          </a:xfrm>
          <a:prstGeom prst="roundRect">
            <a:avLst>
              <a:gd name="adj" fmla="val 6668"/>
            </a:avLst>
          </a:prstGeom>
          <a:solidFill>
            <a:srgbClr val="F2EEEE"/>
          </a:solidFill>
          <a:ln/>
        </p:spPr>
      </p:sp>
      <p:sp>
        <p:nvSpPr>
          <p:cNvPr id="21" name="Text 18"/>
          <p:cNvSpPr/>
          <p:nvPr/>
        </p:nvSpPr>
        <p:spPr>
          <a:xfrm>
            <a:off x="5300186" y="6105168"/>
            <a:ext cx="161211" cy="302419"/>
          </a:xfrm>
          <a:prstGeom prst="rect">
            <a:avLst/>
          </a:prstGeom>
          <a:noFill/>
          <a:ln/>
        </p:spPr>
        <p:txBody>
          <a:bodyPr wrap="none" lIns="0" tIns="0" rIns="0" bIns="0" rtlCol="0" anchor="t"/>
          <a:lstStyle/>
          <a:p>
            <a:pPr marL="0" indent="0" algn="ctr">
              <a:lnSpc>
                <a:spcPts val="2350"/>
              </a:lnSpc>
              <a:buNone/>
            </a:pPr>
            <a:r>
              <a:rPr lang="en-US" sz="2350" dirty="0">
                <a:solidFill>
                  <a:srgbClr val="383838"/>
                </a:solidFill>
                <a:latin typeface="PT Serif" pitchFamily="34" charset="0"/>
                <a:ea typeface="PT Serif" pitchFamily="34" charset="-122"/>
                <a:cs typeface="PT Serif" pitchFamily="34" charset="-120"/>
              </a:rPr>
              <a:t>5</a:t>
            </a:r>
            <a:endParaRPr lang="en-US" sz="2350" dirty="0"/>
          </a:p>
        </p:txBody>
      </p:sp>
      <p:sp>
        <p:nvSpPr>
          <p:cNvPr id="22" name="Text 19"/>
          <p:cNvSpPr/>
          <p:nvPr/>
        </p:nvSpPr>
        <p:spPr>
          <a:xfrm>
            <a:off x="5788700" y="6040398"/>
            <a:ext cx="3084909" cy="315039"/>
          </a:xfrm>
          <a:prstGeom prst="rect">
            <a:avLst/>
          </a:prstGeom>
          <a:noFill/>
          <a:ln/>
        </p:spPr>
        <p:txBody>
          <a:bodyPr wrap="none" lIns="0" tIns="0" rIns="0" bIns="0" rtlCol="0" anchor="t"/>
          <a:lstStyle/>
          <a:p>
            <a:pPr marL="0" indent="0">
              <a:lnSpc>
                <a:spcPts val="2450"/>
              </a:lnSpc>
              <a:buNone/>
            </a:pPr>
            <a:r>
              <a:rPr lang="en-US" sz="1950" b="1" dirty="0">
                <a:solidFill>
                  <a:srgbClr val="383838"/>
                </a:solidFill>
                <a:latin typeface="PT Serif" pitchFamily="34" charset="0"/>
                <a:ea typeface="PT Serif" pitchFamily="34" charset="-122"/>
                <a:cs typeface="PT Serif" pitchFamily="34" charset="-120"/>
              </a:rPr>
              <a:t>Môi trường không đảm bảo</a:t>
            </a:r>
            <a:endParaRPr lang="en-US" sz="1950" b="1" dirty="0"/>
          </a:p>
        </p:txBody>
      </p:sp>
      <p:sp>
        <p:nvSpPr>
          <p:cNvPr id="23" name="Text 20"/>
          <p:cNvSpPr/>
          <p:nvPr/>
        </p:nvSpPr>
        <p:spPr>
          <a:xfrm>
            <a:off x="5788700" y="6470571"/>
            <a:ext cx="3677007" cy="614363"/>
          </a:xfrm>
          <a:prstGeom prst="rect">
            <a:avLst/>
          </a:prstGeom>
          <a:noFill/>
          <a:ln/>
        </p:spPr>
        <p:txBody>
          <a:bodyPr wrap="square" lIns="0" tIns="0" rIns="0" bIns="0" rtlCol="0" anchor="t"/>
          <a:lstStyle/>
          <a:p>
            <a:pPr marL="0" indent="0">
              <a:lnSpc>
                <a:spcPts val="2400"/>
              </a:lnSpc>
              <a:buNone/>
            </a:pPr>
            <a:r>
              <a:rPr lang="en-US" sz="1500" dirty="0">
                <a:solidFill>
                  <a:srgbClr val="383838"/>
                </a:solidFill>
                <a:latin typeface="DM Sans" pitchFamily="34" charset="0"/>
                <a:ea typeface="DM Sans" pitchFamily="34" charset="-122"/>
                <a:cs typeface="DM Sans" pitchFamily="34" charset="-120"/>
              </a:rPr>
              <a:t>Ánh sáng, thông gió, mặt sàn ẩm ướt, … đều có thể là nguyên nhân </a:t>
            </a:r>
            <a:endParaRPr lang="en-US" sz="1500" dirty="0"/>
          </a:p>
        </p:txBody>
      </p:sp>
      <p:sp>
        <p:nvSpPr>
          <p:cNvPr id="24" name="Shape 21"/>
          <p:cNvSpPr/>
          <p:nvPr/>
        </p:nvSpPr>
        <p:spPr>
          <a:xfrm>
            <a:off x="9657636" y="6040398"/>
            <a:ext cx="431959" cy="431959"/>
          </a:xfrm>
          <a:prstGeom prst="roundRect">
            <a:avLst>
              <a:gd name="adj" fmla="val 6668"/>
            </a:avLst>
          </a:prstGeom>
          <a:solidFill>
            <a:srgbClr val="F2EEEE"/>
          </a:solidFill>
          <a:ln/>
        </p:spPr>
      </p:sp>
      <p:sp>
        <p:nvSpPr>
          <p:cNvPr id="25" name="Text 22"/>
          <p:cNvSpPr/>
          <p:nvPr/>
        </p:nvSpPr>
        <p:spPr>
          <a:xfrm>
            <a:off x="9793010" y="6105168"/>
            <a:ext cx="161211" cy="302419"/>
          </a:xfrm>
          <a:prstGeom prst="rect">
            <a:avLst/>
          </a:prstGeom>
          <a:noFill/>
          <a:ln/>
        </p:spPr>
        <p:txBody>
          <a:bodyPr wrap="none" lIns="0" tIns="0" rIns="0" bIns="0" rtlCol="0" anchor="t"/>
          <a:lstStyle/>
          <a:p>
            <a:pPr marL="0" indent="0" algn="ctr">
              <a:lnSpc>
                <a:spcPts val="2350"/>
              </a:lnSpc>
              <a:buNone/>
            </a:pPr>
            <a:r>
              <a:rPr lang="en-US" sz="2350" dirty="0">
                <a:solidFill>
                  <a:srgbClr val="383838"/>
                </a:solidFill>
                <a:latin typeface="PT Serif" pitchFamily="34" charset="0"/>
                <a:ea typeface="PT Serif" pitchFamily="34" charset="-122"/>
                <a:cs typeface="PT Serif" pitchFamily="34" charset="-120"/>
              </a:rPr>
              <a:t>6</a:t>
            </a:r>
            <a:endParaRPr lang="en-US" sz="2350" dirty="0"/>
          </a:p>
        </p:txBody>
      </p:sp>
      <p:sp>
        <p:nvSpPr>
          <p:cNvPr id="26" name="Text 23"/>
          <p:cNvSpPr/>
          <p:nvPr/>
        </p:nvSpPr>
        <p:spPr>
          <a:xfrm>
            <a:off x="10281523" y="6040398"/>
            <a:ext cx="2520315" cy="315039"/>
          </a:xfrm>
          <a:prstGeom prst="rect">
            <a:avLst/>
          </a:prstGeom>
          <a:noFill/>
          <a:ln/>
        </p:spPr>
        <p:txBody>
          <a:bodyPr wrap="none" lIns="0" tIns="0" rIns="0" bIns="0" rtlCol="0" anchor="t"/>
          <a:lstStyle/>
          <a:p>
            <a:pPr marL="0" indent="0">
              <a:lnSpc>
                <a:spcPts val="2450"/>
              </a:lnSpc>
              <a:buNone/>
            </a:pPr>
            <a:r>
              <a:rPr lang="en-US" sz="1950" b="1" dirty="0">
                <a:solidFill>
                  <a:srgbClr val="383838"/>
                </a:solidFill>
                <a:latin typeface="PT Serif" pitchFamily="34" charset="0"/>
                <a:ea typeface="PT Serif" pitchFamily="34" charset="-122"/>
                <a:cs typeface="PT Serif" pitchFamily="34" charset="-120"/>
              </a:rPr>
              <a:t>Bệnh nghề nghiệp</a:t>
            </a:r>
            <a:endParaRPr lang="en-US" sz="1950" b="1" dirty="0"/>
          </a:p>
        </p:txBody>
      </p:sp>
      <p:sp>
        <p:nvSpPr>
          <p:cNvPr id="27" name="Text 24"/>
          <p:cNvSpPr/>
          <p:nvPr/>
        </p:nvSpPr>
        <p:spPr>
          <a:xfrm>
            <a:off x="10281523" y="6470571"/>
            <a:ext cx="3677007" cy="614363"/>
          </a:xfrm>
          <a:prstGeom prst="rect">
            <a:avLst/>
          </a:prstGeom>
          <a:noFill/>
          <a:ln/>
        </p:spPr>
        <p:txBody>
          <a:bodyPr wrap="square" lIns="0" tIns="0" rIns="0" bIns="0" rtlCol="0" anchor="t"/>
          <a:lstStyle/>
          <a:p>
            <a:pPr marL="0" indent="0">
              <a:lnSpc>
                <a:spcPts val="2400"/>
              </a:lnSpc>
              <a:buNone/>
            </a:pPr>
            <a:r>
              <a:rPr lang="en-US" sz="1500" dirty="0">
                <a:solidFill>
                  <a:srgbClr val="383838"/>
                </a:solidFill>
                <a:latin typeface="DM Sans" pitchFamily="34" charset="0"/>
                <a:ea typeface="DM Sans" pitchFamily="34" charset="-122"/>
                <a:cs typeface="DM Sans" pitchFamily="34" charset="-120"/>
              </a:rPr>
              <a:t>Giữ nguyên một tư thế trong thời gian dài hay tiếp xúc với hóa chất </a:t>
            </a:r>
            <a:endParaRPr lang="en-US" sz="1500" dirty="0"/>
          </a:p>
        </p:txBody>
      </p:sp>
      <p:sp>
        <p:nvSpPr>
          <p:cNvPr id="28" name="Text 25"/>
          <p:cNvSpPr/>
          <p:nvPr/>
        </p:nvSpPr>
        <p:spPr>
          <a:xfrm>
            <a:off x="671989" y="7300912"/>
            <a:ext cx="13286423" cy="307181"/>
          </a:xfrm>
          <a:prstGeom prst="rect">
            <a:avLst/>
          </a:prstGeom>
          <a:noFill/>
          <a:ln/>
        </p:spPr>
        <p:txBody>
          <a:bodyPr wrap="none" lIns="0" tIns="0" rIns="0" bIns="0" rtlCol="0" anchor="t"/>
          <a:lstStyle/>
          <a:p>
            <a:pPr marL="0" indent="0">
              <a:lnSpc>
                <a:spcPts val="2400"/>
              </a:lnSpc>
              <a:buNone/>
            </a:pPr>
            <a:endParaRPr lang="en-US" sz="1500" dirty="0"/>
          </a:p>
        </p:txBody>
      </p:sp>
      <p:pic>
        <p:nvPicPr>
          <p:cNvPr id="29" name="Picture 28">
            <a:extLst>
              <a:ext uri="{FF2B5EF4-FFF2-40B4-BE49-F238E27FC236}">
                <a16:creationId xmlns:a16="http://schemas.microsoft.com/office/drawing/2014/main" id="{A477B243-22F9-74F2-3E95-8805B95E5C76}"/>
              </a:ext>
            </a:extLst>
          </p:cNvPr>
          <p:cNvPicPr>
            <a:picLocks noChangeAspect="1"/>
          </p:cNvPicPr>
          <p:nvPr/>
        </p:nvPicPr>
        <p:blipFill>
          <a:blip r:embed="rId4"/>
          <a:stretch>
            <a:fillRect/>
          </a:stretch>
        </p:blipFill>
        <p:spPr>
          <a:xfrm>
            <a:off x="11726426" y="7386952"/>
            <a:ext cx="2721269" cy="8426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074795" y="684728"/>
            <a:ext cx="6480810" cy="809982"/>
          </a:xfrm>
          <a:prstGeom prst="rect">
            <a:avLst/>
          </a:prstGeom>
          <a:noFill/>
          <a:ln/>
        </p:spPr>
        <p:txBody>
          <a:bodyPr wrap="none" lIns="0" tIns="0" rIns="0" bIns="0" rtlCol="0" anchor="t"/>
          <a:lstStyle/>
          <a:p>
            <a:pPr marL="0" indent="0" algn="ctr">
              <a:lnSpc>
                <a:spcPts val="6350"/>
              </a:lnSpc>
              <a:buNone/>
            </a:pPr>
            <a:r>
              <a:rPr lang="en-US" sz="6000" b="1" dirty="0">
                <a:solidFill>
                  <a:srgbClr val="020202"/>
                </a:solidFill>
                <a:latin typeface="PT Serif" pitchFamily="34" charset="0"/>
                <a:ea typeface="PT Serif" pitchFamily="34" charset="-122"/>
                <a:cs typeface="PT Serif" pitchFamily="34" charset="-120"/>
              </a:rPr>
              <a:t>Quy định chung</a:t>
            </a:r>
            <a:endParaRPr lang="en-US" sz="6000" b="1" dirty="0"/>
          </a:p>
        </p:txBody>
      </p:sp>
      <p:sp>
        <p:nvSpPr>
          <p:cNvPr id="3" name="Shape 1"/>
          <p:cNvSpPr/>
          <p:nvPr/>
        </p:nvSpPr>
        <p:spPr>
          <a:xfrm>
            <a:off x="864037" y="5009674"/>
            <a:ext cx="12902327" cy="30480"/>
          </a:xfrm>
          <a:prstGeom prst="roundRect">
            <a:avLst>
              <a:gd name="adj" fmla="val 121500"/>
            </a:avLst>
          </a:prstGeom>
          <a:solidFill>
            <a:srgbClr val="D8D4D4"/>
          </a:solidFill>
          <a:ln/>
        </p:spPr>
      </p:sp>
      <p:sp>
        <p:nvSpPr>
          <p:cNvPr id="4" name="Shape 2"/>
          <p:cNvSpPr/>
          <p:nvPr/>
        </p:nvSpPr>
        <p:spPr>
          <a:xfrm>
            <a:off x="3355181" y="4145637"/>
            <a:ext cx="30480" cy="864037"/>
          </a:xfrm>
          <a:prstGeom prst="roundRect">
            <a:avLst>
              <a:gd name="adj" fmla="val 121500"/>
            </a:avLst>
          </a:prstGeom>
          <a:solidFill>
            <a:srgbClr val="D8D4D4"/>
          </a:solidFill>
          <a:ln/>
        </p:spPr>
      </p:sp>
      <p:sp>
        <p:nvSpPr>
          <p:cNvPr id="5" name="Shape 3"/>
          <p:cNvSpPr/>
          <p:nvPr/>
        </p:nvSpPr>
        <p:spPr>
          <a:xfrm>
            <a:off x="3154442" y="4793694"/>
            <a:ext cx="431959" cy="431959"/>
          </a:xfrm>
          <a:prstGeom prst="roundRect">
            <a:avLst>
              <a:gd name="adj" fmla="val 8573"/>
            </a:avLst>
          </a:prstGeom>
          <a:solidFill>
            <a:srgbClr val="F2EEEE"/>
          </a:solidFill>
          <a:ln/>
        </p:spPr>
      </p:sp>
      <p:sp>
        <p:nvSpPr>
          <p:cNvPr id="6" name="Text 4"/>
          <p:cNvSpPr/>
          <p:nvPr/>
        </p:nvSpPr>
        <p:spPr>
          <a:xfrm>
            <a:off x="806468" y="2437091"/>
            <a:ext cx="4946701" cy="972026"/>
          </a:xfrm>
          <a:prstGeom prst="rect">
            <a:avLst/>
          </a:prstGeom>
          <a:noFill/>
          <a:ln/>
        </p:spPr>
        <p:txBody>
          <a:bodyPr wrap="squar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a:t>
            </a:r>
            <a:r>
              <a:rPr lang="en-US" sz="3050" b="1" dirty="0" err="1">
                <a:solidFill>
                  <a:srgbClr val="383838"/>
                </a:solidFill>
                <a:latin typeface="PT Serif" pitchFamily="34" charset="0"/>
                <a:ea typeface="PT Serif" pitchFamily="34" charset="-122"/>
                <a:cs typeface="PT Serif" pitchFamily="34" charset="-120"/>
              </a:rPr>
              <a:t>luyện</a:t>
            </a:r>
            <a:r>
              <a:rPr lang="en-US" sz="3050" b="1" dirty="0">
                <a:solidFill>
                  <a:srgbClr val="383838"/>
                </a:solidFill>
                <a:latin typeface="PT Serif" pitchFamily="34" charset="0"/>
                <a:ea typeface="PT Serif" pitchFamily="34" charset="-122"/>
                <a:cs typeface="PT Serif" pitchFamily="34" charset="-120"/>
              </a:rPr>
              <a:t> ATLD</a:t>
            </a:r>
            <a:endParaRPr lang="en-US" sz="3050" b="1" dirty="0"/>
          </a:p>
        </p:txBody>
      </p:sp>
      <p:sp>
        <p:nvSpPr>
          <p:cNvPr id="7" name="Text 5"/>
          <p:cNvSpPr/>
          <p:nvPr/>
        </p:nvSpPr>
        <p:spPr>
          <a:xfrm>
            <a:off x="1110853" y="3108603"/>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a:t>
            </a:r>
            <a:r>
              <a:rPr lang="en-US" sz="1900" dirty="0" err="1">
                <a:solidFill>
                  <a:srgbClr val="383838"/>
                </a:solidFill>
                <a:latin typeface="DM Sans" pitchFamily="34" charset="0"/>
                <a:ea typeface="DM Sans" pitchFamily="34" charset="-122"/>
                <a:cs typeface="DM Sans" pitchFamily="34" charset="-120"/>
              </a:rPr>
              <a:t>toàn</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lao</a:t>
            </a:r>
            <a:r>
              <a:rPr lang="en-US" sz="1900" dirty="0">
                <a:solidFill>
                  <a:srgbClr val="383838"/>
                </a:solidFill>
                <a:latin typeface="DM Sans" pitchFamily="34" charset="0"/>
                <a:ea typeface="DM Sans" pitchFamily="34" charset="-122"/>
                <a:cs typeface="DM Sans" pitchFamily="34" charset="-120"/>
              </a:rPr>
              <a:t> động định kỳ cho công nhân.</a:t>
            </a:r>
            <a:endParaRPr lang="en-US" sz="1900" dirty="0"/>
          </a:p>
        </p:txBody>
      </p:sp>
      <p:sp>
        <p:nvSpPr>
          <p:cNvPr id="8" name="Shape 6"/>
          <p:cNvSpPr/>
          <p:nvPr/>
        </p:nvSpPr>
        <p:spPr>
          <a:xfrm>
            <a:off x="5984915" y="5009674"/>
            <a:ext cx="30480" cy="864037"/>
          </a:xfrm>
          <a:prstGeom prst="roundRect">
            <a:avLst>
              <a:gd name="adj" fmla="val 121500"/>
            </a:avLst>
          </a:prstGeom>
          <a:solidFill>
            <a:srgbClr val="D8D4D4"/>
          </a:solidFill>
          <a:ln/>
        </p:spPr>
      </p:sp>
      <p:sp>
        <p:nvSpPr>
          <p:cNvPr id="9" name="Shape 7"/>
          <p:cNvSpPr/>
          <p:nvPr/>
        </p:nvSpPr>
        <p:spPr>
          <a:xfrm>
            <a:off x="5784175" y="4793694"/>
            <a:ext cx="431959" cy="431959"/>
          </a:xfrm>
          <a:prstGeom prst="roundRect">
            <a:avLst>
              <a:gd name="adj" fmla="val 8573"/>
            </a:avLst>
          </a:prstGeom>
          <a:solidFill>
            <a:srgbClr val="F2EEEE"/>
          </a:solidFill>
          <a:ln/>
        </p:spPr>
      </p:sp>
      <p:sp>
        <p:nvSpPr>
          <p:cNvPr id="10" name="Text 8"/>
          <p:cNvSpPr/>
          <p:nvPr/>
        </p:nvSpPr>
        <p:spPr>
          <a:xfrm>
            <a:off x="4055983" y="612064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b="1" dirty="0"/>
          </a:p>
        </p:txBody>
      </p:sp>
      <p:sp>
        <p:nvSpPr>
          <p:cNvPr id="11" name="Text 9"/>
          <p:cNvSpPr/>
          <p:nvPr/>
        </p:nvSpPr>
        <p:spPr>
          <a:xfrm>
            <a:off x="3740587"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dưỡng máy móc, thiết bị sản xuất.</a:t>
            </a:r>
            <a:endParaRPr lang="en-US" sz="1900" dirty="0"/>
          </a:p>
        </p:txBody>
      </p:sp>
      <p:sp>
        <p:nvSpPr>
          <p:cNvPr id="12" name="Shape 10"/>
          <p:cNvSpPr/>
          <p:nvPr/>
        </p:nvSpPr>
        <p:spPr>
          <a:xfrm>
            <a:off x="8614767" y="4145637"/>
            <a:ext cx="30480" cy="864037"/>
          </a:xfrm>
          <a:prstGeom prst="roundRect">
            <a:avLst>
              <a:gd name="adj" fmla="val 121500"/>
            </a:avLst>
          </a:prstGeom>
          <a:solidFill>
            <a:srgbClr val="D8D4D4"/>
          </a:solidFill>
          <a:ln/>
        </p:spPr>
      </p:sp>
      <p:sp>
        <p:nvSpPr>
          <p:cNvPr id="13" name="Shape 11"/>
          <p:cNvSpPr/>
          <p:nvPr/>
        </p:nvSpPr>
        <p:spPr>
          <a:xfrm>
            <a:off x="8414028" y="4793694"/>
            <a:ext cx="431959" cy="431959"/>
          </a:xfrm>
          <a:prstGeom prst="roundRect">
            <a:avLst>
              <a:gd name="adj" fmla="val 8573"/>
            </a:avLst>
          </a:prstGeom>
          <a:solidFill>
            <a:srgbClr val="F2EEEE"/>
          </a:solidFill>
          <a:ln/>
        </p:spPr>
      </p:sp>
      <p:sp>
        <p:nvSpPr>
          <p:cNvPr id="14" name="Text 12"/>
          <p:cNvSpPr/>
          <p:nvPr/>
        </p:nvSpPr>
        <p:spPr>
          <a:xfrm>
            <a:off x="6685836" y="247447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b="1" dirty="0"/>
          </a:p>
        </p:txBody>
      </p:sp>
      <p:sp>
        <p:nvSpPr>
          <p:cNvPr id="15" name="Text 13"/>
          <p:cNvSpPr/>
          <p:nvPr/>
        </p:nvSpPr>
        <p:spPr>
          <a:xfrm>
            <a:off x="6370439" y="310860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a:t>
            </a:r>
            <a:r>
              <a:rPr lang="en-US" sz="1900" dirty="0" err="1">
                <a:solidFill>
                  <a:srgbClr val="383838"/>
                </a:solidFill>
                <a:latin typeface="DM Sans" pitchFamily="34" charset="0"/>
                <a:ea typeface="DM Sans" pitchFamily="34" charset="-122"/>
                <a:cs typeface="DM Sans" pitchFamily="34" charset="-120"/>
              </a:rPr>
              <a:t>dụng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đúng</a:t>
            </a:r>
            <a:r>
              <a:rPr lang="en-US" sz="1900" dirty="0">
                <a:solidFill>
                  <a:srgbClr val="383838"/>
                </a:solidFill>
                <a:latin typeface="DM Sans" pitchFamily="34" charset="0"/>
                <a:ea typeface="DM Sans" pitchFamily="34" charset="-122"/>
                <a:cs typeface="DM Sans" pitchFamily="34" charset="-120"/>
              </a:rPr>
              <a:t> các thiết bị bảo hộ cá nhân.</a:t>
            </a:r>
            <a:endParaRPr lang="en-US" sz="1900" dirty="0"/>
          </a:p>
        </p:txBody>
      </p:sp>
      <p:sp>
        <p:nvSpPr>
          <p:cNvPr id="16" name="Shape 14"/>
          <p:cNvSpPr/>
          <p:nvPr/>
        </p:nvSpPr>
        <p:spPr>
          <a:xfrm>
            <a:off x="11244620" y="5009674"/>
            <a:ext cx="30480" cy="864037"/>
          </a:xfrm>
          <a:prstGeom prst="roundRect">
            <a:avLst>
              <a:gd name="adj" fmla="val 121500"/>
            </a:avLst>
          </a:prstGeom>
          <a:solidFill>
            <a:srgbClr val="D8D4D4"/>
          </a:solidFill>
          <a:ln/>
        </p:spPr>
      </p:sp>
      <p:sp>
        <p:nvSpPr>
          <p:cNvPr id="17" name="Shape 15"/>
          <p:cNvSpPr/>
          <p:nvPr/>
        </p:nvSpPr>
        <p:spPr>
          <a:xfrm>
            <a:off x="11043880" y="4793694"/>
            <a:ext cx="431959" cy="431959"/>
          </a:xfrm>
          <a:prstGeom prst="roundRect">
            <a:avLst>
              <a:gd name="adj" fmla="val 8573"/>
            </a:avLst>
          </a:prstGeom>
          <a:solidFill>
            <a:srgbClr val="F2EEEE"/>
          </a:solidFill>
          <a:ln/>
        </p:spPr>
      </p:sp>
      <p:sp>
        <p:nvSpPr>
          <p:cNvPr id="18" name="Text 16"/>
          <p:cNvSpPr/>
          <p:nvPr/>
        </p:nvSpPr>
        <p:spPr>
          <a:xfrm>
            <a:off x="9315688" y="612064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b="1" dirty="0"/>
          </a:p>
        </p:txBody>
      </p:sp>
      <p:sp>
        <p:nvSpPr>
          <p:cNvPr id="19" name="Text 17"/>
          <p:cNvSpPr/>
          <p:nvPr/>
        </p:nvSpPr>
        <p:spPr>
          <a:xfrm>
            <a:off x="9000292"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thoáng mát và đủ ánh sáng.</a:t>
            </a:r>
            <a:endParaRPr lang="en-US" sz="1900" dirty="0"/>
          </a:p>
        </p:txBody>
      </p:sp>
      <p:pic>
        <p:nvPicPr>
          <p:cNvPr id="20" name="Picture 19">
            <a:extLst>
              <a:ext uri="{FF2B5EF4-FFF2-40B4-BE49-F238E27FC236}">
                <a16:creationId xmlns:a16="http://schemas.microsoft.com/office/drawing/2014/main" id="{DF23910B-2045-B7F1-1DE6-35C66250BBFD}"/>
              </a:ext>
            </a:extLst>
          </p:cNvPr>
          <p:cNvPicPr>
            <a:picLocks noChangeAspect="1"/>
          </p:cNvPicPr>
          <p:nvPr/>
        </p:nvPicPr>
        <p:blipFill>
          <a:blip r:embed="rId3"/>
          <a:stretch>
            <a:fillRect/>
          </a:stretch>
        </p:blipFill>
        <p:spPr>
          <a:xfrm>
            <a:off x="11726426" y="7386952"/>
            <a:ext cx="2721269" cy="84264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81210" y="2305883"/>
            <a:ext cx="4411980" cy="4411980"/>
          </a:xfrm>
          <a:prstGeom prst="rect">
            <a:avLst/>
          </a:prstGeom>
        </p:spPr>
      </p:pic>
      <p:sp>
        <p:nvSpPr>
          <p:cNvPr id="3" name="Text 0"/>
          <p:cNvSpPr/>
          <p:nvPr/>
        </p:nvSpPr>
        <p:spPr>
          <a:xfrm>
            <a:off x="702469" y="990005"/>
            <a:ext cx="6231493" cy="658535"/>
          </a:xfrm>
          <a:prstGeom prst="rect">
            <a:avLst/>
          </a:prstGeom>
          <a:noFill/>
          <a:ln/>
        </p:spPr>
        <p:txBody>
          <a:bodyPr wrap="none" lIns="0" tIns="0" rIns="0" bIns="0" rtlCol="0" anchor="t"/>
          <a:lstStyle/>
          <a:p>
            <a:pPr marL="0" indent="0" algn="ctr">
              <a:lnSpc>
                <a:spcPts val="5150"/>
              </a:lnSpc>
              <a:buNone/>
            </a:pPr>
            <a:r>
              <a:rPr lang="en-US" sz="4400" b="1" dirty="0">
                <a:solidFill>
                  <a:srgbClr val="020202"/>
                </a:solidFill>
                <a:latin typeface="PT Serif" pitchFamily="34" charset="0"/>
                <a:ea typeface="PT Serif" pitchFamily="34" charset="-122"/>
                <a:cs typeface="PT Serif" pitchFamily="34" charset="-120"/>
              </a:rPr>
              <a:t>Xử lý tình huống khẩn cấp</a:t>
            </a:r>
            <a:endParaRPr lang="en-US" sz="4400" b="1" dirty="0"/>
          </a:p>
        </p:txBody>
      </p:sp>
      <p:sp>
        <p:nvSpPr>
          <p:cNvPr id="4" name="Shape 1"/>
          <p:cNvSpPr/>
          <p:nvPr/>
        </p:nvSpPr>
        <p:spPr>
          <a:xfrm>
            <a:off x="992029" y="1949529"/>
            <a:ext cx="22860" cy="5290066"/>
          </a:xfrm>
          <a:prstGeom prst="roundRect">
            <a:avLst>
              <a:gd name="adj" fmla="val 131708"/>
            </a:avLst>
          </a:prstGeom>
          <a:solidFill>
            <a:srgbClr val="D8D4D4"/>
          </a:solidFill>
          <a:ln/>
        </p:spPr>
      </p:sp>
      <p:sp>
        <p:nvSpPr>
          <p:cNvPr id="5" name="Shape 2"/>
          <p:cNvSpPr/>
          <p:nvPr/>
        </p:nvSpPr>
        <p:spPr>
          <a:xfrm>
            <a:off x="1206401" y="2389584"/>
            <a:ext cx="702469" cy="22860"/>
          </a:xfrm>
          <a:prstGeom prst="roundRect">
            <a:avLst>
              <a:gd name="adj" fmla="val 131708"/>
            </a:avLst>
          </a:prstGeom>
          <a:solidFill>
            <a:srgbClr val="D8D4D4"/>
          </a:solidFill>
          <a:ln/>
        </p:spPr>
      </p:sp>
      <p:sp>
        <p:nvSpPr>
          <p:cNvPr id="6" name="Shape 3"/>
          <p:cNvSpPr/>
          <p:nvPr/>
        </p:nvSpPr>
        <p:spPr>
          <a:xfrm>
            <a:off x="777657" y="2175272"/>
            <a:ext cx="451604" cy="451604"/>
          </a:xfrm>
          <a:prstGeom prst="roundRect">
            <a:avLst>
              <a:gd name="adj" fmla="val 6667"/>
            </a:avLst>
          </a:prstGeom>
          <a:solidFill>
            <a:srgbClr val="F2EEEE"/>
          </a:solidFill>
          <a:ln/>
        </p:spPr>
      </p:sp>
      <p:sp>
        <p:nvSpPr>
          <p:cNvPr id="7" name="Text 4"/>
          <p:cNvSpPr/>
          <p:nvPr/>
        </p:nvSpPr>
        <p:spPr>
          <a:xfrm>
            <a:off x="919222" y="2243018"/>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107406" y="2175272"/>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b="1" dirty="0"/>
          </a:p>
        </p:txBody>
      </p:sp>
      <p:sp>
        <p:nvSpPr>
          <p:cNvPr id="9" name="Text 6"/>
          <p:cNvSpPr/>
          <p:nvPr/>
        </p:nvSpPr>
        <p:spPr>
          <a:xfrm>
            <a:off x="2107406" y="2599849"/>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206401" y="3762256"/>
            <a:ext cx="702469" cy="22860"/>
          </a:xfrm>
          <a:prstGeom prst="roundRect">
            <a:avLst>
              <a:gd name="adj" fmla="val 131708"/>
            </a:avLst>
          </a:prstGeom>
          <a:solidFill>
            <a:srgbClr val="D8D4D4"/>
          </a:solidFill>
          <a:ln/>
        </p:spPr>
      </p:sp>
      <p:sp>
        <p:nvSpPr>
          <p:cNvPr id="11" name="Shape 8"/>
          <p:cNvSpPr/>
          <p:nvPr/>
        </p:nvSpPr>
        <p:spPr>
          <a:xfrm>
            <a:off x="777657" y="3547943"/>
            <a:ext cx="451604" cy="451604"/>
          </a:xfrm>
          <a:prstGeom prst="roundRect">
            <a:avLst>
              <a:gd name="adj" fmla="val 6667"/>
            </a:avLst>
          </a:prstGeom>
          <a:solidFill>
            <a:srgbClr val="F2EEEE"/>
          </a:solidFill>
          <a:ln/>
        </p:spPr>
      </p:sp>
      <p:sp>
        <p:nvSpPr>
          <p:cNvPr id="12" name="Text 9"/>
          <p:cNvSpPr/>
          <p:nvPr/>
        </p:nvSpPr>
        <p:spPr>
          <a:xfrm>
            <a:off x="919222" y="3615690"/>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107406" y="3547943"/>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b="1" dirty="0"/>
          </a:p>
        </p:txBody>
      </p:sp>
      <p:sp>
        <p:nvSpPr>
          <p:cNvPr id="14" name="Text 11"/>
          <p:cNvSpPr/>
          <p:nvPr/>
        </p:nvSpPr>
        <p:spPr>
          <a:xfrm>
            <a:off x="2107406" y="3972520"/>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206401" y="5134928"/>
            <a:ext cx="702469" cy="22860"/>
          </a:xfrm>
          <a:prstGeom prst="roundRect">
            <a:avLst>
              <a:gd name="adj" fmla="val 131708"/>
            </a:avLst>
          </a:prstGeom>
          <a:solidFill>
            <a:srgbClr val="D8D4D4"/>
          </a:solidFill>
          <a:ln/>
        </p:spPr>
      </p:sp>
      <p:sp>
        <p:nvSpPr>
          <p:cNvPr id="16" name="Shape 13"/>
          <p:cNvSpPr/>
          <p:nvPr/>
        </p:nvSpPr>
        <p:spPr>
          <a:xfrm>
            <a:off x="777657" y="4920615"/>
            <a:ext cx="451604" cy="451604"/>
          </a:xfrm>
          <a:prstGeom prst="roundRect">
            <a:avLst>
              <a:gd name="adj" fmla="val 6667"/>
            </a:avLst>
          </a:prstGeom>
          <a:solidFill>
            <a:srgbClr val="F2EEEE"/>
          </a:solidFill>
          <a:ln/>
        </p:spPr>
      </p:sp>
      <p:sp>
        <p:nvSpPr>
          <p:cNvPr id="17" name="Text 14"/>
          <p:cNvSpPr/>
          <p:nvPr/>
        </p:nvSpPr>
        <p:spPr>
          <a:xfrm>
            <a:off x="919222" y="4988362"/>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107406" y="4895493"/>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b="1" dirty="0"/>
          </a:p>
        </p:txBody>
      </p:sp>
      <p:sp>
        <p:nvSpPr>
          <p:cNvPr id="19" name="Text 16"/>
          <p:cNvSpPr/>
          <p:nvPr/>
        </p:nvSpPr>
        <p:spPr>
          <a:xfrm>
            <a:off x="2107406" y="5345192"/>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206401" y="6507599"/>
            <a:ext cx="702469" cy="22860"/>
          </a:xfrm>
          <a:prstGeom prst="roundRect">
            <a:avLst>
              <a:gd name="adj" fmla="val 131708"/>
            </a:avLst>
          </a:prstGeom>
          <a:solidFill>
            <a:srgbClr val="D8D4D4"/>
          </a:solidFill>
          <a:ln/>
        </p:spPr>
      </p:sp>
      <p:sp>
        <p:nvSpPr>
          <p:cNvPr id="21" name="Shape 18"/>
          <p:cNvSpPr/>
          <p:nvPr/>
        </p:nvSpPr>
        <p:spPr>
          <a:xfrm>
            <a:off x="777657" y="6293287"/>
            <a:ext cx="451604" cy="451604"/>
          </a:xfrm>
          <a:prstGeom prst="roundRect">
            <a:avLst>
              <a:gd name="adj" fmla="val 6667"/>
            </a:avLst>
          </a:prstGeom>
          <a:solidFill>
            <a:srgbClr val="F2EEEE"/>
          </a:solidFill>
          <a:ln/>
        </p:spPr>
      </p:sp>
      <p:sp>
        <p:nvSpPr>
          <p:cNvPr id="22" name="Text 19"/>
          <p:cNvSpPr/>
          <p:nvPr/>
        </p:nvSpPr>
        <p:spPr>
          <a:xfrm>
            <a:off x="919222" y="6361033"/>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107406" y="6268164"/>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b="1" dirty="0"/>
          </a:p>
        </p:txBody>
      </p:sp>
      <p:sp>
        <p:nvSpPr>
          <p:cNvPr id="24" name="Text 21"/>
          <p:cNvSpPr/>
          <p:nvPr/>
        </p:nvSpPr>
        <p:spPr>
          <a:xfrm>
            <a:off x="2107406" y="6717863"/>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sz="1550" dirty="0"/>
          </a:p>
        </p:txBody>
      </p:sp>
      <p:pic>
        <p:nvPicPr>
          <p:cNvPr id="25" name="Picture 24">
            <a:extLst>
              <a:ext uri="{FF2B5EF4-FFF2-40B4-BE49-F238E27FC236}">
                <a16:creationId xmlns:a16="http://schemas.microsoft.com/office/drawing/2014/main" id="{5C01ADC8-CF96-A47B-E8CD-E0B9016B8384}"/>
              </a:ext>
            </a:extLst>
          </p:cNvPr>
          <p:cNvPicPr>
            <a:picLocks noChangeAspect="1"/>
          </p:cNvPicPr>
          <p:nvPr/>
        </p:nvPicPr>
        <p:blipFill>
          <a:blip r:embed="rId4"/>
          <a:stretch>
            <a:fillRect/>
          </a:stretch>
        </p:blipFill>
        <p:spPr>
          <a:xfrm>
            <a:off x="11726426" y="7386952"/>
            <a:ext cx="2721269" cy="84264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99884" y="573941"/>
            <a:ext cx="6480810" cy="809982"/>
          </a:xfrm>
          <a:prstGeom prst="rect">
            <a:avLst/>
          </a:prstGeom>
          <a:noFill/>
          <a:ln/>
        </p:spPr>
        <p:txBody>
          <a:bodyPr wrap="non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Tài liệu tham khảo</a:t>
            </a:r>
            <a:endParaRPr lang="en-US" sz="5100" b="1" dirty="0"/>
          </a:p>
        </p:txBody>
      </p:sp>
      <p:sp>
        <p:nvSpPr>
          <p:cNvPr id="3" name="Text 1"/>
          <p:cNvSpPr/>
          <p:nvPr/>
        </p:nvSpPr>
        <p:spPr>
          <a:xfrm>
            <a:off x="864037" y="2751015"/>
            <a:ext cx="6690122" cy="972026"/>
          </a:xfrm>
          <a:prstGeom prst="rect">
            <a:avLst/>
          </a:prstGeom>
          <a:noFill/>
          <a:ln/>
        </p:spPr>
        <p:txBody>
          <a:bodyPr wrap="squar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a:t>
            </a:r>
            <a:r>
              <a:rPr lang="en-US" sz="3050" b="1" dirty="0" err="1">
                <a:solidFill>
                  <a:srgbClr val="020202"/>
                </a:solidFill>
                <a:latin typeface="PT Serif" pitchFamily="34" charset="0"/>
                <a:ea typeface="PT Serif" pitchFamily="34" charset="-122"/>
                <a:cs typeface="PT Serif" pitchFamily="34" charset="-120"/>
              </a:rPr>
              <a:t>tra</a:t>
            </a:r>
            <a:r>
              <a:rPr lang="en-US" sz="3050" b="1" dirty="0">
                <a:solidFill>
                  <a:srgbClr val="020202"/>
                </a:solidFill>
                <a:latin typeface="PT Serif" pitchFamily="34" charset="0"/>
                <a:ea typeface="PT Serif" pitchFamily="34" charset="-122"/>
                <a:cs typeface="PT Serif" pitchFamily="34" charset="-120"/>
              </a:rPr>
              <a:t> ATLD </a:t>
            </a:r>
            <a:r>
              <a:rPr lang="en-US" sz="3050" b="1" dirty="0" err="1">
                <a:solidFill>
                  <a:srgbClr val="020202"/>
                </a:solidFill>
                <a:latin typeface="PT Serif" pitchFamily="34" charset="0"/>
                <a:ea typeface="PT Serif" pitchFamily="34" charset="-122"/>
                <a:cs typeface="PT Serif" pitchFamily="34" charset="-120"/>
              </a:rPr>
              <a:t>nhóm</a:t>
            </a:r>
            <a:r>
              <a:rPr lang="en-US" sz="3050" b="1" dirty="0">
                <a:solidFill>
                  <a:srgbClr val="020202"/>
                </a:solidFill>
                <a:latin typeface="PT Serif" pitchFamily="34" charset="0"/>
                <a:ea typeface="PT Serif" pitchFamily="34" charset="-122"/>
                <a:cs typeface="PT Serif" pitchFamily="34" charset="-120"/>
              </a:rPr>
              <a:t> 3</a:t>
            </a:r>
            <a:endParaRPr lang="en-US" sz="3050" dirty="0"/>
          </a:p>
        </p:txBody>
      </p:sp>
      <p:sp>
        <p:nvSpPr>
          <p:cNvPr id="4" name="Text 2"/>
          <p:cNvSpPr/>
          <p:nvPr/>
        </p:nvSpPr>
        <p:spPr>
          <a:xfrm>
            <a:off x="856535" y="3208395"/>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266724"/>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739776"/>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641419"/>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7" y="6127305"/>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máy sấy tóc</a:t>
            </a:r>
            <a:endParaRPr lang="en-US" sz="1900" dirty="0"/>
          </a:p>
        </p:txBody>
      </p:sp>
      <p:pic>
        <p:nvPicPr>
          <p:cNvPr id="9" name="Image 0" descr="preencoded.png"/>
          <p:cNvPicPr>
            <a:picLocks noChangeAspect="1"/>
          </p:cNvPicPr>
          <p:nvPr/>
        </p:nvPicPr>
        <p:blipFill>
          <a:blip r:embed="rId6"/>
          <a:stretch>
            <a:fillRect/>
          </a:stretch>
        </p:blipFill>
        <p:spPr>
          <a:xfrm>
            <a:off x="8156495" y="3723041"/>
            <a:ext cx="5609868" cy="1736169"/>
          </a:xfrm>
          <a:prstGeom prst="rect">
            <a:avLst/>
          </a:prstGeom>
        </p:spPr>
      </p:pic>
      <p:pic>
        <p:nvPicPr>
          <p:cNvPr id="11" name="Picture 10">
            <a:extLst>
              <a:ext uri="{FF2B5EF4-FFF2-40B4-BE49-F238E27FC236}">
                <a16:creationId xmlns:a16="http://schemas.microsoft.com/office/drawing/2014/main" id="{3CFD24CB-7F93-49F5-8209-EF4DEC86A2E9}"/>
              </a:ext>
            </a:extLst>
          </p:cNvPr>
          <p:cNvPicPr>
            <a:picLocks noChangeAspect="1"/>
          </p:cNvPicPr>
          <p:nvPr/>
        </p:nvPicPr>
        <p:blipFill>
          <a:blip r:embed="rId7"/>
          <a:stretch>
            <a:fillRect/>
          </a:stretch>
        </p:blipFill>
        <p:spPr>
          <a:xfrm>
            <a:off x="11726426" y="7386952"/>
            <a:ext cx="2721269" cy="84264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987</Words>
  <Application>Microsoft Office PowerPoint</Application>
  <PresentationFormat>Custom</PresentationFormat>
  <Paragraphs>112</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DM Sans</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2024-11-12T03:15:07Z</dcterms:created>
  <dcterms:modified xsi:type="dcterms:W3CDTF">2024-11-12T07:16:41Z</dcterms:modified>
</cp:coreProperties>
</file>