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DM Sans" pitchFamily="2" charset="0"/>
      <p:regular r:id="rId11"/>
      <p:bold r:id="rId12"/>
    </p:embeddedFont>
    <p:embeddedFont>
      <p:font typeface="PT Serif" panose="020A0603040505020204" pitchFamily="18" charset="0"/>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2844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hyperlink" Target="https://antoannamviet.com/tai-lieu-an-toan-lao-dong-san-xuat-may-tam-nuoc-nong/"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84419" y="2012375"/>
            <a:ext cx="5597367" cy="5597367"/>
          </a:xfrm>
          <a:prstGeom prst="rect">
            <a:avLst/>
          </a:prstGeom>
        </p:spPr>
      </p:pic>
      <p:sp>
        <p:nvSpPr>
          <p:cNvPr id="3" name="Text 0"/>
          <p:cNvSpPr/>
          <p:nvPr/>
        </p:nvSpPr>
        <p:spPr>
          <a:xfrm>
            <a:off x="5426111" y="746284"/>
            <a:ext cx="9033468" cy="4471988"/>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a:t>
            </a:r>
            <a:r>
              <a:rPr lang="en-US" sz="7000" dirty="0" err="1">
                <a:solidFill>
                  <a:srgbClr val="020202"/>
                </a:solidFill>
                <a:latin typeface="PT Serif" pitchFamily="34" charset="0"/>
                <a:ea typeface="PT Serif" pitchFamily="34" charset="-122"/>
                <a:cs typeface="PT Serif" pitchFamily="34" charset="-120"/>
              </a:rPr>
              <a:t>Xuất</a:t>
            </a:r>
            <a:r>
              <a:rPr lang="en-US" sz="7000" dirty="0">
                <a:solidFill>
                  <a:srgbClr val="020202"/>
                </a:solidFill>
                <a:latin typeface="PT Serif" pitchFamily="34" charset="0"/>
                <a:ea typeface="PT Serif" pitchFamily="34" charset="-122"/>
                <a:cs typeface="PT Serif" pitchFamily="34" charset="-120"/>
              </a:rPr>
              <a:t> </a:t>
            </a:r>
          </a:p>
          <a:p>
            <a:pPr marL="0" indent="0">
              <a:lnSpc>
                <a:spcPts val="8800"/>
              </a:lnSpc>
              <a:buNone/>
            </a:pPr>
            <a:r>
              <a:rPr lang="en-US" sz="7000" b="1" dirty="0" err="1">
                <a:solidFill>
                  <a:srgbClr val="020202"/>
                </a:solidFill>
                <a:latin typeface="PT Serif" pitchFamily="34" charset="0"/>
                <a:ea typeface="PT Serif" pitchFamily="34" charset="-122"/>
                <a:cs typeface="PT Serif" pitchFamily="34" charset="-120"/>
              </a:rPr>
              <a:t>Máy</a:t>
            </a:r>
            <a:r>
              <a:rPr lang="en-US" sz="7000" b="1" dirty="0">
                <a:solidFill>
                  <a:srgbClr val="020202"/>
                </a:solidFill>
                <a:latin typeface="PT Serif" pitchFamily="34" charset="0"/>
                <a:ea typeface="PT Serif" pitchFamily="34" charset="-122"/>
                <a:cs typeface="PT Serif" pitchFamily="34" charset="-120"/>
              </a:rPr>
              <a:t> Tắm Nước Nóng</a:t>
            </a:r>
            <a:endParaRPr lang="en-US" sz="7000" b="1" dirty="0"/>
          </a:p>
        </p:txBody>
      </p:sp>
      <p:sp>
        <p:nvSpPr>
          <p:cNvPr id="4" name="Text 1"/>
          <p:cNvSpPr/>
          <p:nvPr/>
        </p:nvSpPr>
        <p:spPr>
          <a:xfrm>
            <a:off x="5426111" y="5588556"/>
            <a:ext cx="8340253"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Bài giảng này cung cấp thông tin về an toàn lao động trong ngành sản xuất </a:t>
            </a:r>
            <a:r>
              <a:rPr lang="en-US" sz="1900" b="1" dirty="0">
                <a:solidFill>
                  <a:srgbClr val="383838"/>
                </a:solidFill>
                <a:latin typeface="DM Sans" pitchFamily="34" charset="0"/>
                <a:ea typeface="DM Sans" pitchFamily="34" charset="-122"/>
                <a:cs typeface="DM Sans" pitchFamily="34" charset="-120"/>
              </a:rPr>
              <a:t>máy tắm nước nóng</a:t>
            </a:r>
            <a:r>
              <a:rPr lang="en-US" sz="1900" dirty="0">
                <a:solidFill>
                  <a:srgbClr val="383838"/>
                </a:solidFill>
                <a:latin typeface="DM Sans" pitchFamily="34" charset="0"/>
                <a:ea typeface="DM Sans" pitchFamily="34" charset="-122"/>
                <a:cs typeface="DM Sans" pitchFamily="34" charset="-120"/>
              </a:rPr>
              <a:t>, bao gồm các nguy cơ tiềm ẩn, biện pháp phòng ngừa và xử lý tình huống khẩn cấp.</a:t>
            </a:r>
            <a:endParaRPr lang="en-US" sz="1900" dirty="0"/>
          </a:p>
        </p:txBody>
      </p:sp>
      <p:sp>
        <p:nvSpPr>
          <p:cNvPr id="5" name="Shape 2"/>
          <p:cNvSpPr/>
          <p:nvPr/>
        </p:nvSpPr>
        <p:spPr>
          <a:xfrm>
            <a:off x="6350437" y="7069812"/>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5426111" y="7051358"/>
            <a:ext cx="379690" cy="379690"/>
          </a:xfrm>
          <a:prstGeom prst="rect">
            <a:avLst/>
          </a:prstGeom>
        </p:spPr>
      </p:pic>
      <p:sp>
        <p:nvSpPr>
          <p:cNvPr id="7" name="Text 3"/>
          <p:cNvSpPr/>
          <p:nvPr/>
        </p:nvSpPr>
        <p:spPr>
          <a:xfrm>
            <a:off x="6018964" y="7051358"/>
            <a:ext cx="3954070"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pitchFamily="2" charset="0"/>
                <a:ea typeface="DM Sans Bold" pitchFamily="34" charset="-122"/>
                <a:cs typeface="DM Sans Bold" pitchFamily="34" charset="-120"/>
              </a:rPr>
              <a:t>Bản</a:t>
            </a:r>
            <a:r>
              <a:rPr lang="en-US" sz="2400" b="1" dirty="0">
                <a:solidFill>
                  <a:srgbClr val="383838"/>
                </a:solidFill>
                <a:latin typeface="DM Sans" pitchFamily="2" charset="0"/>
                <a:ea typeface="DM Sans Bold" pitchFamily="34" charset="-122"/>
                <a:cs typeface="DM Sans Bold" pitchFamily="34" charset="-120"/>
              </a:rPr>
              <a:t> </a:t>
            </a:r>
            <a:r>
              <a:rPr lang="en-US" sz="2400" b="1" dirty="0" err="1">
                <a:solidFill>
                  <a:srgbClr val="383838"/>
                </a:solidFill>
                <a:latin typeface="DM Sans" pitchFamily="2" charset="0"/>
                <a:ea typeface="DM Sans Bold" pitchFamily="34" charset="-122"/>
                <a:cs typeface="DM Sans Bold" pitchFamily="34" charset="-120"/>
              </a:rPr>
              <a:t>quyền</a:t>
            </a:r>
            <a:r>
              <a:rPr lang="en-US" sz="2400" b="1" dirty="0">
                <a:solidFill>
                  <a:srgbClr val="383838"/>
                </a:solidFill>
                <a:latin typeface="DM Sans" pitchFamily="2" charset="0"/>
                <a:ea typeface="DM Sans Bold" pitchFamily="34" charset="-122"/>
                <a:cs typeface="DM Sans Bold" pitchFamily="34" charset="-120"/>
              </a:rPr>
              <a:t> </a:t>
            </a:r>
            <a:r>
              <a:rPr lang="en-US" sz="2400" b="1" dirty="0" err="1">
                <a:solidFill>
                  <a:srgbClr val="383838"/>
                </a:solidFill>
                <a:latin typeface="DM Sans" pitchFamily="2" charset="0"/>
                <a:ea typeface="DM Sans Bold" pitchFamily="34" charset="-122"/>
                <a:cs typeface="DM Sans Bold" pitchFamily="34" charset="-120"/>
              </a:rPr>
              <a:t>thuộc</a:t>
            </a:r>
            <a:r>
              <a:rPr lang="en-US" sz="2400" b="1" dirty="0">
                <a:solidFill>
                  <a:srgbClr val="383838"/>
                </a:solidFill>
                <a:latin typeface="DM Sans" pitchFamily="2" charset="0"/>
                <a:ea typeface="DM Sans Bold" pitchFamily="34" charset="-122"/>
                <a:cs typeface="DM Sans Bold" pitchFamily="34" charset="-120"/>
              </a:rPr>
              <a:t> An Toàn Nam Việt</a:t>
            </a:r>
            <a:endParaRPr lang="en-US" sz="2400" dirty="0"/>
          </a:p>
        </p:txBody>
      </p:sp>
      <p:pic>
        <p:nvPicPr>
          <p:cNvPr id="8" name="Image 0" descr="preencoded.png">
            <a:extLst>
              <a:ext uri="{FF2B5EF4-FFF2-40B4-BE49-F238E27FC236}">
                <a16:creationId xmlns:a16="http://schemas.microsoft.com/office/drawing/2014/main" id="{39495E2A-4537-3BF6-437B-F0263052B678}"/>
              </a:ext>
            </a:extLst>
          </p:cNvPr>
          <p:cNvPicPr>
            <a:picLocks noChangeAspect="1"/>
          </p:cNvPicPr>
          <p:nvPr/>
        </p:nvPicPr>
        <p:blipFill>
          <a:blip r:embed="rId5"/>
          <a:stretch>
            <a:fillRect/>
          </a:stretch>
        </p:blipFill>
        <p:spPr>
          <a:xfrm>
            <a:off x="11867445" y="7427056"/>
            <a:ext cx="2593161" cy="80254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491163" y="-146575"/>
            <a:ext cx="3544252" cy="3544252"/>
          </a:xfrm>
          <a:prstGeom prst="rect">
            <a:avLst/>
          </a:prstGeom>
        </p:spPr>
      </p:pic>
      <p:sp>
        <p:nvSpPr>
          <p:cNvPr id="3" name="Text 0"/>
          <p:cNvSpPr/>
          <p:nvPr/>
        </p:nvSpPr>
        <p:spPr>
          <a:xfrm>
            <a:off x="749576" y="3236237"/>
            <a:ext cx="12910185" cy="1612583"/>
          </a:xfrm>
          <a:prstGeom prst="rect">
            <a:avLst/>
          </a:prstGeom>
          <a:noFill/>
          <a:ln/>
        </p:spPr>
        <p:txBody>
          <a:bodyPr wrap="square" lIns="0" tIns="0" rIns="0" bIns="0" rtlCol="0" anchor="t"/>
          <a:lstStyle/>
          <a:p>
            <a:pPr marL="0" indent="0" algn="ctr">
              <a:lnSpc>
                <a:spcPts val="6300"/>
              </a:lnSpc>
              <a:buNone/>
            </a:pPr>
            <a:r>
              <a:rPr lang="en-US" sz="5050" b="1" dirty="0">
                <a:solidFill>
                  <a:srgbClr val="020202"/>
                </a:solidFill>
                <a:latin typeface="PT Serif" pitchFamily="34" charset="0"/>
                <a:ea typeface="PT Serif" pitchFamily="34" charset="-122"/>
                <a:cs typeface="PT Serif" pitchFamily="34" charset="-120"/>
              </a:rPr>
              <a:t>Tình hình tai nạn lao động 6 </a:t>
            </a:r>
            <a:r>
              <a:rPr lang="en-US" sz="5050" b="1" dirty="0" err="1">
                <a:solidFill>
                  <a:srgbClr val="020202"/>
                </a:solidFill>
                <a:latin typeface="PT Serif" pitchFamily="34" charset="0"/>
                <a:ea typeface="PT Serif" pitchFamily="34" charset="-122"/>
                <a:cs typeface="PT Serif" pitchFamily="34" charset="-120"/>
              </a:rPr>
              <a:t>tháng</a:t>
            </a:r>
            <a:r>
              <a:rPr lang="en-US" sz="5050" b="1" dirty="0">
                <a:solidFill>
                  <a:srgbClr val="020202"/>
                </a:solidFill>
                <a:latin typeface="PT Serif" pitchFamily="34" charset="0"/>
                <a:ea typeface="PT Serif" pitchFamily="34" charset="-122"/>
                <a:cs typeface="PT Serif" pitchFamily="34" charset="-120"/>
              </a:rPr>
              <a:t> </a:t>
            </a:r>
          </a:p>
          <a:p>
            <a:pPr marL="0" indent="0" algn="ctr">
              <a:lnSpc>
                <a:spcPts val="6300"/>
              </a:lnSpc>
              <a:buNone/>
            </a:pPr>
            <a:r>
              <a:rPr lang="en-US" sz="5050" b="1" dirty="0" err="1">
                <a:solidFill>
                  <a:srgbClr val="020202"/>
                </a:solidFill>
                <a:latin typeface="PT Serif" pitchFamily="34" charset="0"/>
                <a:ea typeface="PT Serif" pitchFamily="34" charset="-122"/>
                <a:cs typeface="PT Serif" pitchFamily="34" charset="-120"/>
              </a:rPr>
              <a:t>đầu</a:t>
            </a:r>
            <a:r>
              <a:rPr lang="en-US" sz="5050" b="1" dirty="0">
                <a:solidFill>
                  <a:srgbClr val="020202"/>
                </a:solidFill>
                <a:latin typeface="PT Serif" pitchFamily="34" charset="0"/>
                <a:ea typeface="PT Serif" pitchFamily="34" charset="-122"/>
                <a:cs typeface="PT Serif" pitchFamily="34" charset="-120"/>
              </a:rPr>
              <a:t> năm 2024</a:t>
            </a:r>
            <a:endParaRPr lang="en-US" sz="5050" dirty="0"/>
          </a:p>
        </p:txBody>
      </p:sp>
      <p:sp>
        <p:nvSpPr>
          <p:cNvPr id="4" name="Shape 1"/>
          <p:cNvSpPr/>
          <p:nvPr/>
        </p:nvSpPr>
        <p:spPr>
          <a:xfrm>
            <a:off x="860108" y="5728811"/>
            <a:ext cx="4139565" cy="1828324"/>
          </a:xfrm>
          <a:prstGeom prst="roundRect">
            <a:avLst>
              <a:gd name="adj" fmla="val 2016"/>
            </a:avLst>
          </a:prstGeom>
          <a:solidFill>
            <a:srgbClr val="C0EFF1"/>
          </a:solidFill>
          <a:ln/>
        </p:spPr>
      </p:sp>
      <p:sp>
        <p:nvSpPr>
          <p:cNvPr id="5" name="Text 2"/>
          <p:cNvSpPr/>
          <p:nvPr/>
        </p:nvSpPr>
        <p:spPr>
          <a:xfrm>
            <a:off x="110585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000000"/>
                </a:solidFill>
                <a:latin typeface="PT Serif" pitchFamily="34" charset="0"/>
                <a:ea typeface="PT Serif" pitchFamily="34" charset="-122"/>
                <a:cs typeface="PT Serif" pitchFamily="34" charset="-120"/>
              </a:rPr>
              <a:t>Số vụ tai nạn</a:t>
            </a:r>
            <a:endParaRPr lang="en-US" sz="2500" dirty="0"/>
          </a:p>
        </p:txBody>
      </p:sp>
      <p:sp>
        <p:nvSpPr>
          <p:cNvPr id="6" name="Text 3"/>
          <p:cNvSpPr/>
          <p:nvPr/>
        </p:nvSpPr>
        <p:spPr>
          <a:xfrm>
            <a:off x="110585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000000"/>
                </a:solidFill>
                <a:latin typeface="DM Sans" pitchFamily="34" charset="0"/>
                <a:ea typeface="DM Sans" pitchFamily="34" charset="-122"/>
                <a:cs typeface="DM Sans" pitchFamily="34" charset="-120"/>
              </a:rPr>
              <a:t>3.201 vụ, giảm 7,09% so với cùng kỳ năm 2023.</a:t>
            </a:r>
            <a:endParaRPr lang="en-US" sz="1900" dirty="0"/>
          </a:p>
        </p:txBody>
      </p:sp>
      <p:sp>
        <p:nvSpPr>
          <p:cNvPr id="7" name="Shape 4"/>
          <p:cNvSpPr/>
          <p:nvPr/>
        </p:nvSpPr>
        <p:spPr>
          <a:xfrm>
            <a:off x="5245418" y="5728811"/>
            <a:ext cx="4139565" cy="1828324"/>
          </a:xfrm>
          <a:prstGeom prst="roundRect">
            <a:avLst>
              <a:gd name="adj" fmla="val 2016"/>
            </a:avLst>
          </a:prstGeom>
          <a:solidFill>
            <a:srgbClr val="C0EFF1"/>
          </a:solidFill>
          <a:ln/>
        </p:spPr>
      </p:sp>
      <p:sp>
        <p:nvSpPr>
          <p:cNvPr id="8" name="Text 5"/>
          <p:cNvSpPr/>
          <p:nvPr/>
        </p:nvSpPr>
        <p:spPr>
          <a:xfrm>
            <a:off x="549116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000000"/>
                </a:solidFill>
                <a:latin typeface="PT Serif" pitchFamily="34" charset="0"/>
                <a:ea typeface="PT Serif" pitchFamily="34" charset="-122"/>
                <a:cs typeface="PT Serif" pitchFamily="34" charset="-120"/>
              </a:rPr>
              <a:t>Số người bị nạn</a:t>
            </a:r>
            <a:endParaRPr lang="en-US" sz="2500" dirty="0"/>
          </a:p>
        </p:txBody>
      </p:sp>
      <p:sp>
        <p:nvSpPr>
          <p:cNvPr id="9" name="Text 6"/>
          <p:cNvSpPr/>
          <p:nvPr/>
        </p:nvSpPr>
        <p:spPr>
          <a:xfrm>
            <a:off x="549116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000000"/>
                </a:solidFill>
                <a:latin typeface="DM Sans" pitchFamily="34" charset="0"/>
                <a:ea typeface="DM Sans" pitchFamily="34" charset="-122"/>
                <a:cs typeface="DM Sans" pitchFamily="34" charset="-120"/>
              </a:rPr>
              <a:t>3.065 người, giảm 6,04% so với cùng kỳ năm 2023.</a:t>
            </a:r>
            <a:endParaRPr lang="en-US" sz="1900" dirty="0"/>
          </a:p>
        </p:txBody>
      </p:sp>
      <p:sp>
        <p:nvSpPr>
          <p:cNvPr id="10" name="Shape 7"/>
          <p:cNvSpPr/>
          <p:nvPr/>
        </p:nvSpPr>
        <p:spPr>
          <a:xfrm>
            <a:off x="9630728" y="5728811"/>
            <a:ext cx="4139565" cy="1828324"/>
          </a:xfrm>
          <a:prstGeom prst="roundRect">
            <a:avLst>
              <a:gd name="adj" fmla="val 2016"/>
            </a:avLst>
          </a:prstGeom>
          <a:solidFill>
            <a:srgbClr val="C0EFF1"/>
          </a:solidFill>
          <a:ln/>
        </p:spPr>
      </p:sp>
      <p:sp>
        <p:nvSpPr>
          <p:cNvPr id="11" name="Text 8"/>
          <p:cNvSpPr/>
          <p:nvPr/>
        </p:nvSpPr>
        <p:spPr>
          <a:xfrm>
            <a:off x="987647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000000"/>
                </a:solidFill>
                <a:latin typeface="PT Serif" pitchFamily="34" charset="0"/>
                <a:ea typeface="PT Serif" pitchFamily="34" charset="-122"/>
                <a:cs typeface="PT Serif" pitchFamily="34" charset="-120"/>
              </a:rPr>
              <a:t>Số người chết</a:t>
            </a:r>
            <a:endParaRPr lang="en-US" sz="2500" dirty="0"/>
          </a:p>
        </p:txBody>
      </p:sp>
      <p:sp>
        <p:nvSpPr>
          <p:cNvPr id="12" name="Text 9"/>
          <p:cNvSpPr/>
          <p:nvPr/>
        </p:nvSpPr>
        <p:spPr>
          <a:xfrm>
            <a:off x="987647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000000"/>
                </a:solidFill>
                <a:latin typeface="DM Sans" pitchFamily="34" charset="0"/>
                <a:ea typeface="DM Sans" pitchFamily="34" charset="-122"/>
                <a:cs typeface="DM Sans" pitchFamily="34" charset="-120"/>
              </a:rPr>
              <a:t>346 người, giảm 1,98% so </a:t>
            </a:r>
            <a:r>
              <a:rPr lang="en-US" sz="1900" dirty="0" err="1">
                <a:solidFill>
                  <a:srgbClr val="000000"/>
                </a:solidFill>
                <a:latin typeface="DM Sans" pitchFamily="34" charset="0"/>
                <a:ea typeface="DM Sans" pitchFamily="34" charset="-122"/>
                <a:cs typeface="DM Sans" pitchFamily="34" charset="-120"/>
              </a:rPr>
              <a:t>với</a:t>
            </a:r>
            <a:r>
              <a:rPr lang="en-US" sz="1900" dirty="0">
                <a:solidFill>
                  <a:srgbClr val="000000"/>
                </a:solidFill>
                <a:latin typeface="DM Sans" pitchFamily="34" charset="0"/>
                <a:ea typeface="DM Sans" pitchFamily="34" charset="-122"/>
                <a:cs typeface="DM Sans" pitchFamily="34" charset="-120"/>
              </a:rPr>
              <a:t> cùng kỳ năm 2023.</a:t>
            </a:r>
            <a:endParaRPr lang="en-US" sz="1900" dirty="0"/>
          </a:p>
        </p:txBody>
      </p:sp>
      <p:pic>
        <p:nvPicPr>
          <p:cNvPr id="13" name="Image 0" descr="preencoded.png">
            <a:extLst>
              <a:ext uri="{FF2B5EF4-FFF2-40B4-BE49-F238E27FC236}">
                <a16:creationId xmlns:a16="http://schemas.microsoft.com/office/drawing/2014/main" id="{422937A5-FFA7-B662-D4D9-E8FBD4CC53E2}"/>
              </a:ext>
            </a:extLst>
          </p:cNvPr>
          <p:cNvPicPr>
            <a:picLocks noChangeAspect="1"/>
          </p:cNvPicPr>
          <p:nvPr/>
        </p:nvPicPr>
        <p:blipFill>
          <a:blip r:embed="rId4"/>
          <a:stretch>
            <a:fillRect/>
          </a:stretch>
        </p:blipFill>
        <p:spPr>
          <a:xfrm>
            <a:off x="11867445" y="7427056"/>
            <a:ext cx="2593161" cy="80254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2923559" y="1087754"/>
            <a:ext cx="5065276" cy="490895"/>
          </a:xfrm>
          <a:prstGeom prst="rect">
            <a:avLst/>
          </a:prstGeom>
          <a:noFill/>
          <a:ln/>
        </p:spPr>
        <p:txBody>
          <a:bodyPr wrap="none" lIns="0" tIns="0" rIns="0" bIns="0" rtlCol="0" anchor="t"/>
          <a:lstStyle/>
          <a:p>
            <a:pPr marL="0" indent="0" algn="ctr">
              <a:lnSpc>
                <a:spcPts val="3850"/>
              </a:lnSpc>
              <a:buNone/>
            </a:pPr>
            <a:r>
              <a:rPr lang="en-US" sz="4800" b="1" dirty="0">
                <a:solidFill>
                  <a:srgbClr val="020202"/>
                </a:solidFill>
                <a:latin typeface="PT Serif" pitchFamily="34" charset="0"/>
                <a:ea typeface="PT Serif" pitchFamily="34" charset="-122"/>
                <a:cs typeface="PT Serif" pitchFamily="34" charset="-120"/>
              </a:rPr>
              <a:t>Một số vụ tai nạn lao động</a:t>
            </a:r>
            <a:endParaRPr lang="en-US" sz="4800" dirty="0"/>
          </a:p>
        </p:txBody>
      </p:sp>
      <p:pic>
        <p:nvPicPr>
          <p:cNvPr id="3" name="Image 0" descr="preencoded.png"/>
          <p:cNvPicPr>
            <a:picLocks noChangeAspect="1"/>
          </p:cNvPicPr>
          <p:nvPr/>
        </p:nvPicPr>
        <p:blipFill>
          <a:blip r:embed="rId3"/>
          <a:stretch>
            <a:fillRect/>
          </a:stretch>
        </p:blipFill>
        <p:spPr>
          <a:xfrm>
            <a:off x="10460335" y="2436931"/>
            <a:ext cx="4187061" cy="4236804"/>
          </a:xfrm>
          <a:prstGeom prst="rect">
            <a:avLst/>
          </a:prstGeom>
        </p:spPr>
      </p:pic>
      <p:sp>
        <p:nvSpPr>
          <p:cNvPr id="4" name="Shape 1"/>
          <p:cNvSpPr/>
          <p:nvPr/>
        </p:nvSpPr>
        <p:spPr>
          <a:xfrm>
            <a:off x="572095" y="2910127"/>
            <a:ext cx="336590" cy="336590"/>
          </a:xfrm>
          <a:prstGeom prst="roundRect">
            <a:avLst>
              <a:gd name="adj" fmla="val 6669"/>
            </a:avLst>
          </a:prstGeom>
          <a:solidFill>
            <a:srgbClr val="C0EFF1"/>
          </a:solidFill>
          <a:ln/>
        </p:spPr>
      </p:sp>
      <p:sp>
        <p:nvSpPr>
          <p:cNvPr id="5" name="Text 2"/>
          <p:cNvSpPr/>
          <p:nvPr/>
        </p:nvSpPr>
        <p:spPr>
          <a:xfrm>
            <a:off x="677585" y="2960491"/>
            <a:ext cx="125611" cy="235744"/>
          </a:xfrm>
          <a:prstGeom prst="rect">
            <a:avLst/>
          </a:prstGeom>
          <a:noFill/>
          <a:ln/>
        </p:spPr>
        <p:txBody>
          <a:bodyPr wrap="none" lIns="0" tIns="0" rIns="0" bIns="0" rtlCol="0" anchor="t"/>
          <a:lstStyle/>
          <a:p>
            <a:pPr marL="0" indent="0" algn="ctr">
              <a:lnSpc>
                <a:spcPts val="1850"/>
              </a:lnSpc>
              <a:buNone/>
            </a:pPr>
            <a:r>
              <a:rPr lang="en-US" sz="1850" dirty="0">
                <a:solidFill>
                  <a:srgbClr val="000000"/>
                </a:solidFill>
                <a:latin typeface="PT Serif" pitchFamily="34" charset="0"/>
                <a:ea typeface="PT Serif" pitchFamily="34" charset="-122"/>
                <a:cs typeface="PT Serif" pitchFamily="34" charset="-120"/>
              </a:rPr>
              <a:t>1</a:t>
            </a:r>
            <a:endParaRPr lang="en-US" sz="1850" dirty="0"/>
          </a:p>
        </p:txBody>
      </p:sp>
      <p:sp>
        <p:nvSpPr>
          <p:cNvPr id="6" name="Text 3"/>
          <p:cNvSpPr/>
          <p:nvPr/>
        </p:nvSpPr>
        <p:spPr>
          <a:xfrm>
            <a:off x="1058229" y="2910127"/>
            <a:ext cx="9402106" cy="491014"/>
          </a:xfrm>
          <a:prstGeom prst="rect">
            <a:avLst/>
          </a:prstGeom>
          <a:noFill/>
          <a:ln/>
        </p:spPr>
        <p:txBody>
          <a:bodyPr wrap="square" lIns="0" tIns="0" rIns="0" bIns="0" rtlCol="0" anchor="t"/>
          <a:lstStyle/>
          <a:p>
            <a:pPr marL="0" indent="0" algn="just">
              <a:lnSpc>
                <a:spcPts val="1900"/>
              </a:lnSpc>
              <a:buNone/>
            </a:pPr>
            <a:r>
              <a:rPr lang="en-US" sz="1500" b="1" dirty="0">
                <a:solidFill>
                  <a:srgbClr val="383838"/>
                </a:solidFill>
                <a:latin typeface="PT Serif" pitchFamily="34" charset="0"/>
                <a:ea typeface="PT Serif" pitchFamily="34" charset="-122"/>
                <a:cs typeface="PT Serif" pitchFamily="34" charset="-120"/>
              </a:rPr>
              <a:t>Tai nạn do tiếp xúc với điện</a:t>
            </a:r>
            <a:r>
              <a:rPr lang="en-US" sz="1500" dirty="0">
                <a:solidFill>
                  <a:srgbClr val="383838"/>
                </a:solidFill>
                <a:latin typeface="PT Serif" pitchFamily="34" charset="0"/>
                <a:ea typeface="PT Serif" pitchFamily="34" charset="-122"/>
                <a:cs typeface="PT Serif" pitchFamily="34" charset="-120"/>
              </a:rPr>
              <a:t>: Máy tắm nước nóng thường hoạt động với điện áp cao. Nếu hệ thống </a:t>
            </a:r>
            <a:r>
              <a:rPr lang="en-US" sz="1500" dirty="0" err="1">
                <a:solidFill>
                  <a:srgbClr val="383838"/>
                </a:solidFill>
                <a:latin typeface="PT Serif" pitchFamily="34" charset="0"/>
                <a:ea typeface="PT Serif" pitchFamily="34" charset="-122"/>
                <a:cs typeface="PT Serif" pitchFamily="34" charset="-120"/>
              </a:rPr>
              <a:t>điện</a:t>
            </a:r>
            <a:r>
              <a:rPr lang="en-US" sz="1500" dirty="0">
                <a:solidFill>
                  <a:srgbClr val="383838"/>
                </a:solidFill>
                <a:latin typeface="PT Serif" pitchFamily="34" charset="0"/>
                <a:ea typeface="PT Serif" pitchFamily="34" charset="-122"/>
                <a:cs typeface="PT Serif" pitchFamily="34" charset="-120"/>
              </a:rPr>
              <a:t> </a:t>
            </a:r>
          </a:p>
          <a:p>
            <a:pPr marL="0" indent="0" algn="just">
              <a:lnSpc>
                <a:spcPts val="1900"/>
              </a:lnSpc>
              <a:buNone/>
            </a:pPr>
            <a:r>
              <a:rPr lang="en-US" sz="1500" dirty="0" err="1">
                <a:solidFill>
                  <a:srgbClr val="383838"/>
                </a:solidFill>
                <a:latin typeface="PT Serif" pitchFamily="34" charset="0"/>
                <a:ea typeface="PT Serif" pitchFamily="34" charset="-122"/>
                <a:cs typeface="PT Serif" pitchFamily="34" charset="-120"/>
              </a:rPr>
              <a:t>không</a:t>
            </a:r>
            <a:r>
              <a:rPr lang="en-US" sz="1500" dirty="0">
                <a:solidFill>
                  <a:srgbClr val="383838"/>
                </a:solidFill>
                <a:latin typeface="PT Serif" pitchFamily="34" charset="0"/>
                <a:ea typeface="PT Serif" pitchFamily="34" charset="-122"/>
                <a:cs typeface="PT Serif" pitchFamily="34" charset="-120"/>
              </a:rPr>
              <a:t> </a:t>
            </a:r>
            <a:r>
              <a:rPr lang="en-US" sz="1500" dirty="0" err="1">
                <a:solidFill>
                  <a:srgbClr val="383838"/>
                </a:solidFill>
                <a:latin typeface="PT Serif" pitchFamily="34" charset="0"/>
                <a:ea typeface="PT Serif" pitchFamily="34" charset="-122"/>
                <a:cs typeface="PT Serif" pitchFamily="34" charset="-120"/>
              </a:rPr>
              <a:t>được</a:t>
            </a:r>
            <a:r>
              <a:rPr lang="en-US" sz="1500" dirty="0">
                <a:solidFill>
                  <a:srgbClr val="383838"/>
                </a:solidFill>
                <a:latin typeface="PT Serif" pitchFamily="34" charset="0"/>
                <a:ea typeface="PT Serif" pitchFamily="34" charset="-122"/>
                <a:cs typeface="PT Serif" pitchFamily="34" charset="-120"/>
              </a:rPr>
              <a:t> </a:t>
            </a:r>
            <a:r>
              <a:rPr lang="en-US" sz="1500" dirty="0" err="1">
                <a:solidFill>
                  <a:srgbClr val="383838"/>
                </a:solidFill>
                <a:latin typeface="PT Serif" pitchFamily="34" charset="0"/>
                <a:ea typeface="PT Serif" pitchFamily="34" charset="-122"/>
                <a:cs typeface="PT Serif" pitchFamily="34" charset="-120"/>
              </a:rPr>
              <a:t>bảo</a:t>
            </a:r>
            <a:r>
              <a:rPr lang="en-US" sz="1500" dirty="0">
                <a:solidFill>
                  <a:srgbClr val="383838"/>
                </a:solidFill>
                <a:latin typeface="PT Serif" pitchFamily="34" charset="0"/>
                <a:ea typeface="PT Serif" pitchFamily="34" charset="-122"/>
                <a:cs typeface="PT Serif" pitchFamily="34" charset="-120"/>
              </a:rPr>
              <a:t> trì đúng cách hoặc bị hỏng, công nhân có thể bị điện giật nghiêm trọng.</a:t>
            </a:r>
            <a:endParaRPr lang="en-US" sz="1500" dirty="0"/>
          </a:p>
        </p:txBody>
      </p:sp>
      <p:sp>
        <p:nvSpPr>
          <p:cNvPr id="7" name="Shape 4"/>
          <p:cNvSpPr/>
          <p:nvPr/>
        </p:nvSpPr>
        <p:spPr>
          <a:xfrm>
            <a:off x="572095" y="3732730"/>
            <a:ext cx="336590" cy="336590"/>
          </a:xfrm>
          <a:prstGeom prst="roundRect">
            <a:avLst>
              <a:gd name="adj" fmla="val 6669"/>
            </a:avLst>
          </a:prstGeom>
          <a:solidFill>
            <a:srgbClr val="C0EFF1"/>
          </a:solidFill>
          <a:ln/>
        </p:spPr>
      </p:sp>
      <p:sp>
        <p:nvSpPr>
          <p:cNvPr id="8" name="Text 5"/>
          <p:cNvSpPr/>
          <p:nvPr/>
        </p:nvSpPr>
        <p:spPr>
          <a:xfrm>
            <a:off x="677585" y="3783093"/>
            <a:ext cx="125611" cy="235744"/>
          </a:xfrm>
          <a:prstGeom prst="rect">
            <a:avLst/>
          </a:prstGeom>
          <a:noFill/>
          <a:ln/>
        </p:spPr>
        <p:txBody>
          <a:bodyPr wrap="none" lIns="0" tIns="0" rIns="0" bIns="0" rtlCol="0" anchor="t"/>
          <a:lstStyle/>
          <a:p>
            <a:pPr marL="0" indent="0" algn="ctr">
              <a:lnSpc>
                <a:spcPts val="1850"/>
              </a:lnSpc>
              <a:buNone/>
            </a:pPr>
            <a:r>
              <a:rPr lang="en-US" sz="1850" dirty="0">
                <a:solidFill>
                  <a:srgbClr val="000000"/>
                </a:solidFill>
                <a:latin typeface="PT Serif" pitchFamily="34" charset="0"/>
                <a:ea typeface="PT Serif" pitchFamily="34" charset="-122"/>
                <a:cs typeface="PT Serif" pitchFamily="34" charset="-120"/>
              </a:rPr>
              <a:t>2</a:t>
            </a:r>
            <a:endParaRPr lang="en-US" sz="1850" dirty="0"/>
          </a:p>
        </p:txBody>
      </p:sp>
      <p:sp>
        <p:nvSpPr>
          <p:cNvPr id="9" name="Text 6"/>
          <p:cNvSpPr/>
          <p:nvPr/>
        </p:nvSpPr>
        <p:spPr>
          <a:xfrm>
            <a:off x="1058229" y="3692129"/>
            <a:ext cx="9402106" cy="491014"/>
          </a:xfrm>
          <a:prstGeom prst="rect">
            <a:avLst/>
          </a:prstGeom>
          <a:noFill/>
          <a:ln/>
        </p:spPr>
        <p:txBody>
          <a:bodyPr wrap="square" lIns="0" tIns="0" rIns="0" bIns="0" rtlCol="0" anchor="t"/>
          <a:lstStyle/>
          <a:p>
            <a:pPr marL="0" indent="0" algn="just">
              <a:lnSpc>
                <a:spcPts val="1900"/>
              </a:lnSpc>
              <a:buNone/>
            </a:pPr>
            <a:r>
              <a:rPr lang="en-US" sz="1500" b="1" dirty="0">
                <a:solidFill>
                  <a:srgbClr val="383838"/>
                </a:solidFill>
                <a:latin typeface="PT Serif" pitchFamily="34" charset="0"/>
                <a:ea typeface="PT Serif" pitchFamily="34" charset="-122"/>
                <a:cs typeface="PT Serif" pitchFamily="34" charset="-120"/>
              </a:rPr>
              <a:t>Chấn thương do máy móc</a:t>
            </a:r>
            <a:r>
              <a:rPr lang="en-US" sz="1500" dirty="0">
                <a:solidFill>
                  <a:srgbClr val="383838"/>
                </a:solidFill>
                <a:latin typeface="PT Serif" pitchFamily="34" charset="0"/>
                <a:ea typeface="PT Serif" pitchFamily="34" charset="-122"/>
                <a:cs typeface="PT Serif" pitchFamily="34" charset="-120"/>
              </a:rPr>
              <a:t>: Các thiết bị sản xuất, như máy cắt và máy hàn, nếu không được vận </a:t>
            </a:r>
            <a:r>
              <a:rPr lang="en-US" sz="1500" dirty="0" err="1">
                <a:solidFill>
                  <a:srgbClr val="383838"/>
                </a:solidFill>
                <a:latin typeface="PT Serif" pitchFamily="34" charset="0"/>
                <a:ea typeface="PT Serif" pitchFamily="34" charset="-122"/>
                <a:cs typeface="PT Serif" pitchFamily="34" charset="-120"/>
              </a:rPr>
              <a:t>hành</a:t>
            </a:r>
            <a:r>
              <a:rPr lang="en-US" sz="1500" dirty="0">
                <a:solidFill>
                  <a:srgbClr val="383838"/>
                </a:solidFill>
                <a:latin typeface="PT Serif" pitchFamily="34" charset="0"/>
                <a:ea typeface="PT Serif" pitchFamily="34" charset="-122"/>
                <a:cs typeface="PT Serif" pitchFamily="34" charset="-120"/>
              </a:rPr>
              <a:t> </a:t>
            </a:r>
          </a:p>
          <a:p>
            <a:pPr marL="0" indent="0" algn="just">
              <a:lnSpc>
                <a:spcPts val="1900"/>
              </a:lnSpc>
              <a:buNone/>
            </a:pPr>
            <a:r>
              <a:rPr lang="en-US" sz="1500" dirty="0" err="1">
                <a:solidFill>
                  <a:srgbClr val="383838"/>
                </a:solidFill>
                <a:latin typeface="PT Serif" pitchFamily="34" charset="0"/>
                <a:ea typeface="PT Serif" pitchFamily="34" charset="-122"/>
                <a:cs typeface="PT Serif" pitchFamily="34" charset="-120"/>
              </a:rPr>
              <a:t>đúng</a:t>
            </a:r>
            <a:r>
              <a:rPr lang="en-US" sz="1500" dirty="0">
                <a:solidFill>
                  <a:srgbClr val="383838"/>
                </a:solidFill>
                <a:latin typeface="PT Serif" pitchFamily="34" charset="0"/>
                <a:ea typeface="PT Serif" pitchFamily="34" charset="-122"/>
                <a:cs typeface="PT Serif" pitchFamily="34" charset="-120"/>
              </a:rPr>
              <a:t> cách, có thể gây ra chấn thương nghiêm trọng, như cắt hoặc bỏng.</a:t>
            </a:r>
            <a:endParaRPr lang="en-US" sz="1500" dirty="0"/>
          </a:p>
        </p:txBody>
      </p:sp>
      <p:sp>
        <p:nvSpPr>
          <p:cNvPr id="10" name="Shape 7"/>
          <p:cNvSpPr/>
          <p:nvPr/>
        </p:nvSpPr>
        <p:spPr>
          <a:xfrm>
            <a:off x="572095" y="4555333"/>
            <a:ext cx="336590" cy="336590"/>
          </a:xfrm>
          <a:prstGeom prst="roundRect">
            <a:avLst>
              <a:gd name="adj" fmla="val 6669"/>
            </a:avLst>
          </a:prstGeom>
          <a:solidFill>
            <a:srgbClr val="C0EFF1"/>
          </a:solidFill>
          <a:ln/>
        </p:spPr>
      </p:sp>
      <p:sp>
        <p:nvSpPr>
          <p:cNvPr id="11" name="Text 8"/>
          <p:cNvSpPr/>
          <p:nvPr/>
        </p:nvSpPr>
        <p:spPr>
          <a:xfrm>
            <a:off x="677585" y="4605696"/>
            <a:ext cx="125611" cy="235744"/>
          </a:xfrm>
          <a:prstGeom prst="rect">
            <a:avLst/>
          </a:prstGeom>
          <a:noFill/>
          <a:ln/>
        </p:spPr>
        <p:txBody>
          <a:bodyPr wrap="none" lIns="0" tIns="0" rIns="0" bIns="0" rtlCol="0" anchor="t"/>
          <a:lstStyle/>
          <a:p>
            <a:pPr marL="0" indent="0" algn="ctr">
              <a:lnSpc>
                <a:spcPts val="1850"/>
              </a:lnSpc>
              <a:buNone/>
            </a:pPr>
            <a:r>
              <a:rPr lang="en-US" sz="1850" dirty="0">
                <a:solidFill>
                  <a:srgbClr val="000000"/>
                </a:solidFill>
                <a:latin typeface="PT Serif" pitchFamily="34" charset="0"/>
                <a:ea typeface="PT Serif" pitchFamily="34" charset="-122"/>
                <a:cs typeface="PT Serif" pitchFamily="34" charset="-120"/>
              </a:rPr>
              <a:t>3</a:t>
            </a:r>
            <a:endParaRPr lang="en-US" sz="1850" dirty="0"/>
          </a:p>
        </p:txBody>
      </p:sp>
      <p:sp>
        <p:nvSpPr>
          <p:cNvPr id="12" name="Text 9"/>
          <p:cNvSpPr/>
          <p:nvPr/>
        </p:nvSpPr>
        <p:spPr>
          <a:xfrm>
            <a:off x="1058229" y="4514732"/>
            <a:ext cx="9402106" cy="491014"/>
          </a:xfrm>
          <a:prstGeom prst="rect">
            <a:avLst/>
          </a:prstGeom>
          <a:noFill/>
          <a:ln/>
        </p:spPr>
        <p:txBody>
          <a:bodyPr wrap="square" lIns="0" tIns="0" rIns="0" bIns="0" rtlCol="0" anchor="t"/>
          <a:lstStyle/>
          <a:p>
            <a:pPr marL="0" indent="0" algn="just">
              <a:lnSpc>
                <a:spcPts val="1900"/>
              </a:lnSpc>
              <a:buNone/>
            </a:pPr>
            <a:r>
              <a:rPr lang="en-US" sz="1500" b="1" dirty="0">
                <a:solidFill>
                  <a:srgbClr val="383838"/>
                </a:solidFill>
                <a:latin typeface="PT Serif" pitchFamily="34" charset="0"/>
                <a:ea typeface="PT Serif" pitchFamily="34" charset="-122"/>
                <a:cs typeface="PT Serif" pitchFamily="34" charset="-120"/>
              </a:rPr>
              <a:t>Rủi ro từ các hóa chất</a:t>
            </a:r>
            <a:r>
              <a:rPr lang="en-US" sz="1500" dirty="0">
                <a:solidFill>
                  <a:srgbClr val="383838"/>
                </a:solidFill>
                <a:latin typeface="PT Serif" pitchFamily="34" charset="0"/>
                <a:ea typeface="PT Serif" pitchFamily="34" charset="-122"/>
                <a:cs typeface="PT Serif" pitchFamily="34" charset="-120"/>
              </a:rPr>
              <a:t>: Quá trình sản xuất có thể sử dụng hóa chất để làm sạch hoặc xử lý bề mặt. </a:t>
            </a:r>
            <a:r>
              <a:rPr lang="en-US" sz="1500" dirty="0" err="1">
                <a:solidFill>
                  <a:srgbClr val="383838"/>
                </a:solidFill>
                <a:latin typeface="PT Serif" pitchFamily="34" charset="0"/>
                <a:ea typeface="PT Serif" pitchFamily="34" charset="-122"/>
                <a:cs typeface="PT Serif" pitchFamily="34" charset="-120"/>
              </a:rPr>
              <a:t>Nếu</a:t>
            </a:r>
            <a:r>
              <a:rPr lang="en-US" sz="1500" dirty="0">
                <a:solidFill>
                  <a:srgbClr val="383838"/>
                </a:solidFill>
                <a:latin typeface="PT Serif" pitchFamily="34" charset="0"/>
                <a:ea typeface="PT Serif" pitchFamily="34" charset="-122"/>
                <a:cs typeface="PT Serif" pitchFamily="34" charset="-120"/>
              </a:rPr>
              <a:t> </a:t>
            </a:r>
          </a:p>
          <a:p>
            <a:pPr marL="0" indent="0" algn="just">
              <a:lnSpc>
                <a:spcPts val="1900"/>
              </a:lnSpc>
              <a:buNone/>
            </a:pPr>
            <a:r>
              <a:rPr lang="en-US" sz="1500" dirty="0" err="1">
                <a:solidFill>
                  <a:srgbClr val="383838"/>
                </a:solidFill>
                <a:latin typeface="PT Serif" pitchFamily="34" charset="0"/>
                <a:ea typeface="PT Serif" pitchFamily="34" charset="-122"/>
                <a:cs typeface="PT Serif" pitchFamily="34" charset="-120"/>
              </a:rPr>
              <a:t>không</a:t>
            </a:r>
            <a:r>
              <a:rPr lang="en-US" sz="1500" dirty="0">
                <a:solidFill>
                  <a:srgbClr val="383838"/>
                </a:solidFill>
                <a:latin typeface="PT Serif" pitchFamily="34" charset="0"/>
                <a:ea typeface="PT Serif" pitchFamily="34" charset="-122"/>
                <a:cs typeface="PT Serif" pitchFamily="34" charset="-120"/>
              </a:rPr>
              <a:t> tuân thủ quy định về an toàn hóa chất, công nhân có thể bị phơi nhiễm và gặp vấn đề về sức khỏe.</a:t>
            </a:r>
            <a:endParaRPr lang="en-US" sz="1500" dirty="0"/>
          </a:p>
        </p:txBody>
      </p:sp>
      <p:sp>
        <p:nvSpPr>
          <p:cNvPr id="13" name="Shape 10"/>
          <p:cNvSpPr/>
          <p:nvPr/>
        </p:nvSpPr>
        <p:spPr>
          <a:xfrm>
            <a:off x="572095" y="5377936"/>
            <a:ext cx="336590" cy="336590"/>
          </a:xfrm>
          <a:prstGeom prst="roundRect">
            <a:avLst>
              <a:gd name="adj" fmla="val 6669"/>
            </a:avLst>
          </a:prstGeom>
          <a:solidFill>
            <a:srgbClr val="C0EFF1"/>
          </a:solidFill>
          <a:ln/>
        </p:spPr>
      </p:sp>
      <p:sp>
        <p:nvSpPr>
          <p:cNvPr id="14" name="Text 11"/>
          <p:cNvSpPr/>
          <p:nvPr/>
        </p:nvSpPr>
        <p:spPr>
          <a:xfrm>
            <a:off x="677585" y="5428299"/>
            <a:ext cx="125611" cy="235744"/>
          </a:xfrm>
          <a:prstGeom prst="rect">
            <a:avLst/>
          </a:prstGeom>
          <a:noFill/>
          <a:ln/>
        </p:spPr>
        <p:txBody>
          <a:bodyPr wrap="none" lIns="0" tIns="0" rIns="0" bIns="0" rtlCol="0" anchor="t"/>
          <a:lstStyle/>
          <a:p>
            <a:pPr marL="0" indent="0" algn="ctr">
              <a:lnSpc>
                <a:spcPts val="1850"/>
              </a:lnSpc>
              <a:buNone/>
            </a:pPr>
            <a:r>
              <a:rPr lang="en-US" sz="1850" dirty="0">
                <a:solidFill>
                  <a:srgbClr val="000000"/>
                </a:solidFill>
                <a:latin typeface="PT Serif" pitchFamily="34" charset="0"/>
                <a:ea typeface="PT Serif" pitchFamily="34" charset="-122"/>
                <a:cs typeface="PT Serif" pitchFamily="34" charset="-120"/>
              </a:rPr>
              <a:t>4</a:t>
            </a:r>
            <a:endParaRPr lang="en-US" sz="1850" dirty="0"/>
          </a:p>
        </p:txBody>
      </p:sp>
      <p:sp>
        <p:nvSpPr>
          <p:cNvPr id="15" name="Text 12"/>
          <p:cNvSpPr/>
          <p:nvPr/>
        </p:nvSpPr>
        <p:spPr>
          <a:xfrm>
            <a:off x="1058229" y="5337335"/>
            <a:ext cx="9402106" cy="491014"/>
          </a:xfrm>
          <a:prstGeom prst="rect">
            <a:avLst/>
          </a:prstGeom>
          <a:noFill/>
          <a:ln/>
        </p:spPr>
        <p:txBody>
          <a:bodyPr wrap="square" lIns="0" tIns="0" rIns="0" bIns="0" rtlCol="0" anchor="t"/>
          <a:lstStyle/>
          <a:p>
            <a:pPr marL="0" indent="0" algn="just">
              <a:lnSpc>
                <a:spcPts val="1900"/>
              </a:lnSpc>
              <a:buNone/>
            </a:pPr>
            <a:r>
              <a:rPr lang="en-US" sz="1500" b="1" dirty="0">
                <a:solidFill>
                  <a:srgbClr val="383838"/>
                </a:solidFill>
                <a:latin typeface="PT Serif" pitchFamily="34" charset="0"/>
                <a:ea typeface="PT Serif" pitchFamily="34" charset="-122"/>
                <a:cs typeface="PT Serif" pitchFamily="34" charset="-120"/>
              </a:rPr>
              <a:t>Nguy cơ do thiếu bảo hộ</a:t>
            </a:r>
            <a:r>
              <a:rPr lang="en-US" sz="1500" dirty="0">
                <a:solidFill>
                  <a:srgbClr val="383838"/>
                </a:solidFill>
                <a:latin typeface="PT Serif" pitchFamily="34" charset="0"/>
                <a:ea typeface="PT Serif" pitchFamily="34" charset="-122"/>
                <a:cs typeface="PT Serif" pitchFamily="34" charset="-120"/>
              </a:rPr>
              <a:t>: Thiếu các thiết bị bảo hộ cá nhân như găng tay, kính bảo hộ hoặc mặt nạ, có </a:t>
            </a:r>
            <a:r>
              <a:rPr lang="en-US" sz="1500" dirty="0" err="1">
                <a:solidFill>
                  <a:srgbClr val="383838"/>
                </a:solidFill>
                <a:latin typeface="PT Serif" pitchFamily="34" charset="0"/>
                <a:ea typeface="PT Serif" pitchFamily="34" charset="-122"/>
                <a:cs typeface="PT Serif" pitchFamily="34" charset="-120"/>
              </a:rPr>
              <a:t>thể</a:t>
            </a:r>
            <a:r>
              <a:rPr lang="en-US" sz="1500" dirty="0">
                <a:solidFill>
                  <a:srgbClr val="383838"/>
                </a:solidFill>
                <a:latin typeface="PT Serif" pitchFamily="34" charset="0"/>
                <a:ea typeface="PT Serif" pitchFamily="34" charset="-122"/>
                <a:cs typeface="PT Serif" pitchFamily="34" charset="-120"/>
              </a:rPr>
              <a:t> </a:t>
            </a:r>
          </a:p>
          <a:p>
            <a:pPr marL="0" indent="0" algn="just">
              <a:lnSpc>
                <a:spcPts val="1900"/>
              </a:lnSpc>
              <a:buNone/>
            </a:pPr>
            <a:r>
              <a:rPr lang="en-US" sz="1500" dirty="0" err="1">
                <a:solidFill>
                  <a:srgbClr val="383838"/>
                </a:solidFill>
                <a:latin typeface="PT Serif" pitchFamily="34" charset="0"/>
                <a:ea typeface="PT Serif" pitchFamily="34" charset="-122"/>
                <a:cs typeface="PT Serif" pitchFamily="34" charset="-120"/>
              </a:rPr>
              <a:t>làm</a:t>
            </a:r>
            <a:r>
              <a:rPr lang="en-US" sz="1500" dirty="0">
                <a:solidFill>
                  <a:srgbClr val="383838"/>
                </a:solidFill>
                <a:latin typeface="PT Serif" pitchFamily="34" charset="0"/>
                <a:ea typeface="PT Serif" pitchFamily="34" charset="-122"/>
                <a:cs typeface="PT Serif" pitchFamily="34" charset="-120"/>
              </a:rPr>
              <a:t> tăng nguy cơ chấn thương trong quá trình làm việc.</a:t>
            </a:r>
            <a:endParaRPr lang="en-US" sz="1500" dirty="0"/>
          </a:p>
        </p:txBody>
      </p:sp>
      <p:sp>
        <p:nvSpPr>
          <p:cNvPr id="16" name="Shape 13"/>
          <p:cNvSpPr/>
          <p:nvPr/>
        </p:nvSpPr>
        <p:spPr>
          <a:xfrm>
            <a:off x="572095" y="6200538"/>
            <a:ext cx="336590" cy="336590"/>
          </a:xfrm>
          <a:prstGeom prst="roundRect">
            <a:avLst>
              <a:gd name="adj" fmla="val 6669"/>
            </a:avLst>
          </a:prstGeom>
          <a:solidFill>
            <a:srgbClr val="C0EFF1"/>
          </a:solidFill>
          <a:ln/>
        </p:spPr>
      </p:sp>
      <p:sp>
        <p:nvSpPr>
          <p:cNvPr id="17" name="Text 14"/>
          <p:cNvSpPr/>
          <p:nvPr/>
        </p:nvSpPr>
        <p:spPr>
          <a:xfrm>
            <a:off x="677585" y="6250902"/>
            <a:ext cx="125611" cy="235744"/>
          </a:xfrm>
          <a:prstGeom prst="rect">
            <a:avLst/>
          </a:prstGeom>
          <a:noFill/>
          <a:ln/>
        </p:spPr>
        <p:txBody>
          <a:bodyPr wrap="none" lIns="0" tIns="0" rIns="0" bIns="0" rtlCol="0" anchor="t"/>
          <a:lstStyle/>
          <a:p>
            <a:pPr marL="0" indent="0" algn="ctr">
              <a:lnSpc>
                <a:spcPts val="1850"/>
              </a:lnSpc>
              <a:buNone/>
            </a:pPr>
            <a:r>
              <a:rPr lang="en-US" sz="1850" dirty="0">
                <a:solidFill>
                  <a:srgbClr val="000000"/>
                </a:solidFill>
                <a:latin typeface="PT Serif" pitchFamily="34" charset="0"/>
                <a:ea typeface="PT Serif" pitchFamily="34" charset="-122"/>
                <a:cs typeface="PT Serif" pitchFamily="34" charset="-120"/>
              </a:rPr>
              <a:t>5</a:t>
            </a:r>
            <a:endParaRPr lang="en-US" sz="1850" dirty="0"/>
          </a:p>
        </p:txBody>
      </p:sp>
      <p:sp>
        <p:nvSpPr>
          <p:cNvPr id="18" name="Text 15"/>
          <p:cNvSpPr/>
          <p:nvPr/>
        </p:nvSpPr>
        <p:spPr>
          <a:xfrm>
            <a:off x="1058229" y="6159937"/>
            <a:ext cx="9402106" cy="491014"/>
          </a:xfrm>
          <a:prstGeom prst="rect">
            <a:avLst/>
          </a:prstGeom>
          <a:noFill/>
          <a:ln/>
        </p:spPr>
        <p:txBody>
          <a:bodyPr wrap="square" lIns="0" tIns="0" rIns="0" bIns="0" rtlCol="0" anchor="t"/>
          <a:lstStyle/>
          <a:p>
            <a:pPr marL="0" indent="0" algn="just">
              <a:lnSpc>
                <a:spcPts val="1900"/>
              </a:lnSpc>
              <a:buNone/>
            </a:pPr>
            <a:r>
              <a:rPr lang="en-US" sz="1500" b="1" dirty="0">
                <a:solidFill>
                  <a:srgbClr val="383838"/>
                </a:solidFill>
                <a:latin typeface="PT Serif" pitchFamily="34" charset="0"/>
                <a:ea typeface="PT Serif" pitchFamily="34" charset="-122"/>
                <a:cs typeface="PT Serif" pitchFamily="34" charset="-120"/>
              </a:rPr>
              <a:t>Tai nạn do lỗi thiết kế hoặc bảo trì</a:t>
            </a:r>
            <a:r>
              <a:rPr lang="en-US" sz="1500" dirty="0">
                <a:solidFill>
                  <a:srgbClr val="383838"/>
                </a:solidFill>
                <a:latin typeface="PT Serif" pitchFamily="34" charset="0"/>
                <a:ea typeface="PT Serif" pitchFamily="34" charset="-122"/>
                <a:cs typeface="PT Serif" pitchFamily="34" charset="-120"/>
              </a:rPr>
              <a:t>: Máy móc và thiết bị sản xuất cần được thiết kế và bảo trì đúng cách. </a:t>
            </a:r>
          </a:p>
          <a:p>
            <a:pPr marL="0" indent="0" algn="just">
              <a:lnSpc>
                <a:spcPts val="1900"/>
              </a:lnSpc>
              <a:buNone/>
            </a:pPr>
            <a:r>
              <a:rPr lang="en-US" sz="1500" dirty="0" err="1">
                <a:solidFill>
                  <a:srgbClr val="383838"/>
                </a:solidFill>
                <a:latin typeface="PT Serif" pitchFamily="34" charset="0"/>
                <a:ea typeface="PT Serif" pitchFamily="34" charset="-122"/>
                <a:cs typeface="PT Serif" pitchFamily="34" charset="-120"/>
              </a:rPr>
              <a:t>Sự</a:t>
            </a:r>
            <a:r>
              <a:rPr lang="en-US" sz="1500" dirty="0">
                <a:solidFill>
                  <a:srgbClr val="383838"/>
                </a:solidFill>
                <a:latin typeface="PT Serif" pitchFamily="34" charset="0"/>
                <a:ea typeface="PT Serif" pitchFamily="34" charset="-122"/>
                <a:cs typeface="PT Serif" pitchFamily="34" charset="-120"/>
              </a:rPr>
              <a:t> cố do lỗi thiết kế hoặc bảo trì kém có thể dẫn đến sự cố nghiêm trọng, gây nguy hiểm cho công nhân.</a:t>
            </a:r>
            <a:endParaRPr lang="en-US" sz="1500" dirty="0"/>
          </a:p>
        </p:txBody>
      </p:sp>
      <p:pic>
        <p:nvPicPr>
          <p:cNvPr id="19" name="Image 0" descr="preencoded.png">
            <a:extLst>
              <a:ext uri="{FF2B5EF4-FFF2-40B4-BE49-F238E27FC236}">
                <a16:creationId xmlns:a16="http://schemas.microsoft.com/office/drawing/2014/main" id="{A584C333-55FF-4ADB-CB73-4400127D92A8}"/>
              </a:ext>
            </a:extLst>
          </p:cNvPr>
          <p:cNvPicPr>
            <a:picLocks noChangeAspect="1"/>
          </p:cNvPicPr>
          <p:nvPr/>
        </p:nvPicPr>
        <p:blipFill>
          <a:blip r:embed="rId4"/>
          <a:stretch>
            <a:fillRect/>
          </a:stretch>
        </p:blipFill>
        <p:spPr>
          <a:xfrm>
            <a:off x="11867445" y="7427056"/>
            <a:ext cx="2593161" cy="8025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932277" y="485180"/>
            <a:ext cx="6765846" cy="447913"/>
          </a:xfrm>
          <a:prstGeom prst="rect">
            <a:avLst/>
          </a:prstGeom>
          <a:noFill/>
          <a:ln/>
        </p:spPr>
        <p:txBody>
          <a:bodyPr wrap="none" lIns="0" tIns="0" rIns="0" bIns="0" rtlCol="0" anchor="t"/>
          <a:lstStyle/>
          <a:p>
            <a:pPr marL="0" indent="0" algn="ctr">
              <a:lnSpc>
                <a:spcPts val="3500"/>
              </a:lnSpc>
              <a:buNone/>
            </a:pPr>
            <a:r>
              <a:rPr lang="en-US" sz="2800" b="1" dirty="0">
                <a:solidFill>
                  <a:srgbClr val="020202"/>
                </a:solidFill>
                <a:latin typeface="PT Serif" pitchFamily="34" charset="0"/>
                <a:ea typeface="PT Serif" pitchFamily="34" charset="-122"/>
                <a:cs typeface="PT Serif" pitchFamily="34" charset="-120"/>
              </a:rPr>
              <a:t>Các công đoạn sản xuất trong nhà máy </a:t>
            </a:r>
            <a:endParaRPr lang="en-US" sz="2800" dirty="0"/>
          </a:p>
        </p:txBody>
      </p:sp>
      <p:pic>
        <p:nvPicPr>
          <p:cNvPr id="3" name="Image 0" descr="preencoded.png"/>
          <p:cNvPicPr>
            <a:picLocks noChangeAspect="1"/>
          </p:cNvPicPr>
          <p:nvPr/>
        </p:nvPicPr>
        <p:blipFill>
          <a:blip r:embed="rId3"/>
          <a:stretch>
            <a:fillRect/>
          </a:stretch>
        </p:blipFill>
        <p:spPr>
          <a:xfrm>
            <a:off x="10339099" y="2650737"/>
            <a:ext cx="3056692" cy="2652117"/>
          </a:xfrm>
          <a:prstGeom prst="rect">
            <a:avLst/>
          </a:prstGeom>
        </p:spPr>
      </p:pic>
      <p:sp>
        <p:nvSpPr>
          <p:cNvPr id="4" name="Shape 1"/>
          <p:cNvSpPr/>
          <p:nvPr/>
        </p:nvSpPr>
        <p:spPr>
          <a:xfrm>
            <a:off x="1188184" y="2510919"/>
            <a:ext cx="15240" cy="3732609"/>
          </a:xfrm>
          <a:prstGeom prst="roundRect">
            <a:avLst>
              <a:gd name="adj" fmla="val 134378"/>
            </a:avLst>
          </a:prstGeom>
          <a:solidFill>
            <a:srgbClr val="D8D4D4"/>
          </a:solidFill>
          <a:ln/>
        </p:spPr>
      </p:sp>
      <p:sp>
        <p:nvSpPr>
          <p:cNvPr id="5" name="Shape 2"/>
          <p:cNvSpPr/>
          <p:nvPr/>
        </p:nvSpPr>
        <p:spPr>
          <a:xfrm>
            <a:off x="1049893" y="2691161"/>
            <a:ext cx="307181" cy="307181"/>
          </a:xfrm>
          <a:prstGeom prst="roundRect">
            <a:avLst>
              <a:gd name="adj" fmla="val 6667"/>
            </a:avLst>
          </a:prstGeom>
          <a:solidFill>
            <a:srgbClr val="C0EFF1"/>
          </a:solidFill>
          <a:ln/>
        </p:spPr>
      </p:sp>
      <p:sp>
        <p:nvSpPr>
          <p:cNvPr id="6" name="Text 3"/>
          <p:cNvSpPr/>
          <p:nvPr/>
        </p:nvSpPr>
        <p:spPr>
          <a:xfrm>
            <a:off x="1146096" y="2783314"/>
            <a:ext cx="114657" cy="215027"/>
          </a:xfrm>
          <a:prstGeom prst="rect">
            <a:avLst/>
          </a:prstGeom>
          <a:noFill/>
          <a:ln/>
        </p:spPr>
        <p:txBody>
          <a:bodyPr wrap="none" lIns="0" tIns="0" rIns="0" bIns="0" rtlCol="0" anchor="t"/>
          <a:lstStyle/>
          <a:p>
            <a:pPr marL="0" indent="0" algn="ctr">
              <a:lnSpc>
                <a:spcPts val="1650"/>
              </a:lnSpc>
              <a:buNone/>
            </a:pPr>
            <a:r>
              <a:rPr lang="en-US" dirty="0">
                <a:solidFill>
                  <a:srgbClr val="000000"/>
                </a:solidFill>
                <a:latin typeface="PT Serif" pitchFamily="34" charset="0"/>
                <a:ea typeface="PT Serif" pitchFamily="34" charset="-122"/>
                <a:cs typeface="PT Serif" pitchFamily="34" charset="-120"/>
              </a:rPr>
              <a:t>1</a:t>
            </a:r>
            <a:endParaRPr lang="en-US" dirty="0"/>
          </a:p>
        </p:txBody>
      </p:sp>
      <p:sp>
        <p:nvSpPr>
          <p:cNvPr id="7" name="Text 4"/>
          <p:cNvSpPr/>
          <p:nvPr/>
        </p:nvSpPr>
        <p:spPr>
          <a:xfrm>
            <a:off x="1476494" y="2674016"/>
            <a:ext cx="2150269" cy="268724"/>
          </a:xfrm>
          <a:prstGeom prst="rect">
            <a:avLst/>
          </a:prstGeom>
          <a:noFill/>
          <a:ln/>
        </p:spPr>
        <p:txBody>
          <a:bodyPr wrap="none" lIns="0" tIns="0" rIns="0" bIns="0" rtlCol="0" anchor="t"/>
          <a:lstStyle/>
          <a:p>
            <a:pPr marL="0" indent="0">
              <a:lnSpc>
                <a:spcPts val="2100"/>
              </a:lnSpc>
              <a:buNone/>
            </a:pPr>
            <a:r>
              <a:rPr lang="en-US" b="1" dirty="0">
                <a:solidFill>
                  <a:srgbClr val="383838"/>
                </a:solidFill>
                <a:latin typeface="PT Serif" pitchFamily="34" charset="0"/>
                <a:ea typeface="PT Serif" pitchFamily="34" charset="-122"/>
                <a:cs typeface="PT Serif" pitchFamily="34" charset="-120"/>
              </a:rPr>
              <a:t>Gia công cơ khí</a:t>
            </a:r>
            <a:endParaRPr lang="en-US" dirty="0"/>
          </a:p>
        </p:txBody>
      </p:sp>
      <p:sp>
        <p:nvSpPr>
          <p:cNvPr id="8" name="Text 5"/>
          <p:cNvSpPr/>
          <p:nvPr/>
        </p:nvSpPr>
        <p:spPr>
          <a:xfrm>
            <a:off x="1476494" y="3024655"/>
            <a:ext cx="13008412" cy="218480"/>
          </a:xfrm>
          <a:prstGeom prst="rect">
            <a:avLst/>
          </a:prstGeom>
          <a:noFill/>
          <a:ln/>
        </p:spPr>
        <p:txBody>
          <a:bodyPr wrap="none" lIns="0" tIns="0" rIns="0" bIns="0" rtlCol="0" anchor="t"/>
          <a:lstStyle/>
          <a:p>
            <a:pPr marL="0" indent="0" algn="l">
              <a:lnSpc>
                <a:spcPts val="1700"/>
              </a:lnSpc>
              <a:buNone/>
            </a:pPr>
            <a:r>
              <a:rPr lang="en-US" sz="1200" dirty="0">
                <a:solidFill>
                  <a:srgbClr val="383838"/>
                </a:solidFill>
                <a:latin typeface="DM Sans" pitchFamily="34" charset="0"/>
                <a:ea typeface="DM Sans" pitchFamily="34" charset="-122"/>
                <a:cs typeface="DM Sans" pitchFamily="34" charset="-120"/>
              </a:rPr>
              <a:t>Các bộ phận được gia công bằng máy móc hiện đại như máy phay, máy tiện và máy cắt</a:t>
            </a:r>
            <a:endParaRPr lang="en-US" sz="1200" dirty="0"/>
          </a:p>
        </p:txBody>
      </p:sp>
      <p:sp>
        <p:nvSpPr>
          <p:cNvPr id="9" name="Shape 6"/>
          <p:cNvSpPr/>
          <p:nvPr/>
        </p:nvSpPr>
        <p:spPr>
          <a:xfrm>
            <a:off x="1049893" y="3669616"/>
            <a:ext cx="307181" cy="307181"/>
          </a:xfrm>
          <a:prstGeom prst="roundRect">
            <a:avLst>
              <a:gd name="adj" fmla="val 6667"/>
            </a:avLst>
          </a:prstGeom>
          <a:solidFill>
            <a:srgbClr val="C0EFF1"/>
          </a:solidFill>
          <a:ln/>
        </p:spPr>
      </p:sp>
      <p:sp>
        <p:nvSpPr>
          <p:cNvPr id="10" name="Text 7"/>
          <p:cNvSpPr/>
          <p:nvPr/>
        </p:nvSpPr>
        <p:spPr>
          <a:xfrm>
            <a:off x="1146096" y="3761769"/>
            <a:ext cx="114657" cy="215027"/>
          </a:xfrm>
          <a:prstGeom prst="rect">
            <a:avLst/>
          </a:prstGeom>
          <a:noFill/>
          <a:ln/>
        </p:spPr>
        <p:txBody>
          <a:bodyPr wrap="none" lIns="0" tIns="0" rIns="0" bIns="0" rtlCol="0" anchor="t"/>
          <a:lstStyle/>
          <a:p>
            <a:pPr marL="0" indent="0" algn="ctr">
              <a:lnSpc>
                <a:spcPts val="1650"/>
              </a:lnSpc>
              <a:buNone/>
            </a:pPr>
            <a:r>
              <a:rPr lang="en-US" dirty="0">
                <a:solidFill>
                  <a:srgbClr val="000000"/>
                </a:solidFill>
                <a:latin typeface="PT Serif" pitchFamily="34" charset="0"/>
                <a:ea typeface="PT Serif" pitchFamily="34" charset="-122"/>
                <a:cs typeface="PT Serif" pitchFamily="34" charset="-120"/>
              </a:rPr>
              <a:t>2</a:t>
            </a:r>
            <a:endParaRPr lang="en-US" dirty="0"/>
          </a:p>
        </p:txBody>
      </p:sp>
      <p:sp>
        <p:nvSpPr>
          <p:cNvPr id="11" name="Text 8"/>
          <p:cNvSpPr/>
          <p:nvPr/>
        </p:nvSpPr>
        <p:spPr>
          <a:xfrm>
            <a:off x="1476494" y="3652471"/>
            <a:ext cx="2604373" cy="268724"/>
          </a:xfrm>
          <a:prstGeom prst="rect">
            <a:avLst/>
          </a:prstGeom>
          <a:noFill/>
          <a:ln/>
        </p:spPr>
        <p:txBody>
          <a:bodyPr wrap="none" lIns="0" tIns="0" rIns="0" bIns="0" rtlCol="0" anchor="t"/>
          <a:lstStyle/>
          <a:p>
            <a:pPr marL="0" indent="0">
              <a:lnSpc>
                <a:spcPts val="2100"/>
              </a:lnSpc>
              <a:buNone/>
            </a:pPr>
            <a:r>
              <a:rPr lang="en-US" b="1" dirty="0">
                <a:solidFill>
                  <a:srgbClr val="383838"/>
                </a:solidFill>
                <a:latin typeface="PT Serif" pitchFamily="34" charset="0"/>
                <a:ea typeface="PT Serif" pitchFamily="34" charset="-122"/>
                <a:cs typeface="PT Serif" pitchFamily="34" charset="-120"/>
              </a:rPr>
              <a:t>Lắp ráp linh kiện điện tử</a:t>
            </a:r>
            <a:endParaRPr lang="en-US" dirty="0"/>
          </a:p>
        </p:txBody>
      </p:sp>
      <p:sp>
        <p:nvSpPr>
          <p:cNvPr id="12" name="Text 9"/>
          <p:cNvSpPr/>
          <p:nvPr/>
        </p:nvSpPr>
        <p:spPr>
          <a:xfrm>
            <a:off x="1476494" y="4003110"/>
            <a:ext cx="13008412" cy="218480"/>
          </a:xfrm>
          <a:prstGeom prst="rect">
            <a:avLst/>
          </a:prstGeom>
          <a:noFill/>
          <a:ln/>
        </p:spPr>
        <p:txBody>
          <a:bodyPr wrap="none" lIns="0" tIns="0" rIns="0" bIns="0" rtlCol="0" anchor="t"/>
          <a:lstStyle/>
          <a:p>
            <a:pPr marL="0" indent="0" algn="l">
              <a:lnSpc>
                <a:spcPts val="1700"/>
              </a:lnSpc>
              <a:buNone/>
            </a:pPr>
            <a:r>
              <a:rPr lang="en-US" sz="1200" dirty="0">
                <a:solidFill>
                  <a:srgbClr val="383838"/>
                </a:solidFill>
                <a:latin typeface="DM Sans" pitchFamily="34" charset="0"/>
                <a:ea typeface="DM Sans" pitchFamily="34" charset="-122"/>
                <a:cs typeface="DM Sans" pitchFamily="34" charset="-120"/>
              </a:rPr>
              <a:t>Lắp ráp và hàn các linh kiện như cảm biến, mạch điều khiển và bảng mạch in vào các bo mạch.</a:t>
            </a:r>
            <a:endParaRPr lang="en-US" sz="1200" dirty="0"/>
          </a:p>
        </p:txBody>
      </p:sp>
      <p:sp>
        <p:nvSpPr>
          <p:cNvPr id="13" name="Shape 10"/>
          <p:cNvSpPr/>
          <p:nvPr/>
        </p:nvSpPr>
        <p:spPr>
          <a:xfrm>
            <a:off x="1049893" y="4648072"/>
            <a:ext cx="307181" cy="307181"/>
          </a:xfrm>
          <a:prstGeom prst="roundRect">
            <a:avLst>
              <a:gd name="adj" fmla="val 6667"/>
            </a:avLst>
          </a:prstGeom>
          <a:solidFill>
            <a:srgbClr val="C0EFF1"/>
          </a:solidFill>
          <a:ln/>
        </p:spPr>
      </p:sp>
      <p:sp>
        <p:nvSpPr>
          <p:cNvPr id="14" name="Text 11"/>
          <p:cNvSpPr/>
          <p:nvPr/>
        </p:nvSpPr>
        <p:spPr>
          <a:xfrm>
            <a:off x="1146096" y="4740225"/>
            <a:ext cx="114657" cy="215027"/>
          </a:xfrm>
          <a:prstGeom prst="rect">
            <a:avLst/>
          </a:prstGeom>
          <a:noFill/>
          <a:ln/>
        </p:spPr>
        <p:txBody>
          <a:bodyPr wrap="none" lIns="0" tIns="0" rIns="0" bIns="0" rtlCol="0" anchor="t"/>
          <a:lstStyle/>
          <a:p>
            <a:pPr marL="0" indent="0" algn="ctr">
              <a:lnSpc>
                <a:spcPts val="1650"/>
              </a:lnSpc>
              <a:buNone/>
            </a:pPr>
            <a:r>
              <a:rPr lang="en-US" dirty="0">
                <a:solidFill>
                  <a:srgbClr val="000000"/>
                </a:solidFill>
                <a:latin typeface="PT Serif" pitchFamily="34" charset="0"/>
                <a:ea typeface="PT Serif" pitchFamily="34" charset="-122"/>
                <a:cs typeface="PT Serif" pitchFamily="34" charset="-120"/>
              </a:rPr>
              <a:t>3</a:t>
            </a:r>
            <a:endParaRPr lang="en-US" dirty="0"/>
          </a:p>
        </p:txBody>
      </p:sp>
      <p:sp>
        <p:nvSpPr>
          <p:cNvPr id="15" name="Text 12"/>
          <p:cNvSpPr/>
          <p:nvPr/>
        </p:nvSpPr>
        <p:spPr>
          <a:xfrm>
            <a:off x="1476494" y="4630927"/>
            <a:ext cx="2150269" cy="268724"/>
          </a:xfrm>
          <a:prstGeom prst="rect">
            <a:avLst/>
          </a:prstGeom>
          <a:noFill/>
          <a:ln/>
        </p:spPr>
        <p:txBody>
          <a:bodyPr wrap="none" lIns="0" tIns="0" rIns="0" bIns="0" rtlCol="0" anchor="t"/>
          <a:lstStyle/>
          <a:p>
            <a:pPr marL="0" indent="0">
              <a:lnSpc>
                <a:spcPts val="2100"/>
              </a:lnSpc>
              <a:buNone/>
            </a:pPr>
            <a:r>
              <a:rPr lang="en-US" b="1" dirty="0">
                <a:solidFill>
                  <a:srgbClr val="383838"/>
                </a:solidFill>
                <a:latin typeface="PT Serif" pitchFamily="34" charset="0"/>
                <a:ea typeface="PT Serif" pitchFamily="34" charset="-122"/>
                <a:cs typeface="PT Serif" pitchFamily="34" charset="-120"/>
              </a:rPr>
              <a:t>Lắp ráp tổng thể</a:t>
            </a:r>
            <a:endParaRPr lang="en-US" dirty="0"/>
          </a:p>
        </p:txBody>
      </p:sp>
      <p:sp>
        <p:nvSpPr>
          <p:cNvPr id="16" name="Text 13"/>
          <p:cNvSpPr/>
          <p:nvPr/>
        </p:nvSpPr>
        <p:spPr>
          <a:xfrm>
            <a:off x="1476494" y="4981566"/>
            <a:ext cx="13008412" cy="218480"/>
          </a:xfrm>
          <a:prstGeom prst="rect">
            <a:avLst/>
          </a:prstGeom>
          <a:noFill/>
          <a:ln/>
        </p:spPr>
        <p:txBody>
          <a:bodyPr wrap="none" lIns="0" tIns="0" rIns="0" bIns="0" rtlCol="0" anchor="t"/>
          <a:lstStyle/>
          <a:p>
            <a:pPr marL="0" indent="0" algn="l">
              <a:lnSpc>
                <a:spcPts val="1700"/>
              </a:lnSpc>
              <a:buNone/>
            </a:pPr>
            <a:r>
              <a:rPr lang="en-US" sz="1200" dirty="0">
                <a:solidFill>
                  <a:srgbClr val="383838"/>
                </a:solidFill>
                <a:latin typeface="DM Sans" pitchFamily="34" charset="0"/>
                <a:ea typeface="DM Sans" pitchFamily="34" charset="-122"/>
                <a:cs typeface="DM Sans" pitchFamily="34" charset="-120"/>
              </a:rPr>
              <a:t>Gắn các bộ phận như cảm biến, mạch điều khiển, và bảng mạch vào vỏ máy</a:t>
            </a:r>
            <a:endParaRPr lang="en-US" sz="1200" dirty="0"/>
          </a:p>
        </p:txBody>
      </p:sp>
      <p:sp>
        <p:nvSpPr>
          <p:cNvPr id="17" name="Shape 14"/>
          <p:cNvSpPr/>
          <p:nvPr/>
        </p:nvSpPr>
        <p:spPr>
          <a:xfrm>
            <a:off x="1049893" y="5626527"/>
            <a:ext cx="307181" cy="307181"/>
          </a:xfrm>
          <a:prstGeom prst="roundRect">
            <a:avLst>
              <a:gd name="adj" fmla="val 6667"/>
            </a:avLst>
          </a:prstGeom>
          <a:solidFill>
            <a:srgbClr val="C0EFF1"/>
          </a:solidFill>
          <a:ln/>
        </p:spPr>
      </p:sp>
      <p:sp>
        <p:nvSpPr>
          <p:cNvPr id="18" name="Text 15"/>
          <p:cNvSpPr/>
          <p:nvPr/>
        </p:nvSpPr>
        <p:spPr>
          <a:xfrm>
            <a:off x="1146096" y="5718681"/>
            <a:ext cx="114657" cy="215027"/>
          </a:xfrm>
          <a:prstGeom prst="rect">
            <a:avLst/>
          </a:prstGeom>
          <a:noFill/>
          <a:ln/>
        </p:spPr>
        <p:txBody>
          <a:bodyPr wrap="none" lIns="0" tIns="0" rIns="0" bIns="0" rtlCol="0" anchor="t"/>
          <a:lstStyle/>
          <a:p>
            <a:pPr marL="0" indent="0" algn="ctr">
              <a:lnSpc>
                <a:spcPts val="1650"/>
              </a:lnSpc>
              <a:buNone/>
            </a:pPr>
            <a:r>
              <a:rPr lang="en-US" dirty="0">
                <a:solidFill>
                  <a:srgbClr val="000000"/>
                </a:solidFill>
                <a:latin typeface="PT Serif" pitchFamily="34" charset="0"/>
                <a:ea typeface="PT Serif" pitchFamily="34" charset="-122"/>
                <a:cs typeface="PT Serif" pitchFamily="34" charset="-120"/>
              </a:rPr>
              <a:t>4</a:t>
            </a:r>
            <a:endParaRPr lang="en-US" dirty="0"/>
          </a:p>
        </p:txBody>
      </p:sp>
      <p:sp>
        <p:nvSpPr>
          <p:cNvPr id="19" name="Text 16"/>
          <p:cNvSpPr/>
          <p:nvPr/>
        </p:nvSpPr>
        <p:spPr>
          <a:xfrm>
            <a:off x="1476494" y="5609382"/>
            <a:ext cx="2975967" cy="223957"/>
          </a:xfrm>
          <a:prstGeom prst="rect">
            <a:avLst/>
          </a:prstGeom>
          <a:noFill/>
          <a:ln/>
        </p:spPr>
        <p:txBody>
          <a:bodyPr wrap="none" lIns="0" tIns="0" rIns="0" bIns="0" rtlCol="0" anchor="t"/>
          <a:lstStyle/>
          <a:p>
            <a:pPr marL="0" indent="0">
              <a:lnSpc>
                <a:spcPts val="1750"/>
              </a:lnSpc>
              <a:buNone/>
            </a:pPr>
            <a:r>
              <a:rPr lang="en-US" sz="1600" b="1" dirty="0">
                <a:solidFill>
                  <a:srgbClr val="383838"/>
                </a:solidFill>
                <a:latin typeface="PT Serif" pitchFamily="34" charset="0"/>
                <a:ea typeface="PT Serif" pitchFamily="34" charset="-122"/>
                <a:cs typeface="PT Serif" pitchFamily="34" charset="-120"/>
              </a:rPr>
              <a:t>Hiệu chỉnh và kiểm tra chất lượng</a:t>
            </a:r>
            <a:endParaRPr lang="en-US" sz="1600" dirty="0"/>
          </a:p>
        </p:txBody>
      </p:sp>
      <p:sp>
        <p:nvSpPr>
          <p:cNvPr id="20" name="Text 17"/>
          <p:cNvSpPr/>
          <p:nvPr/>
        </p:nvSpPr>
        <p:spPr>
          <a:xfrm>
            <a:off x="1476494" y="5915254"/>
            <a:ext cx="13008412" cy="218480"/>
          </a:xfrm>
          <a:prstGeom prst="rect">
            <a:avLst/>
          </a:prstGeom>
          <a:noFill/>
          <a:ln/>
        </p:spPr>
        <p:txBody>
          <a:bodyPr wrap="none" lIns="0" tIns="0" rIns="0" bIns="0" rtlCol="0" anchor="t"/>
          <a:lstStyle/>
          <a:p>
            <a:pPr marL="0" indent="0" algn="l">
              <a:lnSpc>
                <a:spcPts val="1700"/>
              </a:lnSpc>
              <a:buNone/>
            </a:pPr>
            <a:r>
              <a:rPr lang="en-US" sz="1200" dirty="0">
                <a:solidFill>
                  <a:srgbClr val="383838"/>
                </a:solidFill>
                <a:latin typeface="DM Sans" pitchFamily="34" charset="0"/>
                <a:ea typeface="DM Sans" pitchFamily="34" charset="-122"/>
                <a:cs typeface="DM Sans" pitchFamily="34" charset="-120"/>
              </a:rPr>
              <a:t>Sau khi cân điện tử hoàn chỉnh, nó sẽ được đưa qua một quy trình hiệu chỉnh chi tiết để đảm bảo rằng các chỉ số đo lường của cân phản ánh chính xác trọng lượng thực tế</a:t>
            </a:r>
            <a:endParaRPr lang="en-US" sz="1200" dirty="0"/>
          </a:p>
        </p:txBody>
      </p:sp>
      <p:pic>
        <p:nvPicPr>
          <p:cNvPr id="21" name="Image 0" descr="preencoded.png">
            <a:extLst>
              <a:ext uri="{FF2B5EF4-FFF2-40B4-BE49-F238E27FC236}">
                <a16:creationId xmlns:a16="http://schemas.microsoft.com/office/drawing/2014/main" id="{0316B0E5-B106-C39A-F3DB-B0F9CFA034A1}"/>
              </a:ext>
            </a:extLst>
          </p:cNvPr>
          <p:cNvPicPr>
            <a:picLocks noChangeAspect="1"/>
          </p:cNvPicPr>
          <p:nvPr/>
        </p:nvPicPr>
        <p:blipFill>
          <a:blip r:embed="rId4"/>
          <a:stretch>
            <a:fillRect/>
          </a:stretch>
        </p:blipFill>
        <p:spPr>
          <a:xfrm>
            <a:off x="11867445" y="7427056"/>
            <a:ext cx="2593161" cy="80254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231588" y="546259"/>
            <a:ext cx="10167223" cy="620554"/>
          </a:xfrm>
          <a:prstGeom prst="rect">
            <a:avLst/>
          </a:prstGeom>
          <a:noFill/>
          <a:ln/>
        </p:spPr>
        <p:txBody>
          <a:bodyPr wrap="none" lIns="0" tIns="0" rIns="0" bIns="0" rtlCol="0" anchor="t"/>
          <a:lstStyle/>
          <a:p>
            <a:pPr marL="0" indent="0" algn="ctr">
              <a:lnSpc>
                <a:spcPts val="4850"/>
              </a:lnSpc>
              <a:buNone/>
            </a:pPr>
            <a:r>
              <a:rPr lang="en-US" sz="3900" b="1" dirty="0">
                <a:solidFill>
                  <a:srgbClr val="020202"/>
                </a:solidFill>
                <a:latin typeface="PT Serif" pitchFamily="34" charset="0"/>
                <a:ea typeface="PT Serif" pitchFamily="34" charset="-122"/>
                <a:cs typeface="PT Serif" pitchFamily="34" charset="-120"/>
              </a:rPr>
              <a:t>Nguyên nhân dẫn đến tai nạn khi sản xuất</a:t>
            </a:r>
            <a:endParaRPr lang="en-US" sz="3900" dirty="0"/>
          </a:p>
        </p:txBody>
      </p:sp>
      <p:pic>
        <p:nvPicPr>
          <p:cNvPr id="3" name="Image 0" descr="preencoded.png"/>
          <p:cNvPicPr>
            <a:picLocks noChangeAspect="1"/>
          </p:cNvPicPr>
          <p:nvPr/>
        </p:nvPicPr>
        <p:blipFill>
          <a:blip r:embed="rId3"/>
          <a:stretch>
            <a:fillRect/>
          </a:stretch>
        </p:blipFill>
        <p:spPr>
          <a:xfrm>
            <a:off x="6206728" y="1544955"/>
            <a:ext cx="2216825" cy="2739033"/>
          </a:xfrm>
          <a:prstGeom prst="rect">
            <a:avLst/>
          </a:prstGeom>
        </p:spPr>
      </p:pic>
      <p:sp>
        <p:nvSpPr>
          <p:cNvPr id="4" name="Shape 1"/>
          <p:cNvSpPr/>
          <p:nvPr/>
        </p:nvSpPr>
        <p:spPr>
          <a:xfrm>
            <a:off x="661868" y="4709279"/>
            <a:ext cx="425410" cy="425410"/>
          </a:xfrm>
          <a:prstGeom prst="roundRect">
            <a:avLst>
              <a:gd name="adj" fmla="val 6668"/>
            </a:avLst>
          </a:prstGeom>
          <a:solidFill>
            <a:srgbClr val="C0EFF1"/>
          </a:solidFill>
          <a:ln/>
        </p:spPr>
      </p:sp>
      <p:sp>
        <p:nvSpPr>
          <p:cNvPr id="5" name="Text 2"/>
          <p:cNvSpPr/>
          <p:nvPr/>
        </p:nvSpPr>
        <p:spPr>
          <a:xfrm>
            <a:off x="795099" y="4772978"/>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000000"/>
                </a:solidFill>
                <a:latin typeface="PT Serif" pitchFamily="34" charset="0"/>
                <a:ea typeface="PT Serif" pitchFamily="34" charset="-122"/>
                <a:cs typeface="PT Serif" pitchFamily="34" charset="-120"/>
              </a:rPr>
              <a:t>1</a:t>
            </a:r>
            <a:endParaRPr lang="en-US" sz="2300" dirty="0"/>
          </a:p>
        </p:txBody>
      </p:sp>
      <p:sp>
        <p:nvSpPr>
          <p:cNvPr id="6" name="Text 3"/>
          <p:cNvSpPr/>
          <p:nvPr/>
        </p:nvSpPr>
        <p:spPr>
          <a:xfrm>
            <a:off x="1276350" y="4709279"/>
            <a:ext cx="2511862"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Thiếu thiết bị bảo hộ</a:t>
            </a:r>
            <a:endParaRPr lang="en-US" sz="1950" dirty="0"/>
          </a:p>
        </p:txBody>
      </p:sp>
      <p:sp>
        <p:nvSpPr>
          <p:cNvPr id="7" name="Text 4"/>
          <p:cNvSpPr/>
          <p:nvPr/>
        </p:nvSpPr>
        <p:spPr>
          <a:xfrm>
            <a:off x="1276350" y="5133023"/>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không sử dụng thiết </a:t>
            </a:r>
            <a:r>
              <a:rPr lang="en-US" sz="1450" dirty="0" err="1">
                <a:solidFill>
                  <a:srgbClr val="383838"/>
                </a:solidFill>
                <a:latin typeface="DM Sans" pitchFamily="34" charset="0"/>
                <a:ea typeface="DM Sans" pitchFamily="34" charset="-122"/>
                <a:cs typeface="DM Sans" pitchFamily="34" charset="-120"/>
              </a:rPr>
              <a:t>bị</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bảo</a:t>
            </a:r>
            <a:r>
              <a:rPr lang="en-US" sz="1450" dirty="0">
                <a:solidFill>
                  <a:srgbClr val="383838"/>
                </a:solidFill>
                <a:latin typeface="DM Sans" pitchFamily="34" charset="0"/>
                <a:ea typeface="DM Sans" pitchFamily="34" charset="-122"/>
                <a:cs typeface="DM Sans" pitchFamily="34" charset="-120"/>
              </a:rPr>
              <a:t> hộ cá nhân đúng cách.</a:t>
            </a:r>
            <a:endParaRPr lang="en-US" sz="1450" dirty="0"/>
          </a:p>
        </p:txBody>
      </p:sp>
      <p:sp>
        <p:nvSpPr>
          <p:cNvPr id="8" name="Shape 5"/>
          <p:cNvSpPr/>
          <p:nvPr/>
        </p:nvSpPr>
        <p:spPr>
          <a:xfrm>
            <a:off x="5160407" y="4709279"/>
            <a:ext cx="425410" cy="425410"/>
          </a:xfrm>
          <a:prstGeom prst="roundRect">
            <a:avLst>
              <a:gd name="adj" fmla="val 6668"/>
            </a:avLst>
          </a:prstGeom>
          <a:solidFill>
            <a:srgbClr val="C0EFF1"/>
          </a:solidFill>
          <a:ln/>
        </p:spPr>
      </p:sp>
      <p:sp>
        <p:nvSpPr>
          <p:cNvPr id="9" name="Text 6"/>
          <p:cNvSpPr/>
          <p:nvPr/>
        </p:nvSpPr>
        <p:spPr>
          <a:xfrm>
            <a:off x="5293638" y="4772978"/>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000000"/>
                </a:solidFill>
                <a:latin typeface="PT Serif" pitchFamily="34" charset="0"/>
                <a:ea typeface="PT Serif" pitchFamily="34" charset="-122"/>
                <a:cs typeface="PT Serif" pitchFamily="34" charset="-120"/>
              </a:rPr>
              <a:t>2</a:t>
            </a:r>
            <a:endParaRPr lang="en-US" sz="2300" dirty="0"/>
          </a:p>
        </p:txBody>
      </p:sp>
      <p:sp>
        <p:nvSpPr>
          <p:cNvPr id="10" name="Text 7"/>
          <p:cNvSpPr/>
          <p:nvPr/>
        </p:nvSpPr>
        <p:spPr>
          <a:xfrm>
            <a:off x="5774888" y="4709279"/>
            <a:ext cx="2482215"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Hư hỏng thiết bị</a:t>
            </a:r>
            <a:endParaRPr lang="en-US" sz="1950" dirty="0"/>
          </a:p>
        </p:txBody>
      </p:sp>
      <p:sp>
        <p:nvSpPr>
          <p:cNvPr id="11" name="Text 8"/>
          <p:cNvSpPr/>
          <p:nvPr/>
        </p:nvSpPr>
        <p:spPr>
          <a:xfrm>
            <a:off x="5774888" y="5133023"/>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Máy móc bị hỏng hoặc không </a:t>
            </a:r>
            <a:r>
              <a:rPr lang="en-US" sz="1450" dirty="0" err="1">
                <a:solidFill>
                  <a:srgbClr val="383838"/>
                </a:solidFill>
                <a:latin typeface="DM Sans" pitchFamily="34" charset="0"/>
                <a:ea typeface="DM Sans" pitchFamily="34" charset="-122"/>
                <a:cs typeface="DM Sans" pitchFamily="34" charset="-120"/>
              </a:rPr>
              <a:t>được</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bảo</a:t>
            </a:r>
            <a:r>
              <a:rPr lang="en-US" sz="1450" dirty="0">
                <a:solidFill>
                  <a:srgbClr val="383838"/>
                </a:solidFill>
                <a:latin typeface="DM Sans" pitchFamily="34" charset="0"/>
                <a:ea typeface="DM Sans" pitchFamily="34" charset="-122"/>
                <a:cs typeface="DM Sans" pitchFamily="34" charset="-120"/>
              </a:rPr>
              <a:t> trì định kỳ.</a:t>
            </a:r>
            <a:endParaRPr lang="en-US" sz="1450" dirty="0"/>
          </a:p>
        </p:txBody>
      </p:sp>
      <p:sp>
        <p:nvSpPr>
          <p:cNvPr id="12" name="Shape 9"/>
          <p:cNvSpPr/>
          <p:nvPr/>
        </p:nvSpPr>
        <p:spPr>
          <a:xfrm>
            <a:off x="9658945" y="4709279"/>
            <a:ext cx="425410" cy="425410"/>
          </a:xfrm>
          <a:prstGeom prst="roundRect">
            <a:avLst>
              <a:gd name="adj" fmla="val 6668"/>
            </a:avLst>
          </a:prstGeom>
          <a:solidFill>
            <a:srgbClr val="C0EFF1"/>
          </a:solidFill>
          <a:ln/>
        </p:spPr>
      </p:sp>
      <p:sp>
        <p:nvSpPr>
          <p:cNvPr id="13" name="Text 10"/>
          <p:cNvSpPr/>
          <p:nvPr/>
        </p:nvSpPr>
        <p:spPr>
          <a:xfrm>
            <a:off x="9792176" y="4772978"/>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000000"/>
                </a:solidFill>
                <a:latin typeface="PT Serif" pitchFamily="34" charset="0"/>
                <a:ea typeface="PT Serif" pitchFamily="34" charset="-122"/>
                <a:cs typeface="PT Serif" pitchFamily="34" charset="-120"/>
              </a:rPr>
              <a:t>3</a:t>
            </a:r>
            <a:endParaRPr lang="en-US" sz="2300" dirty="0"/>
          </a:p>
        </p:txBody>
      </p:sp>
      <p:sp>
        <p:nvSpPr>
          <p:cNvPr id="14" name="Text 11"/>
          <p:cNvSpPr/>
          <p:nvPr/>
        </p:nvSpPr>
        <p:spPr>
          <a:xfrm>
            <a:off x="10273427" y="4709279"/>
            <a:ext cx="2482215"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Thiếu đào tạo</a:t>
            </a:r>
            <a:endParaRPr lang="en-US" sz="1950" dirty="0"/>
          </a:p>
        </p:txBody>
      </p:sp>
      <p:sp>
        <p:nvSpPr>
          <p:cNvPr id="15" name="Text 12"/>
          <p:cNvSpPr/>
          <p:nvPr/>
        </p:nvSpPr>
        <p:spPr>
          <a:xfrm>
            <a:off x="10273427" y="5133023"/>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chưa được đào </a:t>
            </a:r>
            <a:r>
              <a:rPr lang="en-US" sz="1450" dirty="0" err="1">
                <a:solidFill>
                  <a:srgbClr val="383838"/>
                </a:solidFill>
                <a:latin typeface="DM Sans" pitchFamily="34" charset="0"/>
                <a:ea typeface="DM Sans" pitchFamily="34" charset="-122"/>
                <a:cs typeface="DM Sans" pitchFamily="34" charset="-120"/>
              </a:rPr>
              <a:t>tạo</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đầy</a:t>
            </a:r>
            <a:r>
              <a:rPr lang="en-US" sz="1450" dirty="0">
                <a:solidFill>
                  <a:srgbClr val="383838"/>
                </a:solidFill>
                <a:latin typeface="DM Sans" pitchFamily="34" charset="0"/>
                <a:ea typeface="DM Sans" pitchFamily="34" charset="-122"/>
                <a:cs typeface="DM Sans" pitchFamily="34" charset="-120"/>
              </a:rPr>
              <a:t> đủ về quy trình làm việc an toàn.</a:t>
            </a:r>
            <a:endParaRPr lang="en-US" sz="1450" dirty="0"/>
          </a:p>
        </p:txBody>
      </p:sp>
      <p:sp>
        <p:nvSpPr>
          <p:cNvPr id="16" name="Shape 13"/>
          <p:cNvSpPr/>
          <p:nvPr/>
        </p:nvSpPr>
        <p:spPr>
          <a:xfrm>
            <a:off x="1323855" y="6387125"/>
            <a:ext cx="425410" cy="425410"/>
          </a:xfrm>
          <a:prstGeom prst="roundRect">
            <a:avLst>
              <a:gd name="adj" fmla="val 6668"/>
            </a:avLst>
          </a:prstGeom>
          <a:solidFill>
            <a:srgbClr val="C0EFF1"/>
          </a:solidFill>
          <a:ln/>
        </p:spPr>
      </p:sp>
      <p:sp>
        <p:nvSpPr>
          <p:cNvPr id="17" name="Text 14"/>
          <p:cNvSpPr/>
          <p:nvPr/>
        </p:nvSpPr>
        <p:spPr>
          <a:xfrm>
            <a:off x="1457086" y="6450823"/>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000000"/>
                </a:solidFill>
                <a:latin typeface="PT Serif" pitchFamily="34" charset="0"/>
                <a:ea typeface="PT Serif" pitchFamily="34" charset="-122"/>
                <a:cs typeface="PT Serif" pitchFamily="34" charset="-120"/>
              </a:rPr>
              <a:t>4</a:t>
            </a:r>
            <a:endParaRPr lang="en-US" sz="2300" dirty="0"/>
          </a:p>
        </p:txBody>
      </p:sp>
      <p:sp>
        <p:nvSpPr>
          <p:cNvPr id="18" name="Text 15"/>
          <p:cNvSpPr/>
          <p:nvPr/>
        </p:nvSpPr>
        <p:spPr>
          <a:xfrm>
            <a:off x="1938337" y="6387125"/>
            <a:ext cx="3060740"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Không tuân thủ quy trình</a:t>
            </a:r>
            <a:endParaRPr lang="en-US" sz="1950" dirty="0"/>
          </a:p>
        </p:txBody>
      </p:sp>
      <p:sp>
        <p:nvSpPr>
          <p:cNvPr id="19" name="Text 16"/>
          <p:cNvSpPr/>
          <p:nvPr/>
        </p:nvSpPr>
        <p:spPr>
          <a:xfrm>
            <a:off x="1938337" y="6810868"/>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không được đào </a:t>
            </a:r>
            <a:r>
              <a:rPr lang="en-US" sz="1450" dirty="0" err="1">
                <a:solidFill>
                  <a:srgbClr val="383838"/>
                </a:solidFill>
                <a:latin typeface="DM Sans" pitchFamily="34" charset="0"/>
                <a:ea typeface="DM Sans" pitchFamily="34" charset="-122"/>
                <a:cs typeface="DM Sans" pitchFamily="34" charset="-120"/>
              </a:rPr>
              <a:t>tạo</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đầy</a:t>
            </a:r>
            <a:r>
              <a:rPr lang="en-US" sz="1450" dirty="0">
                <a:solidFill>
                  <a:srgbClr val="383838"/>
                </a:solidFill>
                <a:latin typeface="DM Sans" pitchFamily="34" charset="0"/>
                <a:ea typeface="DM Sans" pitchFamily="34" charset="-122"/>
                <a:cs typeface="DM Sans" pitchFamily="34" charset="-120"/>
              </a:rPr>
              <a:t> đủ về các quy trình an toàn.</a:t>
            </a:r>
            <a:endParaRPr lang="en-US" sz="1450" dirty="0"/>
          </a:p>
        </p:txBody>
      </p:sp>
      <p:sp>
        <p:nvSpPr>
          <p:cNvPr id="20" name="Shape 17"/>
          <p:cNvSpPr/>
          <p:nvPr/>
        </p:nvSpPr>
        <p:spPr>
          <a:xfrm>
            <a:off x="5822394" y="6387125"/>
            <a:ext cx="425410" cy="425410"/>
          </a:xfrm>
          <a:prstGeom prst="roundRect">
            <a:avLst>
              <a:gd name="adj" fmla="val 6668"/>
            </a:avLst>
          </a:prstGeom>
          <a:solidFill>
            <a:srgbClr val="C0EFF1"/>
          </a:solidFill>
          <a:ln/>
        </p:spPr>
      </p:sp>
      <p:sp>
        <p:nvSpPr>
          <p:cNvPr id="21" name="Text 18"/>
          <p:cNvSpPr/>
          <p:nvPr/>
        </p:nvSpPr>
        <p:spPr>
          <a:xfrm>
            <a:off x="5955625" y="6450823"/>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000000"/>
                </a:solidFill>
                <a:latin typeface="PT Serif" pitchFamily="34" charset="0"/>
                <a:ea typeface="PT Serif" pitchFamily="34" charset="-122"/>
                <a:cs typeface="PT Serif" pitchFamily="34" charset="-120"/>
              </a:rPr>
              <a:t>5</a:t>
            </a:r>
            <a:endParaRPr lang="en-US" sz="2300" dirty="0"/>
          </a:p>
        </p:txBody>
      </p:sp>
      <p:sp>
        <p:nvSpPr>
          <p:cNvPr id="22" name="Text 19"/>
          <p:cNvSpPr/>
          <p:nvPr/>
        </p:nvSpPr>
        <p:spPr>
          <a:xfrm>
            <a:off x="6436875" y="6387125"/>
            <a:ext cx="3312795"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Môi trường không đảm bảo</a:t>
            </a:r>
            <a:endParaRPr lang="en-US" sz="1950" dirty="0"/>
          </a:p>
        </p:txBody>
      </p:sp>
      <p:sp>
        <p:nvSpPr>
          <p:cNvPr id="23" name="Text 20"/>
          <p:cNvSpPr/>
          <p:nvPr/>
        </p:nvSpPr>
        <p:spPr>
          <a:xfrm>
            <a:off x="6436875" y="6810868"/>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Ánh sáng, thông gió, mặt sàn ẩm ướt, …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đều</a:t>
            </a:r>
            <a:r>
              <a:rPr lang="en-US" sz="1450" dirty="0">
                <a:solidFill>
                  <a:srgbClr val="383838"/>
                </a:solidFill>
                <a:latin typeface="DM Sans" pitchFamily="34" charset="0"/>
                <a:ea typeface="DM Sans" pitchFamily="34" charset="-122"/>
                <a:cs typeface="DM Sans" pitchFamily="34" charset="-120"/>
              </a:rPr>
              <a:t> có thể là nguyên nhân </a:t>
            </a:r>
            <a:endParaRPr lang="en-US" sz="1450" dirty="0"/>
          </a:p>
        </p:txBody>
      </p:sp>
      <p:sp>
        <p:nvSpPr>
          <p:cNvPr id="24" name="Shape 21"/>
          <p:cNvSpPr/>
          <p:nvPr/>
        </p:nvSpPr>
        <p:spPr>
          <a:xfrm>
            <a:off x="10320932" y="6387125"/>
            <a:ext cx="425410" cy="425410"/>
          </a:xfrm>
          <a:prstGeom prst="roundRect">
            <a:avLst>
              <a:gd name="adj" fmla="val 6668"/>
            </a:avLst>
          </a:prstGeom>
          <a:solidFill>
            <a:srgbClr val="C0EFF1"/>
          </a:solidFill>
          <a:ln/>
        </p:spPr>
      </p:sp>
      <p:sp>
        <p:nvSpPr>
          <p:cNvPr id="25" name="Text 22"/>
          <p:cNvSpPr/>
          <p:nvPr/>
        </p:nvSpPr>
        <p:spPr>
          <a:xfrm>
            <a:off x="10454163" y="6450823"/>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000000"/>
                </a:solidFill>
                <a:latin typeface="PT Serif" pitchFamily="34" charset="0"/>
                <a:ea typeface="PT Serif" pitchFamily="34" charset="-122"/>
                <a:cs typeface="PT Serif" pitchFamily="34" charset="-120"/>
              </a:rPr>
              <a:t>6</a:t>
            </a:r>
            <a:endParaRPr lang="en-US" sz="2300" dirty="0"/>
          </a:p>
        </p:txBody>
      </p:sp>
      <p:sp>
        <p:nvSpPr>
          <p:cNvPr id="26" name="Text 23"/>
          <p:cNvSpPr/>
          <p:nvPr/>
        </p:nvSpPr>
        <p:spPr>
          <a:xfrm>
            <a:off x="10935414" y="6387125"/>
            <a:ext cx="2482215"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Bệnh nghề nghiệp</a:t>
            </a:r>
            <a:endParaRPr lang="en-US" sz="1950" dirty="0"/>
          </a:p>
        </p:txBody>
      </p:sp>
      <p:sp>
        <p:nvSpPr>
          <p:cNvPr id="27" name="Text 24"/>
          <p:cNvSpPr/>
          <p:nvPr/>
        </p:nvSpPr>
        <p:spPr>
          <a:xfrm>
            <a:off x="10935414" y="6810868"/>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Giữ nguyên một tư thế trong thời </a:t>
            </a:r>
            <a:r>
              <a:rPr lang="en-US" sz="1450" dirty="0" err="1">
                <a:solidFill>
                  <a:srgbClr val="383838"/>
                </a:solidFill>
                <a:latin typeface="DM Sans" pitchFamily="34" charset="0"/>
                <a:ea typeface="DM Sans" pitchFamily="34" charset="-122"/>
                <a:cs typeface="DM Sans" pitchFamily="34" charset="-120"/>
              </a:rPr>
              <a:t>gian</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dài</a:t>
            </a:r>
            <a:r>
              <a:rPr lang="en-US" sz="1450" dirty="0">
                <a:solidFill>
                  <a:srgbClr val="383838"/>
                </a:solidFill>
                <a:latin typeface="DM Sans" pitchFamily="34" charset="0"/>
                <a:ea typeface="DM Sans" pitchFamily="34" charset="-122"/>
                <a:cs typeface="DM Sans" pitchFamily="34" charset="-120"/>
              </a:rPr>
              <a:t> hay tiếp xúc với hóa chất, bụi </a:t>
            </a:r>
            <a:endParaRPr lang="en-US" sz="1450" dirty="0"/>
          </a:p>
        </p:txBody>
      </p:sp>
      <p:sp>
        <p:nvSpPr>
          <p:cNvPr id="28" name="Text 25"/>
          <p:cNvSpPr/>
          <p:nvPr/>
        </p:nvSpPr>
        <p:spPr>
          <a:xfrm>
            <a:off x="661868" y="7380803"/>
            <a:ext cx="13306663" cy="302419"/>
          </a:xfrm>
          <a:prstGeom prst="rect">
            <a:avLst/>
          </a:prstGeom>
          <a:noFill/>
          <a:ln/>
        </p:spPr>
        <p:txBody>
          <a:bodyPr wrap="none" lIns="0" tIns="0" rIns="0" bIns="0" rtlCol="0" anchor="t"/>
          <a:lstStyle/>
          <a:p>
            <a:pPr marL="0" indent="0">
              <a:lnSpc>
                <a:spcPts val="2350"/>
              </a:lnSpc>
              <a:buNone/>
            </a:pPr>
            <a:endParaRPr lang="en-US" sz="1450" dirty="0"/>
          </a:p>
        </p:txBody>
      </p:sp>
      <p:pic>
        <p:nvPicPr>
          <p:cNvPr id="29" name="Image 0" descr="preencoded.png">
            <a:extLst>
              <a:ext uri="{FF2B5EF4-FFF2-40B4-BE49-F238E27FC236}">
                <a16:creationId xmlns:a16="http://schemas.microsoft.com/office/drawing/2014/main" id="{B510DB62-9190-BF4F-E7C4-8AEFDFFF3960}"/>
              </a:ext>
            </a:extLst>
          </p:cNvPr>
          <p:cNvPicPr>
            <a:picLocks noChangeAspect="1"/>
          </p:cNvPicPr>
          <p:nvPr/>
        </p:nvPicPr>
        <p:blipFill>
          <a:blip r:embed="rId4"/>
          <a:stretch>
            <a:fillRect/>
          </a:stretch>
        </p:blipFill>
        <p:spPr>
          <a:xfrm>
            <a:off x="11867445" y="7427056"/>
            <a:ext cx="2593161" cy="80254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093488" y="564178"/>
            <a:ext cx="6480810" cy="809982"/>
          </a:xfrm>
          <a:prstGeom prst="rect">
            <a:avLst/>
          </a:prstGeom>
          <a:noFill/>
          <a:ln/>
        </p:spPr>
        <p:txBody>
          <a:bodyPr wrap="none" lIns="0" tIns="0" rIns="0" bIns="0" rtlCol="0" anchor="t"/>
          <a:lstStyle/>
          <a:p>
            <a:pPr marL="0" indent="0" algn="ctr">
              <a:lnSpc>
                <a:spcPts val="6350"/>
              </a:lnSpc>
              <a:buNone/>
            </a:pPr>
            <a:r>
              <a:rPr lang="en-US" sz="5100" b="1" dirty="0">
                <a:solidFill>
                  <a:srgbClr val="020202"/>
                </a:solidFill>
                <a:latin typeface="PT Serif" pitchFamily="34" charset="0"/>
                <a:ea typeface="PT Serif" pitchFamily="34" charset="-122"/>
                <a:cs typeface="PT Serif" pitchFamily="34" charset="-120"/>
              </a:rPr>
              <a:t>Quy định chung</a:t>
            </a:r>
            <a:endParaRPr lang="en-US" sz="5100" dirty="0"/>
          </a:p>
        </p:txBody>
      </p:sp>
      <p:sp>
        <p:nvSpPr>
          <p:cNvPr id="3" name="Shape 1"/>
          <p:cNvSpPr/>
          <p:nvPr/>
        </p:nvSpPr>
        <p:spPr>
          <a:xfrm>
            <a:off x="864037" y="4766667"/>
            <a:ext cx="12902327" cy="30480"/>
          </a:xfrm>
          <a:prstGeom prst="roundRect">
            <a:avLst>
              <a:gd name="adj" fmla="val 121500"/>
            </a:avLst>
          </a:prstGeom>
          <a:solidFill>
            <a:srgbClr val="D8D4D4"/>
          </a:solidFill>
          <a:ln/>
        </p:spPr>
      </p:sp>
      <p:sp>
        <p:nvSpPr>
          <p:cNvPr id="4" name="Shape 2"/>
          <p:cNvSpPr/>
          <p:nvPr/>
        </p:nvSpPr>
        <p:spPr>
          <a:xfrm>
            <a:off x="3355062" y="3902690"/>
            <a:ext cx="30480" cy="864037"/>
          </a:xfrm>
          <a:prstGeom prst="roundRect">
            <a:avLst>
              <a:gd name="adj" fmla="val 121500"/>
            </a:avLst>
          </a:prstGeom>
          <a:solidFill>
            <a:srgbClr val="A6D5D7"/>
          </a:solidFill>
          <a:ln/>
        </p:spPr>
      </p:sp>
      <p:sp>
        <p:nvSpPr>
          <p:cNvPr id="5" name="Shape 3"/>
          <p:cNvSpPr/>
          <p:nvPr/>
        </p:nvSpPr>
        <p:spPr>
          <a:xfrm>
            <a:off x="3092648" y="4488954"/>
            <a:ext cx="555427" cy="555427"/>
          </a:xfrm>
          <a:prstGeom prst="roundRect">
            <a:avLst>
              <a:gd name="adj" fmla="val 6668"/>
            </a:avLst>
          </a:prstGeom>
          <a:solidFill>
            <a:srgbClr val="C0EFF1"/>
          </a:solidFill>
          <a:ln/>
        </p:spPr>
      </p:sp>
      <p:sp>
        <p:nvSpPr>
          <p:cNvPr id="6" name="Text 4"/>
          <p:cNvSpPr/>
          <p:nvPr/>
        </p:nvSpPr>
        <p:spPr>
          <a:xfrm>
            <a:off x="3266718" y="4572179"/>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000000"/>
                </a:solidFill>
                <a:latin typeface="PT Serif" pitchFamily="34" charset="0"/>
                <a:ea typeface="PT Serif" pitchFamily="34" charset="-122"/>
                <a:cs typeface="PT Serif" pitchFamily="34" charset="-120"/>
              </a:rPr>
              <a:t>1</a:t>
            </a:r>
            <a:endParaRPr lang="en-US" sz="3050" dirty="0"/>
          </a:p>
        </p:txBody>
      </p:sp>
      <p:sp>
        <p:nvSpPr>
          <p:cNvPr id="7" name="Text 5"/>
          <p:cNvSpPr/>
          <p:nvPr/>
        </p:nvSpPr>
        <p:spPr>
          <a:xfrm>
            <a:off x="1426131" y="223146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Huấn luyện ATLD</a:t>
            </a:r>
            <a:endParaRPr lang="en-US" sz="3050" dirty="0"/>
          </a:p>
        </p:txBody>
      </p:sp>
      <p:sp>
        <p:nvSpPr>
          <p:cNvPr id="8" name="Text 6"/>
          <p:cNvSpPr/>
          <p:nvPr/>
        </p:nvSpPr>
        <p:spPr>
          <a:xfrm>
            <a:off x="1110853" y="2865596"/>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Tổ chức các khóa huấn luyện an toàn lao động định kỳ cho công nhân.</a:t>
            </a:r>
            <a:endParaRPr lang="en-US" sz="1900" dirty="0"/>
          </a:p>
        </p:txBody>
      </p:sp>
      <p:sp>
        <p:nvSpPr>
          <p:cNvPr id="9" name="Shape 7"/>
          <p:cNvSpPr/>
          <p:nvPr/>
        </p:nvSpPr>
        <p:spPr>
          <a:xfrm>
            <a:off x="5984796" y="4766608"/>
            <a:ext cx="30480" cy="864037"/>
          </a:xfrm>
          <a:prstGeom prst="roundRect">
            <a:avLst>
              <a:gd name="adj" fmla="val 121500"/>
            </a:avLst>
          </a:prstGeom>
          <a:solidFill>
            <a:srgbClr val="A6D5D7"/>
          </a:solidFill>
          <a:ln/>
        </p:spPr>
      </p:sp>
      <p:sp>
        <p:nvSpPr>
          <p:cNvPr id="10" name="Shape 8"/>
          <p:cNvSpPr/>
          <p:nvPr/>
        </p:nvSpPr>
        <p:spPr>
          <a:xfrm>
            <a:off x="5722382" y="4488954"/>
            <a:ext cx="555427" cy="555427"/>
          </a:xfrm>
          <a:prstGeom prst="roundRect">
            <a:avLst>
              <a:gd name="adj" fmla="val 6668"/>
            </a:avLst>
          </a:prstGeom>
          <a:solidFill>
            <a:srgbClr val="C0EFF1"/>
          </a:solidFill>
          <a:ln/>
        </p:spPr>
      </p:sp>
      <p:sp>
        <p:nvSpPr>
          <p:cNvPr id="11" name="Text 9"/>
          <p:cNvSpPr/>
          <p:nvPr/>
        </p:nvSpPr>
        <p:spPr>
          <a:xfrm>
            <a:off x="5896451" y="4572179"/>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000000"/>
                </a:solidFill>
                <a:latin typeface="PT Serif" pitchFamily="34" charset="0"/>
                <a:ea typeface="PT Serif" pitchFamily="34" charset="-122"/>
                <a:cs typeface="PT Serif" pitchFamily="34" charset="-120"/>
              </a:rPr>
              <a:t>2</a:t>
            </a:r>
            <a:endParaRPr lang="en-US" sz="3050" dirty="0"/>
          </a:p>
        </p:txBody>
      </p:sp>
      <p:sp>
        <p:nvSpPr>
          <p:cNvPr id="12" name="Text 10"/>
          <p:cNvSpPr/>
          <p:nvPr/>
        </p:nvSpPr>
        <p:spPr>
          <a:xfrm>
            <a:off x="4055983" y="587763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Bảo trì thiết bị</a:t>
            </a:r>
            <a:endParaRPr lang="en-US" sz="3050" dirty="0"/>
          </a:p>
        </p:txBody>
      </p:sp>
      <p:sp>
        <p:nvSpPr>
          <p:cNvPr id="13" name="Text 11"/>
          <p:cNvSpPr/>
          <p:nvPr/>
        </p:nvSpPr>
        <p:spPr>
          <a:xfrm>
            <a:off x="3740587" y="6511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Thường xuyên kiểm tra và bảo dưỡng máy móc, thiết bị sản xuất.</a:t>
            </a:r>
            <a:endParaRPr lang="en-US" sz="1900" dirty="0"/>
          </a:p>
        </p:txBody>
      </p:sp>
      <p:sp>
        <p:nvSpPr>
          <p:cNvPr id="14" name="Shape 12"/>
          <p:cNvSpPr/>
          <p:nvPr/>
        </p:nvSpPr>
        <p:spPr>
          <a:xfrm>
            <a:off x="8614648" y="3902690"/>
            <a:ext cx="30480" cy="864037"/>
          </a:xfrm>
          <a:prstGeom prst="roundRect">
            <a:avLst>
              <a:gd name="adj" fmla="val 121500"/>
            </a:avLst>
          </a:prstGeom>
          <a:solidFill>
            <a:srgbClr val="A6D5D7"/>
          </a:solidFill>
          <a:ln/>
        </p:spPr>
      </p:sp>
      <p:sp>
        <p:nvSpPr>
          <p:cNvPr id="15" name="Shape 13"/>
          <p:cNvSpPr/>
          <p:nvPr/>
        </p:nvSpPr>
        <p:spPr>
          <a:xfrm>
            <a:off x="8352234" y="4488954"/>
            <a:ext cx="555427" cy="555427"/>
          </a:xfrm>
          <a:prstGeom prst="roundRect">
            <a:avLst>
              <a:gd name="adj" fmla="val 6668"/>
            </a:avLst>
          </a:prstGeom>
          <a:solidFill>
            <a:srgbClr val="C0EFF1"/>
          </a:solidFill>
          <a:ln/>
        </p:spPr>
      </p:sp>
      <p:sp>
        <p:nvSpPr>
          <p:cNvPr id="16" name="Text 14"/>
          <p:cNvSpPr/>
          <p:nvPr/>
        </p:nvSpPr>
        <p:spPr>
          <a:xfrm>
            <a:off x="8526304" y="4572179"/>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000000"/>
                </a:solidFill>
                <a:latin typeface="PT Serif" pitchFamily="34" charset="0"/>
                <a:ea typeface="PT Serif" pitchFamily="34" charset="-122"/>
                <a:cs typeface="PT Serif" pitchFamily="34" charset="-120"/>
              </a:rPr>
              <a:t>3</a:t>
            </a:r>
            <a:endParaRPr lang="en-US" sz="3050" dirty="0"/>
          </a:p>
        </p:txBody>
      </p:sp>
      <p:sp>
        <p:nvSpPr>
          <p:cNvPr id="17" name="Text 15"/>
          <p:cNvSpPr/>
          <p:nvPr/>
        </p:nvSpPr>
        <p:spPr>
          <a:xfrm>
            <a:off x="6685836" y="223146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Thiết bị bảo hộ</a:t>
            </a:r>
            <a:endParaRPr lang="en-US" sz="3050" dirty="0"/>
          </a:p>
        </p:txBody>
      </p:sp>
      <p:sp>
        <p:nvSpPr>
          <p:cNvPr id="18" name="Text 16"/>
          <p:cNvSpPr/>
          <p:nvPr/>
        </p:nvSpPr>
        <p:spPr>
          <a:xfrm>
            <a:off x="6370439" y="286559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Cung cấp và đảm bảo sử dụng đúng các thiết bị bảo hộ cá nhân.</a:t>
            </a:r>
            <a:endParaRPr lang="en-US" sz="1900" dirty="0"/>
          </a:p>
        </p:txBody>
      </p:sp>
      <p:sp>
        <p:nvSpPr>
          <p:cNvPr id="19" name="Shape 17"/>
          <p:cNvSpPr/>
          <p:nvPr/>
        </p:nvSpPr>
        <p:spPr>
          <a:xfrm>
            <a:off x="11244501" y="4766608"/>
            <a:ext cx="30480" cy="864037"/>
          </a:xfrm>
          <a:prstGeom prst="roundRect">
            <a:avLst>
              <a:gd name="adj" fmla="val 121500"/>
            </a:avLst>
          </a:prstGeom>
          <a:solidFill>
            <a:srgbClr val="A6D5D7"/>
          </a:solidFill>
          <a:ln/>
        </p:spPr>
      </p:sp>
      <p:sp>
        <p:nvSpPr>
          <p:cNvPr id="20" name="Shape 18"/>
          <p:cNvSpPr/>
          <p:nvPr/>
        </p:nvSpPr>
        <p:spPr>
          <a:xfrm>
            <a:off x="10982087" y="4488954"/>
            <a:ext cx="555427" cy="555427"/>
          </a:xfrm>
          <a:prstGeom prst="roundRect">
            <a:avLst>
              <a:gd name="adj" fmla="val 6668"/>
            </a:avLst>
          </a:prstGeom>
          <a:solidFill>
            <a:srgbClr val="C0EFF1"/>
          </a:solidFill>
          <a:ln/>
        </p:spPr>
      </p:sp>
      <p:sp>
        <p:nvSpPr>
          <p:cNvPr id="21" name="Text 19"/>
          <p:cNvSpPr/>
          <p:nvPr/>
        </p:nvSpPr>
        <p:spPr>
          <a:xfrm>
            <a:off x="11156156" y="4572179"/>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000000"/>
                </a:solidFill>
                <a:latin typeface="PT Serif" pitchFamily="34" charset="0"/>
                <a:ea typeface="PT Serif" pitchFamily="34" charset="-122"/>
                <a:cs typeface="PT Serif" pitchFamily="34" charset="-120"/>
              </a:rPr>
              <a:t>4</a:t>
            </a:r>
            <a:endParaRPr lang="en-US" sz="3050" dirty="0"/>
          </a:p>
        </p:txBody>
      </p:sp>
      <p:sp>
        <p:nvSpPr>
          <p:cNvPr id="22" name="Text 20"/>
          <p:cNvSpPr/>
          <p:nvPr/>
        </p:nvSpPr>
        <p:spPr>
          <a:xfrm>
            <a:off x="9315688" y="587763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Môi trường</a:t>
            </a:r>
            <a:endParaRPr lang="en-US" sz="3050" dirty="0"/>
          </a:p>
        </p:txBody>
      </p:sp>
      <p:sp>
        <p:nvSpPr>
          <p:cNvPr id="23" name="Text 21"/>
          <p:cNvSpPr/>
          <p:nvPr/>
        </p:nvSpPr>
        <p:spPr>
          <a:xfrm>
            <a:off x="9000292" y="6511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Duy trì không gian làm việc sạch sẽ, thoáng mát và đủ ánh sáng.</a:t>
            </a:r>
            <a:endParaRPr lang="en-US" sz="1900" dirty="0"/>
          </a:p>
        </p:txBody>
      </p:sp>
      <p:pic>
        <p:nvPicPr>
          <p:cNvPr id="24" name="Image 0" descr="preencoded.png">
            <a:extLst>
              <a:ext uri="{FF2B5EF4-FFF2-40B4-BE49-F238E27FC236}">
                <a16:creationId xmlns:a16="http://schemas.microsoft.com/office/drawing/2014/main" id="{92580286-F0EB-ADE6-FCF0-8236676CF593}"/>
              </a:ext>
            </a:extLst>
          </p:cNvPr>
          <p:cNvPicPr>
            <a:picLocks noChangeAspect="1"/>
          </p:cNvPicPr>
          <p:nvPr/>
        </p:nvPicPr>
        <p:blipFill>
          <a:blip r:embed="rId3"/>
          <a:stretch>
            <a:fillRect/>
          </a:stretch>
        </p:blipFill>
        <p:spPr>
          <a:xfrm>
            <a:off x="11867445" y="7427056"/>
            <a:ext cx="2593161" cy="80254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36480" y="3024307"/>
            <a:ext cx="3901440" cy="3268980"/>
          </a:xfrm>
          <a:prstGeom prst="rect">
            <a:avLst/>
          </a:prstGeom>
        </p:spPr>
      </p:pic>
      <p:sp>
        <p:nvSpPr>
          <p:cNvPr id="3" name="Text 0"/>
          <p:cNvSpPr/>
          <p:nvPr/>
        </p:nvSpPr>
        <p:spPr>
          <a:xfrm>
            <a:off x="702469" y="639844"/>
            <a:ext cx="6793706" cy="658535"/>
          </a:xfrm>
          <a:prstGeom prst="rect">
            <a:avLst/>
          </a:prstGeom>
          <a:noFill/>
          <a:ln/>
        </p:spPr>
        <p:txBody>
          <a:bodyPr wrap="none" lIns="0" tIns="0" rIns="0" bIns="0" rtlCol="0" anchor="t"/>
          <a:lstStyle/>
          <a:p>
            <a:pPr marL="0" indent="0">
              <a:lnSpc>
                <a:spcPts val="5150"/>
              </a:lnSpc>
              <a:buNone/>
            </a:pPr>
            <a:r>
              <a:rPr lang="en-US" sz="4100" b="1" dirty="0">
                <a:solidFill>
                  <a:srgbClr val="020202"/>
                </a:solidFill>
                <a:latin typeface="PT Serif" pitchFamily="34" charset="0"/>
                <a:ea typeface="PT Serif" pitchFamily="34" charset="-122"/>
                <a:cs typeface="PT Serif" pitchFamily="34" charset="-120"/>
              </a:rPr>
              <a:t>Xử lý tình huống khẩn cấp</a:t>
            </a:r>
            <a:endParaRPr lang="en-US" sz="4100" dirty="0"/>
          </a:p>
        </p:txBody>
      </p:sp>
      <p:sp>
        <p:nvSpPr>
          <p:cNvPr id="4" name="Shape 1"/>
          <p:cNvSpPr/>
          <p:nvPr/>
        </p:nvSpPr>
        <p:spPr>
          <a:xfrm>
            <a:off x="992029" y="1949529"/>
            <a:ext cx="22860" cy="5290066"/>
          </a:xfrm>
          <a:prstGeom prst="roundRect">
            <a:avLst>
              <a:gd name="adj" fmla="val 131708"/>
            </a:avLst>
          </a:prstGeom>
          <a:solidFill>
            <a:srgbClr val="D8D4D4"/>
          </a:solidFill>
          <a:ln/>
        </p:spPr>
      </p:sp>
      <p:sp>
        <p:nvSpPr>
          <p:cNvPr id="5" name="Shape 2"/>
          <p:cNvSpPr/>
          <p:nvPr/>
        </p:nvSpPr>
        <p:spPr>
          <a:xfrm>
            <a:off x="1206401" y="2389584"/>
            <a:ext cx="702469" cy="22860"/>
          </a:xfrm>
          <a:prstGeom prst="roundRect">
            <a:avLst>
              <a:gd name="adj" fmla="val 131708"/>
            </a:avLst>
          </a:prstGeom>
          <a:solidFill>
            <a:srgbClr val="A6D5D7"/>
          </a:solidFill>
          <a:ln/>
        </p:spPr>
      </p:sp>
      <p:sp>
        <p:nvSpPr>
          <p:cNvPr id="6" name="Shape 3"/>
          <p:cNvSpPr/>
          <p:nvPr/>
        </p:nvSpPr>
        <p:spPr>
          <a:xfrm>
            <a:off x="777657" y="2175272"/>
            <a:ext cx="451604" cy="451604"/>
          </a:xfrm>
          <a:prstGeom prst="roundRect">
            <a:avLst>
              <a:gd name="adj" fmla="val 6667"/>
            </a:avLst>
          </a:prstGeom>
          <a:solidFill>
            <a:srgbClr val="C0EFF1"/>
          </a:solidFill>
          <a:ln/>
        </p:spPr>
      </p:sp>
      <p:sp>
        <p:nvSpPr>
          <p:cNvPr id="7" name="Text 4"/>
          <p:cNvSpPr/>
          <p:nvPr/>
        </p:nvSpPr>
        <p:spPr>
          <a:xfrm>
            <a:off x="919222" y="2243018"/>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000000"/>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107406" y="2150150"/>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Dừng máy</a:t>
            </a:r>
            <a:endParaRPr lang="en-US" sz="2050" dirty="0"/>
          </a:p>
        </p:txBody>
      </p:sp>
      <p:sp>
        <p:nvSpPr>
          <p:cNvPr id="9" name="Text 6"/>
          <p:cNvSpPr/>
          <p:nvPr/>
        </p:nvSpPr>
        <p:spPr>
          <a:xfrm>
            <a:off x="2107406" y="2599849"/>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206401" y="3762256"/>
            <a:ext cx="702469" cy="22860"/>
          </a:xfrm>
          <a:prstGeom prst="roundRect">
            <a:avLst>
              <a:gd name="adj" fmla="val 131708"/>
            </a:avLst>
          </a:prstGeom>
          <a:solidFill>
            <a:srgbClr val="A6D5D7"/>
          </a:solidFill>
          <a:ln/>
        </p:spPr>
      </p:sp>
      <p:sp>
        <p:nvSpPr>
          <p:cNvPr id="11" name="Shape 8"/>
          <p:cNvSpPr/>
          <p:nvPr/>
        </p:nvSpPr>
        <p:spPr>
          <a:xfrm>
            <a:off x="777657" y="3547943"/>
            <a:ext cx="451604" cy="451604"/>
          </a:xfrm>
          <a:prstGeom prst="roundRect">
            <a:avLst>
              <a:gd name="adj" fmla="val 6667"/>
            </a:avLst>
          </a:prstGeom>
          <a:solidFill>
            <a:srgbClr val="C0EFF1"/>
          </a:solidFill>
          <a:ln/>
        </p:spPr>
      </p:sp>
      <p:sp>
        <p:nvSpPr>
          <p:cNvPr id="12" name="Text 9"/>
          <p:cNvSpPr/>
          <p:nvPr/>
        </p:nvSpPr>
        <p:spPr>
          <a:xfrm>
            <a:off x="919222" y="3615690"/>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000000"/>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107406" y="3522821"/>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Sơ cứu</a:t>
            </a:r>
            <a:endParaRPr lang="en-US" sz="2050" dirty="0"/>
          </a:p>
        </p:txBody>
      </p:sp>
      <p:sp>
        <p:nvSpPr>
          <p:cNvPr id="14" name="Text 11"/>
          <p:cNvSpPr/>
          <p:nvPr/>
        </p:nvSpPr>
        <p:spPr>
          <a:xfrm>
            <a:off x="2107406" y="3972520"/>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206401" y="5134928"/>
            <a:ext cx="702469" cy="22860"/>
          </a:xfrm>
          <a:prstGeom prst="roundRect">
            <a:avLst>
              <a:gd name="adj" fmla="val 131708"/>
            </a:avLst>
          </a:prstGeom>
          <a:solidFill>
            <a:srgbClr val="A6D5D7"/>
          </a:solidFill>
          <a:ln/>
        </p:spPr>
      </p:sp>
      <p:sp>
        <p:nvSpPr>
          <p:cNvPr id="16" name="Shape 13"/>
          <p:cNvSpPr/>
          <p:nvPr/>
        </p:nvSpPr>
        <p:spPr>
          <a:xfrm>
            <a:off x="777657" y="4920615"/>
            <a:ext cx="451604" cy="451604"/>
          </a:xfrm>
          <a:prstGeom prst="roundRect">
            <a:avLst>
              <a:gd name="adj" fmla="val 6667"/>
            </a:avLst>
          </a:prstGeom>
          <a:solidFill>
            <a:srgbClr val="C0EFF1"/>
          </a:solidFill>
          <a:ln/>
        </p:spPr>
      </p:sp>
      <p:sp>
        <p:nvSpPr>
          <p:cNvPr id="17" name="Text 14"/>
          <p:cNvSpPr/>
          <p:nvPr/>
        </p:nvSpPr>
        <p:spPr>
          <a:xfrm>
            <a:off x="919222" y="4988362"/>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000000"/>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107406" y="4895493"/>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Gọi cấp cứu</a:t>
            </a:r>
            <a:endParaRPr lang="en-US" sz="2050" dirty="0"/>
          </a:p>
        </p:txBody>
      </p:sp>
      <p:sp>
        <p:nvSpPr>
          <p:cNvPr id="19" name="Text 16"/>
          <p:cNvSpPr/>
          <p:nvPr/>
        </p:nvSpPr>
        <p:spPr>
          <a:xfrm>
            <a:off x="2107406" y="5345192"/>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206401" y="6507599"/>
            <a:ext cx="702469" cy="22860"/>
          </a:xfrm>
          <a:prstGeom prst="roundRect">
            <a:avLst>
              <a:gd name="adj" fmla="val 131708"/>
            </a:avLst>
          </a:prstGeom>
          <a:solidFill>
            <a:srgbClr val="A6D5D7"/>
          </a:solidFill>
          <a:ln/>
        </p:spPr>
      </p:sp>
      <p:sp>
        <p:nvSpPr>
          <p:cNvPr id="21" name="Shape 18"/>
          <p:cNvSpPr/>
          <p:nvPr/>
        </p:nvSpPr>
        <p:spPr>
          <a:xfrm>
            <a:off x="777657" y="6293287"/>
            <a:ext cx="451604" cy="451604"/>
          </a:xfrm>
          <a:prstGeom prst="roundRect">
            <a:avLst>
              <a:gd name="adj" fmla="val 6667"/>
            </a:avLst>
          </a:prstGeom>
          <a:solidFill>
            <a:srgbClr val="C0EFF1"/>
          </a:solidFill>
          <a:ln/>
        </p:spPr>
      </p:sp>
      <p:sp>
        <p:nvSpPr>
          <p:cNvPr id="22" name="Text 19"/>
          <p:cNvSpPr/>
          <p:nvPr/>
        </p:nvSpPr>
        <p:spPr>
          <a:xfrm>
            <a:off x="919222" y="6361033"/>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000000"/>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107406" y="6268164"/>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Báo cáo</a:t>
            </a:r>
            <a:endParaRPr lang="en-US" sz="2050" dirty="0"/>
          </a:p>
        </p:txBody>
      </p:sp>
      <p:sp>
        <p:nvSpPr>
          <p:cNvPr id="24" name="Text 21"/>
          <p:cNvSpPr/>
          <p:nvPr/>
        </p:nvSpPr>
        <p:spPr>
          <a:xfrm>
            <a:off x="2107406" y="6717863"/>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7DC6507B-B271-F311-3AE1-4FAF77166F10}"/>
              </a:ext>
            </a:extLst>
          </p:cNvPr>
          <p:cNvPicPr>
            <a:picLocks noChangeAspect="1"/>
          </p:cNvPicPr>
          <p:nvPr/>
        </p:nvPicPr>
        <p:blipFill>
          <a:blip r:embed="rId4"/>
          <a:stretch>
            <a:fillRect/>
          </a:stretch>
        </p:blipFill>
        <p:spPr>
          <a:xfrm>
            <a:off x="11867445" y="7427056"/>
            <a:ext cx="2593161" cy="80254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34390" y="806939"/>
            <a:ext cx="6480810" cy="809982"/>
          </a:xfrm>
          <a:prstGeom prst="rect">
            <a:avLst/>
          </a:prstGeom>
          <a:noFill/>
          <a:ln/>
        </p:spPr>
        <p:txBody>
          <a:bodyPr wrap="none" lIns="0" tIns="0" rIns="0" bIns="0" rtlCol="0" anchor="t"/>
          <a:lstStyle/>
          <a:p>
            <a:pPr marL="0" indent="0" algn="l">
              <a:lnSpc>
                <a:spcPts val="6350"/>
              </a:lnSpc>
              <a:buNone/>
            </a:pPr>
            <a:r>
              <a:rPr lang="en-US" sz="5100" b="1" dirty="0">
                <a:solidFill>
                  <a:srgbClr val="020202"/>
                </a:solidFill>
                <a:latin typeface="PT Serif" pitchFamily="34" charset="0"/>
                <a:ea typeface="PT Serif" pitchFamily="34" charset="-122"/>
                <a:cs typeface="PT Serif" pitchFamily="34" charset="-120"/>
              </a:rPr>
              <a:t>Tài liệu tham khảo</a:t>
            </a:r>
            <a:endParaRPr lang="en-US" sz="5100" dirty="0"/>
          </a:p>
        </p:txBody>
      </p:sp>
      <p:sp>
        <p:nvSpPr>
          <p:cNvPr id="3" name="Text 1"/>
          <p:cNvSpPr/>
          <p:nvPr/>
        </p:nvSpPr>
        <p:spPr>
          <a:xfrm>
            <a:off x="864037" y="2649022"/>
            <a:ext cx="4931926"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tra ATLD nhóm 3</a:t>
            </a:r>
            <a:endParaRPr lang="en-US" sz="3050" dirty="0"/>
          </a:p>
        </p:txBody>
      </p:sp>
      <p:sp>
        <p:nvSpPr>
          <p:cNvPr id="4" name="Text 2"/>
          <p:cNvSpPr/>
          <p:nvPr/>
        </p:nvSpPr>
        <p:spPr>
          <a:xfrm>
            <a:off x="864037" y="3093362"/>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25A2A7"/>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023717"/>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4468058"/>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25A2A7"/>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398413"/>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964521" y="5810636"/>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25A2A7"/>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máy tắm nước nóng</a:t>
            </a:r>
            <a:endParaRPr lang="en-US" sz="1900" dirty="0"/>
          </a:p>
        </p:txBody>
      </p:sp>
      <p:pic>
        <p:nvPicPr>
          <p:cNvPr id="9" name="Image 0" descr="preencoded.png"/>
          <p:cNvPicPr>
            <a:picLocks noChangeAspect="1"/>
          </p:cNvPicPr>
          <p:nvPr/>
        </p:nvPicPr>
        <p:blipFill>
          <a:blip r:embed="rId6"/>
          <a:stretch>
            <a:fillRect/>
          </a:stretch>
        </p:blipFill>
        <p:spPr>
          <a:xfrm>
            <a:off x="8156495" y="3398638"/>
            <a:ext cx="5609868" cy="1736169"/>
          </a:xfrm>
          <a:prstGeom prst="rect">
            <a:avLst/>
          </a:prstGeom>
        </p:spPr>
      </p:pic>
      <p:pic>
        <p:nvPicPr>
          <p:cNvPr id="10" name="Image 0" descr="preencoded.png">
            <a:extLst>
              <a:ext uri="{FF2B5EF4-FFF2-40B4-BE49-F238E27FC236}">
                <a16:creationId xmlns:a16="http://schemas.microsoft.com/office/drawing/2014/main" id="{B4269D52-420B-405B-3FD1-F8DA65BF5A34}"/>
              </a:ext>
            </a:extLst>
          </p:cNvPr>
          <p:cNvPicPr>
            <a:picLocks noChangeAspect="1"/>
          </p:cNvPicPr>
          <p:nvPr/>
        </p:nvPicPr>
        <p:blipFill>
          <a:blip r:embed="rId6"/>
          <a:stretch>
            <a:fillRect/>
          </a:stretch>
        </p:blipFill>
        <p:spPr>
          <a:xfrm>
            <a:off x="11867445" y="7427056"/>
            <a:ext cx="2593161" cy="80254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845</Words>
  <Application>Microsoft Office PowerPoint</Application>
  <PresentationFormat>Custom</PresentationFormat>
  <Paragraphs>107</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DM Sans</vt: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2024-11-13T04:38:31Z</dcterms:created>
  <dcterms:modified xsi:type="dcterms:W3CDTF">2024-11-13T07:10:30Z</dcterms:modified>
</cp:coreProperties>
</file>