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4630400" cy="8229600"/>
  <p:notesSz cx="8229600" cy="14630400"/>
  <p:embeddedFontLst>
    <p:embeddedFont>
      <p:font typeface="DM Sans" pitchFamily="2" charset="0"/>
      <p:regular r:id="rId11"/>
      <p:bold r:id="rId12"/>
    </p:embeddedFont>
    <p:embeddedFont>
      <p:font typeface="PT Serif" panose="020A0603040505020204" pitchFamily="18" charset="0"/>
      <p:regular r:id="rId13"/>
      <p:bold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563C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5" d="100"/>
          <a:sy n="95" d="100"/>
        </p:scale>
        <p:origin x="42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819553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hyperlink" Target="https://antoannamviet.com/bai-kiem-tra-an-toan-lao-dong-nhom-3/" TargetMode="External"/><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image" Target="../media/image4.png"/><Relationship Id="rId5" Type="http://schemas.openxmlformats.org/officeDocument/2006/relationships/hyperlink" Target="https://antoannamviet.com/tai-lieu-an-toan-lao-dong-san-xuat-may-tia-long-mui/" TargetMode="External"/><Relationship Id="rId4" Type="http://schemas.openxmlformats.org/officeDocument/2006/relationships/hyperlink" Target="https://antoannamviet.com/bao-gia-huan-luyen-an-toan-lao-do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3" name="Text 0"/>
          <p:cNvSpPr/>
          <p:nvPr/>
        </p:nvSpPr>
        <p:spPr>
          <a:xfrm>
            <a:off x="6029011" y="1305282"/>
            <a:ext cx="7737353" cy="3353991"/>
          </a:xfrm>
          <a:prstGeom prst="rect">
            <a:avLst/>
          </a:prstGeom>
          <a:noFill/>
          <a:ln/>
        </p:spPr>
        <p:txBody>
          <a:bodyPr wrap="square" lIns="0" tIns="0" rIns="0" bIns="0" rtlCol="0" anchor="t"/>
          <a:lstStyle/>
          <a:p>
            <a:pPr marL="0" indent="0">
              <a:lnSpc>
                <a:spcPts val="8800"/>
              </a:lnSpc>
              <a:buNone/>
            </a:pPr>
            <a:r>
              <a:rPr lang="en-US" sz="7000" dirty="0">
                <a:solidFill>
                  <a:srgbClr val="020202"/>
                </a:solidFill>
                <a:latin typeface="PT Serif" pitchFamily="34" charset="0"/>
                <a:ea typeface="PT Serif" pitchFamily="34" charset="-122"/>
                <a:cs typeface="PT Serif" pitchFamily="34" charset="-120"/>
              </a:rPr>
              <a:t>An Toàn Lao Động Trong Sản Xuất </a:t>
            </a:r>
            <a:r>
              <a:rPr lang="en-US" sz="7000" b="1" dirty="0">
                <a:solidFill>
                  <a:srgbClr val="020202"/>
                </a:solidFill>
                <a:latin typeface="PT Serif" pitchFamily="34" charset="0"/>
                <a:ea typeface="PT Serif" pitchFamily="34" charset="-122"/>
                <a:cs typeface="PT Serif" pitchFamily="34" charset="-120"/>
              </a:rPr>
              <a:t>Máy Tỉa Lông Mũi</a:t>
            </a:r>
            <a:endParaRPr lang="en-US" sz="7000" b="1" dirty="0"/>
          </a:p>
        </p:txBody>
      </p:sp>
      <p:sp>
        <p:nvSpPr>
          <p:cNvPr id="4" name="Text 1"/>
          <p:cNvSpPr/>
          <p:nvPr/>
        </p:nvSpPr>
        <p:spPr>
          <a:xfrm>
            <a:off x="6099349" y="5029557"/>
            <a:ext cx="7667015" cy="1185148"/>
          </a:xfrm>
          <a:prstGeom prst="rect">
            <a:avLst/>
          </a:prstGeom>
          <a:noFill/>
          <a:ln/>
        </p:spPr>
        <p:txBody>
          <a:bodyPr wrap="square" lIns="0" tIns="0" rIns="0" bIns="0" rtlCol="0" anchor="t"/>
          <a:lstStyle/>
          <a:p>
            <a:pPr marL="0" indent="0">
              <a:lnSpc>
                <a:spcPts val="3100"/>
              </a:lnSpc>
              <a:buNone/>
            </a:pPr>
            <a:r>
              <a:rPr lang="en-US" sz="1900" dirty="0">
                <a:solidFill>
                  <a:srgbClr val="383838"/>
                </a:solidFill>
                <a:latin typeface="DM Sans" pitchFamily="34" charset="0"/>
                <a:ea typeface="DM Sans" pitchFamily="34" charset="-122"/>
                <a:cs typeface="DM Sans" pitchFamily="34" charset="-120"/>
              </a:rPr>
              <a:t>Bài giảng này cung cấp thông tin về an toàn lao động trong ngành sản xuất máy tỉa lông mũi, bao gồm các nguy cơ tiềm ẩn, biện pháp phòng ngừa và xử lý tình huống khẩn cấp.</a:t>
            </a:r>
            <a:endParaRPr lang="en-US" sz="1900" dirty="0"/>
          </a:p>
        </p:txBody>
      </p:sp>
      <p:sp>
        <p:nvSpPr>
          <p:cNvPr id="5" name="Shape 2"/>
          <p:cNvSpPr/>
          <p:nvPr/>
        </p:nvSpPr>
        <p:spPr>
          <a:xfrm>
            <a:off x="6350437" y="6510814"/>
            <a:ext cx="394930" cy="394930"/>
          </a:xfrm>
          <a:prstGeom prst="roundRect">
            <a:avLst>
              <a:gd name="adj" fmla="val 23151155"/>
            </a:avLst>
          </a:prstGeom>
          <a:noFill/>
          <a:ln w="7620">
            <a:solidFill>
              <a:srgbClr val="FFFFFF"/>
            </a:solidFill>
            <a:prstDash val="solid"/>
          </a:ln>
        </p:spPr>
      </p:sp>
      <p:pic>
        <p:nvPicPr>
          <p:cNvPr id="6" name="Image 1" descr="preencoded.png"/>
          <p:cNvPicPr>
            <a:picLocks noChangeAspect="1"/>
          </p:cNvPicPr>
          <p:nvPr/>
        </p:nvPicPr>
        <p:blipFill>
          <a:blip r:embed="rId3"/>
          <a:stretch>
            <a:fillRect/>
          </a:stretch>
        </p:blipFill>
        <p:spPr>
          <a:xfrm>
            <a:off x="6098918" y="6518434"/>
            <a:ext cx="379690" cy="379690"/>
          </a:xfrm>
          <a:prstGeom prst="rect">
            <a:avLst/>
          </a:prstGeom>
        </p:spPr>
      </p:pic>
      <p:sp>
        <p:nvSpPr>
          <p:cNvPr id="7" name="Text 3"/>
          <p:cNvSpPr/>
          <p:nvPr/>
        </p:nvSpPr>
        <p:spPr>
          <a:xfrm>
            <a:off x="6868716" y="6492359"/>
            <a:ext cx="3104317" cy="431959"/>
          </a:xfrm>
          <a:prstGeom prst="rect">
            <a:avLst/>
          </a:prstGeom>
          <a:noFill/>
          <a:ln/>
        </p:spPr>
        <p:txBody>
          <a:bodyPr wrap="none" lIns="0" tIns="0" rIns="0" bIns="0" rtlCol="0" anchor="t"/>
          <a:lstStyle/>
          <a:p>
            <a:pPr marL="0" indent="0" algn="l">
              <a:lnSpc>
                <a:spcPts val="3400"/>
              </a:lnSpc>
              <a:buNone/>
            </a:pPr>
            <a:r>
              <a:rPr lang="en-US" sz="2400" b="1" dirty="0" err="1">
                <a:solidFill>
                  <a:srgbClr val="383838"/>
                </a:solidFill>
                <a:latin typeface="DM Sans" pitchFamily="2" charset="0"/>
                <a:ea typeface="DM Sans Bold" pitchFamily="34" charset="-122"/>
                <a:cs typeface="DM Sans Bold" pitchFamily="34" charset="-120"/>
              </a:rPr>
              <a:t>Bản</a:t>
            </a:r>
            <a:r>
              <a:rPr lang="en-US" sz="2400" b="1" dirty="0">
                <a:solidFill>
                  <a:srgbClr val="383838"/>
                </a:solidFill>
                <a:latin typeface="DM Sans" pitchFamily="2" charset="0"/>
                <a:ea typeface="DM Sans Bold" pitchFamily="34" charset="-122"/>
                <a:cs typeface="DM Sans Bold" pitchFamily="34" charset="-120"/>
              </a:rPr>
              <a:t> </a:t>
            </a:r>
            <a:r>
              <a:rPr lang="en-US" sz="2400" b="1" dirty="0" err="1">
                <a:solidFill>
                  <a:srgbClr val="383838"/>
                </a:solidFill>
                <a:latin typeface="DM Sans" pitchFamily="2" charset="0"/>
                <a:ea typeface="DM Sans Bold" pitchFamily="34" charset="-122"/>
                <a:cs typeface="DM Sans Bold" pitchFamily="34" charset="-120"/>
              </a:rPr>
              <a:t>quyền</a:t>
            </a:r>
            <a:r>
              <a:rPr lang="en-US" sz="2400" b="1" dirty="0">
                <a:solidFill>
                  <a:srgbClr val="383838"/>
                </a:solidFill>
                <a:latin typeface="DM Sans" pitchFamily="2" charset="0"/>
                <a:ea typeface="DM Sans Bold" pitchFamily="34" charset="-122"/>
                <a:cs typeface="DM Sans Bold" pitchFamily="34" charset="-120"/>
              </a:rPr>
              <a:t> </a:t>
            </a:r>
            <a:r>
              <a:rPr lang="en-US" sz="2400" b="1" dirty="0" err="1">
                <a:solidFill>
                  <a:srgbClr val="383838"/>
                </a:solidFill>
                <a:latin typeface="DM Sans" pitchFamily="2" charset="0"/>
                <a:ea typeface="DM Sans Bold" pitchFamily="34" charset="-122"/>
                <a:cs typeface="DM Sans Bold" pitchFamily="34" charset="-120"/>
              </a:rPr>
              <a:t>thuộc</a:t>
            </a:r>
            <a:r>
              <a:rPr lang="en-US" sz="2400" b="1" dirty="0">
                <a:solidFill>
                  <a:srgbClr val="383838"/>
                </a:solidFill>
                <a:latin typeface="DM Sans" pitchFamily="2" charset="0"/>
                <a:ea typeface="DM Sans Bold" pitchFamily="34" charset="-122"/>
                <a:cs typeface="DM Sans Bold" pitchFamily="34" charset="-120"/>
              </a:rPr>
              <a:t> An Toàn Nam Việt</a:t>
            </a:r>
            <a:endParaRPr lang="en-US" sz="2400" dirty="0"/>
          </a:p>
        </p:txBody>
      </p:sp>
      <p:pic>
        <p:nvPicPr>
          <p:cNvPr id="1026" name="Picture 2">
            <a:extLst>
              <a:ext uri="{FF2B5EF4-FFF2-40B4-BE49-F238E27FC236}">
                <a16:creationId xmlns:a16="http://schemas.microsoft.com/office/drawing/2014/main" id="{71D5EFE0-97F1-631A-16A9-A72A6868C49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1886" y="1610092"/>
            <a:ext cx="5180239" cy="5180239"/>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 0" descr="preencoded.png">
            <a:extLst>
              <a:ext uri="{FF2B5EF4-FFF2-40B4-BE49-F238E27FC236}">
                <a16:creationId xmlns:a16="http://schemas.microsoft.com/office/drawing/2014/main" id="{9FD17741-9C26-170A-26DE-74AFDAF17054}"/>
              </a:ext>
            </a:extLst>
          </p:cNvPr>
          <p:cNvPicPr>
            <a:picLocks noChangeAspect="1"/>
          </p:cNvPicPr>
          <p:nvPr/>
        </p:nvPicPr>
        <p:blipFill>
          <a:blip r:embed="rId5"/>
          <a:stretch>
            <a:fillRect/>
          </a:stretch>
        </p:blipFill>
        <p:spPr>
          <a:xfrm>
            <a:off x="11653896" y="7361516"/>
            <a:ext cx="2804932" cy="86808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5779889" y="672465"/>
            <a:ext cx="3070503" cy="2457450"/>
          </a:xfrm>
          <a:prstGeom prst="rect">
            <a:avLst/>
          </a:prstGeom>
        </p:spPr>
      </p:pic>
      <p:sp>
        <p:nvSpPr>
          <p:cNvPr id="4" name="Text 0"/>
          <p:cNvSpPr/>
          <p:nvPr/>
        </p:nvSpPr>
        <p:spPr>
          <a:xfrm>
            <a:off x="860047" y="3521751"/>
            <a:ext cx="12910185" cy="1612583"/>
          </a:xfrm>
          <a:prstGeom prst="rect">
            <a:avLst/>
          </a:prstGeom>
          <a:noFill/>
          <a:ln/>
        </p:spPr>
        <p:txBody>
          <a:bodyPr wrap="square" lIns="0" tIns="0" rIns="0" bIns="0" rtlCol="0" anchor="t"/>
          <a:lstStyle/>
          <a:p>
            <a:pPr marL="0" indent="0" algn="ctr">
              <a:lnSpc>
                <a:spcPts val="6300"/>
              </a:lnSpc>
              <a:buNone/>
            </a:pPr>
            <a:r>
              <a:rPr lang="en-US" sz="5050" b="1" dirty="0">
                <a:solidFill>
                  <a:srgbClr val="020202"/>
                </a:solidFill>
                <a:latin typeface="PT Serif" pitchFamily="34" charset="0"/>
                <a:ea typeface="PT Serif" pitchFamily="34" charset="-122"/>
                <a:cs typeface="PT Serif" pitchFamily="34" charset="-120"/>
              </a:rPr>
              <a:t>Tình hình tai nạn lao động 6 </a:t>
            </a:r>
            <a:r>
              <a:rPr lang="en-US" sz="5050" b="1" dirty="0" err="1">
                <a:solidFill>
                  <a:srgbClr val="020202"/>
                </a:solidFill>
                <a:latin typeface="PT Serif" pitchFamily="34" charset="0"/>
                <a:ea typeface="PT Serif" pitchFamily="34" charset="-122"/>
                <a:cs typeface="PT Serif" pitchFamily="34" charset="-120"/>
              </a:rPr>
              <a:t>tháng</a:t>
            </a:r>
            <a:r>
              <a:rPr lang="en-US" sz="5050" b="1" dirty="0">
                <a:solidFill>
                  <a:srgbClr val="020202"/>
                </a:solidFill>
                <a:latin typeface="PT Serif" pitchFamily="34" charset="0"/>
                <a:ea typeface="PT Serif" pitchFamily="34" charset="-122"/>
                <a:cs typeface="PT Serif" pitchFamily="34" charset="-120"/>
              </a:rPr>
              <a:t> </a:t>
            </a:r>
          </a:p>
          <a:p>
            <a:pPr marL="0" indent="0" algn="ctr">
              <a:lnSpc>
                <a:spcPts val="6300"/>
              </a:lnSpc>
              <a:buNone/>
            </a:pPr>
            <a:r>
              <a:rPr lang="en-US" sz="5050" b="1" dirty="0" err="1">
                <a:solidFill>
                  <a:srgbClr val="020202"/>
                </a:solidFill>
                <a:latin typeface="PT Serif" pitchFamily="34" charset="0"/>
                <a:ea typeface="PT Serif" pitchFamily="34" charset="-122"/>
                <a:cs typeface="PT Serif" pitchFamily="34" charset="-120"/>
              </a:rPr>
              <a:t>đầu</a:t>
            </a:r>
            <a:r>
              <a:rPr lang="en-US" sz="5050" b="1" dirty="0">
                <a:solidFill>
                  <a:srgbClr val="020202"/>
                </a:solidFill>
                <a:latin typeface="PT Serif" pitchFamily="34" charset="0"/>
                <a:ea typeface="PT Serif" pitchFamily="34" charset="-122"/>
                <a:cs typeface="PT Serif" pitchFamily="34" charset="-120"/>
              </a:rPr>
              <a:t> năm 2024</a:t>
            </a:r>
            <a:endParaRPr lang="en-US" sz="5050" dirty="0"/>
          </a:p>
        </p:txBody>
      </p:sp>
      <p:sp>
        <p:nvSpPr>
          <p:cNvPr id="5" name="Shape 1"/>
          <p:cNvSpPr/>
          <p:nvPr/>
        </p:nvSpPr>
        <p:spPr>
          <a:xfrm>
            <a:off x="860108" y="5728811"/>
            <a:ext cx="4139565" cy="1828324"/>
          </a:xfrm>
          <a:prstGeom prst="roundRect">
            <a:avLst>
              <a:gd name="adj" fmla="val 2016"/>
            </a:avLst>
          </a:prstGeom>
          <a:solidFill>
            <a:srgbClr val="C0EFF1"/>
          </a:solidFill>
          <a:ln/>
        </p:spPr>
      </p:sp>
      <p:sp>
        <p:nvSpPr>
          <p:cNvPr id="6" name="Text 2"/>
          <p:cNvSpPr/>
          <p:nvPr/>
        </p:nvSpPr>
        <p:spPr>
          <a:xfrm>
            <a:off x="1105853" y="5974556"/>
            <a:ext cx="3225403" cy="403146"/>
          </a:xfrm>
          <a:prstGeom prst="rect">
            <a:avLst/>
          </a:prstGeom>
          <a:noFill/>
          <a:ln/>
        </p:spPr>
        <p:txBody>
          <a:bodyPr wrap="none" lIns="0" tIns="0" rIns="0" bIns="0" rtlCol="0" anchor="t"/>
          <a:lstStyle/>
          <a:p>
            <a:pPr marL="0" indent="0">
              <a:lnSpc>
                <a:spcPts val="3150"/>
              </a:lnSpc>
              <a:buNone/>
            </a:pPr>
            <a:r>
              <a:rPr lang="en-US" sz="2500" b="1" dirty="0">
                <a:solidFill>
                  <a:srgbClr val="000000"/>
                </a:solidFill>
                <a:latin typeface="PT Serif" pitchFamily="34" charset="0"/>
                <a:ea typeface="PT Serif" pitchFamily="34" charset="-122"/>
                <a:cs typeface="PT Serif" pitchFamily="34" charset="-120"/>
              </a:rPr>
              <a:t>Số vụ tai nạn</a:t>
            </a:r>
            <a:endParaRPr lang="en-US" sz="2500" dirty="0"/>
          </a:p>
        </p:txBody>
      </p:sp>
      <p:sp>
        <p:nvSpPr>
          <p:cNvPr id="7" name="Text 3"/>
          <p:cNvSpPr/>
          <p:nvPr/>
        </p:nvSpPr>
        <p:spPr>
          <a:xfrm>
            <a:off x="1105853" y="6525101"/>
            <a:ext cx="3648075" cy="786289"/>
          </a:xfrm>
          <a:prstGeom prst="rect">
            <a:avLst/>
          </a:prstGeom>
          <a:noFill/>
          <a:ln/>
        </p:spPr>
        <p:txBody>
          <a:bodyPr wrap="square" lIns="0" tIns="0" rIns="0" bIns="0" rtlCol="0" anchor="t"/>
          <a:lstStyle/>
          <a:p>
            <a:pPr marL="0" indent="0">
              <a:lnSpc>
                <a:spcPts val="3050"/>
              </a:lnSpc>
              <a:buNone/>
            </a:pPr>
            <a:r>
              <a:rPr lang="en-US" sz="1900" dirty="0">
                <a:solidFill>
                  <a:srgbClr val="000000"/>
                </a:solidFill>
                <a:latin typeface="DM Sans" pitchFamily="34" charset="0"/>
                <a:ea typeface="DM Sans" pitchFamily="34" charset="-122"/>
                <a:cs typeface="DM Sans" pitchFamily="34" charset="-120"/>
              </a:rPr>
              <a:t>3.201 vụ, giảm 7,09% so với cùng kỳ năm 2023.</a:t>
            </a:r>
            <a:endParaRPr lang="en-US" sz="1900" dirty="0"/>
          </a:p>
        </p:txBody>
      </p:sp>
      <p:sp>
        <p:nvSpPr>
          <p:cNvPr id="8" name="Shape 4"/>
          <p:cNvSpPr/>
          <p:nvPr/>
        </p:nvSpPr>
        <p:spPr>
          <a:xfrm>
            <a:off x="5245418" y="5728811"/>
            <a:ext cx="4139565" cy="1828324"/>
          </a:xfrm>
          <a:prstGeom prst="roundRect">
            <a:avLst>
              <a:gd name="adj" fmla="val 2016"/>
            </a:avLst>
          </a:prstGeom>
          <a:solidFill>
            <a:srgbClr val="C0EFF1"/>
          </a:solidFill>
          <a:ln/>
        </p:spPr>
      </p:sp>
      <p:sp>
        <p:nvSpPr>
          <p:cNvPr id="9" name="Text 5"/>
          <p:cNvSpPr/>
          <p:nvPr/>
        </p:nvSpPr>
        <p:spPr>
          <a:xfrm>
            <a:off x="5491163" y="5974556"/>
            <a:ext cx="3225403" cy="403146"/>
          </a:xfrm>
          <a:prstGeom prst="rect">
            <a:avLst/>
          </a:prstGeom>
          <a:noFill/>
          <a:ln/>
        </p:spPr>
        <p:txBody>
          <a:bodyPr wrap="none" lIns="0" tIns="0" rIns="0" bIns="0" rtlCol="0" anchor="t"/>
          <a:lstStyle/>
          <a:p>
            <a:pPr marL="0" indent="0">
              <a:lnSpc>
                <a:spcPts val="3150"/>
              </a:lnSpc>
              <a:buNone/>
            </a:pPr>
            <a:r>
              <a:rPr lang="en-US" sz="2500" b="1" dirty="0">
                <a:solidFill>
                  <a:srgbClr val="000000"/>
                </a:solidFill>
                <a:latin typeface="PT Serif" pitchFamily="34" charset="0"/>
                <a:ea typeface="PT Serif" pitchFamily="34" charset="-122"/>
                <a:cs typeface="PT Serif" pitchFamily="34" charset="-120"/>
              </a:rPr>
              <a:t>Số người bị nạn</a:t>
            </a:r>
            <a:endParaRPr lang="en-US" sz="2500" dirty="0"/>
          </a:p>
        </p:txBody>
      </p:sp>
      <p:sp>
        <p:nvSpPr>
          <p:cNvPr id="10" name="Text 6"/>
          <p:cNvSpPr/>
          <p:nvPr/>
        </p:nvSpPr>
        <p:spPr>
          <a:xfrm>
            <a:off x="5491163" y="6525101"/>
            <a:ext cx="3648075" cy="786289"/>
          </a:xfrm>
          <a:prstGeom prst="rect">
            <a:avLst/>
          </a:prstGeom>
          <a:noFill/>
          <a:ln/>
        </p:spPr>
        <p:txBody>
          <a:bodyPr wrap="square" lIns="0" tIns="0" rIns="0" bIns="0" rtlCol="0" anchor="t"/>
          <a:lstStyle/>
          <a:p>
            <a:pPr marL="0" indent="0">
              <a:lnSpc>
                <a:spcPts val="3050"/>
              </a:lnSpc>
              <a:buNone/>
            </a:pPr>
            <a:r>
              <a:rPr lang="en-US" sz="1900" dirty="0">
                <a:solidFill>
                  <a:srgbClr val="000000"/>
                </a:solidFill>
                <a:latin typeface="DM Sans" pitchFamily="34" charset="0"/>
                <a:ea typeface="DM Sans" pitchFamily="34" charset="-122"/>
                <a:cs typeface="DM Sans" pitchFamily="34" charset="-120"/>
              </a:rPr>
              <a:t>3.065 người, giảm 6,04% so với cùng kỳ năm 2023.</a:t>
            </a:r>
            <a:endParaRPr lang="en-US" sz="1900" dirty="0"/>
          </a:p>
        </p:txBody>
      </p:sp>
      <p:sp>
        <p:nvSpPr>
          <p:cNvPr id="11" name="Shape 7"/>
          <p:cNvSpPr/>
          <p:nvPr/>
        </p:nvSpPr>
        <p:spPr>
          <a:xfrm>
            <a:off x="9630728" y="5728811"/>
            <a:ext cx="4139565" cy="1828324"/>
          </a:xfrm>
          <a:prstGeom prst="roundRect">
            <a:avLst>
              <a:gd name="adj" fmla="val 2016"/>
            </a:avLst>
          </a:prstGeom>
          <a:solidFill>
            <a:srgbClr val="C0EFF1"/>
          </a:solidFill>
          <a:ln/>
        </p:spPr>
      </p:sp>
      <p:sp>
        <p:nvSpPr>
          <p:cNvPr id="12" name="Text 8"/>
          <p:cNvSpPr/>
          <p:nvPr/>
        </p:nvSpPr>
        <p:spPr>
          <a:xfrm>
            <a:off x="9876473" y="5974556"/>
            <a:ext cx="3225403" cy="403146"/>
          </a:xfrm>
          <a:prstGeom prst="rect">
            <a:avLst/>
          </a:prstGeom>
          <a:noFill/>
          <a:ln/>
        </p:spPr>
        <p:txBody>
          <a:bodyPr wrap="none" lIns="0" tIns="0" rIns="0" bIns="0" rtlCol="0" anchor="t"/>
          <a:lstStyle/>
          <a:p>
            <a:pPr marL="0" indent="0">
              <a:lnSpc>
                <a:spcPts val="3150"/>
              </a:lnSpc>
              <a:buNone/>
            </a:pPr>
            <a:r>
              <a:rPr lang="en-US" sz="2500" b="1" dirty="0">
                <a:solidFill>
                  <a:srgbClr val="000000"/>
                </a:solidFill>
                <a:latin typeface="PT Serif" pitchFamily="34" charset="0"/>
                <a:ea typeface="PT Serif" pitchFamily="34" charset="-122"/>
                <a:cs typeface="PT Serif" pitchFamily="34" charset="-120"/>
              </a:rPr>
              <a:t>Số người chết</a:t>
            </a:r>
            <a:endParaRPr lang="en-US" sz="2500" dirty="0"/>
          </a:p>
        </p:txBody>
      </p:sp>
      <p:sp>
        <p:nvSpPr>
          <p:cNvPr id="13" name="Text 9"/>
          <p:cNvSpPr/>
          <p:nvPr/>
        </p:nvSpPr>
        <p:spPr>
          <a:xfrm>
            <a:off x="9876473" y="6525101"/>
            <a:ext cx="3648075" cy="786289"/>
          </a:xfrm>
          <a:prstGeom prst="rect">
            <a:avLst/>
          </a:prstGeom>
          <a:noFill/>
          <a:ln/>
        </p:spPr>
        <p:txBody>
          <a:bodyPr wrap="square" lIns="0" tIns="0" rIns="0" bIns="0" rtlCol="0" anchor="t"/>
          <a:lstStyle/>
          <a:p>
            <a:pPr marL="0" indent="0">
              <a:lnSpc>
                <a:spcPts val="3050"/>
              </a:lnSpc>
              <a:buNone/>
            </a:pPr>
            <a:r>
              <a:rPr lang="en-US" sz="1900" dirty="0">
                <a:solidFill>
                  <a:srgbClr val="000000"/>
                </a:solidFill>
                <a:latin typeface="DM Sans" pitchFamily="34" charset="0"/>
                <a:ea typeface="DM Sans" pitchFamily="34" charset="-122"/>
                <a:cs typeface="DM Sans" pitchFamily="34" charset="-120"/>
              </a:rPr>
              <a:t>346 người, giảm 1,98% so với cùng kỳ năm 2023.</a:t>
            </a:r>
            <a:endParaRPr lang="en-US" sz="1900" dirty="0"/>
          </a:p>
        </p:txBody>
      </p:sp>
      <p:pic>
        <p:nvPicPr>
          <p:cNvPr id="14" name="Image 0" descr="preencoded.png">
            <a:extLst>
              <a:ext uri="{FF2B5EF4-FFF2-40B4-BE49-F238E27FC236}">
                <a16:creationId xmlns:a16="http://schemas.microsoft.com/office/drawing/2014/main" id="{30DC3619-D645-B722-B965-89C64A1D15CD}"/>
              </a:ext>
            </a:extLst>
          </p:cNvPr>
          <p:cNvPicPr>
            <a:picLocks noChangeAspect="1"/>
          </p:cNvPicPr>
          <p:nvPr/>
        </p:nvPicPr>
        <p:blipFill>
          <a:blip r:embed="rId4"/>
          <a:stretch>
            <a:fillRect/>
          </a:stretch>
        </p:blipFill>
        <p:spPr>
          <a:xfrm>
            <a:off x="11653896" y="7361516"/>
            <a:ext cx="2804932" cy="868084"/>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4739521" y="419576"/>
            <a:ext cx="5151358" cy="499229"/>
          </a:xfrm>
          <a:prstGeom prst="rect">
            <a:avLst/>
          </a:prstGeom>
          <a:noFill/>
          <a:ln/>
        </p:spPr>
        <p:txBody>
          <a:bodyPr wrap="none" lIns="0" tIns="0" rIns="0" bIns="0" rtlCol="0" anchor="t"/>
          <a:lstStyle/>
          <a:p>
            <a:pPr marL="0" indent="0" algn="ctr">
              <a:lnSpc>
                <a:spcPts val="3900"/>
              </a:lnSpc>
              <a:buNone/>
            </a:pPr>
            <a:r>
              <a:rPr lang="en-US" sz="3100" b="1" dirty="0">
                <a:solidFill>
                  <a:srgbClr val="020202"/>
                </a:solidFill>
                <a:latin typeface="PT Serif" pitchFamily="34" charset="0"/>
                <a:ea typeface="PT Serif" pitchFamily="34" charset="-122"/>
                <a:cs typeface="PT Serif" pitchFamily="34" charset="-120"/>
              </a:rPr>
              <a:t>Một số vụ tai nạn lao động</a:t>
            </a:r>
            <a:endParaRPr lang="en-US" sz="3100" dirty="0"/>
          </a:p>
        </p:txBody>
      </p:sp>
      <p:pic>
        <p:nvPicPr>
          <p:cNvPr id="3" name="Image 0" descr="preencoded.png"/>
          <p:cNvPicPr>
            <a:picLocks noChangeAspect="1"/>
          </p:cNvPicPr>
          <p:nvPr/>
        </p:nvPicPr>
        <p:blipFill>
          <a:blip r:embed="rId3"/>
          <a:stretch>
            <a:fillRect/>
          </a:stretch>
        </p:blipFill>
        <p:spPr>
          <a:xfrm>
            <a:off x="6028834" y="480853"/>
            <a:ext cx="2572730" cy="2572730"/>
          </a:xfrm>
          <a:prstGeom prst="rect">
            <a:avLst/>
          </a:prstGeom>
        </p:spPr>
      </p:pic>
      <p:pic>
        <p:nvPicPr>
          <p:cNvPr id="4" name="Image 1" descr="preencoded.png"/>
          <p:cNvPicPr>
            <a:picLocks noChangeAspect="1"/>
          </p:cNvPicPr>
          <p:nvPr/>
        </p:nvPicPr>
        <p:blipFill>
          <a:blip r:embed="rId4"/>
          <a:stretch>
            <a:fillRect/>
          </a:stretch>
        </p:blipFill>
        <p:spPr>
          <a:xfrm>
            <a:off x="1118011" y="3400917"/>
            <a:ext cx="380286" cy="380286"/>
          </a:xfrm>
          <a:prstGeom prst="rect">
            <a:avLst/>
          </a:prstGeom>
        </p:spPr>
      </p:pic>
      <p:sp>
        <p:nvSpPr>
          <p:cNvPr id="5" name="Text 1"/>
          <p:cNvSpPr/>
          <p:nvPr/>
        </p:nvSpPr>
        <p:spPr>
          <a:xfrm>
            <a:off x="1851541" y="3383275"/>
            <a:ext cx="10591623" cy="499110"/>
          </a:xfrm>
          <a:prstGeom prst="rect">
            <a:avLst/>
          </a:prstGeom>
          <a:noFill/>
          <a:ln/>
        </p:spPr>
        <p:txBody>
          <a:bodyPr wrap="square" lIns="0" tIns="0" rIns="0" bIns="0" rtlCol="0" anchor="t"/>
          <a:lstStyle/>
          <a:p>
            <a:pPr marL="0" indent="0" algn="just">
              <a:lnSpc>
                <a:spcPts val="1950"/>
              </a:lnSpc>
              <a:buNone/>
            </a:pPr>
            <a:r>
              <a:rPr lang="en-US" sz="1550" b="1" dirty="0">
                <a:solidFill>
                  <a:srgbClr val="383838"/>
                </a:solidFill>
                <a:latin typeface="PT Serif" pitchFamily="34" charset="0"/>
                <a:ea typeface="PT Serif" pitchFamily="34" charset="-122"/>
                <a:cs typeface="PT Serif" pitchFamily="34" charset="-120"/>
              </a:rPr>
              <a:t>Chấn thương từ thiết bị</a:t>
            </a:r>
            <a:r>
              <a:rPr lang="en-US" sz="1550" dirty="0">
                <a:solidFill>
                  <a:srgbClr val="383838"/>
                </a:solidFill>
                <a:latin typeface="PT Serif" pitchFamily="34" charset="0"/>
                <a:ea typeface="PT Serif" pitchFamily="34" charset="-122"/>
                <a:cs typeface="PT Serif" pitchFamily="34" charset="-120"/>
              </a:rPr>
              <a:t>: Các máy móc, như lưỡi cắt của máy tỉa, có thể gây chấn thương nghiêm trọng nếu </a:t>
            </a:r>
            <a:r>
              <a:rPr lang="en-US" sz="1550" dirty="0" err="1">
                <a:solidFill>
                  <a:srgbClr val="383838"/>
                </a:solidFill>
                <a:latin typeface="PT Serif" pitchFamily="34" charset="0"/>
                <a:ea typeface="PT Serif" pitchFamily="34" charset="-122"/>
                <a:cs typeface="PT Serif" pitchFamily="34" charset="-120"/>
              </a:rPr>
              <a:t>không</a:t>
            </a:r>
            <a:r>
              <a:rPr lang="en-US" sz="1550" dirty="0">
                <a:solidFill>
                  <a:srgbClr val="383838"/>
                </a:solidFill>
                <a:latin typeface="PT Serif" pitchFamily="34" charset="0"/>
                <a:ea typeface="PT Serif" pitchFamily="34" charset="-122"/>
                <a:cs typeface="PT Serif" pitchFamily="34" charset="-120"/>
              </a:rPr>
              <a:t> </a:t>
            </a:r>
            <a:r>
              <a:rPr lang="en-US" sz="1550" dirty="0" err="1">
                <a:solidFill>
                  <a:srgbClr val="383838"/>
                </a:solidFill>
                <a:latin typeface="PT Serif" pitchFamily="34" charset="0"/>
                <a:ea typeface="PT Serif" pitchFamily="34" charset="-122"/>
                <a:cs typeface="PT Serif" pitchFamily="34" charset="-120"/>
              </a:rPr>
              <a:t>được</a:t>
            </a:r>
            <a:r>
              <a:rPr lang="en-US" sz="1550" dirty="0">
                <a:solidFill>
                  <a:srgbClr val="383838"/>
                </a:solidFill>
                <a:latin typeface="PT Serif" pitchFamily="34" charset="0"/>
                <a:ea typeface="PT Serif" pitchFamily="34" charset="-122"/>
                <a:cs typeface="PT Serif" pitchFamily="34" charset="-120"/>
              </a:rPr>
              <a:t> </a:t>
            </a:r>
            <a:r>
              <a:rPr lang="en-US" sz="1550" dirty="0" err="1">
                <a:solidFill>
                  <a:srgbClr val="383838"/>
                </a:solidFill>
                <a:latin typeface="PT Serif" pitchFamily="34" charset="0"/>
                <a:ea typeface="PT Serif" pitchFamily="34" charset="-122"/>
                <a:cs typeface="PT Serif" pitchFamily="34" charset="-120"/>
              </a:rPr>
              <a:t>bảo</a:t>
            </a:r>
            <a:r>
              <a:rPr lang="en-US" sz="1550" dirty="0">
                <a:solidFill>
                  <a:srgbClr val="383838"/>
                </a:solidFill>
                <a:latin typeface="PT Serif" pitchFamily="34" charset="0"/>
                <a:ea typeface="PT Serif" pitchFamily="34" charset="-122"/>
                <a:cs typeface="PT Serif" pitchFamily="34" charset="-120"/>
              </a:rPr>
              <a:t> trì đúng </a:t>
            </a:r>
            <a:r>
              <a:rPr lang="en-US" sz="1550" dirty="0" err="1">
                <a:solidFill>
                  <a:srgbClr val="383838"/>
                </a:solidFill>
                <a:latin typeface="PT Serif" pitchFamily="34" charset="0"/>
                <a:ea typeface="PT Serif" pitchFamily="34" charset="-122"/>
                <a:cs typeface="PT Serif" pitchFamily="34" charset="-120"/>
              </a:rPr>
              <a:t>cách</a:t>
            </a:r>
            <a:r>
              <a:rPr lang="en-US" sz="1550" dirty="0">
                <a:solidFill>
                  <a:srgbClr val="383838"/>
                </a:solidFill>
                <a:latin typeface="PT Serif" pitchFamily="34" charset="0"/>
                <a:ea typeface="PT Serif" pitchFamily="34" charset="-122"/>
                <a:cs typeface="PT Serif" pitchFamily="34" charset="-120"/>
              </a:rPr>
              <a:t> </a:t>
            </a:r>
            <a:r>
              <a:rPr lang="en-US" sz="1550" dirty="0" err="1">
                <a:solidFill>
                  <a:srgbClr val="383838"/>
                </a:solidFill>
                <a:latin typeface="PT Serif" pitchFamily="34" charset="0"/>
                <a:ea typeface="PT Serif" pitchFamily="34" charset="-122"/>
                <a:cs typeface="PT Serif" pitchFamily="34" charset="-120"/>
              </a:rPr>
              <a:t>hoặc</a:t>
            </a:r>
            <a:r>
              <a:rPr lang="en-US" sz="1550" dirty="0">
                <a:solidFill>
                  <a:srgbClr val="383838"/>
                </a:solidFill>
                <a:latin typeface="PT Serif" pitchFamily="34" charset="0"/>
                <a:ea typeface="PT Serif" pitchFamily="34" charset="-122"/>
                <a:cs typeface="PT Serif" pitchFamily="34" charset="-120"/>
              </a:rPr>
              <a:t> người lao động không tuân thủ quy trình an toàn.</a:t>
            </a:r>
            <a:endParaRPr lang="en-US" sz="1550" dirty="0"/>
          </a:p>
        </p:txBody>
      </p:sp>
      <p:pic>
        <p:nvPicPr>
          <p:cNvPr id="6" name="Image 2" descr="preencoded.png"/>
          <p:cNvPicPr>
            <a:picLocks noChangeAspect="1"/>
          </p:cNvPicPr>
          <p:nvPr/>
        </p:nvPicPr>
        <p:blipFill>
          <a:blip r:embed="rId5"/>
          <a:stretch>
            <a:fillRect/>
          </a:stretch>
        </p:blipFill>
        <p:spPr>
          <a:xfrm>
            <a:off x="1104658" y="4492109"/>
            <a:ext cx="380286" cy="380286"/>
          </a:xfrm>
          <a:prstGeom prst="rect">
            <a:avLst/>
          </a:prstGeom>
        </p:spPr>
      </p:pic>
      <p:sp>
        <p:nvSpPr>
          <p:cNvPr id="7" name="Text 2"/>
          <p:cNvSpPr/>
          <p:nvPr/>
        </p:nvSpPr>
        <p:spPr>
          <a:xfrm>
            <a:off x="1838188" y="4523746"/>
            <a:ext cx="10591623" cy="499110"/>
          </a:xfrm>
          <a:prstGeom prst="rect">
            <a:avLst/>
          </a:prstGeom>
          <a:noFill/>
          <a:ln/>
        </p:spPr>
        <p:txBody>
          <a:bodyPr wrap="square" lIns="0" tIns="0" rIns="0" bIns="0" rtlCol="0" anchor="t"/>
          <a:lstStyle/>
          <a:p>
            <a:pPr marL="0" indent="0" algn="just">
              <a:lnSpc>
                <a:spcPts val="1950"/>
              </a:lnSpc>
              <a:buNone/>
            </a:pPr>
            <a:r>
              <a:rPr lang="en-US" sz="1550" b="1" dirty="0">
                <a:solidFill>
                  <a:srgbClr val="383838"/>
                </a:solidFill>
                <a:latin typeface="PT Serif" pitchFamily="34" charset="0"/>
                <a:ea typeface="PT Serif" pitchFamily="34" charset="-122"/>
                <a:cs typeface="PT Serif" pitchFamily="34" charset="-120"/>
              </a:rPr>
              <a:t>Tai nạn do tiếp xúc với chất độc hại</a:t>
            </a:r>
            <a:r>
              <a:rPr lang="en-US" sz="1550" dirty="0">
                <a:solidFill>
                  <a:srgbClr val="383838"/>
                </a:solidFill>
                <a:latin typeface="PT Serif" pitchFamily="34" charset="0"/>
                <a:ea typeface="PT Serif" pitchFamily="34" charset="-122"/>
                <a:cs typeface="PT Serif" pitchFamily="34" charset="-120"/>
              </a:rPr>
              <a:t>: Trong quá trình sản xuất, các chất hóa học hoặc bụi có thể gây nguy </a:t>
            </a:r>
            <a:r>
              <a:rPr lang="en-US" sz="1550" dirty="0" err="1">
                <a:solidFill>
                  <a:srgbClr val="383838"/>
                </a:solidFill>
                <a:latin typeface="PT Serif" pitchFamily="34" charset="0"/>
                <a:ea typeface="PT Serif" pitchFamily="34" charset="-122"/>
                <a:cs typeface="PT Serif" pitchFamily="34" charset="-120"/>
              </a:rPr>
              <a:t>hiểm</a:t>
            </a:r>
            <a:r>
              <a:rPr lang="en-US" sz="1550" dirty="0">
                <a:solidFill>
                  <a:srgbClr val="383838"/>
                </a:solidFill>
                <a:latin typeface="PT Serif" pitchFamily="34" charset="0"/>
                <a:ea typeface="PT Serif" pitchFamily="34" charset="-122"/>
                <a:cs typeface="PT Serif" pitchFamily="34" charset="-120"/>
              </a:rPr>
              <a:t> </a:t>
            </a:r>
            <a:r>
              <a:rPr lang="en-US" sz="1550" dirty="0" err="1">
                <a:solidFill>
                  <a:srgbClr val="383838"/>
                </a:solidFill>
                <a:latin typeface="PT Serif" pitchFamily="34" charset="0"/>
                <a:ea typeface="PT Serif" pitchFamily="34" charset="-122"/>
                <a:cs typeface="PT Serif" pitchFamily="34" charset="-120"/>
              </a:rPr>
              <a:t>cho</a:t>
            </a:r>
            <a:r>
              <a:rPr lang="en-US" sz="1550" dirty="0">
                <a:solidFill>
                  <a:srgbClr val="383838"/>
                </a:solidFill>
                <a:latin typeface="PT Serif" pitchFamily="34" charset="0"/>
                <a:ea typeface="PT Serif" pitchFamily="34" charset="-122"/>
                <a:cs typeface="PT Serif" pitchFamily="34" charset="-120"/>
              </a:rPr>
              <a:t> </a:t>
            </a:r>
            <a:r>
              <a:rPr lang="en-US" sz="1550" dirty="0" err="1">
                <a:solidFill>
                  <a:srgbClr val="383838"/>
                </a:solidFill>
                <a:latin typeface="PT Serif" pitchFamily="34" charset="0"/>
                <a:ea typeface="PT Serif" pitchFamily="34" charset="-122"/>
                <a:cs typeface="PT Serif" pitchFamily="34" charset="-120"/>
              </a:rPr>
              <a:t>sức</a:t>
            </a:r>
            <a:r>
              <a:rPr lang="en-US" sz="1550" dirty="0">
                <a:solidFill>
                  <a:srgbClr val="383838"/>
                </a:solidFill>
                <a:latin typeface="PT Serif" pitchFamily="34" charset="0"/>
                <a:ea typeface="PT Serif" pitchFamily="34" charset="-122"/>
                <a:cs typeface="PT Serif" pitchFamily="34" charset="-120"/>
              </a:rPr>
              <a:t> khỏe nếu </a:t>
            </a:r>
            <a:r>
              <a:rPr lang="en-US" sz="1550" dirty="0" err="1">
                <a:solidFill>
                  <a:srgbClr val="383838"/>
                </a:solidFill>
                <a:latin typeface="PT Serif" pitchFamily="34" charset="0"/>
                <a:ea typeface="PT Serif" pitchFamily="34" charset="-122"/>
                <a:cs typeface="PT Serif" pitchFamily="34" charset="-120"/>
              </a:rPr>
              <a:t>không</a:t>
            </a:r>
            <a:r>
              <a:rPr lang="en-US" sz="1550" dirty="0">
                <a:solidFill>
                  <a:srgbClr val="383838"/>
                </a:solidFill>
                <a:latin typeface="PT Serif" pitchFamily="34" charset="0"/>
                <a:ea typeface="PT Serif" pitchFamily="34" charset="-122"/>
                <a:cs typeface="PT Serif" pitchFamily="34" charset="-120"/>
              </a:rPr>
              <a:t> </a:t>
            </a:r>
            <a:r>
              <a:rPr lang="en-US" sz="1550" dirty="0" err="1">
                <a:solidFill>
                  <a:srgbClr val="383838"/>
                </a:solidFill>
                <a:latin typeface="PT Serif" pitchFamily="34" charset="0"/>
                <a:ea typeface="PT Serif" pitchFamily="34" charset="-122"/>
                <a:cs typeface="PT Serif" pitchFamily="34" charset="-120"/>
              </a:rPr>
              <a:t>được</a:t>
            </a:r>
            <a:r>
              <a:rPr lang="en-US" sz="1550" dirty="0">
                <a:solidFill>
                  <a:srgbClr val="383838"/>
                </a:solidFill>
                <a:latin typeface="PT Serif" pitchFamily="34" charset="0"/>
                <a:ea typeface="PT Serif" pitchFamily="34" charset="-122"/>
                <a:cs typeface="PT Serif" pitchFamily="34" charset="-120"/>
              </a:rPr>
              <a:t> kiểm soát và xử lý đúng cách.</a:t>
            </a:r>
            <a:endParaRPr lang="en-US" sz="1550" dirty="0"/>
          </a:p>
        </p:txBody>
      </p:sp>
      <p:pic>
        <p:nvPicPr>
          <p:cNvPr id="8" name="Image 3" descr="preencoded.png"/>
          <p:cNvPicPr>
            <a:picLocks noChangeAspect="1"/>
          </p:cNvPicPr>
          <p:nvPr/>
        </p:nvPicPr>
        <p:blipFill>
          <a:blip r:embed="rId6"/>
          <a:stretch>
            <a:fillRect/>
          </a:stretch>
        </p:blipFill>
        <p:spPr>
          <a:xfrm>
            <a:off x="1118011" y="5570466"/>
            <a:ext cx="380286" cy="380286"/>
          </a:xfrm>
          <a:prstGeom prst="rect">
            <a:avLst/>
          </a:prstGeom>
        </p:spPr>
      </p:pic>
      <p:sp>
        <p:nvSpPr>
          <p:cNvPr id="9" name="Text 3"/>
          <p:cNvSpPr/>
          <p:nvPr/>
        </p:nvSpPr>
        <p:spPr>
          <a:xfrm>
            <a:off x="1851541" y="5602103"/>
            <a:ext cx="10927318" cy="249555"/>
          </a:xfrm>
          <a:prstGeom prst="rect">
            <a:avLst/>
          </a:prstGeom>
          <a:noFill/>
          <a:ln/>
        </p:spPr>
        <p:txBody>
          <a:bodyPr wrap="none" lIns="0" tIns="0" rIns="0" bIns="0" rtlCol="0" anchor="t"/>
          <a:lstStyle/>
          <a:p>
            <a:pPr marL="0" indent="0" algn="just">
              <a:lnSpc>
                <a:spcPts val="1950"/>
              </a:lnSpc>
              <a:buNone/>
            </a:pPr>
            <a:r>
              <a:rPr lang="en-US" sz="1550" b="1" dirty="0">
                <a:solidFill>
                  <a:srgbClr val="383838"/>
                </a:solidFill>
                <a:latin typeface="PT Serif" pitchFamily="34" charset="0"/>
                <a:ea typeface="PT Serif" pitchFamily="34" charset="-122"/>
                <a:cs typeface="PT Serif" pitchFamily="34" charset="-120"/>
              </a:rPr>
              <a:t>Tai nạn do sự cố điện</a:t>
            </a:r>
            <a:r>
              <a:rPr lang="en-US" sz="1550" dirty="0">
                <a:solidFill>
                  <a:srgbClr val="383838"/>
                </a:solidFill>
                <a:latin typeface="PT Serif" pitchFamily="34" charset="0"/>
                <a:ea typeface="PT Serif" pitchFamily="34" charset="-122"/>
                <a:cs typeface="PT Serif" pitchFamily="34" charset="-120"/>
              </a:rPr>
              <a:t>: Các hệ thống điện không được bảo trì đúng cách có thể dẫn đến chập điện, sốc điện hoặc cháy nổ.</a:t>
            </a:r>
            <a:endParaRPr lang="en-US" sz="1550" dirty="0"/>
          </a:p>
        </p:txBody>
      </p:sp>
      <p:pic>
        <p:nvPicPr>
          <p:cNvPr id="10" name="Image 4" descr="preencoded.png"/>
          <p:cNvPicPr>
            <a:picLocks noChangeAspect="1"/>
          </p:cNvPicPr>
          <p:nvPr/>
        </p:nvPicPr>
        <p:blipFill>
          <a:blip r:embed="rId7"/>
          <a:stretch>
            <a:fillRect/>
          </a:stretch>
        </p:blipFill>
        <p:spPr>
          <a:xfrm>
            <a:off x="1118011" y="6586159"/>
            <a:ext cx="380286" cy="380286"/>
          </a:xfrm>
          <a:prstGeom prst="rect">
            <a:avLst/>
          </a:prstGeom>
        </p:spPr>
      </p:pic>
      <p:sp>
        <p:nvSpPr>
          <p:cNvPr id="11" name="Text 4"/>
          <p:cNvSpPr/>
          <p:nvPr/>
        </p:nvSpPr>
        <p:spPr>
          <a:xfrm>
            <a:off x="1851541" y="6617796"/>
            <a:ext cx="10741581" cy="249555"/>
          </a:xfrm>
          <a:prstGeom prst="rect">
            <a:avLst/>
          </a:prstGeom>
          <a:noFill/>
          <a:ln/>
        </p:spPr>
        <p:txBody>
          <a:bodyPr wrap="none" lIns="0" tIns="0" rIns="0" bIns="0" rtlCol="0" anchor="t"/>
          <a:lstStyle/>
          <a:p>
            <a:pPr marL="0" indent="0" algn="just">
              <a:lnSpc>
                <a:spcPts val="1950"/>
              </a:lnSpc>
              <a:buNone/>
            </a:pPr>
            <a:r>
              <a:rPr lang="en-US" sz="1550" b="1" dirty="0">
                <a:solidFill>
                  <a:srgbClr val="383838"/>
                </a:solidFill>
                <a:latin typeface="PT Serif" pitchFamily="34" charset="0"/>
                <a:ea typeface="PT Serif" pitchFamily="34" charset="-122"/>
                <a:cs typeface="PT Serif" pitchFamily="34" charset="-120"/>
              </a:rPr>
              <a:t>Tình trạng trơn trượt</a:t>
            </a:r>
            <a:r>
              <a:rPr lang="en-US" sz="1550" dirty="0">
                <a:solidFill>
                  <a:srgbClr val="383838"/>
                </a:solidFill>
                <a:latin typeface="PT Serif" pitchFamily="34" charset="0"/>
                <a:ea typeface="PT Serif" pitchFamily="34" charset="-122"/>
                <a:cs typeface="PT Serif" pitchFamily="34" charset="-120"/>
              </a:rPr>
              <a:t>: Các khu vực sản xuất có thể bị trơn trượt do rò rỉ chất lỏng hoặc bụi, dẫn đến các tai nạn té ngã.</a:t>
            </a:r>
            <a:endParaRPr lang="en-US" sz="1550" dirty="0"/>
          </a:p>
        </p:txBody>
      </p:sp>
      <p:pic>
        <p:nvPicPr>
          <p:cNvPr id="12" name="Image 0" descr="preencoded.png">
            <a:extLst>
              <a:ext uri="{FF2B5EF4-FFF2-40B4-BE49-F238E27FC236}">
                <a16:creationId xmlns:a16="http://schemas.microsoft.com/office/drawing/2014/main" id="{3F51E1E4-A9AE-694E-B1F6-C6DA5D72CEF3}"/>
              </a:ext>
            </a:extLst>
          </p:cNvPr>
          <p:cNvPicPr>
            <a:picLocks noChangeAspect="1"/>
          </p:cNvPicPr>
          <p:nvPr/>
        </p:nvPicPr>
        <p:blipFill>
          <a:blip r:embed="rId8"/>
          <a:stretch>
            <a:fillRect/>
          </a:stretch>
        </p:blipFill>
        <p:spPr>
          <a:xfrm>
            <a:off x="11653896" y="7361516"/>
            <a:ext cx="2804932" cy="868084"/>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256127" y="396716"/>
            <a:ext cx="6118146" cy="405051"/>
          </a:xfrm>
          <a:prstGeom prst="rect">
            <a:avLst/>
          </a:prstGeom>
          <a:noFill/>
          <a:ln/>
        </p:spPr>
        <p:txBody>
          <a:bodyPr wrap="none" lIns="0" tIns="0" rIns="0" bIns="0" rtlCol="0" anchor="t"/>
          <a:lstStyle/>
          <a:p>
            <a:pPr marL="0" indent="0" algn="ctr">
              <a:lnSpc>
                <a:spcPts val="3150"/>
              </a:lnSpc>
              <a:buNone/>
            </a:pPr>
            <a:r>
              <a:rPr lang="en-US" sz="2550" b="1" dirty="0">
                <a:solidFill>
                  <a:srgbClr val="020202"/>
                </a:solidFill>
                <a:latin typeface="PT Serif" pitchFamily="34" charset="0"/>
                <a:ea typeface="PT Serif" pitchFamily="34" charset="-122"/>
                <a:cs typeface="PT Serif" pitchFamily="34" charset="-120"/>
              </a:rPr>
              <a:t>Các công đoạn sản xuất trong nhà máy </a:t>
            </a:r>
            <a:endParaRPr lang="en-US" sz="2550" dirty="0"/>
          </a:p>
        </p:txBody>
      </p:sp>
      <p:pic>
        <p:nvPicPr>
          <p:cNvPr id="3" name="Image 0" descr="preencoded.png"/>
          <p:cNvPicPr>
            <a:picLocks noChangeAspect="1"/>
          </p:cNvPicPr>
          <p:nvPr/>
        </p:nvPicPr>
        <p:blipFill>
          <a:blip r:embed="rId3"/>
          <a:stretch>
            <a:fillRect/>
          </a:stretch>
        </p:blipFill>
        <p:spPr>
          <a:xfrm>
            <a:off x="9244051" y="2526982"/>
            <a:ext cx="5137654" cy="5137654"/>
          </a:xfrm>
          <a:prstGeom prst="rect">
            <a:avLst/>
          </a:prstGeom>
        </p:spPr>
      </p:pic>
      <p:sp>
        <p:nvSpPr>
          <p:cNvPr id="4" name="Shape 1"/>
          <p:cNvSpPr/>
          <p:nvPr/>
        </p:nvSpPr>
        <p:spPr>
          <a:xfrm flipH="1">
            <a:off x="1319154" y="1799880"/>
            <a:ext cx="45719" cy="6014012"/>
          </a:xfrm>
          <a:prstGeom prst="roundRect">
            <a:avLst>
              <a:gd name="adj" fmla="val 121500"/>
            </a:avLst>
          </a:prstGeom>
          <a:solidFill>
            <a:srgbClr val="D8D4D4"/>
          </a:solidFill>
          <a:ln/>
        </p:spPr>
      </p:sp>
      <p:sp>
        <p:nvSpPr>
          <p:cNvPr id="5" name="Shape 2"/>
          <p:cNvSpPr/>
          <p:nvPr/>
        </p:nvSpPr>
        <p:spPr>
          <a:xfrm>
            <a:off x="1140386" y="2266949"/>
            <a:ext cx="385643" cy="393547"/>
          </a:xfrm>
          <a:prstGeom prst="roundRect">
            <a:avLst>
              <a:gd name="adj" fmla="val 6669"/>
            </a:avLst>
          </a:prstGeom>
          <a:solidFill>
            <a:srgbClr val="FFA44F"/>
          </a:solidFill>
          <a:ln/>
        </p:spPr>
      </p:sp>
      <p:sp>
        <p:nvSpPr>
          <p:cNvPr id="6" name="Text 3"/>
          <p:cNvSpPr/>
          <p:nvPr/>
        </p:nvSpPr>
        <p:spPr>
          <a:xfrm>
            <a:off x="1282602" y="2388545"/>
            <a:ext cx="103584" cy="194429"/>
          </a:xfrm>
          <a:prstGeom prst="rect">
            <a:avLst/>
          </a:prstGeom>
          <a:noFill/>
          <a:ln/>
        </p:spPr>
        <p:txBody>
          <a:bodyPr wrap="none" lIns="0" tIns="0" rIns="0" bIns="0" rtlCol="0" anchor="t"/>
          <a:lstStyle/>
          <a:p>
            <a:pPr marL="0" indent="0" algn="ctr">
              <a:lnSpc>
                <a:spcPts val="1500"/>
              </a:lnSpc>
              <a:buNone/>
            </a:pPr>
            <a:r>
              <a:rPr lang="en-US" sz="1500" dirty="0">
                <a:solidFill>
                  <a:srgbClr val="000000"/>
                </a:solidFill>
                <a:latin typeface="PT Serif" pitchFamily="34" charset="0"/>
                <a:ea typeface="PT Serif" pitchFamily="34" charset="-122"/>
                <a:cs typeface="PT Serif" pitchFamily="34" charset="-120"/>
              </a:rPr>
              <a:t>1</a:t>
            </a:r>
            <a:endParaRPr lang="en-US" sz="1500" dirty="0"/>
          </a:p>
        </p:txBody>
      </p:sp>
      <p:sp>
        <p:nvSpPr>
          <p:cNvPr id="7" name="Text 4"/>
          <p:cNvSpPr/>
          <p:nvPr/>
        </p:nvSpPr>
        <p:spPr>
          <a:xfrm>
            <a:off x="1715321" y="2311848"/>
            <a:ext cx="1944172" cy="243007"/>
          </a:xfrm>
          <a:prstGeom prst="rect">
            <a:avLst/>
          </a:prstGeom>
          <a:noFill/>
          <a:ln/>
        </p:spPr>
        <p:txBody>
          <a:bodyPr wrap="none" lIns="0" tIns="0" rIns="0" bIns="0" rtlCol="0" anchor="t"/>
          <a:lstStyle/>
          <a:p>
            <a:pPr marL="0" indent="0">
              <a:lnSpc>
                <a:spcPts val="1900"/>
              </a:lnSpc>
              <a:buNone/>
            </a:pPr>
            <a:r>
              <a:rPr lang="en-US" sz="1500" b="1" dirty="0">
                <a:solidFill>
                  <a:srgbClr val="383838"/>
                </a:solidFill>
                <a:latin typeface="PT Serif" pitchFamily="34" charset="0"/>
                <a:ea typeface="PT Serif" pitchFamily="34" charset="-122"/>
                <a:cs typeface="PT Serif" pitchFamily="34" charset="-120"/>
              </a:rPr>
              <a:t>Gia công cơ khí</a:t>
            </a:r>
            <a:endParaRPr lang="en-US" sz="1500" dirty="0"/>
          </a:p>
        </p:txBody>
      </p:sp>
      <p:sp>
        <p:nvSpPr>
          <p:cNvPr id="8" name="Text 5"/>
          <p:cNvSpPr/>
          <p:nvPr/>
        </p:nvSpPr>
        <p:spPr>
          <a:xfrm>
            <a:off x="1715321" y="2628912"/>
            <a:ext cx="13054251" cy="592574"/>
          </a:xfrm>
          <a:prstGeom prst="rect">
            <a:avLst/>
          </a:prstGeom>
          <a:noFill/>
          <a:ln/>
        </p:spPr>
        <p:txBody>
          <a:bodyPr wrap="square" lIns="0" tIns="0" rIns="0" bIns="0" rtlCol="0" anchor="t"/>
          <a:lstStyle/>
          <a:p>
            <a:pPr marL="0" indent="0" algn="l">
              <a:lnSpc>
                <a:spcPts val="1550"/>
              </a:lnSpc>
              <a:buNone/>
            </a:pPr>
            <a:r>
              <a:rPr lang="en-US" sz="950" dirty="0">
                <a:solidFill>
                  <a:srgbClr val="383838"/>
                </a:solidFill>
                <a:latin typeface="DM Sans" pitchFamily="34" charset="0"/>
                <a:ea typeface="DM Sans" pitchFamily="34" charset="-122"/>
                <a:cs typeface="DM Sans" pitchFamily="34" charset="-120"/>
              </a:rPr>
              <a:t>Việc cắt và dập là hai bước quan trọng để tạo ra các hình dạng chính xác cho từng bộ phận của máy tỉa lông mũi. Sử dụng máy cắt CNC, </a:t>
            </a:r>
          </a:p>
          <a:p>
            <a:pPr marL="0" indent="0" algn="l">
              <a:lnSpc>
                <a:spcPts val="1550"/>
              </a:lnSpc>
              <a:buNone/>
            </a:pPr>
            <a:r>
              <a:rPr lang="en-US" sz="950" dirty="0" err="1">
                <a:solidFill>
                  <a:srgbClr val="383838"/>
                </a:solidFill>
                <a:latin typeface="DM Sans" pitchFamily="34" charset="0"/>
                <a:ea typeface="DM Sans" pitchFamily="34" charset="-122"/>
                <a:cs typeface="DM Sans" pitchFamily="34" charset="-120"/>
              </a:rPr>
              <a:t>các</a:t>
            </a:r>
            <a:r>
              <a:rPr lang="en-US" sz="950" dirty="0">
                <a:solidFill>
                  <a:srgbClr val="383838"/>
                </a:solidFill>
                <a:latin typeface="DM Sans" pitchFamily="34" charset="0"/>
                <a:ea typeface="DM Sans" pitchFamily="34" charset="-122"/>
                <a:cs typeface="DM Sans" pitchFamily="34" charset="-120"/>
              </a:rPr>
              <a:t> linh kiện được cắt với độ chính xác cao, giúp tạo ra các phần như lưỡi cắt và trục theo kích thước yêu cầu. Máy dập hỗ trợ tạo </a:t>
            </a:r>
            <a:r>
              <a:rPr lang="en-US" sz="950" dirty="0" err="1">
                <a:solidFill>
                  <a:srgbClr val="383838"/>
                </a:solidFill>
                <a:latin typeface="DM Sans" pitchFamily="34" charset="0"/>
                <a:ea typeface="DM Sans" pitchFamily="34" charset="-122"/>
                <a:cs typeface="DM Sans" pitchFamily="34" charset="-120"/>
              </a:rPr>
              <a:t>các</a:t>
            </a:r>
            <a:r>
              <a:rPr lang="en-US" sz="950" dirty="0">
                <a:solidFill>
                  <a:srgbClr val="383838"/>
                </a:solidFill>
                <a:latin typeface="DM Sans" pitchFamily="34" charset="0"/>
                <a:ea typeface="DM Sans" pitchFamily="34" charset="-122"/>
                <a:cs typeface="DM Sans" pitchFamily="34" charset="-120"/>
              </a:rPr>
              <a:t> </a:t>
            </a:r>
          </a:p>
          <a:p>
            <a:pPr marL="0" indent="0" algn="l">
              <a:lnSpc>
                <a:spcPts val="1550"/>
              </a:lnSpc>
              <a:buNone/>
            </a:pPr>
            <a:r>
              <a:rPr lang="en-US" sz="950" dirty="0" err="1">
                <a:solidFill>
                  <a:srgbClr val="383838"/>
                </a:solidFill>
                <a:latin typeface="DM Sans" pitchFamily="34" charset="0"/>
                <a:ea typeface="DM Sans" pitchFamily="34" charset="-122"/>
                <a:cs typeface="DM Sans" pitchFamily="34" charset="-120"/>
              </a:rPr>
              <a:t>hình</a:t>
            </a:r>
            <a:r>
              <a:rPr lang="en-US" sz="950" dirty="0">
                <a:solidFill>
                  <a:srgbClr val="383838"/>
                </a:solidFill>
                <a:latin typeface="DM Sans" pitchFamily="34" charset="0"/>
                <a:ea typeface="DM Sans" pitchFamily="34" charset="-122"/>
                <a:cs typeface="DM Sans" pitchFamily="34" charset="-120"/>
              </a:rPr>
              <a:t> dạng đặc biệt và đường nét phức tạp trên các bộ phận kim loại. Sau khi hoàn tất quá trình cắt và dập, các bộ phận cần được </a:t>
            </a:r>
            <a:r>
              <a:rPr lang="en-US" sz="950" dirty="0" err="1">
                <a:solidFill>
                  <a:srgbClr val="383838"/>
                </a:solidFill>
                <a:latin typeface="DM Sans" pitchFamily="34" charset="0"/>
                <a:ea typeface="DM Sans" pitchFamily="34" charset="-122"/>
                <a:cs typeface="DM Sans" pitchFamily="34" charset="-120"/>
              </a:rPr>
              <a:t>mài</a:t>
            </a:r>
            <a:r>
              <a:rPr lang="en-US" sz="950" dirty="0">
                <a:solidFill>
                  <a:srgbClr val="383838"/>
                </a:solidFill>
                <a:latin typeface="DM Sans" pitchFamily="34" charset="0"/>
                <a:ea typeface="DM Sans" pitchFamily="34" charset="-122"/>
                <a:cs typeface="DM Sans" pitchFamily="34" charset="-120"/>
              </a:rPr>
              <a:t> </a:t>
            </a:r>
          </a:p>
          <a:p>
            <a:pPr marL="0" indent="0" algn="l">
              <a:lnSpc>
                <a:spcPts val="1550"/>
              </a:lnSpc>
              <a:buNone/>
            </a:pPr>
            <a:r>
              <a:rPr lang="en-US" sz="950" dirty="0" err="1">
                <a:solidFill>
                  <a:srgbClr val="383838"/>
                </a:solidFill>
                <a:latin typeface="DM Sans" pitchFamily="34" charset="0"/>
                <a:ea typeface="DM Sans" pitchFamily="34" charset="-122"/>
                <a:cs typeface="DM Sans" pitchFamily="34" charset="-120"/>
              </a:rPr>
              <a:t>và</a:t>
            </a:r>
            <a:r>
              <a:rPr lang="en-US" sz="950" dirty="0">
                <a:solidFill>
                  <a:srgbClr val="383838"/>
                </a:solidFill>
                <a:latin typeface="DM Sans" pitchFamily="34" charset="0"/>
                <a:ea typeface="DM Sans" pitchFamily="34" charset="-122"/>
                <a:cs typeface="DM Sans" pitchFamily="34" charset="-120"/>
              </a:rPr>
              <a:t> tiện để đạt được độ chính xác và bề mặt hoàn thiện.</a:t>
            </a:r>
            <a:endParaRPr lang="en-US" sz="950" dirty="0"/>
          </a:p>
        </p:txBody>
      </p:sp>
      <p:sp>
        <p:nvSpPr>
          <p:cNvPr id="9" name="Shape 6"/>
          <p:cNvSpPr/>
          <p:nvPr/>
        </p:nvSpPr>
        <p:spPr>
          <a:xfrm>
            <a:off x="1138163" y="3956229"/>
            <a:ext cx="385643" cy="393547"/>
          </a:xfrm>
          <a:prstGeom prst="roundRect">
            <a:avLst>
              <a:gd name="adj" fmla="val 6669"/>
            </a:avLst>
          </a:prstGeom>
          <a:solidFill>
            <a:srgbClr val="FFA44F"/>
          </a:solidFill>
          <a:ln/>
        </p:spPr>
      </p:sp>
      <p:sp>
        <p:nvSpPr>
          <p:cNvPr id="10" name="Text 7"/>
          <p:cNvSpPr/>
          <p:nvPr/>
        </p:nvSpPr>
        <p:spPr>
          <a:xfrm>
            <a:off x="1280379" y="4077825"/>
            <a:ext cx="103584" cy="194429"/>
          </a:xfrm>
          <a:prstGeom prst="rect">
            <a:avLst/>
          </a:prstGeom>
          <a:noFill/>
          <a:ln/>
        </p:spPr>
        <p:txBody>
          <a:bodyPr wrap="none" lIns="0" tIns="0" rIns="0" bIns="0" rtlCol="0" anchor="t"/>
          <a:lstStyle/>
          <a:p>
            <a:pPr marL="0" indent="0" algn="ctr">
              <a:lnSpc>
                <a:spcPts val="1500"/>
              </a:lnSpc>
              <a:buNone/>
            </a:pPr>
            <a:r>
              <a:rPr lang="en-US" sz="1500" dirty="0">
                <a:solidFill>
                  <a:srgbClr val="000000"/>
                </a:solidFill>
                <a:latin typeface="PT Serif" pitchFamily="34" charset="0"/>
                <a:ea typeface="PT Serif" pitchFamily="34" charset="-122"/>
                <a:cs typeface="PT Serif" pitchFamily="34" charset="-120"/>
              </a:rPr>
              <a:t>2</a:t>
            </a:r>
            <a:endParaRPr lang="en-US" sz="1500" dirty="0"/>
          </a:p>
        </p:txBody>
      </p:sp>
      <p:sp>
        <p:nvSpPr>
          <p:cNvPr id="11" name="Text 8"/>
          <p:cNvSpPr/>
          <p:nvPr/>
        </p:nvSpPr>
        <p:spPr>
          <a:xfrm>
            <a:off x="1715320" y="4032713"/>
            <a:ext cx="1944172" cy="243007"/>
          </a:xfrm>
          <a:prstGeom prst="rect">
            <a:avLst/>
          </a:prstGeom>
          <a:noFill/>
          <a:ln/>
        </p:spPr>
        <p:txBody>
          <a:bodyPr wrap="none" lIns="0" tIns="0" rIns="0" bIns="0" rtlCol="0" anchor="t"/>
          <a:lstStyle/>
          <a:p>
            <a:pPr marL="0" indent="0">
              <a:lnSpc>
                <a:spcPts val="1900"/>
              </a:lnSpc>
              <a:buNone/>
            </a:pPr>
            <a:r>
              <a:rPr lang="en-US" sz="1500" b="1" dirty="0">
                <a:solidFill>
                  <a:srgbClr val="383838"/>
                </a:solidFill>
                <a:latin typeface="PT Serif" pitchFamily="34" charset="0"/>
                <a:ea typeface="PT Serif" pitchFamily="34" charset="-122"/>
                <a:cs typeface="PT Serif" pitchFamily="34" charset="-120"/>
              </a:rPr>
              <a:t>Gia công nhựa</a:t>
            </a:r>
            <a:endParaRPr lang="en-US" sz="1500" dirty="0"/>
          </a:p>
        </p:txBody>
      </p:sp>
      <p:sp>
        <p:nvSpPr>
          <p:cNvPr id="12" name="Text 9"/>
          <p:cNvSpPr/>
          <p:nvPr/>
        </p:nvSpPr>
        <p:spPr>
          <a:xfrm>
            <a:off x="1715321" y="4333715"/>
            <a:ext cx="13054251" cy="395049"/>
          </a:xfrm>
          <a:prstGeom prst="rect">
            <a:avLst/>
          </a:prstGeom>
          <a:noFill/>
          <a:ln/>
        </p:spPr>
        <p:txBody>
          <a:bodyPr wrap="square" lIns="0" tIns="0" rIns="0" bIns="0" rtlCol="0" anchor="t"/>
          <a:lstStyle/>
          <a:p>
            <a:pPr marL="0" indent="0" algn="l">
              <a:lnSpc>
                <a:spcPts val="1550"/>
              </a:lnSpc>
              <a:buNone/>
            </a:pPr>
            <a:r>
              <a:rPr lang="en-US" sz="950" dirty="0">
                <a:solidFill>
                  <a:srgbClr val="383838"/>
                </a:solidFill>
                <a:latin typeface="DM Sans" pitchFamily="34" charset="0"/>
                <a:ea typeface="DM Sans" pitchFamily="34" charset="-122"/>
                <a:cs typeface="DM Sans" pitchFamily="34" charset="-120"/>
              </a:rPr>
              <a:t>Bao gồm hai công đoạn chính: khuôn đúc và xử lý bề mặt. Trong công đoạn khuôn đúc, nhựa được làm nóng để trở thành dạng lỏng, </a:t>
            </a:r>
          </a:p>
          <a:p>
            <a:pPr marL="0" indent="0" algn="l">
              <a:lnSpc>
                <a:spcPts val="1550"/>
              </a:lnSpc>
              <a:buNone/>
            </a:pPr>
            <a:r>
              <a:rPr lang="en-US" sz="950" dirty="0" err="1">
                <a:solidFill>
                  <a:srgbClr val="383838"/>
                </a:solidFill>
                <a:latin typeface="DM Sans" pitchFamily="34" charset="0"/>
                <a:ea typeface="DM Sans" pitchFamily="34" charset="-122"/>
                <a:cs typeface="DM Sans" pitchFamily="34" charset="-120"/>
              </a:rPr>
              <a:t>sau</a:t>
            </a:r>
            <a:r>
              <a:rPr lang="en-US" sz="950" dirty="0">
                <a:solidFill>
                  <a:srgbClr val="383838"/>
                </a:solidFill>
                <a:latin typeface="DM Sans" pitchFamily="34" charset="0"/>
                <a:ea typeface="DM Sans" pitchFamily="34" charset="-122"/>
                <a:cs typeface="DM Sans" pitchFamily="34" charset="-120"/>
              </a:rPr>
              <a:t> đó đổ vào các khuôn đã được thiết kế sẵn để tạo ra các phần như tay cầm và thân máy. Xử lý bề mặt có thể bao gồm việc mài, </a:t>
            </a:r>
          </a:p>
          <a:p>
            <a:pPr marL="0" indent="0" algn="l">
              <a:lnSpc>
                <a:spcPts val="1550"/>
              </a:lnSpc>
              <a:buNone/>
            </a:pPr>
            <a:r>
              <a:rPr lang="en-US" sz="950" dirty="0" err="1">
                <a:solidFill>
                  <a:srgbClr val="383838"/>
                </a:solidFill>
                <a:latin typeface="DM Sans" pitchFamily="34" charset="0"/>
                <a:ea typeface="DM Sans" pitchFamily="34" charset="-122"/>
                <a:cs typeface="DM Sans" pitchFamily="34" charset="-120"/>
              </a:rPr>
              <a:t>đánh</a:t>
            </a:r>
            <a:r>
              <a:rPr lang="en-US" sz="950" dirty="0">
                <a:solidFill>
                  <a:srgbClr val="383838"/>
                </a:solidFill>
                <a:latin typeface="DM Sans" pitchFamily="34" charset="0"/>
                <a:ea typeface="DM Sans" pitchFamily="34" charset="-122"/>
                <a:cs typeface="DM Sans" pitchFamily="34" charset="-120"/>
              </a:rPr>
              <a:t> bóng và phủ lớp bảo vệ để cải thiện chất lượng và tính thẩm mỹ của sản phẩm.</a:t>
            </a:r>
            <a:endParaRPr lang="en-US" sz="950" dirty="0"/>
          </a:p>
        </p:txBody>
      </p:sp>
      <p:sp>
        <p:nvSpPr>
          <p:cNvPr id="13" name="Shape 10"/>
          <p:cNvSpPr/>
          <p:nvPr/>
        </p:nvSpPr>
        <p:spPr>
          <a:xfrm>
            <a:off x="1140386" y="5440585"/>
            <a:ext cx="385643" cy="393547"/>
          </a:xfrm>
          <a:prstGeom prst="roundRect">
            <a:avLst>
              <a:gd name="adj" fmla="val 6669"/>
            </a:avLst>
          </a:prstGeom>
          <a:solidFill>
            <a:srgbClr val="FFA44F"/>
          </a:solidFill>
          <a:ln/>
        </p:spPr>
      </p:sp>
      <p:sp>
        <p:nvSpPr>
          <p:cNvPr id="14" name="Text 11"/>
          <p:cNvSpPr/>
          <p:nvPr/>
        </p:nvSpPr>
        <p:spPr>
          <a:xfrm>
            <a:off x="1282602" y="5562181"/>
            <a:ext cx="103584" cy="194429"/>
          </a:xfrm>
          <a:prstGeom prst="rect">
            <a:avLst/>
          </a:prstGeom>
          <a:noFill/>
          <a:ln/>
        </p:spPr>
        <p:txBody>
          <a:bodyPr wrap="none" lIns="0" tIns="0" rIns="0" bIns="0" rtlCol="0" anchor="t"/>
          <a:lstStyle/>
          <a:p>
            <a:pPr marL="0" indent="0" algn="ctr">
              <a:lnSpc>
                <a:spcPts val="1500"/>
              </a:lnSpc>
              <a:buNone/>
            </a:pPr>
            <a:r>
              <a:rPr lang="en-US" sz="1500" dirty="0">
                <a:solidFill>
                  <a:srgbClr val="000000"/>
                </a:solidFill>
                <a:latin typeface="PT Serif" pitchFamily="34" charset="0"/>
                <a:ea typeface="PT Serif" pitchFamily="34" charset="-122"/>
                <a:cs typeface="PT Serif" pitchFamily="34" charset="-120"/>
              </a:rPr>
              <a:t>3</a:t>
            </a:r>
            <a:endParaRPr lang="en-US" sz="1500" dirty="0"/>
          </a:p>
        </p:txBody>
      </p:sp>
      <p:sp>
        <p:nvSpPr>
          <p:cNvPr id="15" name="Text 12"/>
          <p:cNvSpPr/>
          <p:nvPr/>
        </p:nvSpPr>
        <p:spPr>
          <a:xfrm>
            <a:off x="1715320" y="5481994"/>
            <a:ext cx="1944172" cy="243007"/>
          </a:xfrm>
          <a:prstGeom prst="rect">
            <a:avLst/>
          </a:prstGeom>
          <a:noFill/>
          <a:ln/>
        </p:spPr>
        <p:txBody>
          <a:bodyPr wrap="none" lIns="0" tIns="0" rIns="0" bIns="0" rtlCol="0" anchor="t"/>
          <a:lstStyle/>
          <a:p>
            <a:pPr marL="0" indent="0">
              <a:lnSpc>
                <a:spcPts val="1900"/>
              </a:lnSpc>
              <a:buNone/>
            </a:pPr>
            <a:r>
              <a:rPr lang="en-US" sz="1500" b="1" dirty="0">
                <a:solidFill>
                  <a:srgbClr val="383838"/>
                </a:solidFill>
                <a:latin typeface="PT Serif" pitchFamily="34" charset="0"/>
                <a:ea typeface="PT Serif" pitchFamily="34" charset="-122"/>
                <a:cs typeface="PT Serif" pitchFamily="34" charset="-120"/>
              </a:rPr>
              <a:t>Lắp ráp cơ khí</a:t>
            </a:r>
            <a:endParaRPr lang="en-US" sz="1500" dirty="0"/>
          </a:p>
        </p:txBody>
      </p:sp>
      <p:sp>
        <p:nvSpPr>
          <p:cNvPr id="16" name="Text 13"/>
          <p:cNvSpPr/>
          <p:nvPr/>
        </p:nvSpPr>
        <p:spPr>
          <a:xfrm>
            <a:off x="1715320" y="5799057"/>
            <a:ext cx="13054251" cy="197525"/>
          </a:xfrm>
          <a:prstGeom prst="rect">
            <a:avLst/>
          </a:prstGeom>
          <a:noFill/>
          <a:ln/>
        </p:spPr>
        <p:txBody>
          <a:bodyPr wrap="none" lIns="0" tIns="0" rIns="0" bIns="0" rtlCol="0" anchor="t"/>
          <a:lstStyle/>
          <a:p>
            <a:pPr marL="0" indent="0" algn="l">
              <a:lnSpc>
                <a:spcPts val="1550"/>
              </a:lnSpc>
              <a:buNone/>
            </a:pPr>
            <a:r>
              <a:rPr lang="en-US" sz="950" dirty="0">
                <a:solidFill>
                  <a:srgbClr val="383838"/>
                </a:solidFill>
                <a:latin typeface="DM Sans" pitchFamily="34" charset="0"/>
                <a:ea typeface="DM Sans" pitchFamily="34" charset="-122"/>
                <a:cs typeface="DM Sans" pitchFamily="34" charset="-120"/>
              </a:rPr>
              <a:t>Các bộ phận cơ khí như lưỡi cắt, trục và cơ cấu truyền động được kết hợp theo trình tự thiết kế chính xác</a:t>
            </a:r>
            <a:endParaRPr lang="en-US" sz="950" dirty="0"/>
          </a:p>
        </p:txBody>
      </p:sp>
      <p:sp>
        <p:nvSpPr>
          <p:cNvPr id="17" name="Shape 14"/>
          <p:cNvSpPr/>
          <p:nvPr/>
        </p:nvSpPr>
        <p:spPr>
          <a:xfrm>
            <a:off x="1140386" y="6598648"/>
            <a:ext cx="385643" cy="393547"/>
          </a:xfrm>
          <a:prstGeom prst="roundRect">
            <a:avLst>
              <a:gd name="adj" fmla="val 6669"/>
            </a:avLst>
          </a:prstGeom>
          <a:solidFill>
            <a:srgbClr val="FFA44F"/>
          </a:solidFill>
          <a:ln/>
        </p:spPr>
      </p:sp>
      <p:sp>
        <p:nvSpPr>
          <p:cNvPr id="18" name="Text 15"/>
          <p:cNvSpPr/>
          <p:nvPr/>
        </p:nvSpPr>
        <p:spPr>
          <a:xfrm>
            <a:off x="1282602" y="6720244"/>
            <a:ext cx="103584" cy="194429"/>
          </a:xfrm>
          <a:prstGeom prst="rect">
            <a:avLst/>
          </a:prstGeom>
          <a:noFill/>
          <a:ln/>
        </p:spPr>
        <p:txBody>
          <a:bodyPr wrap="none" lIns="0" tIns="0" rIns="0" bIns="0" rtlCol="0" anchor="t"/>
          <a:lstStyle/>
          <a:p>
            <a:pPr marL="0" indent="0" algn="ctr">
              <a:lnSpc>
                <a:spcPts val="1500"/>
              </a:lnSpc>
              <a:buNone/>
            </a:pPr>
            <a:r>
              <a:rPr lang="en-US" sz="1500" dirty="0">
                <a:solidFill>
                  <a:srgbClr val="000000"/>
                </a:solidFill>
                <a:latin typeface="PT Serif" pitchFamily="34" charset="0"/>
                <a:ea typeface="PT Serif" pitchFamily="34" charset="-122"/>
                <a:cs typeface="PT Serif" pitchFamily="34" charset="-120"/>
              </a:rPr>
              <a:t>4</a:t>
            </a:r>
            <a:endParaRPr lang="en-US" sz="1500" dirty="0"/>
          </a:p>
        </p:txBody>
      </p:sp>
      <p:sp>
        <p:nvSpPr>
          <p:cNvPr id="19" name="Text 16"/>
          <p:cNvSpPr/>
          <p:nvPr/>
        </p:nvSpPr>
        <p:spPr>
          <a:xfrm>
            <a:off x="1581211" y="6663213"/>
            <a:ext cx="2023348" cy="243007"/>
          </a:xfrm>
          <a:prstGeom prst="rect">
            <a:avLst/>
          </a:prstGeom>
          <a:noFill/>
          <a:ln/>
        </p:spPr>
        <p:txBody>
          <a:bodyPr wrap="none" lIns="0" tIns="0" rIns="0" bIns="0" rtlCol="0" anchor="t"/>
          <a:lstStyle/>
          <a:p>
            <a:pPr marL="0" indent="0">
              <a:lnSpc>
                <a:spcPts val="1900"/>
              </a:lnSpc>
              <a:buNone/>
            </a:pPr>
            <a:r>
              <a:rPr lang="en-US" sz="1500" b="1" dirty="0">
                <a:solidFill>
                  <a:srgbClr val="383838"/>
                </a:solidFill>
                <a:latin typeface="PT Serif" pitchFamily="34" charset="0"/>
                <a:ea typeface="PT Serif" pitchFamily="34" charset="-122"/>
                <a:cs typeface="PT Serif" pitchFamily="34" charset="-120"/>
              </a:rPr>
              <a:t>Gắn linh kiện điện tử</a:t>
            </a:r>
            <a:endParaRPr lang="en-US" sz="1500" dirty="0"/>
          </a:p>
        </p:txBody>
      </p:sp>
      <p:sp>
        <p:nvSpPr>
          <p:cNvPr id="20" name="Text 17"/>
          <p:cNvSpPr/>
          <p:nvPr/>
        </p:nvSpPr>
        <p:spPr>
          <a:xfrm>
            <a:off x="1581211" y="6980277"/>
            <a:ext cx="13054251" cy="197525"/>
          </a:xfrm>
          <a:prstGeom prst="rect">
            <a:avLst/>
          </a:prstGeom>
          <a:noFill/>
          <a:ln/>
        </p:spPr>
        <p:txBody>
          <a:bodyPr wrap="none" lIns="0" tIns="0" rIns="0" bIns="0" rtlCol="0" anchor="t"/>
          <a:lstStyle/>
          <a:p>
            <a:pPr marL="0" indent="0" algn="l">
              <a:lnSpc>
                <a:spcPts val="1550"/>
              </a:lnSpc>
              <a:buNone/>
            </a:pPr>
            <a:r>
              <a:rPr lang="en-US" sz="950" dirty="0">
                <a:solidFill>
                  <a:srgbClr val="383838"/>
                </a:solidFill>
                <a:latin typeface="DM Sans" pitchFamily="34" charset="0"/>
                <a:ea typeface="DM Sans" pitchFamily="34" charset="-122"/>
                <a:cs typeface="DM Sans" pitchFamily="34" charset="-120"/>
              </a:rPr>
              <a:t>Các linh kiện được đặt vào các vị trí đã được xác định trước trên PCB. Cần kiểm tra các chân linh kiện và đảm bảo rằng chúng đúng vị </a:t>
            </a:r>
            <a:r>
              <a:rPr lang="en-US" sz="950" dirty="0" err="1">
                <a:solidFill>
                  <a:srgbClr val="383838"/>
                </a:solidFill>
                <a:latin typeface="DM Sans" pitchFamily="34" charset="0"/>
                <a:ea typeface="DM Sans" pitchFamily="34" charset="-122"/>
                <a:cs typeface="DM Sans" pitchFamily="34" charset="-120"/>
              </a:rPr>
              <a:t>trí</a:t>
            </a:r>
            <a:r>
              <a:rPr lang="en-US" sz="950" dirty="0">
                <a:solidFill>
                  <a:srgbClr val="383838"/>
                </a:solidFill>
                <a:latin typeface="DM Sans" pitchFamily="34" charset="0"/>
                <a:ea typeface="DM Sans" pitchFamily="34" charset="-122"/>
                <a:cs typeface="DM Sans" pitchFamily="34" charset="-120"/>
              </a:rPr>
              <a:t> </a:t>
            </a:r>
          </a:p>
          <a:p>
            <a:pPr marL="0" indent="0" algn="l">
              <a:lnSpc>
                <a:spcPts val="1550"/>
              </a:lnSpc>
              <a:buNone/>
            </a:pPr>
            <a:r>
              <a:rPr lang="en-US" sz="950" dirty="0" err="1">
                <a:solidFill>
                  <a:srgbClr val="383838"/>
                </a:solidFill>
                <a:latin typeface="DM Sans" pitchFamily="34" charset="0"/>
                <a:ea typeface="DM Sans" pitchFamily="34" charset="-122"/>
                <a:cs typeface="DM Sans" pitchFamily="34" charset="-120"/>
              </a:rPr>
              <a:t>và</a:t>
            </a:r>
            <a:r>
              <a:rPr lang="en-US" sz="950" dirty="0">
                <a:solidFill>
                  <a:srgbClr val="383838"/>
                </a:solidFill>
                <a:latin typeface="DM Sans" pitchFamily="34" charset="0"/>
                <a:ea typeface="DM Sans" pitchFamily="34" charset="-122"/>
                <a:cs typeface="DM Sans" pitchFamily="34" charset="-120"/>
              </a:rPr>
              <a:t> tiếp xúc chính xác với các điểm kết nối.</a:t>
            </a:r>
            <a:endParaRPr lang="en-US" sz="950" dirty="0"/>
          </a:p>
        </p:txBody>
      </p:sp>
      <p:sp>
        <p:nvSpPr>
          <p:cNvPr id="21" name="Text 18"/>
          <p:cNvSpPr/>
          <p:nvPr/>
        </p:nvSpPr>
        <p:spPr>
          <a:xfrm>
            <a:off x="1581211" y="7395805"/>
            <a:ext cx="13054251" cy="197525"/>
          </a:xfrm>
          <a:prstGeom prst="rect">
            <a:avLst/>
          </a:prstGeom>
          <a:noFill/>
          <a:ln/>
        </p:spPr>
        <p:txBody>
          <a:bodyPr wrap="none" lIns="0" tIns="0" rIns="0" bIns="0" rtlCol="0" anchor="t"/>
          <a:lstStyle/>
          <a:p>
            <a:pPr marL="0" indent="0">
              <a:lnSpc>
                <a:spcPts val="1550"/>
              </a:lnSpc>
              <a:buNone/>
            </a:pPr>
            <a:r>
              <a:rPr lang="en-US" sz="950" dirty="0">
                <a:solidFill>
                  <a:srgbClr val="383838"/>
                </a:solidFill>
                <a:latin typeface="DM Sans" pitchFamily="34" charset="0"/>
                <a:ea typeface="DM Sans" pitchFamily="34" charset="-122"/>
                <a:cs typeface="DM Sans" pitchFamily="34" charset="-120"/>
              </a:rPr>
              <a:t>Sau đó, các linh kiện được hàn vào bảng mạch bằng cách sử dụng công nghệ hàn thủ công hoặc hàn tự động, tùy thuộc vào quy mô sản xuất.</a:t>
            </a:r>
            <a:endParaRPr lang="en-US" sz="950" dirty="0"/>
          </a:p>
        </p:txBody>
      </p:sp>
      <p:pic>
        <p:nvPicPr>
          <p:cNvPr id="22" name="Image 0" descr="preencoded.png">
            <a:extLst>
              <a:ext uri="{FF2B5EF4-FFF2-40B4-BE49-F238E27FC236}">
                <a16:creationId xmlns:a16="http://schemas.microsoft.com/office/drawing/2014/main" id="{B247963A-4D72-FA6E-1EC2-D9B959580F3B}"/>
              </a:ext>
            </a:extLst>
          </p:cNvPr>
          <p:cNvPicPr>
            <a:picLocks noChangeAspect="1"/>
          </p:cNvPicPr>
          <p:nvPr/>
        </p:nvPicPr>
        <p:blipFill>
          <a:blip r:embed="rId4"/>
          <a:stretch>
            <a:fillRect/>
          </a:stretch>
        </p:blipFill>
        <p:spPr>
          <a:xfrm>
            <a:off x="11653896" y="7361516"/>
            <a:ext cx="2804932" cy="868084"/>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716774" y="368975"/>
            <a:ext cx="7196852" cy="439102"/>
          </a:xfrm>
          <a:prstGeom prst="rect">
            <a:avLst/>
          </a:prstGeom>
          <a:noFill/>
          <a:ln/>
        </p:spPr>
        <p:txBody>
          <a:bodyPr wrap="none" lIns="0" tIns="0" rIns="0" bIns="0" rtlCol="0" anchor="t"/>
          <a:lstStyle/>
          <a:p>
            <a:pPr marL="0" indent="0" algn="ctr">
              <a:lnSpc>
                <a:spcPts val="3450"/>
              </a:lnSpc>
              <a:buNone/>
            </a:pPr>
            <a:r>
              <a:rPr lang="en-US" sz="2750" b="1" dirty="0">
                <a:solidFill>
                  <a:srgbClr val="020202"/>
                </a:solidFill>
                <a:latin typeface="PT Serif" pitchFamily="34" charset="0"/>
                <a:ea typeface="PT Serif" pitchFamily="34" charset="-122"/>
                <a:cs typeface="PT Serif" pitchFamily="34" charset="-120"/>
              </a:rPr>
              <a:t>Nguyên nhân dẫn đến tai nạn khi sản xuất</a:t>
            </a:r>
            <a:endParaRPr lang="en-US" sz="2750" dirty="0"/>
          </a:p>
        </p:txBody>
      </p:sp>
      <p:pic>
        <p:nvPicPr>
          <p:cNvPr id="3" name="Image 0" descr="preencoded.png"/>
          <p:cNvPicPr>
            <a:picLocks noChangeAspect="1"/>
          </p:cNvPicPr>
          <p:nvPr/>
        </p:nvPicPr>
        <p:blipFill>
          <a:blip r:embed="rId3"/>
          <a:stretch>
            <a:fillRect/>
          </a:stretch>
        </p:blipFill>
        <p:spPr>
          <a:xfrm>
            <a:off x="6160851" y="1075730"/>
            <a:ext cx="2743514" cy="2743514"/>
          </a:xfrm>
          <a:prstGeom prst="rect">
            <a:avLst/>
          </a:prstGeom>
        </p:spPr>
      </p:pic>
      <p:sp>
        <p:nvSpPr>
          <p:cNvPr id="4" name="Shape 1"/>
          <p:cNvSpPr/>
          <p:nvPr/>
        </p:nvSpPr>
        <p:spPr>
          <a:xfrm>
            <a:off x="1379161" y="4160797"/>
            <a:ext cx="301109" cy="301109"/>
          </a:xfrm>
          <a:prstGeom prst="roundRect">
            <a:avLst>
              <a:gd name="adj" fmla="val 6668"/>
            </a:avLst>
          </a:prstGeom>
          <a:solidFill>
            <a:srgbClr val="FFA44F"/>
          </a:solidFill>
          <a:ln/>
        </p:spPr>
      </p:sp>
      <p:sp>
        <p:nvSpPr>
          <p:cNvPr id="5" name="Text 2"/>
          <p:cNvSpPr/>
          <p:nvPr/>
        </p:nvSpPr>
        <p:spPr>
          <a:xfrm>
            <a:off x="1473459" y="4205921"/>
            <a:ext cx="112395" cy="210860"/>
          </a:xfrm>
          <a:prstGeom prst="rect">
            <a:avLst/>
          </a:prstGeom>
          <a:noFill/>
          <a:ln/>
        </p:spPr>
        <p:txBody>
          <a:bodyPr wrap="none" lIns="0" tIns="0" rIns="0" bIns="0" rtlCol="0" anchor="t"/>
          <a:lstStyle/>
          <a:p>
            <a:pPr marL="0" indent="0" algn="ctr">
              <a:lnSpc>
                <a:spcPts val="1650"/>
              </a:lnSpc>
              <a:buNone/>
            </a:pPr>
            <a:r>
              <a:rPr lang="en-US" sz="1650" dirty="0">
                <a:solidFill>
                  <a:srgbClr val="000000"/>
                </a:solidFill>
                <a:latin typeface="PT Serif" pitchFamily="34" charset="0"/>
                <a:ea typeface="PT Serif" pitchFamily="34" charset="-122"/>
                <a:cs typeface="PT Serif" pitchFamily="34" charset="-120"/>
              </a:rPr>
              <a:t>1</a:t>
            </a:r>
            <a:endParaRPr lang="en-US" sz="1650" dirty="0"/>
          </a:p>
        </p:txBody>
      </p:sp>
      <p:sp>
        <p:nvSpPr>
          <p:cNvPr id="6" name="Text 3"/>
          <p:cNvSpPr/>
          <p:nvPr/>
        </p:nvSpPr>
        <p:spPr>
          <a:xfrm>
            <a:off x="1814097" y="4160797"/>
            <a:ext cx="1777841" cy="219670"/>
          </a:xfrm>
          <a:prstGeom prst="rect">
            <a:avLst/>
          </a:prstGeom>
          <a:noFill/>
          <a:ln/>
        </p:spPr>
        <p:txBody>
          <a:bodyPr wrap="none" lIns="0" tIns="0" rIns="0" bIns="0" rtlCol="0" anchor="t"/>
          <a:lstStyle/>
          <a:p>
            <a:pPr marL="0" indent="0">
              <a:lnSpc>
                <a:spcPts val="1700"/>
              </a:lnSpc>
              <a:buNone/>
            </a:pPr>
            <a:r>
              <a:rPr lang="en-US" sz="1350" b="1" dirty="0">
                <a:solidFill>
                  <a:srgbClr val="383838"/>
                </a:solidFill>
                <a:latin typeface="PT Serif" pitchFamily="34" charset="0"/>
                <a:ea typeface="PT Serif" pitchFamily="34" charset="-122"/>
                <a:cs typeface="PT Serif" pitchFamily="34" charset="-120"/>
              </a:rPr>
              <a:t>Thiếu thiết bị bảo hộ</a:t>
            </a:r>
            <a:endParaRPr lang="en-US" sz="1350" dirty="0"/>
          </a:p>
        </p:txBody>
      </p:sp>
      <p:sp>
        <p:nvSpPr>
          <p:cNvPr id="7" name="Text 4"/>
          <p:cNvSpPr/>
          <p:nvPr/>
        </p:nvSpPr>
        <p:spPr>
          <a:xfrm>
            <a:off x="1794512" y="4380466"/>
            <a:ext cx="3971211" cy="214074"/>
          </a:xfrm>
          <a:prstGeom prst="rect">
            <a:avLst/>
          </a:prstGeom>
          <a:noFill/>
          <a:ln/>
        </p:spPr>
        <p:txBody>
          <a:bodyPr wrap="none" lIns="0" tIns="0" rIns="0" bIns="0" rtlCol="0" anchor="t"/>
          <a:lstStyle/>
          <a:p>
            <a:pPr marL="0" indent="0">
              <a:lnSpc>
                <a:spcPts val="1650"/>
              </a:lnSpc>
              <a:buNone/>
            </a:pPr>
            <a:r>
              <a:rPr lang="en-US" sz="1200" dirty="0">
                <a:solidFill>
                  <a:srgbClr val="383838"/>
                </a:solidFill>
                <a:latin typeface="DM Sans" pitchFamily="34" charset="0"/>
                <a:ea typeface="DM Sans" pitchFamily="34" charset="-122"/>
                <a:cs typeface="DM Sans" pitchFamily="34" charset="-120"/>
              </a:rPr>
              <a:t>Công nhân không sử dụng thiết </a:t>
            </a:r>
            <a:r>
              <a:rPr lang="en-US" sz="1200" dirty="0" err="1">
                <a:solidFill>
                  <a:srgbClr val="383838"/>
                </a:solidFill>
                <a:latin typeface="DM Sans" pitchFamily="34" charset="0"/>
                <a:ea typeface="DM Sans" pitchFamily="34" charset="-122"/>
                <a:cs typeface="DM Sans" pitchFamily="34" charset="-120"/>
              </a:rPr>
              <a:t>bị</a:t>
            </a:r>
            <a:r>
              <a:rPr lang="en-US" sz="1200" dirty="0">
                <a:solidFill>
                  <a:srgbClr val="383838"/>
                </a:solidFill>
                <a:latin typeface="DM Sans" pitchFamily="34" charset="0"/>
                <a:ea typeface="DM Sans" pitchFamily="34" charset="-122"/>
                <a:cs typeface="DM Sans" pitchFamily="34" charset="-120"/>
              </a:rPr>
              <a:t> </a:t>
            </a:r>
          </a:p>
          <a:p>
            <a:pPr marL="0" indent="0">
              <a:lnSpc>
                <a:spcPts val="1650"/>
              </a:lnSpc>
              <a:buNone/>
            </a:pPr>
            <a:r>
              <a:rPr lang="en-US" sz="1200" dirty="0" err="1">
                <a:solidFill>
                  <a:srgbClr val="383838"/>
                </a:solidFill>
                <a:latin typeface="DM Sans" pitchFamily="34" charset="0"/>
                <a:ea typeface="DM Sans" pitchFamily="34" charset="-122"/>
                <a:cs typeface="DM Sans" pitchFamily="34" charset="-120"/>
              </a:rPr>
              <a:t>bảo</a:t>
            </a:r>
            <a:r>
              <a:rPr lang="en-US" sz="1200" dirty="0">
                <a:solidFill>
                  <a:srgbClr val="383838"/>
                </a:solidFill>
                <a:latin typeface="DM Sans" pitchFamily="34" charset="0"/>
                <a:ea typeface="DM Sans" pitchFamily="34" charset="-122"/>
                <a:cs typeface="DM Sans" pitchFamily="34" charset="-120"/>
              </a:rPr>
              <a:t> hộ cá nhân đúng cách.</a:t>
            </a:r>
            <a:endParaRPr lang="en-US" sz="1200" dirty="0"/>
          </a:p>
        </p:txBody>
      </p:sp>
      <p:sp>
        <p:nvSpPr>
          <p:cNvPr id="8" name="Shape 5"/>
          <p:cNvSpPr/>
          <p:nvPr/>
        </p:nvSpPr>
        <p:spPr>
          <a:xfrm>
            <a:off x="5919134" y="4160797"/>
            <a:ext cx="301109" cy="301109"/>
          </a:xfrm>
          <a:prstGeom prst="roundRect">
            <a:avLst>
              <a:gd name="adj" fmla="val 6668"/>
            </a:avLst>
          </a:prstGeom>
          <a:solidFill>
            <a:srgbClr val="FFA44F"/>
          </a:solidFill>
          <a:ln/>
        </p:spPr>
      </p:sp>
      <p:sp>
        <p:nvSpPr>
          <p:cNvPr id="9" name="Text 6"/>
          <p:cNvSpPr/>
          <p:nvPr/>
        </p:nvSpPr>
        <p:spPr>
          <a:xfrm>
            <a:off x="6013431" y="4205921"/>
            <a:ext cx="112395" cy="210860"/>
          </a:xfrm>
          <a:prstGeom prst="rect">
            <a:avLst/>
          </a:prstGeom>
          <a:noFill/>
          <a:ln/>
        </p:spPr>
        <p:txBody>
          <a:bodyPr wrap="none" lIns="0" tIns="0" rIns="0" bIns="0" rtlCol="0" anchor="t"/>
          <a:lstStyle/>
          <a:p>
            <a:pPr marL="0" indent="0" algn="ctr">
              <a:lnSpc>
                <a:spcPts val="1650"/>
              </a:lnSpc>
              <a:buNone/>
            </a:pPr>
            <a:r>
              <a:rPr lang="en-US" sz="1650" dirty="0">
                <a:solidFill>
                  <a:srgbClr val="000000"/>
                </a:solidFill>
                <a:latin typeface="PT Serif" pitchFamily="34" charset="0"/>
                <a:ea typeface="PT Serif" pitchFamily="34" charset="-122"/>
                <a:cs typeface="PT Serif" pitchFamily="34" charset="-120"/>
              </a:rPr>
              <a:t>2</a:t>
            </a:r>
            <a:endParaRPr lang="en-US" sz="1650" dirty="0"/>
          </a:p>
        </p:txBody>
      </p:sp>
      <p:sp>
        <p:nvSpPr>
          <p:cNvPr id="10" name="Text 7"/>
          <p:cNvSpPr/>
          <p:nvPr/>
        </p:nvSpPr>
        <p:spPr>
          <a:xfrm>
            <a:off x="6354069" y="4160797"/>
            <a:ext cx="1756767" cy="219670"/>
          </a:xfrm>
          <a:prstGeom prst="rect">
            <a:avLst/>
          </a:prstGeom>
          <a:noFill/>
          <a:ln/>
        </p:spPr>
        <p:txBody>
          <a:bodyPr wrap="none" lIns="0" tIns="0" rIns="0" bIns="0" rtlCol="0" anchor="t"/>
          <a:lstStyle/>
          <a:p>
            <a:pPr marL="0" indent="0">
              <a:lnSpc>
                <a:spcPts val="1700"/>
              </a:lnSpc>
              <a:buNone/>
            </a:pPr>
            <a:r>
              <a:rPr lang="en-US" sz="1350" b="1" dirty="0">
                <a:solidFill>
                  <a:srgbClr val="383838"/>
                </a:solidFill>
                <a:latin typeface="PT Serif" pitchFamily="34" charset="0"/>
                <a:ea typeface="PT Serif" pitchFamily="34" charset="-122"/>
                <a:cs typeface="PT Serif" pitchFamily="34" charset="-120"/>
              </a:rPr>
              <a:t>Hư hỏng thiết bị</a:t>
            </a:r>
            <a:endParaRPr lang="en-US" sz="1350" dirty="0"/>
          </a:p>
        </p:txBody>
      </p:sp>
      <p:sp>
        <p:nvSpPr>
          <p:cNvPr id="11" name="Text 8"/>
          <p:cNvSpPr/>
          <p:nvPr/>
        </p:nvSpPr>
        <p:spPr>
          <a:xfrm>
            <a:off x="6334484" y="4380466"/>
            <a:ext cx="3971211" cy="214074"/>
          </a:xfrm>
          <a:prstGeom prst="rect">
            <a:avLst/>
          </a:prstGeom>
          <a:noFill/>
          <a:ln/>
        </p:spPr>
        <p:txBody>
          <a:bodyPr wrap="none" lIns="0" tIns="0" rIns="0" bIns="0" rtlCol="0" anchor="t"/>
          <a:lstStyle/>
          <a:p>
            <a:pPr marL="0" indent="0">
              <a:lnSpc>
                <a:spcPts val="1650"/>
              </a:lnSpc>
              <a:buNone/>
            </a:pPr>
            <a:r>
              <a:rPr lang="en-US" sz="1200" dirty="0">
                <a:solidFill>
                  <a:srgbClr val="383838"/>
                </a:solidFill>
                <a:latin typeface="DM Sans" pitchFamily="34" charset="0"/>
                <a:ea typeface="DM Sans" pitchFamily="34" charset="-122"/>
                <a:cs typeface="DM Sans" pitchFamily="34" charset="-120"/>
              </a:rPr>
              <a:t>Máy móc bị hỏng hoặc </a:t>
            </a:r>
            <a:r>
              <a:rPr lang="en-US" sz="1200" dirty="0" err="1">
                <a:solidFill>
                  <a:srgbClr val="383838"/>
                </a:solidFill>
                <a:latin typeface="DM Sans" pitchFamily="34" charset="0"/>
                <a:ea typeface="DM Sans" pitchFamily="34" charset="-122"/>
                <a:cs typeface="DM Sans" pitchFamily="34" charset="-120"/>
              </a:rPr>
              <a:t>không</a:t>
            </a:r>
            <a:r>
              <a:rPr lang="en-US" sz="1200" dirty="0">
                <a:solidFill>
                  <a:srgbClr val="383838"/>
                </a:solidFill>
                <a:latin typeface="DM Sans" pitchFamily="34" charset="0"/>
                <a:ea typeface="DM Sans" pitchFamily="34" charset="-122"/>
                <a:cs typeface="DM Sans" pitchFamily="34" charset="-120"/>
              </a:rPr>
              <a:t> </a:t>
            </a:r>
            <a:r>
              <a:rPr lang="en-US" sz="1200" dirty="0" err="1">
                <a:solidFill>
                  <a:srgbClr val="383838"/>
                </a:solidFill>
                <a:latin typeface="DM Sans" pitchFamily="34" charset="0"/>
                <a:ea typeface="DM Sans" pitchFamily="34" charset="-122"/>
                <a:cs typeface="DM Sans" pitchFamily="34" charset="-120"/>
              </a:rPr>
              <a:t>được</a:t>
            </a:r>
            <a:endParaRPr lang="en-US" sz="1200" dirty="0">
              <a:solidFill>
                <a:srgbClr val="383838"/>
              </a:solidFill>
              <a:latin typeface="DM Sans" pitchFamily="34" charset="0"/>
              <a:ea typeface="DM Sans" pitchFamily="34" charset="-122"/>
              <a:cs typeface="DM Sans" pitchFamily="34" charset="-120"/>
            </a:endParaRPr>
          </a:p>
          <a:p>
            <a:pPr marL="0" indent="0">
              <a:lnSpc>
                <a:spcPts val="1650"/>
              </a:lnSpc>
              <a:buNone/>
            </a:pPr>
            <a:r>
              <a:rPr lang="en-US" sz="1200" dirty="0">
                <a:solidFill>
                  <a:srgbClr val="383838"/>
                </a:solidFill>
                <a:latin typeface="DM Sans" pitchFamily="34" charset="0"/>
                <a:ea typeface="DM Sans" pitchFamily="34" charset="-122"/>
                <a:cs typeface="DM Sans" pitchFamily="34" charset="-120"/>
              </a:rPr>
              <a:t> bảo trì định kỳ.</a:t>
            </a:r>
            <a:endParaRPr lang="en-US" sz="1200" dirty="0"/>
          </a:p>
        </p:txBody>
      </p:sp>
      <p:sp>
        <p:nvSpPr>
          <p:cNvPr id="12" name="Shape 9"/>
          <p:cNvSpPr/>
          <p:nvPr/>
        </p:nvSpPr>
        <p:spPr>
          <a:xfrm>
            <a:off x="10459106" y="4160797"/>
            <a:ext cx="301109" cy="301109"/>
          </a:xfrm>
          <a:prstGeom prst="roundRect">
            <a:avLst>
              <a:gd name="adj" fmla="val 6668"/>
            </a:avLst>
          </a:prstGeom>
          <a:solidFill>
            <a:srgbClr val="FFA44F"/>
          </a:solidFill>
          <a:ln/>
        </p:spPr>
      </p:sp>
      <p:sp>
        <p:nvSpPr>
          <p:cNvPr id="13" name="Text 10"/>
          <p:cNvSpPr/>
          <p:nvPr/>
        </p:nvSpPr>
        <p:spPr>
          <a:xfrm>
            <a:off x="10553403" y="4205921"/>
            <a:ext cx="112395" cy="210860"/>
          </a:xfrm>
          <a:prstGeom prst="rect">
            <a:avLst/>
          </a:prstGeom>
          <a:noFill/>
          <a:ln/>
        </p:spPr>
        <p:txBody>
          <a:bodyPr wrap="none" lIns="0" tIns="0" rIns="0" bIns="0" rtlCol="0" anchor="t"/>
          <a:lstStyle/>
          <a:p>
            <a:pPr marL="0" indent="0" algn="ctr">
              <a:lnSpc>
                <a:spcPts val="1650"/>
              </a:lnSpc>
              <a:buNone/>
            </a:pPr>
            <a:r>
              <a:rPr lang="en-US" sz="1650" dirty="0">
                <a:solidFill>
                  <a:srgbClr val="000000"/>
                </a:solidFill>
                <a:latin typeface="PT Serif" pitchFamily="34" charset="0"/>
                <a:ea typeface="PT Serif" pitchFamily="34" charset="-122"/>
                <a:cs typeface="PT Serif" pitchFamily="34" charset="-120"/>
              </a:rPr>
              <a:t>3</a:t>
            </a:r>
            <a:endParaRPr lang="en-US" sz="1650" dirty="0"/>
          </a:p>
        </p:txBody>
      </p:sp>
      <p:sp>
        <p:nvSpPr>
          <p:cNvPr id="14" name="Text 11"/>
          <p:cNvSpPr/>
          <p:nvPr/>
        </p:nvSpPr>
        <p:spPr>
          <a:xfrm>
            <a:off x="10894041" y="4160797"/>
            <a:ext cx="1756767" cy="219670"/>
          </a:xfrm>
          <a:prstGeom prst="rect">
            <a:avLst/>
          </a:prstGeom>
          <a:noFill/>
          <a:ln/>
        </p:spPr>
        <p:txBody>
          <a:bodyPr wrap="none" lIns="0" tIns="0" rIns="0" bIns="0" rtlCol="0" anchor="t"/>
          <a:lstStyle/>
          <a:p>
            <a:pPr marL="0" indent="0">
              <a:lnSpc>
                <a:spcPts val="1700"/>
              </a:lnSpc>
              <a:buNone/>
            </a:pPr>
            <a:r>
              <a:rPr lang="en-US" sz="1350" b="1" dirty="0">
                <a:solidFill>
                  <a:srgbClr val="383838"/>
                </a:solidFill>
                <a:latin typeface="PT Serif" pitchFamily="34" charset="0"/>
                <a:ea typeface="PT Serif" pitchFamily="34" charset="-122"/>
                <a:cs typeface="PT Serif" pitchFamily="34" charset="-120"/>
              </a:rPr>
              <a:t>Thiếu đào tạo</a:t>
            </a:r>
            <a:endParaRPr lang="en-US" sz="1350" dirty="0"/>
          </a:p>
        </p:txBody>
      </p:sp>
      <p:sp>
        <p:nvSpPr>
          <p:cNvPr id="15" name="Text 12"/>
          <p:cNvSpPr/>
          <p:nvPr/>
        </p:nvSpPr>
        <p:spPr>
          <a:xfrm>
            <a:off x="10894041" y="4380467"/>
            <a:ext cx="3971211" cy="428149"/>
          </a:xfrm>
          <a:prstGeom prst="rect">
            <a:avLst/>
          </a:prstGeom>
          <a:noFill/>
          <a:ln/>
        </p:spPr>
        <p:txBody>
          <a:bodyPr wrap="square" lIns="0" tIns="0" rIns="0" bIns="0" rtlCol="0" anchor="t"/>
          <a:lstStyle/>
          <a:p>
            <a:pPr marL="0" indent="0">
              <a:lnSpc>
                <a:spcPts val="1650"/>
              </a:lnSpc>
              <a:buNone/>
            </a:pPr>
            <a:r>
              <a:rPr lang="en-US" sz="1200" dirty="0">
                <a:solidFill>
                  <a:srgbClr val="383838"/>
                </a:solidFill>
                <a:latin typeface="DM Sans" pitchFamily="34" charset="0"/>
                <a:ea typeface="DM Sans" pitchFamily="34" charset="-122"/>
                <a:cs typeface="DM Sans" pitchFamily="34" charset="-120"/>
              </a:rPr>
              <a:t>Công nhân chưa được đào tạo đầy </a:t>
            </a:r>
            <a:r>
              <a:rPr lang="en-US" sz="1200" dirty="0" err="1">
                <a:solidFill>
                  <a:srgbClr val="383838"/>
                </a:solidFill>
                <a:latin typeface="DM Sans" pitchFamily="34" charset="0"/>
                <a:ea typeface="DM Sans" pitchFamily="34" charset="-122"/>
                <a:cs typeface="DM Sans" pitchFamily="34" charset="-120"/>
              </a:rPr>
              <a:t>đủ</a:t>
            </a:r>
            <a:r>
              <a:rPr lang="en-US" sz="1200" dirty="0">
                <a:solidFill>
                  <a:srgbClr val="383838"/>
                </a:solidFill>
                <a:latin typeface="DM Sans" pitchFamily="34" charset="0"/>
                <a:ea typeface="DM Sans" pitchFamily="34" charset="-122"/>
                <a:cs typeface="DM Sans" pitchFamily="34" charset="-120"/>
              </a:rPr>
              <a:t> </a:t>
            </a:r>
            <a:r>
              <a:rPr lang="en-US" sz="1200" dirty="0" err="1">
                <a:solidFill>
                  <a:srgbClr val="383838"/>
                </a:solidFill>
                <a:latin typeface="DM Sans" pitchFamily="34" charset="0"/>
                <a:ea typeface="DM Sans" pitchFamily="34" charset="-122"/>
                <a:cs typeface="DM Sans" pitchFamily="34" charset="-120"/>
              </a:rPr>
              <a:t>về</a:t>
            </a:r>
            <a:endParaRPr lang="en-US" sz="1200" dirty="0">
              <a:solidFill>
                <a:srgbClr val="383838"/>
              </a:solidFill>
              <a:latin typeface="DM Sans" pitchFamily="34" charset="0"/>
              <a:ea typeface="DM Sans" pitchFamily="34" charset="-122"/>
              <a:cs typeface="DM Sans" pitchFamily="34" charset="-120"/>
            </a:endParaRPr>
          </a:p>
          <a:p>
            <a:pPr marL="0" indent="0">
              <a:lnSpc>
                <a:spcPts val="1650"/>
              </a:lnSpc>
              <a:buNone/>
            </a:pPr>
            <a:r>
              <a:rPr lang="en-US" sz="1200" dirty="0">
                <a:solidFill>
                  <a:srgbClr val="383838"/>
                </a:solidFill>
                <a:latin typeface="DM Sans" pitchFamily="34" charset="0"/>
                <a:ea typeface="DM Sans" pitchFamily="34" charset="-122"/>
                <a:cs typeface="DM Sans" pitchFamily="34" charset="-120"/>
              </a:rPr>
              <a:t> quy trình làm việc an toàn.</a:t>
            </a:r>
            <a:endParaRPr lang="en-US" sz="1200" dirty="0"/>
          </a:p>
        </p:txBody>
      </p:sp>
      <p:sp>
        <p:nvSpPr>
          <p:cNvPr id="16" name="Shape 13"/>
          <p:cNvSpPr/>
          <p:nvPr/>
        </p:nvSpPr>
        <p:spPr>
          <a:xfrm>
            <a:off x="1398746" y="5785127"/>
            <a:ext cx="301109" cy="301109"/>
          </a:xfrm>
          <a:prstGeom prst="roundRect">
            <a:avLst>
              <a:gd name="adj" fmla="val 6668"/>
            </a:avLst>
          </a:prstGeom>
          <a:solidFill>
            <a:srgbClr val="FFA44F"/>
          </a:solidFill>
          <a:ln/>
        </p:spPr>
      </p:sp>
      <p:sp>
        <p:nvSpPr>
          <p:cNvPr id="17" name="Text 14"/>
          <p:cNvSpPr/>
          <p:nvPr/>
        </p:nvSpPr>
        <p:spPr>
          <a:xfrm>
            <a:off x="1493044" y="5830252"/>
            <a:ext cx="112395" cy="210860"/>
          </a:xfrm>
          <a:prstGeom prst="rect">
            <a:avLst/>
          </a:prstGeom>
          <a:noFill/>
          <a:ln/>
        </p:spPr>
        <p:txBody>
          <a:bodyPr wrap="none" lIns="0" tIns="0" rIns="0" bIns="0" rtlCol="0" anchor="t"/>
          <a:lstStyle/>
          <a:p>
            <a:pPr marL="0" indent="0" algn="ctr">
              <a:lnSpc>
                <a:spcPts val="1650"/>
              </a:lnSpc>
              <a:buNone/>
            </a:pPr>
            <a:r>
              <a:rPr lang="en-US" sz="1650" dirty="0">
                <a:solidFill>
                  <a:srgbClr val="000000"/>
                </a:solidFill>
                <a:latin typeface="PT Serif" pitchFamily="34" charset="0"/>
                <a:ea typeface="PT Serif" pitchFamily="34" charset="-122"/>
                <a:cs typeface="PT Serif" pitchFamily="34" charset="-120"/>
              </a:rPr>
              <a:t>4</a:t>
            </a:r>
            <a:endParaRPr lang="en-US" sz="1650" dirty="0"/>
          </a:p>
        </p:txBody>
      </p:sp>
      <p:sp>
        <p:nvSpPr>
          <p:cNvPr id="18" name="Text 15"/>
          <p:cNvSpPr/>
          <p:nvPr/>
        </p:nvSpPr>
        <p:spPr>
          <a:xfrm>
            <a:off x="1833682" y="5785127"/>
            <a:ext cx="2166342" cy="219670"/>
          </a:xfrm>
          <a:prstGeom prst="rect">
            <a:avLst/>
          </a:prstGeom>
          <a:noFill/>
          <a:ln/>
        </p:spPr>
        <p:txBody>
          <a:bodyPr wrap="none" lIns="0" tIns="0" rIns="0" bIns="0" rtlCol="0" anchor="t"/>
          <a:lstStyle/>
          <a:p>
            <a:pPr marL="0" indent="0">
              <a:lnSpc>
                <a:spcPts val="1700"/>
              </a:lnSpc>
              <a:buNone/>
            </a:pPr>
            <a:r>
              <a:rPr lang="en-US" sz="1350" b="1" dirty="0">
                <a:solidFill>
                  <a:srgbClr val="383838"/>
                </a:solidFill>
                <a:latin typeface="PT Serif" pitchFamily="34" charset="0"/>
                <a:ea typeface="PT Serif" pitchFamily="34" charset="-122"/>
                <a:cs typeface="PT Serif" pitchFamily="34" charset="-120"/>
              </a:rPr>
              <a:t>Không tuân thủ quy trình</a:t>
            </a:r>
            <a:endParaRPr lang="en-US" sz="1350" dirty="0"/>
          </a:p>
        </p:txBody>
      </p:sp>
      <p:sp>
        <p:nvSpPr>
          <p:cNvPr id="19" name="Text 16"/>
          <p:cNvSpPr/>
          <p:nvPr/>
        </p:nvSpPr>
        <p:spPr>
          <a:xfrm>
            <a:off x="1814097" y="6004797"/>
            <a:ext cx="3971211" cy="428149"/>
          </a:xfrm>
          <a:prstGeom prst="rect">
            <a:avLst/>
          </a:prstGeom>
          <a:noFill/>
          <a:ln/>
        </p:spPr>
        <p:txBody>
          <a:bodyPr wrap="square" lIns="0" tIns="0" rIns="0" bIns="0" rtlCol="0" anchor="t"/>
          <a:lstStyle/>
          <a:p>
            <a:pPr marL="0" indent="0">
              <a:lnSpc>
                <a:spcPts val="1650"/>
              </a:lnSpc>
              <a:buNone/>
            </a:pPr>
            <a:r>
              <a:rPr lang="en-US" sz="1200" dirty="0">
                <a:solidFill>
                  <a:srgbClr val="383838"/>
                </a:solidFill>
                <a:latin typeface="DM Sans" pitchFamily="34" charset="0"/>
                <a:ea typeface="DM Sans" pitchFamily="34" charset="-122"/>
                <a:cs typeface="DM Sans" pitchFamily="34" charset="-120"/>
              </a:rPr>
              <a:t>Công nhân không được </a:t>
            </a:r>
            <a:r>
              <a:rPr lang="en-US" sz="1200" dirty="0" err="1">
                <a:solidFill>
                  <a:srgbClr val="383838"/>
                </a:solidFill>
                <a:latin typeface="DM Sans" pitchFamily="34" charset="0"/>
                <a:ea typeface="DM Sans" pitchFamily="34" charset="-122"/>
                <a:cs typeface="DM Sans" pitchFamily="34" charset="-120"/>
              </a:rPr>
              <a:t>đào</a:t>
            </a:r>
            <a:r>
              <a:rPr lang="en-US" sz="1200" dirty="0">
                <a:solidFill>
                  <a:srgbClr val="383838"/>
                </a:solidFill>
                <a:latin typeface="DM Sans" pitchFamily="34" charset="0"/>
                <a:ea typeface="DM Sans" pitchFamily="34" charset="-122"/>
                <a:cs typeface="DM Sans" pitchFamily="34" charset="-120"/>
              </a:rPr>
              <a:t> </a:t>
            </a:r>
            <a:r>
              <a:rPr lang="en-US" sz="1200" dirty="0" err="1">
                <a:solidFill>
                  <a:srgbClr val="383838"/>
                </a:solidFill>
                <a:latin typeface="DM Sans" pitchFamily="34" charset="0"/>
                <a:ea typeface="DM Sans" pitchFamily="34" charset="-122"/>
                <a:cs typeface="DM Sans" pitchFamily="34" charset="-120"/>
              </a:rPr>
              <a:t>tạo</a:t>
            </a:r>
            <a:endParaRPr lang="en-US" sz="1200" dirty="0">
              <a:solidFill>
                <a:srgbClr val="383838"/>
              </a:solidFill>
              <a:latin typeface="DM Sans" pitchFamily="34" charset="0"/>
              <a:ea typeface="DM Sans" pitchFamily="34" charset="-122"/>
              <a:cs typeface="DM Sans" pitchFamily="34" charset="-120"/>
            </a:endParaRPr>
          </a:p>
          <a:p>
            <a:pPr marL="0" indent="0">
              <a:lnSpc>
                <a:spcPts val="1650"/>
              </a:lnSpc>
              <a:buNone/>
            </a:pPr>
            <a:r>
              <a:rPr lang="en-US" sz="1200" dirty="0">
                <a:solidFill>
                  <a:srgbClr val="383838"/>
                </a:solidFill>
                <a:latin typeface="DM Sans" pitchFamily="34" charset="0"/>
                <a:ea typeface="DM Sans" pitchFamily="34" charset="-122"/>
                <a:cs typeface="DM Sans" pitchFamily="34" charset="-120"/>
              </a:rPr>
              <a:t> đầy đủ về các quy trình an toàn.</a:t>
            </a:r>
            <a:endParaRPr lang="en-US" sz="1200" dirty="0"/>
          </a:p>
        </p:txBody>
      </p:sp>
      <p:sp>
        <p:nvSpPr>
          <p:cNvPr id="20" name="Shape 17"/>
          <p:cNvSpPr/>
          <p:nvPr/>
        </p:nvSpPr>
        <p:spPr>
          <a:xfrm>
            <a:off x="5938719" y="5785127"/>
            <a:ext cx="301109" cy="301109"/>
          </a:xfrm>
          <a:prstGeom prst="roundRect">
            <a:avLst>
              <a:gd name="adj" fmla="val 6668"/>
            </a:avLst>
          </a:prstGeom>
          <a:solidFill>
            <a:srgbClr val="FFA44F"/>
          </a:solidFill>
          <a:ln/>
        </p:spPr>
      </p:sp>
      <p:sp>
        <p:nvSpPr>
          <p:cNvPr id="21" name="Text 18"/>
          <p:cNvSpPr/>
          <p:nvPr/>
        </p:nvSpPr>
        <p:spPr>
          <a:xfrm>
            <a:off x="6033016" y="5830252"/>
            <a:ext cx="112395" cy="210860"/>
          </a:xfrm>
          <a:prstGeom prst="rect">
            <a:avLst/>
          </a:prstGeom>
          <a:noFill/>
          <a:ln/>
        </p:spPr>
        <p:txBody>
          <a:bodyPr wrap="none" lIns="0" tIns="0" rIns="0" bIns="0" rtlCol="0" anchor="t"/>
          <a:lstStyle/>
          <a:p>
            <a:pPr marL="0" indent="0" algn="ctr">
              <a:lnSpc>
                <a:spcPts val="1650"/>
              </a:lnSpc>
              <a:buNone/>
            </a:pPr>
            <a:r>
              <a:rPr lang="en-US" sz="1650" dirty="0">
                <a:solidFill>
                  <a:srgbClr val="000000"/>
                </a:solidFill>
                <a:latin typeface="PT Serif" pitchFamily="34" charset="0"/>
                <a:ea typeface="PT Serif" pitchFamily="34" charset="-122"/>
                <a:cs typeface="PT Serif" pitchFamily="34" charset="-120"/>
              </a:rPr>
              <a:t>5</a:t>
            </a:r>
            <a:endParaRPr lang="en-US" sz="1650" dirty="0"/>
          </a:p>
        </p:txBody>
      </p:sp>
      <p:sp>
        <p:nvSpPr>
          <p:cNvPr id="22" name="Text 19"/>
          <p:cNvSpPr/>
          <p:nvPr/>
        </p:nvSpPr>
        <p:spPr>
          <a:xfrm>
            <a:off x="6373654" y="5785127"/>
            <a:ext cx="2344698" cy="219670"/>
          </a:xfrm>
          <a:prstGeom prst="rect">
            <a:avLst/>
          </a:prstGeom>
          <a:noFill/>
          <a:ln/>
        </p:spPr>
        <p:txBody>
          <a:bodyPr wrap="none" lIns="0" tIns="0" rIns="0" bIns="0" rtlCol="0" anchor="t"/>
          <a:lstStyle/>
          <a:p>
            <a:pPr marL="0" indent="0">
              <a:lnSpc>
                <a:spcPts val="1700"/>
              </a:lnSpc>
              <a:buNone/>
            </a:pPr>
            <a:r>
              <a:rPr lang="en-US" sz="1350" b="1" dirty="0">
                <a:solidFill>
                  <a:srgbClr val="383838"/>
                </a:solidFill>
                <a:latin typeface="PT Serif" pitchFamily="34" charset="0"/>
                <a:ea typeface="PT Serif" pitchFamily="34" charset="-122"/>
                <a:cs typeface="PT Serif" pitchFamily="34" charset="-120"/>
              </a:rPr>
              <a:t>Môi trường không đảm bảo</a:t>
            </a:r>
            <a:endParaRPr lang="en-US" sz="1350" dirty="0"/>
          </a:p>
        </p:txBody>
      </p:sp>
      <p:sp>
        <p:nvSpPr>
          <p:cNvPr id="23" name="Text 20"/>
          <p:cNvSpPr/>
          <p:nvPr/>
        </p:nvSpPr>
        <p:spPr>
          <a:xfrm>
            <a:off x="6354069" y="6004797"/>
            <a:ext cx="3971211" cy="428149"/>
          </a:xfrm>
          <a:prstGeom prst="rect">
            <a:avLst/>
          </a:prstGeom>
          <a:noFill/>
          <a:ln/>
        </p:spPr>
        <p:txBody>
          <a:bodyPr wrap="square" lIns="0" tIns="0" rIns="0" bIns="0" rtlCol="0" anchor="t"/>
          <a:lstStyle/>
          <a:p>
            <a:pPr marL="0" indent="0">
              <a:lnSpc>
                <a:spcPts val="1650"/>
              </a:lnSpc>
              <a:buNone/>
            </a:pPr>
            <a:r>
              <a:rPr lang="en-US" sz="1200" dirty="0">
                <a:solidFill>
                  <a:srgbClr val="383838"/>
                </a:solidFill>
                <a:latin typeface="DM Sans" pitchFamily="34" charset="0"/>
                <a:ea typeface="DM Sans" pitchFamily="34" charset="-122"/>
                <a:cs typeface="DM Sans" pitchFamily="34" charset="-120"/>
              </a:rPr>
              <a:t>Ánh sáng, thông gió, mặt sàn ẩm ướt, … </a:t>
            </a:r>
          </a:p>
          <a:p>
            <a:pPr marL="0" indent="0">
              <a:lnSpc>
                <a:spcPts val="1650"/>
              </a:lnSpc>
              <a:buNone/>
            </a:pPr>
            <a:r>
              <a:rPr lang="en-US" sz="1200" dirty="0" err="1">
                <a:solidFill>
                  <a:srgbClr val="383838"/>
                </a:solidFill>
                <a:latin typeface="DM Sans" pitchFamily="34" charset="0"/>
                <a:ea typeface="DM Sans" pitchFamily="34" charset="-122"/>
                <a:cs typeface="DM Sans" pitchFamily="34" charset="-120"/>
              </a:rPr>
              <a:t>đều</a:t>
            </a:r>
            <a:r>
              <a:rPr lang="en-US" sz="1200" dirty="0">
                <a:solidFill>
                  <a:srgbClr val="383838"/>
                </a:solidFill>
                <a:latin typeface="DM Sans" pitchFamily="34" charset="0"/>
                <a:ea typeface="DM Sans" pitchFamily="34" charset="-122"/>
                <a:cs typeface="DM Sans" pitchFamily="34" charset="-120"/>
              </a:rPr>
              <a:t> có thể là nguyên nhân </a:t>
            </a:r>
            <a:endParaRPr lang="en-US" sz="1200" dirty="0"/>
          </a:p>
        </p:txBody>
      </p:sp>
      <p:sp>
        <p:nvSpPr>
          <p:cNvPr id="24" name="Shape 21"/>
          <p:cNvSpPr/>
          <p:nvPr/>
        </p:nvSpPr>
        <p:spPr>
          <a:xfrm>
            <a:off x="10478691" y="5785127"/>
            <a:ext cx="301109" cy="301109"/>
          </a:xfrm>
          <a:prstGeom prst="roundRect">
            <a:avLst>
              <a:gd name="adj" fmla="val 6668"/>
            </a:avLst>
          </a:prstGeom>
          <a:solidFill>
            <a:srgbClr val="FFA44F"/>
          </a:solidFill>
          <a:ln/>
        </p:spPr>
      </p:sp>
      <p:sp>
        <p:nvSpPr>
          <p:cNvPr id="25" name="Text 22"/>
          <p:cNvSpPr/>
          <p:nvPr/>
        </p:nvSpPr>
        <p:spPr>
          <a:xfrm>
            <a:off x="10572988" y="5830252"/>
            <a:ext cx="112395" cy="210860"/>
          </a:xfrm>
          <a:prstGeom prst="rect">
            <a:avLst/>
          </a:prstGeom>
          <a:noFill/>
          <a:ln/>
        </p:spPr>
        <p:txBody>
          <a:bodyPr wrap="none" lIns="0" tIns="0" rIns="0" bIns="0" rtlCol="0" anchor="t"/>
          <a:lstStyle/>
          <a:p>
            <a:pPr marL="0" indent="0" algn="ctr">
              <a:lnSpc>
                <a:spcPts val="1650"/>
              </a:lnSpc>
              <a:buNone/>
            </a:pPr>
            <a:r>
              <a:rPr lang="en-US" sz="1650" dirty="0">
                <a:solidFill>
                  <a:srgbClr val="000000"/>
                </a:solidFill>
                <a:latin typeface="PT Serif" pitchFamily="34" charset="0"/>
                <a:ea typeface="PT Serif" pitchFamily="34" charset="-122"/>
                <a:cs typeface="PT Serif" pitchFamily="34" charset="-120"/>
              </a:rPr>
              <a:t>6</a:t>
            </a:r>
            <a:endParaRPr lang="en-US" sz="1650" dirty="0"/>
          </a:p>
        </p:txBody>
      </p:sp>
      <p:sp>
        <p:nvSpPr>
          <p:cNvPr id="26" name="Text 23"/>
          <p:cNvSpPr/>
          <p:nvPr/>
        </p:nvSpPr>
        <p:spPr>
          <a:xfrm>
            <a:off x="10913626" y="5785127"/>
            <a:ext cx="1756767" cy="219670"/>
          </a:xfrm>
          <a:prstGeom prst="rect">
            <a:avLst/>
          </a:prstGeom>
          <a:noFill/>
          <a:ln/>
        </p:spPr>
        <p:txBody>
          <a:bodyPr wrap="none" lIns="0" tIns="0" rIns="0" bIns="0" rtlCol="0" anchor="t"/>
          <a:lstStyle/>
          <a:p>
            <a:pPr marL="0" indent="0">
              <a:lnSpc>
                <a:spcPts val="1700"/>
              </a:lnSpc>
              <a:buNone/>
            </a:pPr>
            <a:r>
              <a:rPr lang="en-US" sz="1350" b="1" dirty="0">
                <a:solidFill>
                  <a:srgbClr val="383838"/>
                </a:solidFill>
                <a:latin typeface="PT Serif" pitchFamily="34" charset="0"/>
                <a:ea typeface="PT Serif" pitchFamily="34" charset="-122"/>
                <a:cs typeface="PT Serif" pitchFamily="34" charset="-120"/>
              </a:rPr>
              <a:t>Bệnh nghề nghiệp</a:t>
            </a:r>
            <a:endParaRPr lang="en-US" sz="1350" dirty="0"/>
          </a:p>
        </p:txBody>
      </p:sp>
      <p:sp>
        <p:nvSpPr>
          <p:cNvPr id="27" name="Text 24"/>
          <p:cNvSpPr/>
          <p:nvPr/>
        </p:nvSpPr>
        <p:spPr>
          <a:xfrm>
            <a:off x="10894041" y="6004797"/>
            <a:ext cx="3971211" cy="428149"/>
          </a:xfrm>
          <a:prstGeom prst="rect">
            <a:avLst/>
          </a:prstGeom>
          <a:noFill/>
          <a:ln/>
        </p:spPr>
        <p:txBody>
          <a:bodyPr wrap="square" lIns="0" tIns="0" rIns="0" bIns="0" rtlCol="0" anchor="t"/>
          <a:lstStyle/>
          <a:p>
            <a:pPr marL="0" indent="0">
              <a:lnSpc>
                <a:spcPts val="1650"/>
              </a:lnSpc>
              <a:buNone/>
            </a:pPr>
            <a:r>
              <a:rPr lang="en-US" sz="1200" dirty="0">
                <a:solidFill>
                  <a:srgbClr val="383838"/>
                </a:solidFill>
                <a:latin typeface="DM Sans" pitchFamily="34" charset="0"/>
                <a:ea typeface="DM Sans" pitchFamily="34" charset="-122"/>
                <a:cs typeface="DM Sans" pitchFamily="34" charset="-120"/>
              </a:rPr>
              <a:t>Giữ nguyên một tư thế trong thời gian </a:t>
            </a:r>
            <a:r>
              <a:rPr lang="en-US" sz="1200" dirty="0" err="1">
                <a:solidFill>
                  <a:srgbClr val="383838"/>
                </a:solidFill>
                <a:latin typeface="DM Sans" pitchFamily="34" charset="0"/>
                <a:ea typeface="DM Sans" pitchFamily="34" charset="-122"/>
                <a:cs typeface="DM Sans" pitchFamily="34" charset="-120"/>
              </a:rPr>
              <a:t>dài</a:t>
            </a:r>
            <a:r>
              <a:rPr lang="en-US" sz="1200" dirty="0">
                <a:solidFill>
                  <a:srgbClr val="383838"/>
                </a:solidFill>
                <a:latin typeface="DM Sans" pitchFamily="34" charset="0"/>
                <a:ea typeface="DM Sans" pitchFamily="34" charset="-122"/>
                <a:cs typeface="DM Sans" pitchFamily="34" charset="-120"/>
              </a:rPr>
              <a:t> </a:t>
            </a:r>
          </a:p>
          <a:p>
            <a:pPr marL="0" indent="0">
              <a:lnSpc>
                <a:spcPts val="1650"/>
              </a:lnSpc>
              <a:buNone/>
            </a:pPr>
            <a:r>
              <a:rPr lang="en-US" sz="1200" dirty="0">
                <a:solidFill>
                  <a:srgbClr val="383838"/>
                </a:solidFill>
                <a:latin typeface="DM Sans" pitchFamily="34" charset="0"/>
                <a:ea typeface="DM Sans" pitchFamily="34" charset="-122"/>
                <a:cs typeface="DM Sans" pitchFamily="34" charset="-120"/>
              </a:rPr>
              <a:t>hay tiếp xúc với hóa chất, bụi </a:t>
            </a:r>
            <a:endParaRPr lang="en-US" sz="1200" dirty="0"/>
          </a:p>
        </p:txBody>
      </p:sp>
      <p:pic>
        <p:nvPicPr>
          <p:cNvPr id="28" name="Image 0" descr="preencoded.png">
            <a:extLst>
              <a:ext uri="{FF2B5EF4-FFF2-40B4-BE49-F238E27FC236}">
                <a16:creationId xmlns:a16="http://schemas.microsoft.com/office/drawing/2014/main" id="{C5F55F71-2BD4-AA0D-89EE-7ED89ADC56D4}"/>
              </a:ext>
            </a:extLst>
          </p:cNvPr>
          <p:cNvPicPr>
            <a:picLocks noChangeAspect="1"/>
          </p:cNvPicPr>
          <p:nvPr/>
        </p:nvPicPr>
        <p:blipFill>
          <a:blip r:embed="rId4"/>
          <a:stretch>
            <a:fillRect/>
          </a:stretch>
        </p:blipFill>
        <p:spPr>
          <a:xfrm>
            <a:off x="11653896" y="7361516"/>
            <a:ext cx="2804932" cy="868084"/>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074795" y="328434"/>
            <a:ext cx="6480810" cy="809982"/>
          </a:xfrm>
          <a:prstGeom prst="rect">
            <a:avLst/>
          </a:prstGeom>
          <a:noFill/>
          <a:ln/>
        </p:spPr>
        <p:txBody>
          <a:bodyPr wrap="none" lIns="0" tIns="0" rIns="0" bIns="0" rtlCol="0" anchor="t"/>
          <a:lstStyle/>
          <a:p>
            <a:pPr marL="0" indent="0" algn="ctr">
              <a:lnSpc>
                <a:spcPts val="6350"/>
              </a:lnSpc>
              <a:buNone/>
            </a:pPr>
            <a:r>
              <a:rPr lang="en-US" sz="5100" b="1" dirty="0">
                <a:solidFill>
                  <a:srgbClr val="020202"/>
                </a:solidFill>
                <a:latin typeface="PT Serif" pitchFamily="34" charset="0"/>
                <a:ea typeface="PT Serif" pitchFamily="34" charset="-122"/>
                <a:cs typeface="PT Serif" pitchFamily="34" charset="-120"/>
              </a:rPr>
              <a:t>Quy định chung</a:t>
            </a:r>
            <a:endParaRPr lang="en-US" sz="5100" dirty="0"/>
          </a:p>
        </p:txBody>
      </p:sp>
      <p:pic>
        <p:nvPicPr>
          <p:cNvPr id="3" name="Image 0" descr="preencoded.png"/>
          <p:cNvPicPr>
            <a:picLocks noChangeAspect="1"/>
          </p:cNvPicPr>
          <p:nvPr/>
        </p:nvPicPr>
        <p:blipFill>
          <a:blip r:embed="rId3"/>
          <a:stretch>
            <a:fillRect/>
          </a:stretch>
        </p:blipFill>
        <p:spPr>
          <a:xfrm>
            <a:off x="3688437" y="2108121"/>
            <a:ext cx="617220" cy="617220"/>
          </a:xfrm>
          <a:prstGeom prst="rect">
            <a:avLst/>
          </a:prstGeom>
        </p:spPr>
      </p:pic>
      <p:sp>
        <p:nvSpPr>
          <p:cNvPr id="4" name="Text 1"/>
          <p:cNvSpPr/>
          <p:nvPr/>
        </p:nvSpPr>
        <p:spPr>
          <a:xfrm>
            <a:off x="2052757" y="2972157"/>
            <a:ext cx="3888462" cy="486013"/>
          </a:xfrm>
          <a:prstGeom prst="rect">
            <a:avLst/>
          </a:prstGeom>
          <a:noFill/>
          <a:ln/>
        </p:spPr>
        <p:txBody>
          <a:bodyPr wrap="none" lIns="0" tIns="0" rIns="0" bIns="0" rtlCol="0" anchor="t"/>
          <a:lstStyle/>
          <a:p>
            <a:pPr marL="0" indent="0" algn="ctr">
              <a:lnSpc>
                <a:spcPts val="3800"/>
              </a:lnSpc>
              <a:buNone/>
            </a:pPr>
            <a:r>
              <a:rPr lang="en-US" sz="3050" b="1" dirty="0">
                <a:solidFill>
                  <a:srgbClr val="383838"/>
                </a:solidFill>
                <a:latin typeface="PT Serif" pitchFamily="34" charset="0"/>
                <a:ea typeface="PT Serif" pitchFamily="34" charset="-122"/>
                <a:cs typeface="PT Serif" pitchFamily="34" charset="-120"/>
              </a:rPr>
              <a:t>Huấn luyện ATLD</a:t>
            </a:r>
            <a:endParaRPr lang="en-US" sz="3050" dirty="0"/>
          </a:p>
        </p:txBody>
      </p:sp>
      <p:sp>
        <p:nvSpPr>
          <p:cNvPr id="5" name="Text 2"/>
          <p:cNvSpPr/>
          <p:nvPr/>
        </p:nvSpPr>
        <p:spPr>
          <a:xfrm>
            <a:off x="864037" y="3606284"/>
            <a:ext cx="6266021" cy="790099"/>
          </a:xfrm>
          <a:prstGeom prst="rect">
            <a:avLst/>
          </a:prstGeom>
          <a:noFill/>
          <a:ln/>
        </p:spPr>
        <p:txBody>
          <a:bodyPr wrap="square" lIns="0" tIns="0" rIns="0" bIns="0" rtlCol="0" anchor="t"/>
          <a:lstStyle/>
          <a:p>
            <a:pPr marL="0" indent="0" algn="ctr">
              <a:lnSpc>
                <a:spcPts val="3100"/>
              </a:lnSpc>
              <a:buNone/>
            </a:pPr>
            <a:r>
              <a:rPr lang="en-US" sz="1900" dirty="0">
                <a:solidFill>
                  <a:srgbClr val="383838"/>
                </a:solidFill>
                <a:latin typeface="DM Sans" pitchFamily="34" charset="0"/>
                <a:ea typeface="DM Sans" pitchFamily="34" charset="-122"/>
                <a:cs typeface="DM Sans" pitchFamily="34" charset="-120"/>
              </a:rPr>
              <a:t>Tổ chức các khóa huấn luyện an toàn lao </a:t>
            </a:r>
            <a:r>
              <a:rPr lang="en-US" sz="1900" dirty="0" err="1">
                <a:solidFill>
                  <a:srgbClr val="383838"/>
                </a:solidFill>
                <a:latin typeface="DM Sans" pitchFamily="34" charset="0"/>
                <a:ea typeface="DM Sans" pitchFamily="34" charset="-122"/>
                <a:cs typeface="DM Sans" pitchFamily="34" charset="-120"/>
              </a:rPr>
              <a:t>động</a:t>
            </a:r>
            <a:r>
              <a:rPr lang="en-US" sz="1900" dirty="0">
                <a:solidFill>
                  <a:srgbClr val="383838"/>
                </a:solidFill>
                <a:latin typeface="DM Sans" pitchFamily="34" charset="0"/>
                <a:ea typeface="DM Sans" pitchFamily="34" charset="-122"/>
                <a:cs typeface="DM Sans" pitchFamily="34" charset="-120"/>
              </a:rPr>
              <a:t> </a:t>
            </a:r>
          </a:p>
          <a:p>
            <a:pPr marL="0" indent="0" algn="ctr">
              <a:lnSpc>
                <a:spcPts val="3100"/>
              </a:lnSpc>
              <a:buNone/>
            </a:pPr>
            <a:r>
              <a:rPr lang="en-US" sz="1900" dirty="0" err="1">
                <a:solidFill>
                  <a:srgbClr val="383838"/>
                </a:solidFill>
                <a:latin typeface="DM Sans" pitchFamily="34" charset="0"/>
                <a:ea typeface="DM Sans" pitchFamily="34" charset="-122"/>
                <a:cs typeface="DM Sans" pitchFamily="34" charset="-120"/>
              </a:rPr>
              <a:t>định</a:t>
            </a:r>
            <a:r>
              <a:rPr lang="en-US" sz="1900" dirty="0">
                <a:solidFill>
                  <a:srgbClr val="383838"/>
                </a:solidFill>
                <a:latin typeface="DM Sans" pitchFamily="34" charset="0"/>
                <a:ea typeface="DM Sans" pitchFamily="34" charset="-122"/>
                <a:cs typeface="DM Sans" pitchFamily="34" charset="-120"/>
              </a:rPr>
              <a:t> kỳ cho công nhân.</a:t>
            </a:r>
            <a:endParaRPr lang="en-US" sz="1900" dirty="0"/>
          </a:p>
        </p:txBody>
      </p:sp>
      <p:pic>
        <p:nvPicPr>
          <p:cNvPr id="6" name="Image 1" descr="preencoded.png"/>
          <p:cNvPicPr>
            <a:picLocks noChangeAspect="1"/>
          </p:cNvPicPr>
          <p:nvPr/>
        </p:nvPicPr>
        <p:blipFill>
          <a:blip r:embed="rId4"/>
          <a:stretch>
            <a:fillRect/>
          </a:stretch>
        </p:blipFill>
        <p:spPr>
          <a:xfrm>
            <a:off x="10324743" y="2108121"/>
            <a:ext cx="617220" cy="617220"/>
          </a:xfrm>
          <a:prstGeom prst="rect">
            <a:avLst/>
          </a:prstGeom>
        </p:spPr>
      </p:pic>
      <p:sp>
        <p:nvSpPr>
          <p:cNvPr id="7" name="Text 3"/>
          <p:cNvSpPr/>
          <p:nvPr/>
        </p:nvSpPr>
        <p:spPr>
          <a:xfrm>
            <a:off x="8689062" y="2972157"/>
            <a:ext cx="3888462" cy="486013"/>
          </a:xfrm>
          <a:prstGeom prst="rect">
            <a:avLst/>
          </a:prstGeom>
          <a:noFill/>
          <a:ln/>
        </p:spPr>
        <p:txBody>
          <a:bodyPr wrap="none" lIns="0" tIns="0" rIns="0" bIns="0" rtlCol="0" anchor="t"/>
          <a:lstStyle/>
          <a:p>
            <a:pPr marL="0" indent="0" algn="ctr">
              <a:lnSpc>
                <a:spcPts val="3800"/>
              </a:lnSpc>
              <a:buNone/>
            </a:pPr>
            <a:r>
              <a:rPr lang="en-US" sz="3050" b="1" dirty="0">
                <a:solidFill>
                  <a:srgbClr val="383838"/>
                </a:solidFill>
                <a:latin typeface="PT Serif" pitchFamily="34" charset="0"/>
                <a:ea typeface="PT Serif" pitchFamily="34" charset="-122"/>
                <a:cs typeface="PT Serif" pitchFamily="34" charset="-120"/>
              </a:rPr>
              <a:t>Bảo trì thiết bị</a:t>
            </a:r>
            <a:endParaRPr lang="en-US" sz="3050" dirty="0"/>
          </a:p>
        </p:txBody>
      </p:sp>
      <p:sp>
        <p:nvSpPr>
          <p:cNvPr id="8" name="Text 4"/>
          <p:cNvSpPr/>
          <p:nvPr/>
        </p:nvSpPr>
        <p:spPr>
          <a:xfrm>
            <a:off x="7500342" y="3606284"/>
            <a:ext cx="6266021" cy="790099"/>
          </a:xfrm>
          <a:prstGeom prst="rect">
            <a:avLst/>
          </a:prstGeom>
          <a:noFill/>
          <a:ln/>
        </p:spPr>
        <p:txBody>
          <a:bodyPr wrap="square" lIns="0" tIns="0" rIns="0" bIns="0" rtlCol="0" anchor="t"/>
          <a:lstStyle/>
          <a:p>
            <a:pPr marL="0" indent="0" algn="ctr">
              <a:lnSpc>
                <a:spcPts val="3100"/>
              </a:lnSpc>
              <a:buNone/>
            </a:pPr>
            <a:r>
              <a:rPr lang="en-US" sz="1900" dirty="0">
                <a:solidFill>
                  <a:srgbClr val="383838"/>
                </a:solidFill>
                <a:latin typeface="DM Sans" pitchFamily="34" charset="0"/>
                <a:ea typeface="DM Sans" pitchFamily="34" charset="-122"/>
                <a:cs typeface="DM Sans" pitchFamily="34" charset="-120"/>
              </a:rPr>
              <a:t>Thường xuyên kiểm tra và bảo </a:t>
            </a:r>
            <a:r>
              <a:rPr lang="en-US" sz="1900" dirty="0" err="1">
                <a:solidFill>
                  <a:srgbClr val="383838"/>
                </a:solidFill>
                <a:latin typeface="DM Sans" pitchFamily="34" charset="0"/>
                <a:ea typeface="DM Sans" pitchFamily="34" charset="-122"/>
                <a:cs typeface="DM Sans" pitchFamily="34" charset="-120"/>
              </a:rPr>
              <a:t>dưỡng</a:t>
            </a:r>
            <a:r>
              <a:rPr lang="en-US" sz="1900" dirty="0">
                <a:solidFill>
                  <a:srgbClr val="383838"/>
                </a:solidFill>
                <a:latin typeface="DM Sans" pitchFamily="34" charset="0"/>
                <a:ea typeface="DM Sans" pitchFamily="34" charset="-122"/>
                <a:cs typeface="DM Sans" pitchFamily="34" charset="-120"/>
              </a:rPr>
              <a:t> </a:t>
            </a:r>
          </a:p>
          <a:p>
            <a:pPr marL="0" indent="0" algn="ctr">
              <a:lnSpc>
                <a:spcPts val="3100"/>
              </a:lnSpc>
              <a:buNone/>
            </a:pPr>
            <a:r>
              <a:rPr lang="en-US" sz="1900" dirty="0" err="1">
                <a:solidFill>
                  <a:srgbClr val="383838"/>
                </a:solidFill>
                <a:latin typeface="DM Sans" pitchFamily="34" charset="0"/>
                <a:ea typeface="DM Sans" pitchFamily="34" charset="-122"/>
                <a:cs typeface="DM Sans" pitchFamily="34" charset="-120"/>
              </a:rPr>
              <a:t>máy</a:t>
            </a:r>
            <a:r>
              <a:rPr lang="en-US" sz="1900" dirty="0">
                <a:solidFill>
                  <a:srgbClr val="383838"/>
                </a:solidFill>
                <a:latin typeface="DM Sans" pitchFamily="34" charset="0"/>
                <a:ea typeface="DM Sans" pitchFamily="34" charset="-122"/>
                <a:cs typeface="DM Sans" pitchFamily="34" charset="-120"/>
              </a:rPr>
              <a:t> móc, thiết bị sản xuất.</a:t>
            </a:r>
            <a:endParaRPr lang="en-US" sz="1900" dirty="0"/>
          </a:p>
        </p:txBody>
      </p:sp>
      <p:pic>
        <p:nvPicPr>
          <p:cNvPr id="9" name="Image 2" descr="preencoded.png"/>
          <p:cNvPicPr>
            <a:picLocks noChangeAspect="1"/>
          </p:cNvPicPr>
          <p:nvPr/>
        </p:nvPicPr>
        <p:blipFill>
          <a:blip r:embed="rId5"/>
          <a:stretch>
            <a:fillRect/>
          </a:stretch>
        </p:blipFill>
        <p:spPr>
          <a:xfrm>
            <a:off x="3688437" y="5136952"/>
            <a:ext cx="617220" cy="617220"/>
          </a:xfrm>
          <a:prstGeom prst="rect">
            <a:avLst/>
          </a:prstGeom>
        </p:spPr>
      </p:pic>
      <p:sp>
        <p:nvSpPr>
          <p:cNvPr id="10" name="Text 5"/>
          <p:cNvSpPr/>
          <p:nvPr/>
        </p:nvSpPr>
        <p:spPr>
          <a:xfrm>
            <a:off x="2052757" y="6000988"/>
            <a:ext cx="3888462" cy="486013"/>
          </a:xfrm>
          <a:prstGeom prst="rect">
            <a:avLst/>
          </a:prstGeom>
          <a:noFill/>
          <a:ln/>
        </p:spPr>
        <p:txBody>
          <a:bodyPr wrap="none" lIns="0" tIns="0" rIns="0" bIns="0" rtlCol="0" anchor="t"/>
          <a:lstStyle/>
          <a:p>
            <a:pPr marL="0" indent="0" algn="ctr">
              <a:lnSpc>
                <a:spcPts val="3800"/>
              </a:lnSpc>
              <a:buNone/>
            </a:pPr>
            <a:r>
              <a:rPr lang="en-US" sz="3050" b="1" dirty="0">
                <a:solidFill>
                  <a:srgbClr val="383838"/>
                </a:solidFill>
                <a:latin typeface="PT Serif" pitchFamily="34" charset="0"/>
                <a:ea typeface="PT Serif" pitchFamily="34" charset="-122"/>
                <a:cs typeface="PT Serif" pitchFamily="34" charset="-120"/>
              </a:rPr>
              <a:t>Thiết bị bảo hộ</a:t>
            </a:r>
            <a:endParaRPr lang="en-US" sz="3050" dirty="0"/>
          </a:p>
        </p:txBody>
      </p:sp>
      <p:sp>
        <p:nvSpPr>
          <p:cNvPr id="11" name="Text 6"/>
          <p:cNvSpPr/>
          <p:nvPr/>
        </p:nvSpPr>
        <p:spPr>
          <a:xfrm>
            <a:off x="864037" y="6635115"/>
            <a:ext cx="6266021" cy="790099"/>
          </a:xfrm>
          <a:prstGeom prst="rect">
            <a:avLst/>
          </a:prstGeom>
          <a:noFill/>
          <a:ln/>
        </p:spPr>
        <p:txBody>
          <a:bodyPr wrap="square" lIns="0" tIns="0" rIns="0" bIns="0" rtlCol="0" anchor="t"/>
          <a:lstStyle/>
          <a:p>
            <a:pPr marL="0" indent="0" algn="ctr">
              <a:lnSpc>
                <a:spcPts val="3100"/>
              </a:lnSpc>
              <a:buNone/>
            </a:pPr>
            <a:r>
              <a:rPr lang="en-US" sz="1900" dirty="0">
                <a:solidFill>
                  <a:srgbClr val="383838"/>
                </a:solidFill>
                <a:latin typeface="DM Sans" pitchFamily="34" charset="0"/>
                <a:ea typeface="DM Sans" pitchFamily="34" charset="-122"/>
                <a:cs typeface="DM Sans" pitchFamily="34" charset="-120"/>
              </a:rPr>
              <a:t>Cung cấp và đảm bảo sử dụng </a:t>
            </a:r>
            <a:r>
              <a:rPr lang="en-US" sz="1900" dirty="0" err="1">
                <a:solidFill>
                  <a:srgbClr val="383838"/>
                </a:solidFill>
                <a:latin typeface="DM Sans" pitchFamily="34" charset="0"/>
                <a:ea typeface="DM Sans" pitchFamily="34" charset="-122"/>
                <a:cs typeface="DM Sans" pitchFamily="34" charset="-120"/>
              </a:rPr>
              <a:t>đúng</a:t>
            </a:r>
            <a:r>
              <a:rPr lang="en-US" sz="1900" dirty="0">
                <a:solidFill>
                  <a:srgbClr val="383838"/>
                </a:solidFill>
                <a:latin typeface="DM Sans" pitchFamily="34" charset="0"/>
                <a:ea typeface="DM Sans" pitchFamily="34" charset="-122"/>
                <a:cs typeface="DM Sans" pitchFamily="34" charset="-120"/>
              </a:rPr>
              <a:t> </a:t>
            </a:r>
          </a:p>
          <a:p>
            <a:pPr marL="0" indent="0" algn="ctr">
              <a:lnSpc>
                <a:spcPts val="3100"/>
              </a:lnSpc>
              <a:buNone/>
            </a:pPr>
            <a:r>
              <a:rPr lang="en-US" sz="1900" dirty="0" err="1">
                <a:solidFill>
                  <a:srgbClr val="383838"/>
                </a:solidFill>
                <a:latin typeface="DM Sans" pitchFamily="34" charset="0"/>
                <a:ea typeface="DM Sans" pitchFamily="34" charset="-122"/>
                <a:cs typeface="DM Sans" pitchFamily="34" charset="-120"/>
              </a:rPr>
              <a:t>các</a:t>
            </a:r>
            <a:r>
              <a:rPr lang="en-US" sz="1900" dirty="0">
                <a:solidFill>
                  <a:srgbClr val="383838"/>
                </a:solidFill>
                <a:latin typeface="DM Sans" pitchFamily="34" charset="0"/>
                <a:ea typeface="DM Sans" pitchFamily="34" charset="-122"/>
                <a:cs typeface="DM Sans" pitchFamily="34" charset="-120"/>
              </a:rPr>
              <a:t> thiết bị bảo hộ cá nhân.</a:t>
            </a:r>
            <a:endParaRPr lang="en-US" sz="1900" dirty="0"/>
          </a:p>
        </p:txBody>
      </p:sp>
      <p:pic>
        <p:nvPicPr>
          <p:cNvPr id="12" name="Image 3" descr="preencoded.png"/>
          <p:cNvPicPr>
            <a:picLocks noChangeAspect="1"/>
          </p:cNvPicPr>
          <p:nvPr/>
        </p:nvPicPr>
        <p:blipFill>
          <a:blip r:embed="rId6"/>
          <a:stretch>
            <a:fillRect/>
          </a:stretch>
        </p:blipFill>
        <p:spPr>
          <a:xfrm>
            <a:off x="10324743" y="5136952"/>
            <a:ext cx="617220" cy="617220"/>
          </a:xfrm>
          <a:prstGeom prst="rect">
            <a:avLst/>
          </a:prstGeom>
        </p:spPr>
      </p:pic>
      <p:sp>
        <p:nvSpPr>
          <p:cNvPr id="13" name="Text 7"/>
          <p:cNvSpPr/>
          <p:nvPr/>
        </p:nvSpPr>
        <p:spPr>
          <a:xfrm>
            <a:off x="8689062" y="6000988"/>
            <a:ext cx="3888462" cy="486013"/>
          </a:xfrm>
          <a:prstGeom prst="rect">
            <a:avLst/>
          </a:prstGeom>
          <a:noFill/>
          <a:ln/>
        </p:spPr>
        <p:txBody>
          <a:bodyPr wrap="none" lIns="0" tIns="0" rIns="0" bIns="0" rtlCol="0" anchor="t"/>
          <a:lstStyle/>
          <a:p>
            <a:pPr marL="0" indent="0" algn="ctr">
              <a:lnSpc>
                <a:spcPts val="3800"/>
              </a:lnSpc>
              <a:buNone/>
            </a:pPr>
            <a:r>
              <a:rPr lang="en-US" sz="3050" b="1" dirty="0">
                <a:solidFill>
                  <a:srgbClr val="383838"/>
                </a:solidFill>
                <a:latin typeface="PT Serif" pitchFamily="34" charset="0"/>
                <a:ea typeface="PT Serif" pitchFamily="34" charset="-122"/>
                <a:cs typeface="PT Serif" pitchFamily="34" charset="-120"/>
              </a:rPr>
              <a:t>Môi trường</a:t>
            </a:r>
            <a:endParaRPr lang="en-US" sz="3050" dirty="0"/>
          </a:p>
        </p:txBody>
      </p:sp>
      <p:sp>
        <p:nvSpPr>
          <p:cNvPr id="14" name="Text 8"/>
          <p:cNvSpPr/>
          <p:nvPr/>
        </p:nvSpPr>
        <p:spPr>
          <a:xfrm>
            <a:off x="7500342" y="6635115"/>
            <a:ext cx="6266021" cy="790099"/>
          </a:xfrm>
          <a:prstGeom prst="rect">
            <a:avLst/>
          </a:prstGeom>
          <a:noFill/>
          <a:ln/>
        </p:spPr>
        <p:txBody>
          <a:bodyPr wrap="square" lIns="0" tIns="0" rIns="0" bIns="0" rtlCol="0" anchor="t"/>
          <a:lstStyle/>
          <a:p>
            <a:pPr marL="0" indent="0" algn="ctr">
              <a:lnSpc>
                <a:spcPts val="3100"/>
              </a:lnSpc>
              <a:buNone/>
            </a:pPr>
            <a:r>
              <a:rPr lang="en-US" sz="1900" dirty="0">
                <a:solidFill>
                  <a:srgbClr val="383838"/>
                </a:solidFill>
                <a:latin typeface="DM Sans" pitchFamily="34" charset="0"/>
                <a:ea typeface="DM Sans" pitchFamily="34" charset="-122"/>
                <a:cs typeface="DM Sans" pitchFamily="34" charset="-120"/>
              </a:rPr>
              <a:t>Duy trì không gian làm việc sạch sẽ, </a:t>
            </a:r>
          </a:p>
          <a:p>
            <a:pPr marL="0" indent="0" algn="ctr">
              <a:lnSpc>
                <a:spcPts val="3100"/>
              </a:lnSpc>
              <a:buNone/>
            </a:pPr>
            <a:r>
              <a:rPr lang="en-US" sz="1900" dirty="0" err="1">
                <a:solidFill>
                  <a:srgbClr val="383838"/>
                </a:solidFill>
                <a:latin typeface="DM Sans" pitchFamily="34" charset="0"/>
                <a:ea typeface="DM Sans" pitchFamily="34" charset="-122"/>
                <a:cs typeface="DM Sans" pitchFamily="34" charset="-120"/>
              </a:rPr>
              <a:t>thoáng</a:t>
            </a:r>
            <a:r>
              <a:rPr lang="en-US" sz="1900" dirty="0">
                <a:solidFill>
                  <a:srgbClr val="383838"/>
                </a:solidFill>
                <a:latin typeface="DM Sans" pitchFamily="34" charset="0"/>
                <a:ea typeface="DM Sans" pitchFamily="34" charset="-122"/>
                <a:cs typeface="DM Sans" pitchFamily="34" charset="-120"/>
              </a:rPr>
              <a:t> mát và đủ ánh sáng.</a:t>
            </a:r>
            <a:endParaRPr lang="en-US" sz="1900" dirty="0"/>
          </a:p>
        </p:txBody>
      </p:sp>
      <p:pic>
        <p:nvPicPr>
          <p:cNvPr id="15" name="Image 0" descr="preencoded.png">
            <a:extLst>
              <a:ext uri="{FF2B5EF4-FFF2-40B4-BE49-F238E27FC236}">
                <a16:creationId xmlns:a16="http://schemas.microsoft.com/office/drawing/2014/main" id="{57EC0830-BC82-E050-A810-5C34872D6BBB}"/>
              </a:ext>
            </a:extLst>
          </p:cNvPr>
          <p:cNvPicPr>
            <a:picLocks noChangeAspect="1"/>
          </p:cNvPicPr>
          <p:nvPr/>
        </p:nvPicPr>
        <p:blipFill>
          <a:blip r:embed="rId7"/>
          <a:stretch>
            <a:fillRect/>
          </a:stretch>
        </p:blipFill>
        <p:spPr>
          <a:xfrm>
            <a:off x="11653896" y="7361516"/>
            <a:ext cx="2804932" cy="868084"/>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989469" y="3257609"/>
            <a:ext cx="3901440" cy="3268980"/>
          </a:xfrm>
          <a:prstGeom prst="rect">
            <a:avLst/>
          </a:prstGeom>
        </p:spPr>
      </p:pic>
      <p:sp>
        <p:nvSpPr>
          <p:cNvPr id="3" name="Text 0"/>
          <p:cNvSpPr/>
          <p:nvPr/>
        </p:nvSpPr>
        <p:spPr>
          <a:xfrm>
            <a:off x="702469" y="990005"/>
            <a:ext cx="6793706" cy="658535"/>
          </a:xfrm>
          <a:prstGeom prst="rect">
            <a:avLst/>
          </a:prstGeom>
          <a:noFill/>
          <a:ln/>
        </p:spPr>
        <p:txBody>
          <a:bodyPr wrap="none" lIns="0" tIns="0" rIns="0" bIns="0" rtlCol="0" anchor="t"/>
          <a:lstStyle/>
          <a:p>
            <a:pPr marL="0" indent="0">
              <a:lnSpc>
                <a:spcPts val="5150"/>
              </a:lnSpc>
              <a:buNone/>
            </a:pPr>
            <a:r>
              <a:rPr lang="en-US" sz="4100" b="1" dirty="0">
                <a:solidFill>
                  <a:srgbClr val="020202"/>
                </a:solidFill>
                <a:latin typeface="PT Serif" pitchFamily="34" charset="0"/>
                <a:ea typeface="PT Serif" pitchFamily="34" charset="-122"/>
                <a:cs typeface="PT Serif" pitchFamily="34" charset="-120"/>
              </a:rPr>
              <a:t>Xử lý tình huống khẩn cấp</a:t>
            </a:r>
            <a:endParaRPr lang="en-US" sz="4100" dirty="0"/>
          </a:p>
        </p:txBody>
      </p:sp>
      <p:sp>
        <p:nvSpPr>
          <p:cNvPr id="4" name="Shape 1"/>
          <p:cNvSpPr/>
          <p:nvPr/>
        </p:nvSpPr>
        <p:spPr>
          <a:xfrm>
            <a:off x="1574834" y="2115085"/>
            <a:ext cx="22860" cy="5290066"/>
          </a:xfrm>
          <a:prstGeom prst="roundRect">
            <a:avLst>
              <a:gd name="adj" fmla="val 131708"/>
            </a:avLst>
          </a:prstGeom>
          <a:solidFill>
            <a:srgbClr val="D8D4D4"/>
          </a:solidFill>
          <a:ln/>
        </p:spPr>
      </p:sp>
      <p:sp>
        <p:nvSpPr>
          <p:cNvPr id="5" name="Shape 2"/>
          <p:cNvSpPr/>
          <p:nvPr/>
        </p:nvSpPr>
        <p:spPr>
          <a:xfrm>
            <a:off x="1789206" y="2555140"/>
            <a:ext cx="702469" cy="22860"/>
          </a:xfrm>
          <a:prstGeom prst="roundRect">
            <a:avLst>
              <a:gd name="adj" fmla="val 131708"/>
            </a:avLst>
          </a:prstGeom>
          <a:solidFill>
            <a:srgbClr val="E58A35"/>
          </a:solidFill>
          <a:ln/>
        </p:spPr>
      </p:sp>
      <p:sp>
        <p:nvSpPr>
          <p:cNvPr id="6" name="Shape 3"/>
          <p:cNvSpPr/>
          <p:nvPr/>
        </p:nvSpPr>
        <p:spPr>
          <a:xfrm>
            <a:off x="1360462" y="2340828"/>
            <a:ext cx="451604" cy="451604"/>
          </a:xfrm>
          <a:prstGeom prst="roundRect">
            <a:avLst>
              <a:gd name="adj" fmla="val 6667"/>
            </a:avLst>
          </a:prstGeom>
          <a:solidFill>
            <a:srgbClr val="FFA44F"/>
          </a:solidFill>
          <a:ln/>
        </p:spPr>
      </p:sp>
      <p:sp>
        <p:nvSpPr>
          <p:cNvPr id="7" name="Text 4"/>
          <p:cNvSpPr/>
          <p:nvPr/>
        </p:nvSpPr>
        <p:spPr>
          <a:xfrm>
            <a:off x="1502027" y="2408574"/>
            <a:ext cx="168473" cy="316111"/>
          </a:xfrm>
          <a:prstGeom prst="rect">
            <a:avLst/>
          </a:prstGeom>
          <a:noFill/>
          <a:ln/>
        </p:spPr>
        <p:txBody>
          <a:bodyPr wrap="none" lIns="0" tIns="0" rIns="0" bIns="0" rtlCol="0" anchor="t"/>
          <a:lstStyle/>
          <a:p>
            <a:pPr marL="0" indent="0" algn="ctr">
              <a:lnSpc>
                <a:spcPts val="2450"/>
              </a:lnSpc>
              <a:buNone/>
            </a:pPr>
            <a:r>
              <a:rPr lang="en-US" sz="2450" dirty="0">
                <a:solidFill>
                  <a:srgbClr val="000000"/>
                </a:solidFill>
                <a:latin typeface="PT Serif" pitchFamily="34" charset="0"/>
                <a:ea typeface="PT Serif" pitchFamily="34" charset="-122"/>
                <a:cs typeface="PT Serif" pitchFamily="34" charset="-120"/>
              </a:rPr>
              <a:t>1</a:t>
            </a:r>
            <a:endParaRPr lang="en-US" sz="2450" dirty="0"/>
          </a:p>
        </p:txBody>
      </p:sp>
      <p:sp>
        <p:nvSpPr>
          <p:cNvPr id="8" name="Text 5"/>
          <p:cNvSpPr/>
          <p:nvPr/>
        </p:nvSpPr>
        <p:spPr>
          <a:xfrm>
            <a:off x="2690211" y="2315706"/>
            <a:ext cx="2634377" cy="329327"/>
          </a:xfrm>
          <a:prstGeom prst="rect">
            <a:avLst/>
          </a:prstGeom>
          <a:noFill/>
          <a:ln/>
        </p:spPr>
        <p:txBody>
          <a:bodyPr wrap="none" lIns="0" tIns="0" rIns="0" bIns="0" rtlCol="0" anchor="t"/>
          <a:lstStyle/>
          <a:p>
            <a:pPr marL="0" indent="0" algn="l">
              <a:lnSpc>
                <a:spcPts val="2550"/>
              </a:lnSpc>
              <a:buNone/>
            </a:pPr>
            <a:r>
              <a:rPr lang="en-US" sz="2050" b="1" dirty="0">
                <a:solidFill>
                  <a:srgbClr val="383838"/>
                </a:solidFill>
                <a:latin typeface="PT Serif" pitchFamily="34" charset="0"/>
                <a:ea typeface="PT Serif" pitchFamily="34" charset="-122"/>
                <a:cs typeface="PT Serif" pitchFamily="34" charset="-120"/>
              </a:rPr>
              <a:t>Dừng máy</a:t>
            </a:r>
            <a:endParaRPr lang="en-US" sz="2050" dirty="0"/>
          </a:p>
        </p:txBody>
      </p:sp>
      <p:sp>
        <p:nvSpPr>
          <p:cNvPr id="9" name="Text 6"/>
          <p:cNvSpPr/>
          <p:nvPr/>
        </p:nvSpPr>
        <p:spPr>
          <a:xfrm>
            <a:off x="2690211" y="2765405"/>
            <a:ext cx="6334125" cy="321112"/>
          </a:xfrm>
          <a:prstGeom prst="rect">
            <a:avLst/>
          </a:prstGeom>
          <a:noFill/>
          <a:ln/>
        </p:spPr>
        <p:txBody>
          <a:bodyPr wrap="none" lIns="0" tIns="0" rIns="0" bIns="0" rtlCol="0" anchor="t"/>
          <a:lstStyle/>
          <a:p>
            <a:pPr marL="0" indent="0" algn="l">
              <a:lnSpc>
                <a:spcPts val="2500"/>
              </a:lnSpc>
              <a:buNone/>
            </a:pPr>
            <a:r>
              <a:rPr lang="en-US" sz="1550" dirty="0">
                <a:solidFill>
                  <a:srgbClr val="383838"/>
                </a:solidFill>
                <a:latin typeface="DM Sans" pitchFamily="34" charset="0"/>
                <a:ea typeface="DM Sans" pitchFamily="34" charset="-122"/>
                <a:cs typeface="DM Sans" pitchFamily="34" charset="-120"/>
              </a:rPr>
              <a:t>Ngay lập tức dừng hoạt động của máy móc khi xảy ra tai nạn.</a:t>
            </a:r>
            <a:endParaRPr lang="en-US" sz="1550" dirty="0"/>
          </a:p>
        </p:txBody>
      </p:sp>
      <p:sp>
        <p:nvSpPr>
          <p:cNvPr id="10" name="Shape 7"/>
          <p:cNvSpPr/>
          <p:nvPr/>
        </p:nvSpPr>
        <p:spPr>
          <a:xfrm>
            <a:off x="1789206" y="3927812"/>
            <a:ext cx="702469" cy="22860"/>
          </a:xfrm>
          <a:prstGeom prst="roundRect">
            <a:avLst>
              <a:gd name="adj" fmla="val 131708"/>
            </a:avLst>
          </a:prstGeom>
          <a:solidFill>
            <a:srgbClr val="E58A35"/>
          </a:solidFill>
          <a:ln/>
        </p:spPr>
      </p:sp>
      <p:sp>
        <p:nvSpPr>
          <p:cNvPr id="11" name="Shape 8"/>
          <p:cNvSpPr/>
          <p:nvPr/>
        </p:nvSpPr>
        <p:spPr>
          <a:xfrm>
            <a:off x="1360462" y="3713499"/>
            <a:ext cx="451604" cy="451604"/>
          </a:xfrm>
          <a:prstGeom prst="roundRect">
            <a:avLst>
              <a:gd name="adj" fmla="val 6667"/>
            </a:avLst>
          </a:prstGeom>
          <a:solidFill>
            <a:srgbClr val="FFA44F"/>
          </a:solidFill>
          <a:ln/>
        </p:spPr>
      </p:sp>
      <p:sp>
        <p:nvSpPr>
          <p:cNvPr id="12" name="Text 9"/>
          <p:cNvSpPr/>
          <p:nvPr/>
        </p:nvSpPr>
        <p:spPr>
          <a:xfrm>
            <a:off x="1502027" y="3781246"/>
            <a:ext cx="168473" cy="316111"/>
          </a:xfrm>
          <a:prstGeom prst="rect">
            <a:avLst/>
          </a:prstGeom>
          <a:noFill/>
          <a:ln/>
        </p:spPr>
        <p:txBody>
          <a:bodyPr wrap="none" lIns="0" tIns="0" rIns="0" bIns="0" rtlCol="0" anchor="t"/>
          <a:lstStyle/>
          <a:p>
            <a:pPr marL="0" indent="0" algn="ctr">
              <a:lnSpc>
                <a:spcPts val="2450"/>
              </a:lnSpc>
              <a:buNone/>
            </a:pPr>
            <a:r>
              <a:rPr lang="en-US" sz="2450" dirty="0">
                <a:solidFill>
                  <a:srgbClr val="000000"/>
                </a:solidFill>
                <a:latin typeface="PT Serif" pitchFamily="34" charset="0"/>
                <a:ea typeface="PT Serif" pitchFamily="34" charset="-122"/>
                <a:cs typeface="PT Serif" pitchFamily="34" charset="-120"/>
              </a:rPr>
              <a:t>2</a:t>
            </a:r>
            <a:endParaRPr lang="en-US" sz="2450" dirty="0"/>
          </a:p>
        </p:txBody>
      </p:sp>
      <p:sp>
        <p:nvSpPr>
          <p:cNvPr id="13" name="Text 10"/>
          <p:cNvSpPr/>
          <p:nvPr/>
        </p:nvSpPr>
        <p:spPr>
          <a:xfrm>
            <a:off x="2690211" y="3688377"/>
            <a:ext cx="2634377" cy="329327"/>
          </a:xfrm>
          <a:prstGeom prst="rect">
            <a:avLst/>
          </a:prstGeom>
          <a:noFill/>
          <a:ln/>
        </p:spPr>
        <p:txBody>
          <a:bodyPr wrap="none" lIns="0" tIns="0" rIns="0" bIns="0" rtlCol="0" anchor="t"/>
          <a:lstStyle/>
          <a:p>
            <a:pPr marL="0" indent="0" algn="l">
              <a:lnSpc>
                <a:spcPts val="2550"/>
              </a:lnSpc>
              <a:buNone/>
            </a:pPr>
            <a:r>
              <a:rPr lang="en-US" sz="2050" b="1" dirty="0">
                <a:solidFill>
                  <a:srgbClr val="383838"/>
                </a:solidFill>
                <a:latin typeface="PT Serif" pitchFamily="34" charset="0"/>
                <a:ea typeface="PT Serif" pitchFamily="34" charset="-122"/>
                <a:cs typeface="PT Serif" pitchFamily="34" charset="-120"/>
              </a:rPr>
              <a:t>Sơ cứu</a:t>
            </a:r>
            <a:endParaRPr lang="en-US" sz="2050" dirty="0"/>
          </a:p>
        </p:txBody>
      </p:sp>
      <p:sp>
        <p:nvSpPr>
          <p:cNvPr id="14" name="Text 11"/>
          <p:cNvSpPr/>
          <p:nvPr/>
        </p:nvSpPr>
        <p:spPr>
          <a:xfrm>
            <a:off x="2690211" y="4138076"/>
            <a:ext cx="6334125" cy="321112"/>
          </a:xfrm>
          <a:prstGeom prst="rect">
            <a:avLst/>
          </a:prstGeom>
          <a:noFill/>
          <a:ln/>
        </p:spPr>
        <p:txBody>
          <a:bodyPr wrap="none" lIns="0" tIns="0" rIns="0" bIns="0" rtlCol="0" anchor="t"/>
          <a:lstStyle/>
          <a:p>
            <a:pPr marL="0" indent="0" algn="l">
              <a:lnSpc>
                <a:spcPts val="2500"/>
              </a:lnSpc>
              <a:buNone/>
            </a:pPr>
            <a:r>
              <a:rPr lang="en-US" sz="1550" dirty="0">
                <a:solidFill>
                  <a:srgbClr val="383838"/>
                </a:solidFill>
                <a:latin typeface="DM Sans" pitchFamily="34" charset="0"/>
                <a:ea typeface="DM Sans" pitchFamily="34" charset="-122"/>
                <a:cs typeface="DM Sans" pitchFamily="34" charset="-120"/>
              </a:rPr>
              <a:t>Thực hiện sơ cứu ban đầu cho người bị nạn nếu cần thiết.</a:t>
            </a:r>
            <a:endParaRPr lang="en-US" sz="1550" dirty="0"/>
          </a:p>
        </p:txBody>
      </p:sp>
      <p:sp>
        <p:nvSpPr>
          <p:cNvPr id="15" name="Shape 12"/>
          <p:cNvSpPr/>
          <p:nvPr/>
        </p:nvSpPr>
        <p:spPr>
          <a:xfrm>
            <a:off x="1789206" y="5300484"/>
            <a:ext cx="702469" cy="22860"/>
          </a:xfrm>
          <a:prstGeom prst="roundRect">
            <a:avLst>
              <a:gd name="adj" fmla="val 131708"/>
            </a:avLst>
          </a:prstGeom>
          <a:solidFill>
            <a:srgbClr val="E58A35"/>
          </a:solidFill>
          <a:ln/>
        </p:spPr>
      </p:sp>
      <p:sp>
        <p:nvSpPr>
          <p:cNvPr id="16" name="Shape 13"/>
          <p:cNvSpPr/>
          <p:nvPr/>
        </p:nvSpPr>
        <p:spPr>
          <a:xfrm>
            <a:off x="1360462" y="5086171"/>
            <a:ext cx="451604" cy="451604"/>
          </a:xfrm>
          <a:prstGeom prst="roundRect">
            <a:avLst>
              <a:gd name="adj" fmla="val 6667"/>
            </a:avLst>
          </a:prstGeom>
          <a:solidFill>
            <a:srgbClr val="FFA44F"/>
          </a:solidFill>
          <a:ln/>
        </p:spPr>
      </p:sp>
      <p:sp>
        <p:nvSpPr>
          <p:cNvPr id="17" name="Text 14"/>
          <p:cNvSpPr/>
          <p:nvPr/>
        </p:nvSpPr>
        <p:spPr>
          <a:xfrm>
            <a:off x="1502027" y="5153918"/>
            <a:ext cx="168473" cy="316111"/>
          </a:xfrm>
          <a:prstGeom prst="rect">
            <a:avLst/>
          </a:prstGeom>
          <a:noFill/>
          <a:ln/>
        </p:spPr>
        <p:txBody>
          <a:bodyPr wrap="none" lIns="0" tIns="0" rIns="0" bIns="0" rtlCol="0" anchor="t"/>
          <a:lstStyle/>
          <a:p>
            <a:pPr marL="0" indent="0" algn="ctr">
              <a:lnSpc>
                <a:spcPts val="2450"/>
              </a:lnSpc>
              <a:buNone/>
            </a:pPr>
            <a:r>
              <a:rPr lang="en-US" sz="2450" dirty="0">
                <a:solidFill>
                  <a:srgbClr val="000000"/>
                </a:solidFill>
                <a:latin typeface="PT Serif" pitchFamily="34" charset="0"/>
                <a:ea typeface="PT Serif" pitchFamily="34" charset="-122"/>
                <a:cs typeface="PT Serif" pitchFamily="34" charset="-120"/>
              </a:rPr>
              <a:t>3</a:t>
            </a:r>
            <a:endParaRPr lang="en-US" sz="2450" dirty="0"/>
          </a:p>
        </p:txBody>
      </p:sp>
      <p:sp>
        <p:nvSpPr>
          <p:cNvPr id="18" name="Text 15"/>
          <p:cNvSpPr/>
          <p:nvPr/>
        </p:nvSpPr>
        <p:spPr>
          <a:xfrm>
            <a:off x="2690211" y="5061049"/>
            <a:ext cx="2634377" cy="329327"/>
          </a:xfrm>
          <a:prstGeom prst="rect">
            <a:avLst/>
          </a:prstGeom>
          <a:noFill/>
          <a:ln/>
        </p:spPr>
        <p:txBody>
          <a:bodyPr wrap="none" lIns="0" tIns="0" rIns="0" bIns="0" rtlCol="0" anchor="t"/>
          <a:lstStyle/>
          <a:p>
            <a:pPr marL="0" indent="0" algn="l">
              <a:lnSpc>
                <a:spcPts val="2550"/>
              </a:lnSpc>
              <a:buNone/>
            </a:pPr>
            <a:r>
              <a:rPr lang="en-US" sz="2050" b="1" dirty="0">
                <a:solidFill>
                  <a:srgbClr val="383838"/>
                </a:solidFill>
                <a:latin typeface="PT Serif" pitchFamily="34" charset="0"/>
                <a:ea typeface="PT Serif" pitchFamily="34" charset="-122"/>
                <a:cs typeface="PT Serif" pitchFamily="34" charset="-120"/>
              </a:rPr>
              <a:t>Gọi cấp cứu</a:t>
            </a:r>
            <a:endParaRPr lang="en-US" sz="2050" dirty="0"/>
          </a:p>
        </p:txBody>
      </p:sp>
      <p:sp>
        <p:nvSpPr>
          <p:cNvPr id="19" name="Text 16"/>
          <p:cNvSpPr/>
          <p:nvPr/>
        </p:nvSpPr>
        <p:spPr>
          <a:xfrm>
            <a:off x="2690211" y="5510748"/>
            <a:ext cx="6334125" cy="321112"/>
          </a:xfrm>
          <a:prstGeom prst="rect">
            <a:avLst/>
          </a:prstGeom>
          <a:noFill/>
          <a:ln/>
        </p:spPr>
        <p:txBody>
          <a:bodyPr wrap="none" lIns="0" tIns="0" rIns="0" bIns="0" rtlCol="0" anchor="t"/>
          <a:lstStyle/>
          <a:p>
            <a:pPr marL="0" indent="0" algn="l">
              <a:lnSpc>
                <a:spcPts val="2500"/>
              </a:lnSpc>
              <a:buNone/>
            </a:pPr>
            <a:r>
              <a:rPr lang="en-US" sz="1550" dirty="0">
                <a:solidFill>
                  <a:srgbClr val="383838"/>
                </a:solidFill>
                <a:latin typeface="DM Sans" pitchFamily="34" charset="0"/>
                <a:ea typeface="DM Sans" pitchFamily="34" charset="-122"/>
                <a:cs typeface="DM Sans" pitchFamily="34" charset="-120"/>
              </a:rPr>
              <a:t>Liên hệ dịch vụ y tế khẩn cấp nếu tình trạng nghiêm trọng.</a:t>
            </a:r>
            <a:endParaRPr lang="en-US" sz="1550" dirty="0"/>
          </a:p>
        </p:txBody>
      </p:sp>
      <p:sp>
        <p:nvSpPr>
          <p:cNvPr id="20" name="Shape 17"/>
          <p:cNvSpPr/>
          <p:nvPr/>
        </p:nvSpPr>
        <p:spPr>
          <a:xfrm>
            <a:off x="1789206" y="6673155"/>
            <a:ext cx="702469" cy="22860"/>
          </a:xfrm>
          <a:prstGeom prst="roundRect">
            <a:avLst>
              <a:gd name="adj" fmla="val 131708"/>
            </a:avLst>
          </a:prstGeom>
          <a:solidFill>
            <a:srgbClr val="E58A35"/>
          </a:solidFill>
          <a:ln/>
        </p:spPr>
      </p:sp>
      <p:sp>
        <p:nvSpPr>
          <p:cNvPr id="21" name="Shape 18"/>
          <p:cNvSpPr/>
          <p:nvPr/>
        </p:nvSpPr>
        <p:spPr>
          <a:xfrm>
            <a:off x="1360462" y="6458843"/>
            <a:ext cx="451604" cy="451604"/>
          </a:xfrm>
          <a:prstGeom prst="roundRect">
            <a:avLst>
              <a:gd name="adj" fmla="val 6667"/>
            </a:avLst>
          </a:prstGeom>
          <a:solidFill>
            <a:srgbClr val="FFA44F"/>
          </a:solidFill>
          <a:ln/>
        </p:spPr>
      </p:sp>
      <p:sp>
        <p:nvSpPr>
          <p:cNvPr id="22" name="Text 19"/>
          <p:cNvSpPr/>
          <p:nvPr/>
        </p:nvSpPr>
        <p:spPr>
          <a:xfrm>
            <a:off x="1502027" y="6526589"/>
            <a:ext cx="168473" cy="316111"/>
          </a:xfrm>
          <a:prstGeom prst="rect">
            <a:avLst/>
          </a:prstGeom>
          <a:noFill/>
          <a:ln/>
        </p:spPr>
        <p:txBody>
          <a:bodyPr wrap="none" lIns="0" tIns="0" rIns="0" bIns="0" rtlCol="0" anchor="t"/>
          <a:lstStyle/>
          <a:p>
            <a:pPr marL="0" indent="0" algn="ctr">
              <a:lnSpc>
                <a:spcPts val="2450"/>
              </a:lnSpc>
              <a:buNone/>
            </a:pPr>
            <a:r>
              <a:rPr lang="en-US" sz="2450" dirty="0">
                <a:solidFill>
                  <a:srgbClr val="000000"/>
                </a:solidFill>
                <a:latin typeface="PT Serif" pitchFamily="34" charset="0"/>
                <a:ea typeface="PT Serif" pitchFamily="34" charset="-122"/>
                <a:cs typeface="PT Serif" pitchFamily="34" charset="-120"/>
              </a:rPr>
              <a:t>4</a:t>
            </a:r>
            <a:endParaRPr lang="en-US" sz="2450" dirty="0"/>
          </a:p>
        </p:txBody>
      </p:sp>
      <p:sp>
        <p:nvSpPr>
          <p:cNvPr id="23" name="Text 20"/>
          <p:cNvSpPr/>
          <p:nvPr/>
        </p:nvSpPr>
        <p:spPr>
          <a:xfrm>
            <a:off x="2690211" y="6433720"/>
            <a:ext cx="2634377" cy="329327"/>
          </a:xfrm>
          <a:prstGeom prst="rect">
            <a:avLst/>
          </a:prstGeom>
          <a:noFill/>
          <a:ln/>
        </p:spPr>
        <p:txBody>
          <a:bodyPr wrap="none" lIns="0" tIns="0" rIns="0" bIns="0" rtlCol="0" anchor="t"/>
          <a:lstStyle/>
          <a:p>
            <a:pPr marL="0" indent="0" algn="l">
              <a:lnSpc>
                <a:spcPts val="2550"/>
              </a:lnSpc>
              <a:buNone/>
            </a:pPr>
            <a:r>
              <a:rPr lang="en-US" sz="2050" b="1" dirty="0">
                <a:solidFill>
                  <a:srgbClr val="383838"/>
                </a:solidFill>
                <a:latin typeface="PT Serif" pitchFamily="34" charset="0"/>
                <a:ea typeface="PT Serif" pitchFamily="34" charset="-122"/>
                <a:cs typeface="PT Serif" pitchFamily="34" charset="-120"/>
              </a:rPr>
              <a:t>Báo cáo</a:t>
            </a:r>
            <a:endParaRPr lang="en-US" sz="2050" dirty="0"/>
          </a:p>
        </p:txBody>
      </p:sp>
      <p:sp>
        <p:nvSpPr>
          <p:cNvPr id="24" name="Text 21"/>
          <p:cNvSpPr/>
          <p:nvPr/>
        </p:nvSpPr>
        <p:spPr>
          <a:xfrm>
            <a:off x="2690211" y="6883419"/>
            <a:ext cx="6334125" cy="321112"/>
          </a:xfrm>
          <a:prstGeom prst="rect">
            <a:avLst/>
          </a:prstGeom>
          <a:noFill/>
          <a:ln/>
        </p:spPr>
        <p:txBody>
          <a:bodyPr wrap="none" lIns="0" tIns="0" rIns="0" bIns="0" rtlCol="0" anchor="t"/>
          <a:lstStyle/>
          <a:p>
            <a:pPr marL="0" indent="0" algn="l">
              <a:lnSpc>
                <a:spcPts val="2500"/>
              </a:lnSpc>
              <a:buNone/>
            </a:pPr>
            <a:r>
              <a:rPr lang="en-US" sz="1550" dirty="0">
                <a:solidFill>
                  <a:srgbClr val="383838"/>
                </a:solidFill>
                <a:latin typeface="DM Sans" pitchFamily="34" charset="0"/>
                <a:ea typeface="DM Sans" pitchFamily="34" charset="-122"/>
                <a:cs typeface="DM Sans" pitchFamily="34" charset="-120"/>
              </a:rPr>
              <a:t>Thông báo cho quản lý và lập báo cáo chi tiết về sự cố.</a:t>
            </a:r>
            <a:endParaRPr lang="en-US" sz="1550" dirty="0"/>
          </a:p>
        </p:txBody>
      </p:sp>
      <p:pic>
        <p:nvPicPr>
          <p:cNvPr id="25" name="Image 0" descr="preencoded.png">
            <a:extLst>
              <a:ext uri="{FF2B5EF4-FFF2-40B4-BE49-F238E27FC236}">
                <a16:creationId xmlns:a16="http://schemas.microsoft.com/office/drawing/2014/main" id="{A66C744C-A211-934A-6A71-FC30F6B39A26}"/>
              </a:ext>
            </a:extLst>
          </p:cNvPr>
          <p:cNvPicPr>
            <a:picLocks noChangeAspect="1"/>
          </p:cNvPicPr>
          <p:nvPr/>
        </p:nvPicPr>
        <p:blipFill>
          <a:blip r:embed="rId4"/>
          <a:stretch>
            <a:fillRect/>
          </a:stretch>
        </p:blipFill>
        <p:spPr>
          <a:xfrm>
            <a:off x="11653896" y="7361516"/>
            <a:ext cx="2804932" cy="868084"/>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864037" y="1221938"/>
            <a:ext cx="6480810" cy="809982"/>
          </a:xfrm>
          <a:prstGeom prst="rect">
            <a:avLst/>
          </a:prstGeom>
          <a:noFill/>
          <a:ln/>
        </p:spPr>
        <p:txBody>
          <a:bodyPr wrap="none" lIns="0" tIns="0" rIns="0" bIns="0" rtlCol="0" anchor="t"/>
          <a:lstStyle/>
          <a:p>
            <a:pPr marL="0" indent="0" algn="l">
              <a:lnSpc>
                <a:spcPts val="6350"/>
              </a:lnSpc>
              <a:buNone/>
            </a:pPr>
            <a:r>
              <a:rPr lang="en-US" sz="5100" b="1" dirty="0">
                <a:solidFill>
                  <a:srgbClr val="020202"/>
                </a:solidFill>
                <a:latin typeface="PT Serif" pitchFamily="34" charset="0"/>
                <a:ea typeface="PT Serif" pitchFamily="34" charset="-122"/>
                <a:cs typeface="PT Serif" pitchFamily="34" charset="-120"/>
              </a:rPr>
              <a:t>Tài liệu tham khảo</a:t>
            </a:r>
            <a:endParaRPr lang="en-US" sz="5100" dirty="0"/>
          </a:p>
        </p:txBody>
      </p:sp>
      <p:sp>
        <p:nvSpPr>
          <p:cNvPr id="3" name="Text 1"/>
          <p:cNvSpPr/>
          <p:nvPr/>
        </p:nvSpPr>
        <p:spPr>
          <a:xfrm>
            <a:off x="864037" y="3135482"/>
            <a:ext cx="4931926" cy="486013"/>
          </a:xfrm>
          <a:prstGeom prst="rect">
            <a:avLst/>
          </a:prstGeom>
          <a:noFill/>
          <a:ln/>
        </p:spPr>
        <p:txBody>
          <a:bodyPr wrap="none" lIns="0" tIns="0" rIns="0" bIns="0" rtlCol="0" anchor="t"/>
          <a:lstStyle/>
          <a:p>
            <a:pPr marL="0" indent="0">
              <a:lnSpc>
                <a:spcPts val="3800"/>
              </a:lnSpc>
              <a:buNone/>
            </a:pPr>
            <a:r>
              <a:rPr lang="en-US" sz="3050" b="1" dirty="0">
                <a:solidFill>
                  <a:srgbClr val="020202"/>
                </a:solidFill>
                <a:latin typeface="PT Serif" pitchFamily="34" charset="0"/>
                <a:ea typeface="PT Serif" pitchFamily="34" charset="-122"/>
                <a:cs typeface="PT Serif" pitchFamily="34" charset="-120"/>
              </a:rPr>
              <a:t>Bài kiểm tra ATLD nhóm 3</a:t>
            </a:r>
            <a:endParaRPr lang="en-US" sz="3050" dirty="0"/>
          </a:p>
        </p:txBody>
      </p:sp>
      <p:sp>
        <p:nvSpPr>
          <p:cNvPr id="4" name="Text 2"/>
          <p:cNvSpPr/>
          <p:nvPr/>
        </p:nvSpPr>
        <p:spPr>
          <a:xfrm>
            <a:off x="864037" y="3526490"/>
            <a:ext cx="6690122" cy="395049"/>
          </a:xfrm>
          <a:prstGeom prst="rect">
            <a:avLst/>
          </a:prstGeom>
          <a:noFill/>
          <a:ln/>
        </p:spPr>
        <p:txBody>
          <a:bodyPr wrap="none" lIns="0" tIns="0" rIns="0" bIns="0" rtlCol="0" anchor="t"/>
          <a:lstStyle/>
          <a:p>
            <a:pPr marL="342900" indent="-342900" algn="l">
              <a:lnSpc>
                <a:spcPts val="3100"/>
              </a:lnSpc>
              <a:buSzPct val="100000"/>
              <a:buChar char="•"/>
            </a:pPr>
            <a:r>
              <a:rPr lang="en-US" sz="1900" b="1" u="sng" dirty="0">
                <a:solidFill>
                  <a:srgbClr val="0563C1"/>
                </a:solidFill>
                <a:latin typeface="DM Sans" pitchFamily="34" charset="0"/>
                <a:ea typeface="DM Sans" pitchFamily="34" charset="-122"/>
                <a:cs typeface="DM Sans" pitchFamily="34" charset="-120"/>
                <a:hlinkClick r:id="rId3">
                  <a:extLst>
                    <a:ext uri="{A12FA001-AC4F-418D-AE19-62706E023703}">
                      <ahyp:hlinkClr xmlns:ahyp="http://schemas.microsoft.com/office/drawing/2018/hyperlinkcolor" val="tx"/>
                    </a:ext>
                  </a:extLst>
                </a:hlinkClick>
              </a:rPr>
              <a:t>Trắc nghiệm an toàn lao động nhóm 3</a:t>
            </a:r>
            <a:endParaRPr lang="en-US" sz="1900" dirty="0">
              <a:solidFill>
                <a:srgbClr val="0563C1"/>
              </a:solidFill>
            </a:endParaRPr>
          </a:p>
        </p:txBody>
      </p:sp>
      <p:sp>
        <p:nvSpPr>
          <p:cNvPr id="5" name="Text 3"/>
          <p:cNvSpPr/>
          <p:nvPr/>
        </p:nvSpPr>
        <p:spPr>
          <a:xfrm>
            <a:off x="864037" y="4510177"/>
            <a:ext cx="5752505" cy="486013"/>
          </a:xfrm>
          <a:prstGeom prst="rect">
            <a:avLst/>
          </a:prstGeom>
          <a:noFill/>
          <a:ln/>
        </p:spPr>
        <p:txBody>
          <a:bodyPr wrap="none" lIns="0" tIns="0" rIns="0" bIns="0" rtlCol="0" anchor="t"/>
          <a:lstStyle/>
          <a:p>
            <a:pPr marL="0" indent="0">
              <a:lnSpc>
                <a:spcPts val="3800"/>
              </a:lnSpc>
              <a:buNone/>
            </a:pPr>
            <a:r>
              <a:rPr lang="en-US" sz="3050" b="1" dirty="0">
                <a:solidFill>
                  <a:srgbClr val="020202"/>
                </a:solidFill>
                <a:latin typeface="PT Serif" pitchFamily="34" charset="0"/>
                <a:ea typeface="PT Serif" pitchFamily="34" charset="-122"/>
                <a:cs typeface="PT Serif" pitchFamily="34" charset="-120"/>
              </a:rPr>
              <a:t>Bảng báo giá huấn luyện ATLD</a:t>
            </a:r>
            <a:endParaRPr lang="en-US" sz="3050" dirty="0"/>
          </a:p>
        </p:txBody>
      </p:sp>
      <p:sp>
        <p:nvSpPr>
          <p:cNvPr id="6" name="Text 4"/>
          <p:cNvSpPr/>
          <p:nvPr/>
        </p:nvSpPr>
        <p:spPr>
          <a:xfrm>
            <a:off x="864037" y="4872722"/>
            <a:ext cx="6690122" cy="395049"/>
          </a:xfrm>
          <a:prstGeom prst="rect">
            <a:avLst/>
          </a:prstGeom>
          <a:noFill/>
          <a:ln/>
        </p:spPr>
        <p:txBody>
          <a:bodyPr wrap="none" lIns="0" tIns="0" rIns="0" bIns="0" rtlCol="0" anchor="t"/>
          <a:lstStyle/>
          <a:p>
            <a:pPr marL="342900" indent="-342900" algn="l">
              <a:lnSpc>
                <a:spcPts val="3100"/>
              </a:lnSpc>
              <a:buSzPct val="100000"/>
              <a:buChar char="•"/>
            </a:pPr>
            <a:r>
              <a:rPr lang="en-US" sz="1900" b="1" u="sng" dirty="0">
                <a:solidFill>
                  <a:srgbClr val="0563C1"/>
                </a:solidFill>
                <a:latin typeface="DM Sans" pitchFamily="34" charset="0"/>
                <a:ea typeface="DM Sans" pitchFamily="34" charset="-122"/>
                <a:cs typeface="DM Sans" pitchFamily="34" charset="-120"/>
                <a:hlinkClick r:id="rId4">
                  <a:extLst>
                    <a:ext uri="{A12FA001-AC4F-418D-AE19-62706E023703}">
                      <ahyp:hlinkClr xmlns:ahyp="http://schemas.microsoft.com/office/drawing/2018/hyperlinkcolor" val="tx"/>
                    </a:ext>
                  </a:extLst>
                </a:hlinkClick>
              </a:rPr>
              <a:t>Xem chi tiết</a:t>
            </a:r>
            <a:endParaRPr lang="en-US" sz="1900" dirty="0">
              <a:solidFill>
                <a:srgbClr val="0563C1"/>
              </a:solidFill>
            </a:endParaRPr>
          </a:p>
        </p:txBody>
      </p:sp>
      <p:sp>
        <p:nvSpPr>
          <p:cNvPr id="7" name="Text 5"/>
          <p:cNvSpPr/>
          <p:nvPr/>
        </p:nvSpPr>
        <p:spPr>
          <a:xfrm>
            <a:off x="864037" y="5884873"/>
            <a:ext cx="4827627" cy="486013"/>
          </a:xfrm>
          <a:prstGeom prst="rect">
            <a:avLst/>
          </a:prstGeom>
          <a:noFill/>
          <a:ln/>
        </p:spPr>
        <p:txBody>
          <a:bodyPr wrap="none" lIns="0" tIns="0" rIns="0" bIns="0" rtlCol="0" anchor="t"/>
          <a:lstStyle/>
          <a:p>
            <a:pPr marL="0" indent="0">
              <a:lnSpc>
                <a:spcPts val="3800"/>
              </a:lnSpc>
              <a:buNone/>
            </a:pPr>
            <a:r>
              <a:rPr lang="en-US" sz="3050" b="1" dirty="0">
                <a:solidFill>
                  <a:srgbClr val="020202"/>
                </a:solidFill>
                <a:latin typeface="PT Serif" pitchFamily="34" charset="0"/>
                <a:ea typeface="PT Serif" pitchFamily="34" charset="-122"/>
                <a:cs typeface="PT Serif" pitchFamily="34" charset="-120"/>
              </a:rPr>
              <a:t>Tải về tài liệu (download)</a:t>
            </a:r>
            <a:endParaRPr lang="en-US" sz="3050" dirty="0"/>
          </a:p>
        </p:txBody>
      </p:sp>
      <p:sp>
        <p:nvSpPr>
          <p:cNvPr id="8" name="Text 6"/>
          <p:cNvSpPr/>
          <p:nvPr/>
        </p:nvSpPr>
        <p:spPr>
          <a:xfrm>
            <a:off x="864037" y="6338768"/>
            <a:ext cx="6690122" cy="790099"/>
          </a:xfrm>
          <a:prstGeom prst="rect">
            <a:avLst/>
          </a:prstGeom>
          <a:noFill/>
          <a:ln/>
        </p:spPr>
        <p:txBody>
          <a:bodyPr wrap="square" lIns="0" tIns="0" rIns="0" bIns="0" rtlCol="0" anchor="t"/>
          <a:lstStyle/>
          <a:p>
            <a:pPr marL="342900" indent="-342900" algn="l">
              <a:lnSpc>
                <a:spcPts val="3100"/>
              </a:lnSpc>
              <a:buSzPct val="100000"/>
              <a:buFont typeface="Arial" panose="020B0604020202020204" pitchFamily="34" charset="0"/>
              <a:buChar char="•"/>
            </a:pPr>
            <a:r>
              <a:rPr lang="en-US" sz="1900" b="1" u="sng" dirty="0">
                <a:solidFill>
                  <a:srgbClr val="0563C1"/>
                </a:solidFill>
                <a:latin typeface="DM Sans" pitchFamily="34" charset="0"/>
                <a:ea typeface="DM Sans" pitchFamily="34" charset="-122"/>
                <a:cs typeface="DM Sans" pitchFamily="34" charset="-120"/>
                <a:hlinkClick r:id="rId5">
                  <a:extLst>
                    <a:ext uri="{A12FA001-AC4F-418D-AE19-62706E023703}">
                      <ahyp:hlinkClr xmlns:ahyp="http://schemas.microsoft.com/office/drawing/2018/hyperlinkcolor" val="tx"/>
                    </a:ext>
                  </a:extLst>
                </a:hlinkClick>
              </a:rPr>
              <a:t>Download tài liệu huấn luyện an toàn lao động sản </a:t>
            </a:r>
            <a:r>
              <a:rPr lang="en-US" sz="1900" b="1" u="sng" dirty="0" err="1">
                <a:solidFill>
                  <a:srgbClr val="0563C1"/>
                </a:solidFill>
                <a:latin typeface="DM Sans" pitchFamily="34" charset="0"/>
                <a:ea typeface="DM Sans" pitchFamily="34" charset="-122"/>
                <a:cs typeface="DM Sans" pitchFamily="34" charset="-120"/>
                <a:hlinkClick r:id="rId5">
                  <a:extLst>
                    <a:ext uri="{A12FA001-AC4F-418D-AE19-62706E023703}">
                      <ahyp:hlinkClr xmlns:ahyp="http://schemas.microsoft.com/office/drawing/2018/hyperlinkcolor" val="tx"/>
                    </a:ext>
                  </a:extLst>
                </a:hlinkClick>
              </a:rPr>
              <a:t>xuất</a:t>
            </a:r>
            <a:r>
              <a:rPr lang="en-US" sz="1900" b="1" u="sng" dirty="0">
                <a:solidFill>
                  <a:srgbClr val="0563C1"/>
                </a:solidFill>
                <a:latin typeface="DM Sans" pitchFamily="34" charset="0"/>
                <a:ea typeface="DM Sans" pitchFamily="34" charset="-122"/>
                <a:cs typeface="DM Sans" pitchFamily="34" charset="-120"/>
                <a:hlinkClick r:id="rId5">
                  <a:extLst>
                    <a:ext uri="{A12FA001-AC4F-418D-AE19-62706E023703}">
                      <ahyp:hlinkClr xmlns:ahyp="http://schemas.microsoft.com/office/drawing/2018/hyperlinkcolor" val="tx"/>
                    </a:ext>
                  </a:extLst>
                </a:hlinkClick>
              </a:rPr>
              <a:t> </a:t>
            </a:r>
            <a:r>
              <a:rPr lang="en-US" sz="1900" b="1" u="sng" dirty="0" err="1">
                <a:solidFill>
                  <a:srgbClr val="0563C1"/>
                </a:solidFill>
                <a:latin typeface="DM Sans" pitchFamily="34" charset="0"/>
                <a:ea typeface="DM Sans" pitchFamily="34" charset="-122"/>
                <a:cs typeface="DM Sans" pitchFamily="34" charset="-120"/>
                <a:hlinkClick r:id="rId5">
                  <a:extLst>
                    <a:ext uri="{A12FA001-AC4F-418D-AE19-62706E023703}">
                      <ahyp:hlinkClr xmlns:ahyp="http://schemas.microsoft.com/office/drawing/2018/hyperlinkcolor" val="tx"/>
                    </a:ext>
                  </a:extLst>
                </a:hlinkClick>
              </a:rPr>
              <a:t>máy</a:t>
            </a:r>
            <a:r>
              <a:rPr lang="en-US" sz="1900" b="1" u="sng" dirty="0">
                <a:solidFill>
                  <a:srgbClr val="0563C1"/>
                </a:solidFill>
                <a:latin typeface="DM Sans" pitchFamily="34" charset="0"/>
                <a:ea typeface="DM Sans" pitchFamily="34" charset="-122"/>
                <a:cs typeface="DM Sans" pitchFamily="34" charset="-120"/>
                <a:hlinkClick r:id="rId5">
                  <a:extLst>
                    <a:ext uri="{A12FA001-AC4F-418D-AE19-62706E023703}">
                      <ahyp:hlinkClr xmlns:ahyp="http://schemas.microsoft.com/office/drawing/2018/hyperlinkcolor" val="tx"/>
                    </a:ext>
                  </a:extLst>
                </a:hlinkClick>
              </a:rPr>
              <a:t> </a:t>
            </a:r>
            <a:r>
              <a:rPr lang="en-US" sz="1900" b="1" u="sng" dirty="0" err="1">
                <a:solidFill>
                  <a:srgbClr val="0563C1"/>
                </a:solidFill>
                <a:latin typeface="DM Sans" pitchFamily="34" charset="0"/>
                <a:ea typeface="DM Sans" pitchFamily="34" charset="-122"/>
                <a:cs typeface="DM Sans" pitchFamily="34" charset="-120"/>
                <a:hlinkClick r:id="rId5">
                  <a:extLst>
                    <a:ext uri="{A12FA001-AC4F-418D-AE19-62706E023703}">
                      <ahyp:hlinkClr xmlns:ahyp="http://schemas.microsoft.com/office/drawing/2018/hyperlinkcolor" val="tx"/>
                    </a:ext>
                  </a:extLst>
                </a:hlinkClick>
              </a:rPr>
              <a:t>tỉa</a:t>
            </a:r>
            <a:r>
              <a:rPr lang="en-US" sz="1900" b="1" u="sng" dirty="0">
                <a:solidFill>
                  <a:srgbClr val="0563C1"/>
                </a:solidFill>
                <a:latin typeface="DM Sans" pitchFamily="34" charset="0"/>
                <a:ea typeface="DM Sans" pitchFamily="34" charset="-122"/>
                <a:cs typeface="DM Sans" pitchFamily="34" charset="-120"/>
                <a:hlinkClick r:id="rId5">
                  <a:extLst>
                    <a:ext uri="{A12FA001-AC4F-418D-AE19-62706E023703}">
                      <ahyp:hlinkClr xmlns:ahyp="http://schemas.microsoft.com/office/drawing/2018/hyperlinkcolor" val="tx"/>
                    </a:ext>
                  </a:extLst>
                </a:hlinkClick>
              </a:rPr>
              <a:t> </a:t>
            </a:r>
            <a:r>
              <a:rPr lang="en-US" sz="1900" b="1" u="sng" dirty="0" err="1">
                <a:solidFill>
                  <a:srgbClr val="0563C1"/>
                </a:solidFill>
                <a:latin typeface="DM Sans" pitchFamily="34" charset="0"/>
                <a:ea typeface="DM Sans" pitchFamily="34" charset="-122"/>
                <a:cs typeface="DM Sans" pitchFamily="34" charset="-120"/>
                <a:hlinkClick r:id="rId5">
                  <a:extLst>
                    <a:ext uri="{A12FA001-AC4F-418D-AE19-62706E023703}">
                      <ahyp:hlinkClr xmlns:ahyp="http://schemas.microsoft.com/office/drawing/2018/hyperlinkcolor" val="tx"/>
                    </a:ext>
                  </a:extLst>
                </a:hlinkClick>
              </a:rPr>
              <a:t>lông</a:t>
            </a:r>
            <a:r>
              <a:rPr lang="en-US" sz="1900" b="1" u="sng" dirty="0">
                <a:solidFill>
                  <a:srgbClr val="0563C1"/>
                </a:solidFill>
                <a:latin typeface="DM Sans" pitchFamily="34" charset="0"/>
                <a:ea typeface="DM Sans" pitchFamily="34" charset="-122"/>
                <a:cs typeface="DM Sans" pitchFamily="34" charset="-120"/>
                <a:hlinkClick r:id="rId5">
                  <a:extLst>
                    <a:ext uri="{A12FA001-AC4F-418D-AE19-62706E023703}">
                      <ahyp:hlinkClr xmlns:ahyp="http://schemas.microsoft.com/office/drawing/2018/hyperlinkcolor" val="tx"/>
                    </a:ext>
                  </a:extLst>
                </a:hlinkClick>
              </a:rPr>
              <a:t> </a:t>
            </a:r>
            <a:r>
              <a:rPr lang="en-US" sz="1900" b="1" u="sng">
                <a:solidFill>
                  <a:srgbClr val="0563C1"/>
                </a:solidFill>
                <a:latin typeface="DM Sans" pitchFamily="34" charset="0"/>
                <a:ea typeface="DM Sans" pitchFamily="34" charset="-122"/>
                <a:cs typeface="DM Sans" pitchFamily="34" charset="-120"/>
                <a:hlinkClick r:id="rId5">
                  <a:extLst>
                    <a:ext uri="{A12FA001-AC4F-418D-AE19-62706E023703}">
                      <ahyp:hlinkClr xmlns:ahyp="http://schemas.microsoft.com/office/drawing/2018/hyperlinkcolor" val="tx"/>
                    </a:ext>
                  </a:extLst>
                </a:hlinkClick>
              </a:rPr>
              <a:t>mũi</a:t>
            </a:r>
            <a:endParaRPr lang="en-US" sz="1900" dirty="0"/>
          </a:p>
        </p:txBody>
      </p:sp>
      <p:pic>
        <p:nvPicPr>
          <p:cNvPr id="9" name="Image 0" descr="preencoded.png"/>
          <p:cNvPicPr>
            <a:picLocks noChangeAspect="1"/>
          </p:cNvPicPr>
          <p:nvPr/>
        </p:nvPicPr>
        <p:blipFill>
          <a:blip r:embed="rId6"/>
          <a:stretch>
            <a:fillRect/>
          </a:stretch>
        </p:blipFill>
        <p:spPr>
          <a:xfrm>
            <a:off x="8163997" y="3836789"/>
            <a:ext cx="5609868" cy="1736169"/>
          </a:xfrm>
          <a:prstGeom prst="rect">
            <a:avLst/>
          </a:prstGeom>
        </p:spPr>
      </p:pic>
      <p:pic>
        <p:nvPicPr>
          <p:cNvPr id="10" name="Image 0" descr="preencoded.png">
            <a:extLst>
              <a:ext uri="{FF2B5EF4-FFF2-40B4-BE49-F238E27FC236}">
                <a16:creationId xmlns:a16="http://schemas.microsoft.com/office/drawing/2014/main" id="{D9694E45-5411-0E9C-B00F-35BA139538BA}"/>
              </a:ext>
            </a:extLst>
          </p:cNvPr>
          <p:cNvPicPr>
            <a:picLocks noChangeAspect="1"/>
          </p:cNvPicPr>
          <p:nvPr/>
        </p:nvPicPr>
        <p:blipFill>
          <a:blip r:embed="rId6"/>
          <a:stretch>
            <a:fillRect/>
          </a:stretch>
        </p:blipFill>
        <p:spPr>
          <a:xfrm>
            <a:off x="11653896" y="7361516"/>
            <a:ext cx="2804932" cy="868084"/>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TotalTime>
  <Words>946</Words>
  <Application>Microsoft Office PowerPoint</Application>
  <PresentationFormat>Custom</PresentationFormat>
  <Paragraphs>102</Paragraphs>
  <Slides>8</Slides>
  <Notes>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PT Serif</vt:lpstr>
      <vt:lpstr>Arial</vt:lpstr>
      <vt:lpstr>DM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Nhan Van</cp:lastModifiedBy>
  <cp:revision>4</cp:revision>
  <dcterms:created xsi:type="dcterms:W3CDTF">2024-11-13T06:59:26Z</dcterms:created>
  <dcterms:modified xsi:type="dcterms:W3CDTF">2024-11-13T07:11:48Z</dcterms:modified>
</cp:coreProperties>
</file>