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4118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s://antoannamviet.com/quan-trac-moi-truong-lao-dong/" TargetMode="Externa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hyperlink" Target="https://antoannamviet.com/tai-lieu-an-toan-lao-dong-san-xuat-laptop/"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13855" y="1875765"/>
            <a:ext cx="4778368" cy="4778368"/>
          </a:xfrm>
          <a:prstGeom prst="rect">
            <a:avLst/>
          </a:prstGeom>
        </p:spPr>
      </p:pic>
      <p:sp>
        <p:nvSpPr>
          <p:cNvPr id="3" name="Text 0"/>
          <p:cNvSpPr/>
          <p:nvPr/>
        </p:nvSpPr>
        <p:spPr>
          <a:xfrm>
            <a:off x="864037" y="2408277"/>
            <a:ext cx="7415927" cy="1543050"/>
          </a:xfrm>
          <a:prstGeom prst="rect">
            <a:avLst/>
          </a:prstGeom>
          <a:noFill/>
          <a:ln/>
        </p:spPr>
        <p:txBody>
          <a:bodyPr wrap="square" lIns="0" tIns="0" rIns="0" bIns="0" rtlCol="0" anchor="t"/>
          <a:lstStyle/>
          <a:p>
            <a:pPr marL="0" indent="0">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Lao </a:t>
            </a:r>
            <a:r>
              <a:rPr lang="en-US" sz="485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Động</a:t>
            </a: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 Trong</a:t>
            </a:r>
          </a:p>
          <a:p>
            <a:pPr marL="0" indent="0">
              <a:lnSpc>
                <a:spcPts val="6050"/>
              </a:lnSpc>
              <a:buNone/>
            </a:pPr>
            <a:r>
              <a:rPr lang="en-US" sz="485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Sản</a:t>
            </a: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 Xuất Laptop</a:t>
            </a:r>
            <a:endParaRPr lang="en-US" sz="4850" dirty="0"/>
          </a:p>
        </p:txBody>
      </p:sp>
      <p:sp>
        <p:nvSpPr>
          <p:cNvPr id="4" name="Text 1"/>
          <p:cNvSpPr/>
          <p:nvPr/>
        </p:nvSpPr>
        <p:spPr>
          <a:xfrm>
            <a:off x="864037" y="3958947"/>
            <a:ext cx="7415927"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Giới thiệu tổng quan về an toàn lao động trong ngành sản xuất laptop.</a:t>
            </a:r>
            <a:endParaRPr lang="en-US" sz="1900" dirty="0"/>
          </a:p>
        </p:txBody>
      </p:sp>
      <p:sp>
        <p:nvSpPr>
          <p:cNvPr id="5" name="Shape 2"/>
          <p:cNvSpPr/>
          <p:nvPr/>
        </p:nvSpPr>
        <p:spPr>
          <a:xfrm>
            <a:off x="871657" y="5930334"/>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79277" y="5937954"/>
            <a:ext cx="379690" cy="379690"/>
          </a:xfrm>
          <a:prstGeom prst="rect">
            <a:avLst/>
          </a:prstGeom>
        </p:spPr>
      </p:pic>
      <p:sp>
        <p:nvSpPr>
          <p:cNvPr id="7" name="Text 3"/>
          <p:cNvSpPr/>
          <p:nvPr/>
        </p:nvSpPr>
        <p:spPr>
          <a:xfrm>
            <a:off x="1389936" y="5911879"/>
            <a:ext cx="3298984" cy="431959"/>
          </a:xfrm>
          <a:prstGeom prst="rect">
            <a:avLst/>
          </a:prstGeom>
          <a:noFill/>
          <a:ln/>
        </p:spPr>
        <p:txBody>
          <a:bodyPr wrap="none" lIns="0" tIns="0" rIns="0" bIns="0" rtlCol="0" anchor="t"/>
          <a:lstStyle/>
          <a:p>
            <a:pPr marL="0" indent="0" algn="l">
              <a:lnSpc>
                <a:spcPts val="3400"/>
              </a:lnSpc>
              <a:buNone/>
            </a:pP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Bản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quyền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thuộc</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An Toàn Nam Việt</a:t>
            </a:r>
            <a:endParaRPr lang="en-US" sz="2400" dirty="0"/>
          </a:p>
        </p:txBody>
      </p:sp>
      <p:pic>
        <p:nvPicPr>
          <p:cNvPr id="9" name="Picture 8">
            <a:extLst>
              <a:ext uri="{FF2B5EF4-FFF2-40B4-BE49-F238E27FC236}">
                <a16:creationId xmlns:a16="http://schemas.microsoft.com/office/drawing/2014/main" id="{298007D0-162A-2145-4F87-9065E30DEA87}"/>
              </a:ext>
            </a:extLst>
          </p:cNvPr>
          <p:cNvPicPr>
            <a:picLocks noChangeAspect="1"/>
          </p:cNvPicPr>
          <p:nvPr/>
        </p:nvPicPr>
        <p:blipFill>
          <a:blip r:embed="rId5"/>
          <a:stretch>
            <a:fillRect/>
          </a:stretch>
        </p:blipFill>
        <p:spPr>
          <a:xfrm>
            <a:off x="11674749" y="7355393"/>
            <a:ext cx="2823187" cy="87420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06210" y="3678199"/>
            <a:ext cx="5215523" cy="4178260"/>
          </a:xfrm>
          <a:prstGeom prst="rect">
            <a:avLst/>
          </a:prstGeom>
        </p:spPr>
      </p:pic>
      <p:sp>
        <p:nvSpPr>
          <p:cNvPr id="3" name="Text 0"/>
          <p:cNvSpPr/>
          <p:nvPr/>
        </p:nvSpPr>
        <p:spPr>
          <a:xfrm>
            <a:off x="6350437" y="715685"/>
            <a:ext cx="7415927" cy="2314575"/>
          </a:xfrm>
          <a:prstGeom prst="rect">
            <a:avLst/>
          </a:prstGeom>
          <a:noFill/>
          <a:ln/>
        </p:spPr>
        <p:txBody>
          <a:bodyPr wrap="square" lIns="0" tIns="0" rIns="0" bIns="0" rtlCol="0" anchor="t"/>
          <a:lstStyle/>
          <a:p>
            <a:pPr marL="0" indent="0">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Tình hình tai nạn lao động 6 tháng đầu năm 2024</a:t>
            </a:r>
            <a:endParaRPr lang="en-US" sz="4850" dirty="0"/>
          </a:p>
        </p:txBody>
      </p:sp>
      <p:sp>
        <p:nvSpPr>
          <p:cNvPr id="4" name="Shape 1"/>
          <p:cNvSpPr/>
          <p:nvPr/>
        </p:nvSpPr>
        <p:spPr>
          <a:xfrm>
            <a:off x="6350437" y="3678198"/>
            <a:ext cx="555427" cy="555427"/>
          </a:xfrm>
          <a:prstGeom prst="roundRect">
            <a:avLst>
              <a:gd name="adj" fmla="val 40005"/>
            </a:avLst>
          </a:prstGeom>
          <a:solidFill>
            <a:srgbClr val="E8F3E8"/>
          </a:solidFill>
          <a:ln/>
        </p:spPr>
      </p:sp>
      <p:sp>
        <p:nvSpPr>
          <p:cNvPr id="5" name="Text 2"/>
          <p:cNvSpPr/>
          <p:nvPr/>
        </p:nvSpPr>
        <p:spPr>
          <a:xfrm>
            <a:off x="6535698" y="3770709"/>
            <a:ext cx="184785"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900" dirty="0"/>
          </a:p>
        </p:txBody>
      </p:sp>
      <p:sp>
        <p:nvSpPr>
          <p:cNvPr id="6" name="Text 3"/>
          <p:cNvSpPr/>
          <p:nvPr/>
        </p:nvSpPr>
        <p:spPr>
          <a:xfrm>
            <a:off x="7152680" y="3678198"/>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vụ tai nạn</a:t>
            </a:r>
            <a:endParaRPr lang="en-US" sz="2400" dirty="0"/>
          </a:p>
        </p:txBody>
      </p:sp>
      <p:sp>
        <p:nvSpPr>
          <p:cNvPr id="7" name="Text 4"/>
          <p:cNvSpPr/>
          <p:nvPr/>
        </p:nvSpPr>
        <p:spPr>
          <a:xfrm>
            <a:off x="7152680" y="4212074"/>
            <a:ext cx="6613684"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3.201 vụ, giảm 7,09% so với cùng kỳ năm 2023</a:t>
            </a:r>
            <a:endParaRPr lang="en-US" sz="1900" dirty="0"/>
          </a:p>
        </p:txBody>
      </p:sp>
      <p:sp>
        <p:nvSpPr>
          <p:cNvPr id="8" name="Shape 5"/>
          <p:cNvSpPr/>
          <p:nvPr/>
        </p:nvSpPr>
        <p:spPr>
          <a:xfrm>
            <a:off x="6350437" y="5131594"/>
            <a:ext cx="555427" cy="555427"/>
          </a:xfrm>
          <a:prstGeom prst="roundRect">
            <a:avLst>
              <a:gd name="adj" fmla="val 40005"/>
            </a:avLst>
          </a:prstGeom>
          <a:solidFill>
            <a:srgbClr val="E8F3E8"/>
          </a:solidFill>
          <a:ln/>
        </p:spPr>
      </p:sp>
      <p:sp>
        <p:nvSpPr>
          <p:cNvPr id="9" name="Text 6"/>
          <p:cNvSpPr/>
          <p:nvPr/>
        </p:nvSpPr>
        <p:spPr>
          <a:xfrm>
            <a:off x="6507123" y="5224105"/>
            <a:ext cx="242054"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900" dirty="0"/>
          </a:p>
        </p:txBody>
      </p:sp>
      <p:sp>
        <p:nvSpPr>
          <p:cNvPr id="10" name="Text 7"/>
          <p:cNvSpPr/>
          <p:nvPr/>
        </p:nvSpPr>
        <p:spPr>
          <a:xfrm>
            <a:off x="7152680" y="5131594"/>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người bị nạn</a:t>
            </a:r>
            <a:endParaRPr lang="en-US" sz="2400" dirty="0"/>
          </a:p>
        </p:txBody>
      </p:sp>
      <p:sp>
        <p:nvSpPr>
          <p:cNvPr id="11" name="Text 8"/>
          <p:cNvSpPr/>
          <p:nvPr/>
        </p:nvSpPr>
        <p:spPr>
          <a:xfrm>
            <a:off x="7152680" y="5665470"/>
            <a:ext cx="6613684"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3.065 người, giảm 6,04% so với cùng kỳ năm 2023</a:t>
            </a:r>
            <a:endParaRPr lang="en-US" sz="1900" dirty="0"/>
          </a:p>
        </p:txBody>
      </p:sp>
      <p:sp>
        <p:nvSpPr>
          <p:cNvPr id="12" name="Shape 9"/>
          <p:cNvSpPr/>
          <p:nvPr/>
        </p:nvSpPr>
        <p:spPr>
          <a:xfrm>
            <a:off x="6350437" y="6584990"/>
            <a:ext cx="555427" cy="555427"/>
          </a:xfrm>
          <a:prstGeom prst="roundRect">
            <a:avLst>
              <a:gd name="adj" fmla="val 40005"/>
            </a:avLst>
          </a:prstGeom>
          <a:solidFill>
            <a:srgbClr val="E8F3E8"/>
          </a:solidFill>
          <a:ln/>
        </p:spPr>
      </p:sp>
      <p:sp>
        <p:nvSpPr>
          <p:cNvPr id="13" name="Text 10"/>
          <p:cNvSpPr/>
          <p:nvPr/>
        </p:nvSpPr>
        <p:spPr>
          <a:xfrm>
            <a:off x="6516291" y="6677501"/>
            <a:ext cx="223718" cy="370284"/>
          </a:xfrm>
          <a:prstGeom prst="rect">
            <a:avLst/>
          </a:prstGeom>
          <a:noFill/>
          <a:ln/>
        </p:spPr>
        <p:txBody>
          <a:bodyPr wrap="none" lIns="0" tIns="0" rIns="0" bIns="0" rtlCol="0" anchor="t"/>
          <a:lstStyle/>
          <a:p>
            <a:pPr marL="0" indent="0" algn="ctr">
              <a:lnSpc>
                <a:spcPts val="29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900" dirty="0"/>
          </a:p>
        </p:txBody>
      </p:sp>
      <p:sp>
        <p:nvSpPr>
          <p:cNvPr id="14" name="Text 11"/>
          <p:cNvSpPr/>
          <p:nvPr/>
        </p:nvSpPr>
        <p:spPr>
          <a:xfrm>
            <a:off x="7152680" y="6584990"/>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vụ chết người</a:t>
            </a:r>
            <a:endParaRPr lang="en-US" sz="2400" dirty="0"/>
          </a:p>
        </p:txBody>
      </p:sp>
      <p:sp>
        <p:nvSpPr>
          <p:cNvPr id="15" name="Text 12"/>
          <p:cNvSpPr/>
          <p:nvPr/>
        </p:nvSpPr>
        <p:spPr>
          <a:xfrm>
            <a:off x="7152680" y="7118866"/>
            <a:ext cx="6613684"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320 vụ, giảm 7,25% so với cùng kỳ năm 2023</a:t>
            </a:r>
            <a:endParaRPr lang="en-US" sz="1900" dirty="0"/>
          </a:p>
        </p:txBody>
      </p:sp>
      <p:pic>
        <p:nvPicPr>
          <p:cNvPr id="16" name="Picture 15">
            <a:extLst>
              <a:ext uri="{FF2B5EF4-FFF2-40B4-BE49-F238E27FC236}">
                <a16:creationId xmlns:a16="http://schemas.microsoft.com/office/drawing/2014/main" id="{306FA38D-2D6D-DE4F-71FE-7956D1F25468}"/>
              </a:ext>
            </a:extLst>
          </p:cNvPr>
          <p:cNvPicPr>
            <a:picLocks noChangeAspect="1"/>
          </p:cNvPicPr>
          <p:nvPr/>
        </p:nvPicPr>
        <p:blipFill>
          <a:blip r:embed="rId4"/>
          <a:stretch>
            <a:fillRect/>
          </a:stretch>
        </p:blipFill>
        <p:spPr>
          <a:xfrm>
            <a:off x="11674749" y="7355393"/>
            <a:ext cx="2823187" cy="87420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70811" y="606504"/>
            <a:ext cx="13088779" cy="1376363"/>
          </a:xfrm>
          <a:prstGeom prst="rect">
            <a:avLst/>
          </a:prstGeom>
          <a:noFill/>
          <a:ln/>
        </p:spPr>
        <p:txBody>
          <a:bodyPr wrap="square" lIns="0" tIns="0" rIns="0" bIns="0" rtlCol="0" anchor="t"/>
          <a:lstStyle/>
          <a:p>
            <a:pPr marL="0" indent="0" algn="ctr">
              <a:lnSpc>
                <a:spcPts val="5400"/>
              </a:lnSpc>
              <a:buNone/>
            </a:pPr>
            <a:r>
              <a:rPr lang="en-US" sz="430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Vệ Sinh Lao Động Trong </a:t>
            </a:r>
          </a:p>
          <a:p>
            <a:pPr marL="0" indent="0" algn="ctr">
              <a:lnSpc>
                <a:spcPts val="5400"/>
              </a:lnSpc>
              <a:buNone/>
            </a:pPr>
            <a:r>
              <a:rPr lang="en-US" sz="43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Sản</a:t>
            </a:r>
            <a:r>
              <a:rPr lang="en-US" sz="4300" b="1" dirty="0">
                <a:solidFill>
                  <a:srgbClr val="3B4540"/>
                </a:solidFill>
                <a:latin typeface="Times New Roman" panose="02020603050405020304" pitchFamily="18" charset="0"/>
                <a:ea typeface="Fraunces Extra Bold" pitchFamily="34" charset="-122"/>
                <a:cs typeface="Times New Roman" panose="02020603050405020304" pitchFamily="18" charset="0"/>
              </a:rPr>
              <a:t> Xuất Bo Mạch Chủ</a:t>
            </a:r>
            <a:endParaRPr lang="en-US" sz="4300" dirty="0"/>
          </a:p>
        </p:txBody>
      </p:sp>
      <p:pic>
        <p:nvPicPr>
          <p:cNvPr id="3" name="Image 0" descr="preencoded.png"/>
          <p:cNvPicPr>
            <a:picLocks noChangeAspect="1"/>
          </p:cNvPicPr>
          <p:nvPr/>
        </p:nvPicPr>
        <p:blipFill>
          <a:blip r:embed="rId3"/>
          <a:stretch>
            <a:fillRect/>
          </a:stretch>
        </p:blipFill>
        <p:spPr>
          <a:xfrm>
            <a:off x="5257443" y="2423279"/>
            <a:ext cx="4881344" cy="2742597"/>
          </a:xfrm>
          <a:prstGeom prst="rect">
            <a:avLst/>
          </a:prstGeom>
        </p:spPr>
      </p:pic>
      <p:sp>
        <p:nvSpPr>
          <p:cNvPr id="4" name="Text 1"/>
          <p:cNvSpPr/>
          <p:nvPr/>
        </p:nvSpPr>
        <p:spPr>
          <a:xfrm>
            <a:off x="770811" y="4983242"/>
            <a:ext cx="13088779" cy="352425"/>
          </a:xfrm>
          <a:prstGeom prst="rect">
            <a:avLst/>
          </a:prstGeom>
          <a:noFill/>
          <a:ln/>
        </p:spPr>
        <p:txBody>
          <a:bodyPr wrap="none" lIns="0" tIns="0" rIns="0" bIns="0" rtlCol="0" anchor="t"/>
          <a:lstStyle/>
          <a:p>
            <a:pPr marL="0" indent="0">
              <a:lnSpc>
                <a:spcPts val="2750"/>
              </a:lnSpc>
              <a:buNone/>
            </a:pPr>
            <a:endParaRPr lang="en-US" sz="1700" dirty="0"/>
          </a:p>
        </p:txBody>
      </p:sp>
      <p:sp>
        <p:nvSpPr>
          <p:cNvPr id="5" name="Text 2"/>
          <p:cNvSpPr/>
          <p:nvPr/>
        </p:nvSpPr>
        <p:spPr>
          <a:xfrm>
            <a:off x="1574680" y="5841733"/>
            <a:ext cx="2752844" cy="344091"/>
          </a:xfrm>
          <a:prstGeom prst="rect">
            <a:avLst/>
          </a:prstGeom>
          <a:noFill/>
          <a:ln/>
        </p:spPr>
        <p:txBody>
          <a:bodyPr wrap="none" lIns="0" tIns="0" rIns="0" bIns="0" rtlCol="0" anchor="t"/>
          <a:lstStyle/>
          <a:p>
            <a:pPr marL="0" indent="0">
              <a:lnSpc>
                <a:spcPts val="2700"/>
              </a:lnSpc>
              <a:buNone/>
            </a:pPr>
            <a:r>
              <a:rPr lang="en-US" sz="2150" b="1" dirty="0">
                <a:solidFill>
                  <a:srgbClr val="3B4540"/>
                </a:solidFill>
                <a:latin typeface="Times New Roman" panose="02020603050405020304" pitchFamily="18" charset="0"/>
                <a:ea typeface="Fraunces Extra Bold" pitchFamily="34" charset="-122"/>
                <a:cs typeface="Times New Roman" panose="02020603050405020304" pitchFamily="18" charset="0"/>
              </a:rPr>
              <a:t>Quy Trình Sản Xuất</a:t>
            </a:r>
            <a:endParaRPr lang="en-US" sz="2150" dirty="0"/>
          </a:p>
        </p:txBody>
      </p:sp>
      <p:sp>
        <p:nvSpPr>
          <p:cNvPr id="6" name="Text 3"/>
          <p:cNvSpPr/>
          <p:nvPr/>
        </p:nvSpPr>
        <p:spPr>
          <a:xfrm>
            <a:off x="1574680" y="6367701"/>
            <a:ext cx="6275784" cy="704850"/>
          </a:xfrm>
          <a:prstGeom prst="rect">
            <a:avLst/>
          </a:prstGeom>
          <a:noFill/>
          <a:ln/>
        </p:spPr>
        <p:txBody>
          <a:bodyPr wrap="square" lIns="0" tIns="0" rIns="0" bIns="0" rtlCol="0" anchor="t"/>
          <a:lstStyle/>
          <a:p>
            <a:pPr marL="0" indent="0">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Quy trình sản xuất bo mạch chủ yêu cầu độ chính xác </a:t>
            </a:r>
            <a:r>
              <a:rPr lang="en-US" sz="1700" dirty="0" err="1">
                <a:solidFill>
                  <a:srgbClr val="405449"/>
                </a:solidFill>
                <a:latin typeface="Times New Roman" panose="02020603050405020304" pitchFamily="18" charset="0"/>
                <a:ea typeface="Nobile" pitchFamily="34" charset="-122"/>
                <a:cs typeface="Times New Roman" panose="02020603050405020304" pitchFamily="18" charset="0"/>
              </a:rPr>
              <a:t>cao</a:t>
            </a: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nSpc>
                <a:spcPts val="2750"/>
              </a:lnSpc>
              <a:buNone/>
            </a:pPr>
            <a:r>
              <a:rPr lang="en-US" sz="1700" dirty="0" err="1">
                <a:solidFill>
                  <a:srgbClr val="405449"/>
                </a:solidFill>
                <a:latin typeface="Times New Roman" panose="02020603050405020304" pitchFamily="18" charset="0"/>
                <a:ea typeface="Nobile" pitchFamily="34" charset="-122"/>
                <a:cs typeface="Times New Roman" panose="02020603050405020304" pitchFamily="18" charset="0"/>
              </a:rPr>
              <a:t>và</a:t>
            </a: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 kiểm soát chất lượng nghiêm ngặt.</a:t>
            </a:r>
            <a:endParaRPr lang="en-US" sz="1700" dirty="0"/>
          </a:p>
        </p:txBody>
      </p:sp>
      <p:sp>
        <p:nvSpPr>
          <p:cNvPr id="7" name="Text 4"/>
          <p:cNvSpPr/>
          <p:nvPr/>
        </p:nvSpPr>
        <p:spPr>
          <a:xfrm>
            <a:off x="8264665" y="5853819"/>
            <a:ext cx="3737729" cy="344091"/>
          </a:xfrm>
          <a:prstGeom prst="rect">
            <a:avLst/>
          </a:prstGeom>
          <a:noFill/>
          <a:ln/>
        </p:spPr>
        <p:txBody>
          <a:bodyPr wrap="none" lIns="0" tIns="0" rIns="0" bIns="0" rtlCol="0" anchor="t"/>
          <a:lstStyle/>
          <a:p>
            <a:pPr marL="0" indent="0">
              <a:lnSpc>
                <a:spcPts val="2700"/>
              </a:lnSpc>
              <a:buNone/>
            </a:pPr>
            <a:r>
              <a:rPr lang="en-US" sz="2150" b="1" dirty="0">
                <a:solidFill>
                  <a:srgbClr val="3B4540"/>
                </a:solidFill>
                <a:latin typeface="Times New Roman" panose="02020603050405020304" pitchFamily="18" charset="0"/>
                <a:ea typeface="Fraunces Extra Bold" pitchFamily="34" charset="-122"/>
                <a:cs typeface="Times New Roman" panose="02020603050405020304" pitchFamily="18" charset="0"/>
              </a:rPr>
              <a:t>Các Dạng Tai Nạn Phổ Biến</a:t>
            </a:r>
            <a:endParaRPr lang="en-US" sz="2150" dirty="0"/>
          </a:p>
        </p:txBody>
      </p:sp>
      <p:sp>
        <p:nvSpPr>
          <p:cNvPr id="8" name="Text 5"/>
          <p:cNvSpPr/>
          <p:nvPr/>
        </p:nvSpPr>
        <p:spPr>
          <a:xfrm>
            <a:off x="8264665" y="6367701"/>
            <a:ext cx="6275784" cy="1057275"/>
          </a:xfrm>
          <a:prstGeom prst="rect">
            <a:avLst/>
          </a:prstGeom>
          <a:noFill/>
          <a:ln/>
        </p:spPr>
        <p:txBody>
          <a:bodyPr wrap="square" lIns="0" tIns="0" rIns="0" bIns="0" rtlCol="0" anchor="t"/>
          <a:lstStyle/>
          <a:p>
            <a:pPr marL="0" indent="0">
              <a:lnSpc>
                <a:spcPts val="2750"/>
              </a:lnSpc>
              <a:buNone/>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Các dạng tai nạn lao động phổ biến bao gồm bị kẹp, cắt </a:t>
            </a:r>
            <a:r>
              <a:rPr lang="en-US" sz="1700" dirty="0" err="1">
                <a:solidFill>
                  <a:srgbClr val="405449"/>
                </a:solidFill>
                <a:latin typeface="Times New Roman" panose="02020603050405020304" pitchFamily="18" charset="0"/>
                <a:ea typeface="Nobile" pitchFamily="34" charset="-122"/>
                <a:cs typeface="Times New Roman" panose="02020603050405020304" pitchFamily="18" charset="0"/>
              </a:rPr>
              <a:t>hoặc</a:t>
            </a: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nSpc>
                <a:spcPts val="2750"/>
              </a:lnSpc>
              <a:buNone/>
            </a:pPr>
            <a:r>
              <a:rPr lang="en-US" sz="1700" dirty="0" err="1">
                <a:solidFill>
                  <a:srgbClr val="405449"/>
                </a:solidFill>
                <a:latin typeface="Times New Roman" panose="02020603050405020304" pitchFamily="18" charset="0"/>
                <a:ea typeface="Nobile" pitchFamily="34" charset="-122"/>
                <a:cs typeface="Times New Roman" panose="02020603050405020304" pitchFamily="18" charset="0"/>
              </a:rPr>
              <a:t>đâm</a:t>
            </a: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 do các bộ phận máy móc, và phơi nhiễm hóa chất độc hại.</a:t>
            </a:r>
            <a:endParaRPr lang="en-US" sz="1700" dirty="0"/>
          </a:p>
        </p:txBody>
      </p:sp>
      <p:pic>
        <p:nvPicPr>
          <p:cNvPr id="9" name="Picture 8">
            <a:extLst>
              <a:ext uri="{FF2B5EF4-FFF2-40B4-BE49-F238E27FC236}">
                <a16:creationId xmlns:a16="http://schemas.microsoft.com/office/drawing/2014/main" id="{93010E75-3203-E027-4B9F-B4F852BE2390}"/>
              </a:ext>
            </a:extLst>
          </p:cNvPr>
          <p:cNvPicPr>
            <a:picLocks noChangeAspect="1"/>
          </p:cNvPicPr>
          <p:nvPr/>
        </p:nvPicPr>
        <p:blipFill>
          <a:blip r:embed="rId4"/>
          <a:stretch>
            <a:fillRect/>
          </a:stretch>
        </p:blipFill>
        <p:spPr>
          <a:xfrm>
            <a:off x="11674749" y="7355393"/>
            <a:ext cx="2823187" cy="87420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184018" y="3847564"/>
            <a:ext cx="4903827" cy="3301960"/>
          </a:xfrm>
          <a:prstGeom prst="rect">
            <a:avLst/>
          </a:prstGeom>
        </p:spPr>
      </p:pic>
      <p:sp>
        <p:nvSpPr>
          <p:cNvPr id="4" name="Text 0"/>
          <p:cNvSpPr/>
          <p:nvPr/>
        </p:nvSpPr>
        <p:spPr>
          <a:xfrm>
            <a:off x="815696" y="642461"/>
            <a:ext cx="8368321" cy="2184916"/>
          </a:xfrm>
          <a:prstGeom prst="rect">
            <a:avLst/>
          </a:prstGeom>
          <a:noFill/>
          <a:ln/>
        </p:spPr>
        <p:txBody>
          <a:bodyPr wrap="square" lIns="0" tIns="0" rIns="0" bIns="0" rtlCol="0" anchor="t"/>
          <a:lstStyle/>
          <a:p>
            <a:pPr marL="0" indent="0">
              <a:lnSpc>
                <a:spcPts val="5700"/>
              </a:lnSpc>
              <a:buNone/>
            </a:pPr>
            <a:r>
              <a:rPr lang="en-US" sz="4550" b="1" dirty="0">
                <a:solidFill>
                  <a:srgbClr val="3B4540"/>
                </a:solidFill>
                <a:latin typeface="Times New Roman" panose="02020603050405020304" pitchFamily="18" charset="0"/>
                <a:ea typeface="Fraunces Extra Bold" pitchFamily="34" charset="-122"/>
                <a:cs typeface="Times New Roman" panose="02020603050405020304" pitchFamily="18" charset="0"/>
              </a:rPr>
              <a:t>Biện Pháp Phòng </a:t>
            </a:r>
            <a:r>
              <a:rPr lang="en-US" sz="455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Tránh</a:t>
            </a:r>
            <a:r>
              <a:rPr lang="en-US" sz="455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p>
          <a:p>
            <a:pPr marL="0" indent="0">
              <a:lnSpc>
                <a:spcPts val="5700"/>
              </a:lnSpc>
              <a:buNone/>
            </a:pPr>
            <a:r>
              <a:rPr lang="en-US" sz="4550" b="1" dirty="0">
                <a:solidFill>
                  <a:srgbClr val="3B4540"/>
                </a:solidFill>
                <a:latin typeface="Times New Roman" panose="02020603050405020304" pitchFamily="18" charset="0"/>
                <a:ea typeface="Fraunces Extra Bold" pitchFamily="34" charset="-122"/>
                <a:cs typeface="Times New Roman" panose="02020603050405020304" pitchFamily="18" charset="0"/>
              </a:rPr>
              <a:t>Tai Nạn Lao Động Bo Mạch Chủ</a:t>
            </a:r>
            <a:endParaRPr lang="en-US" sz="4550" dirty="0"/>
          </a:p>
        </p:txBody>
      </p:sp>
      <p:sp>
        <p:nvSpPr>
          <p:cNvPr id="5" name="Shape 1"/>
          <p:cNvSpPr/>
          <p:nvPr/>
        </p:nvSpPr>
        <p:spPr>
          <a:xfrm>
            <a:off x="815697" y="3176945"/>
            <a:ext cx="7512606" cy="2088594"/>
          </a:xfrm>
          <a:prstGeom prst="roundRect">
            <a:avLst>
              <a:gd name="adj" fmla="val 10044"/>
            </a:avLst>
          </a:prstGeom>
          <a:solidFill>
            <a:srgbClr val="E8F3E8"/>
          </a:solidFill>
          <a:ln/>
        </p:spPr>
      </p:sp>
      <p:sp>
        <p:nvSpPr>
          <p:cNvPr id="6" name="Text 2"/>
          <p:cNvSpPr/>
          <p:nvPr/>
        </p:nvSpPr>
        <p:spPr>
          <a:xfrm>
            <a:off x="1048703" y="3409950"/>
            <a:ext cx="3153370" cy="364093"/>
          </a:xfrm>
          <a:prstGeom prst="rect">
            <a:avLst/>
          </a:prstGeom>
          <a:noFill/>
          <a:ln/>
        </p:spPr>
        <p:txBody>
          <a:bodyPr wrap="none" lIns="0" tIns="0" rIns="0" bIns="0" rtlCol="0" anchor="t"/>
          <a:lstStyle/>
          <a:p>
            <a:pPr marL="0" indent="0">
              <a:lnSpc>
                <a:spcPts val="2850"/>
              </a:lnSpc>
              <a:buNone/>
            </a:pPr>
            <a:r>
              <a:rPr lang="en-US" sz="2250" b="1" dirty="0">
                <a:solidFill>
                  <a:srgbClr val="405449"/>
                </a:solidFill>
                <a:latin typeface="Times New Roman" panose="02020603050405020304" pitchFamily="18" charset="0"/>
                <a:ea typeface="Fraunces Extra Bold" pitchFamily="34" charset="-122"/>
                <a:cs typeface="Times New Roman" panose="02020603050405020304" pitchFamily="18" charset="0"/>
              </a:rPr>
              <a:t>Nguyên Nhân Tai Nạn</a:t>
            </a:r>
            <a:endParaRPr lang="en-US" sz="2250" dirty="0"/>
          </a:p>
        </p:txBody>
      </p:sp>
      <p:sp>
        <p:nvSpPr>
          <p:cNvPr id="7" name="Text 3"/>
          <p:cNvSpPr/>
          <p:nvPr/>
        </p:nvSpPr>
        <p:spPr>
          <a:xfrm>
            <a:off x="1048703" y="3913823"/>
            <a:ext cx="7046595" cy="1118711"/>
          </a:xfrm>
          <a:prstGeom prst="rect">
            <a:avLst/>
          </a:prstGeom>
          <a:noFill/>
          <a:ln/>
        </p:spPr>
        <p:txBody>
          <a:bodyPr wrap="square" lIns="0" tIns="0" rIns="0" bIns="0" rtlCol="0" anchor="t"/>
          <a:lstStyle/>
          <a:p>
            <a:pPr marL="0" indent="0">
              <a:lnSpc>
                <a:spcPts val="290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Các nguyên nhân chính gây tai nạn lao động trong sản xuất bo mạch chủ bao gồm sử dụng máy móc không an toàn và phơi nhiễm hóa chất độc hại.</a:t>
            </a:r>
            <a:endParaRPr lang="en-US" sz="1800" dirty="0"/>
          </a:p>
        </p:txBody>
      </p:sp>
      <p:sp>
        <p:nvSpPr>
          <p:cNvPr id="8" name="Shape 4"/>
          <p:cNvSpPr/>
          <p:nvPr/>
        </p:nvSpPr>
        <p:spPr>
          <a:xfrm>
            <a:off x="815697" y="5498544"/>
            <a:ext cx="7512606" cy="2088594"/>
          </a:xfrm>
          <a:prstGeom prst="roundRect">
            <a:avLst>
              <a:gd name="adj" fmla="val 10044"/>
            </a:avLst>
          </a:prstGeom>
          <a:solidFill>
            <a:srgbClr val="E8F3E8"/>
          </a:solidFill>
          <a:ln/>
        </p:spPr>
      </p:sp>
      <p:sp>
        <p:nvSpPr>
          <p:cNvPr id="9" name="Text 5"/>
          <p:cNvSpPr/>
          <p:nvPr/>
        </p:nvSpPr>
        <p:spPr>
          <a:xfrm>
            <a:off x="1048703" y="5731550"/>
            <a:ext cx="3518297" cy="364093"/>
          </a:xfrm>
          <a:prstGeom prst="rect">
            <a:avLst/>
          </a:prstGeom>
          <a:noFill/>
          <a:ln/>
        </p:spPr>
        <p:txBody>
          <a:bodyPr wrap="none" lIns="0" tIns="0" rIns="0" bIns="0" rtlCol="0" anchor="t"/>
          <a:lstStyle/>
          <a:p>
            <a:pPr marL="0" indent="0">
              <a:lnSpc>
                <a:spcPts val="2850"/>
              </a:lnSpc>
              <a:buNone/>
            </a:pPr>
            <a:r>
              <a:rPr lang="en-US" sz="2250" b="1" dirty="0">
                <a:solidFill>
                  <a:srgbClr val="405449"/>
                </a:solidFill>
                <a:latin typeface="Times New Roman" panose="02020603050405020304" pitchFamily="18" charset="0"/>
                <a:ea typeface="Fraunces Extra Bold" pitchFamily="34" charset="-122"/>
                <a:cs typeface="Times New Roman" panose="02020603050405020304" pitchFamily="18" charset="0"/>
              </a:rPr>
              <a:t>Biện Pháp Phòng Tránh</a:t>
            </a:r>
            <a:endParaRPr lang="en-US" sz="2250" dirty="0"/>
          </a:p>
        </p:txBody>
      </p:sp>
      <p:sp>
        <p:nvSpPr>
          <p:cNvPr id="10" name="Text 6"/>
          <p:cNvSpPr/>
          <p:nvPr/>
        </p:nvSpPr>
        <p:spPr>
          <a:xfrm>
            <a:off x="1048703" y="6235422"/>
            <a:ext cx="7046595" cy="1118711"/>
          </a:xfrm>
          <a:prstGeom prst="rect">
            <a:avLst/>
          </a:prstGeom>
          <a:noFill/>
          <a:ln/>
        </p:spPr>
        <p:txBody>
          <a:bodyPr wrap="square" lIns="0" tIns="0" rIns="0" bIns="0" rtlCol="0" anchor="t"/>
          <a:lstStyle/>
          <a:p>
            <a:pPr marL="0" indent="0">
              <a:lnSpc>
                <a:spcPts val="2900"/>
              </a:lnSpc>
              <a:buNone/>
            </a:pPr>
            <a:r>
              <a:rPr lang="en-US" sz="1800" dirty="0">
                <a:solidFill>
                  <a:srgbClr val="405449"/>
                </a:solidFill>
                <a:latin typeface="Times New Roman" panose="02020603050405020304" pitchFamily="18" charset="0"/>
                <a:ea typeface="Nobile" pitchFamily="34" charset="-122"/>
                <a:cs typeface="Times New Roman" panose="02020603050405020304" pitchFamily="18" charset="0"/>
              </a:rPr>
              <a:t>Các biện pháp phòng tránh tai nạn lao động như trang bị đầy đủ thiết bị bảo hộ, đào tạo kỹ năng an toàn và tuân thủ nghiêm ngặt các quy định về an toàn lao động.</a:t>
            </a:r>
            <a:endParaRPr lang="en-US" sz="1800" dirty="0"/>
          </a:p>
        </p:txBody>
      </p:sp>
      <p:pic>
        <p:nvPicPr>
          <p:cNvPr id="11" name="Picture 10">
            <a:extLst>
              <a:ext uri="{FF2B5EF4-FFF2-40B4-BE49-F238E27FC236}">
                <a16:creationId xmlns:a16="http://schemas.microsoft.com/office/drawing/2014/main" id="{97CB4E0A-284D-4F7D-1793-E73290B59DBC}"/>
              </a:ext>
            </a:extLst>
          </p:cNvPr>
          <p:cNvPicPr>
            <a:picLocks noChangeAspect="1"/>
          </p:cNvPicPr>
          <p:nvPr/>
        </p:nvPicPr>
        <p:blipFill>
          <a:blip r:embed="rId4"/>
          <a:stretch>
            <a:fillRect/>
          </a:stretch>
        </p:blipFill>
        <p:spPr>
          <a:xfrm>
            <a:off x="11674749" y="7355393"/>
            <a:ext cx="2823187" cy="87420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121014" y="4001387"/>
            <a:ext cx="4869180" cy="2738914"/>
          </a:xfrm>
          <a:prstGeom prst="rect">
            <a:avLst/>
          </a:prstGeom>
        </p:spPr>
      </p:pic>
      <p:sp>
        <p:nvSpPr>
          <p:cNvPr id="4" name="Text 0"/>
          <p:cNvSpPr/>
          <p:nvPr/>
        </p:nvSpPr>
        <p:spPr>
          <a:xfrm>
            <a:off x="864037" y="852845"/>
            <a:ext cx="13585493" cy="2314575"/>
          </a:xfrm>
          <a:prstGeom prst="rect">
            <a:avLst/>
          </a:prstGeom>
          <a:noFill/>
          <a:ln/>
        </p:spPr>
        <p:txBody>
          <a:bodyPr wrap="square" lIns="0" tIns="0" rIns="0" bIns="0" rtlCol="0" anchor="t"/>
          <a:lstStyle/>
          <a:p>
            <a:pPr marL="0" indent="0" algn="ctr">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Lao Động Trong Lắp </a:t>
            </a:r>
            <a:r>
              <a:rPr lang="en-US" sz="485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Ráp</a:t>
            </a: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p>
          <a:p>
            <a:pPr marL="0" indent="0" algn="ctr">
              <a:lnSpc>
                <a:spcPts val="6050"/>
              </a:lnSpc>
              <a:buNone/>
            </a:pPr>
            <a:r>
              <a:rPr lang="en-US" sz="485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và</a:t>
            </a: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 Cài Đặt Linh Kiện</a:t>
            </a:r>
            <a:endParaRPr lang="en-US" sz="4850" dirty="0"/>
          </a:p>
        </p:txBody>
      </p:sp>
      <p:sp>
        <p:nvSpPr>
          <p:cNvPr id="5" name="Text 1"/>
          <p:cNvSpPr/>
          <p:nvPr/>
        </p:nvSpPr>
        <p:spPr>
          <a:xfrm>
            <a:off x="864037" y="3790712"/>
            <a:ext cx="7415927" cy="1185148"/>
          </a:xfrm>
          <a:prstGeom prst="rect">
            <a:avLst/>
          </a:prstGeom>
          <a:noFill/>
          <a:ln/>
        </p:spPr>
        <p:txBody>
          <a:bodyPr wrap="square" lIns="0" tIns="0" rIns="0" bIns="0" rtlCol="0" anchor="t"/>
          <a:lstStyle/>
          <a:p>
            <a:pPr marL="342900" indent="-342900" algn="l">
              <a:lnSpc>
                <a:spcPts val="3100"/>
              </a:lnSpc>
              <a:buSzPct val="100000"/>
              <a:buChar char="•"/>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Công việc lắp ráp và cài đặt linh kiện yêu cầu độ chính xác cao, tiềm ẩn nhiều nguy cơ tai nạn như bị kẹp, cắt hoặc đâm do các bộ phận máy móc.</a:t>
            </a:r>
            <a:endParaRPr lang="en-US" sz="1900" dirty="0"/>
          </a:p>
        </p:txBody>
      </p:sp>
      <p:sp>
        <p:nvSpPr>
          <p:cNvPr id="6" name="Text 2"/>
          <p:cNvSpPr/>
          <p:nvPr/>
        </p:nvSpPr>
        <p:spPr>
          <a:xfrm>
            <a:off x="864037" y="5062180"/>
            <a:ext cx="7415927" cy="790099"/>
          </a:xfrm>
          <a:prstGeom prst="rect">
            <a:avLst/>
          </a:prstGeom>
          <a:noFill/>
          <a:ln/>
        </p:spPr>
        <p:txBody>
          <a:bodyPr wrap="square" lIns="0" tIns="0" rIns="0" bIns="0" rtlCol="0" anchor="t"/>
          <a:lstStyle/>
          <a:p>
            <a:pPr marL="342900" indent="-342900" algn="l">
              <a:lnSpc>
                <a:spcPts val="3100"/>
              </a:lnSpc>
              <a:buSzPct val="100000"/>
              <a:buChar char="•"/>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Việc hàn các linh kiện điện tử nhỏ có thể gây bỏng hoặc điện giật nếu không tuân thủ quy trình an toàn.</a:t>
            </a:r>
            <a:endParaRPr lang="en-US" sz="1900" dirty="0"/>
          </a:p>
        </p:txBody>
      </p:sp>
      <p:sp>
        <p:nvSpPr>
          <p:cNvPr id="7" name="Text 3"/>
          <p:cNvSpPr/>
          <p:nvPr/>
        </p:nvSpPr>
        <p:spPr>
          <a:xfrm>
            <a:off x="864037" y="5938599"/>
            <a:ext cx="7415927" cy="1185148"/>
          </a:xfrm>
          <a:prstGeom prst="rect">
            <a:avLst/>
          </a:prstGeom>
          <a:noFill/>
          <a:ln/>
        </p:spPr>
        <p:txBody>
          <a:bodyPr wrap="square" lIns="0" tIns="0" rIns="0" bIns="0" rtlCol="0" anchor="t"/>
          <a:lstStyle/>
          <a:p>
            <a:pPr marL="342900" indent="-342900" algn="l">
              <a:lnSpc>
                <a:spcPts val="3100"/>
              </a:lnSpc>
              <a:buSzPct val="100000"/>
              <a:buChar char="•"/>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Sự mệt mỏi và bất cẩn của người lao động cũng là một nguyên nhân chính dẫn đến tai nạn trong quá trình lắp ráp và cài đặt.</a:t>
            </a:r>
            <a:endParaRPr lang="en-US" sz="1900" dirty="0"/>
          </a:p>
        </p:txBody>
      </p:sp>
      <p:pic>
        <p:nvPicPr>
          <p:cNvPr id="8" name="Picture 7">
            <a:extLst>
              <a:ext uri="{FF2B5EF4-FFF2-40B4-BE49-F238E27FC236}">
                <a16:creationId xmlns:a16="http://schemas.microsoft.com/office/drawing/2014/main" id="{A3FAABA0-B7DB-38AD-5AA8-616C9B3B84DA}"/>
              </a:ext>
            </a:extLst>
          </p:cNvPr>
          <p:cNvPicPr>
            <a:picLocks noChangeAspect="1"/>
          </p:cNvPicPr>
          <p:nvPr/>
        </p:nvPicPr>
        <p:blipFill>
          <a:blip r:embed="rId4"/>
          <a:stretch>
            <a:fillRect/>
          </a:stretch>
        </p:blipFill>
        <p:spPr>
          <a:xfrm>
            <a:off x="11674749" y="7355393"/>
            <a:ext cx="2823187" cy="87420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11878" y="986119"/>
            <a:ext cx="3459639" cy="3459639"/>
          </a:xfrm>
          <a:prstGeom prst="rect">
            <a:avLst/>
          </a:prstGeom>
        </p:spPr>
      </p:pic>
      <p:sp>
        <p:nvSpPr>
          <p:cNvPr id="3" name="Text 0"/>
          <p:cNvSpPr/>
          <p:nvPr/>
        </p:nvSpPr>
        <p:spPr>
          <a:xfrm>
            <a:off x="1547698" y="5214223"/>
            <a:ext cx="2824520" cy="353020"/>
          </a:xfrm>
          <a:prstGeom prst="rect">
            <a:avLst/>
          </a:prstGeom>
          <a:noFill/>
          <a:ln/>
        </p:spPr>
        <p:txBody>
          <a:bodyPr wrap="none" lIns="0" tIns="0" rIns="0" bIns="0" rtlCol="0" anchor="t"/>
          <a:lstStyle/>
          <a:p>
            <a:pPr marL="0" indent="0">
              <a:lnSpc>
                <a:spcPts val="2750"/>
              </a:lnSpc>
              <a:buNone/>
            </a:pPr>
            <a:r>
              <a:rPr lang="en-US" sz="2200" b="1" dirty="0">
                <a:solidFill>
                  <a:srgbClr val="3B4540"/>
                </a:solidFill>
                <a:latin typeface="Times New Roman" panose="02020603050405020304" pitchFamily="18" charset="0"/>
                <a:ea typeface="Fraunces Extra Bold" pitchFamily="34" charset="-122"/>
                <a:cs typeface="Times New Roman" panose="02020603050405020304" pitchFamily="18" charset="0"/>
              </a:rPr>
              <a:t>Các dạng tai nạn</a:t>
            </a:r>
            <a:endParaRPr lang="en-US" sz="2200" dirty="0"/>
          </a:p>
        </p:txBody>
      </p:sp>
      <p:sp>
        <p:nvSpPr>
          <p:cNvPr id="4" name="Text 1"/>
          <p:cNvSpPr/>
          <p:nvPr/>
        </p:nvSpPr>
        <p:spPr>
          <a:xfrm>
            <a:off x="1547698" y="5793105"/>
            <a:ext cx="3981569" cy="361474"/>
          </a:xfrm>
          <a:prstGeom prst="rect">
            <a:avLst/>
          </a:prstGeom>
          <a:noFill/>
          <a:ln/>
        </p:spPr>
        <p:txBody>
          <a:bodyPr wrap="none" lIns="0" tIns="0" rIns="0" bIns="0" rtlCol="0" anchor="t"/>
          <a:lstStyle/>
          <a:p>
            <a:pPr marL="0" indent="0">
              <a:lnSpc>
                <a:spcPts val="280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Tổn thương cơ học</a:t>
            </a:r>
            <a:endParaRPr lang="en-US" sz="1750" dirty="0"/>
          </a:p>
        </p:txBody>
      </p:sp>
      <p:sp>
        <p:nvSpPr>
          <p:cNvPr id="5" name="Text 2"/>
          <p:cNvSpPr/>
          <p:nvPr/>
        </p:nvSpPr>
        <p:spPr>
          <a:xfrm>
            <a:off x="1547698" y="6357938"/>
            <a:ext cx="3981569" cy="361474"/>
          </a:xfrm>
          <a:prstGeom prst="rect">
            <a:avLst/>
          </a:prstGeom>
          <a:noFill/>
          <a:ln/>
        </p:spPr>
        <p:txBody>
          <a:bodyPr wrap="none" lIns="0" tIns="0" rIns="0" bIns="0" rtlCol="0" anchor="t"/>
          <a:lstStyle/>
          <a:p>
            <a:pPr marL="0" indent="0">
              <a:lnSpc>
                <a:spcPts val="280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Trầy xước hoặc chấn thương</a:t>
            </a:r>
            <a:endParaRPr lang="en-US" sz="1750" dirty="0"/>
          </a:p>
        </p:txBody>
      </p:sp>
      <p:pic>
        <p:nvPicPr>
          <p:cNvPr id="6" name="Image 1" descr="preencoded.png"/>
          <p:cNvPicPr>
            <a:picLocks noChangeAspect="1"/>
          </p:cNvPicPr>
          <p:nvPr/>
        </p:nvPicPr>
        <p:blipFill>
          <a:blip r:embed="rId4"/>
          <a:srcRect b="7142"/>
          <a:stretch/>
        </p:blipFill>
        <p:spPr>
          <a:xfrm>
            <a:off x="5331262" y="875586"/>
            <a:ext cx="3981569" cy="3981569"/>
          </a:xfrm>
          <a:prstGeom prst="rect">
            <a:avLst/>
          </a:prstGeom>
        </p:spPr>
      </p:pic>
      <p:sp>
        <p:nvSpPr>
          <p:cNvPr id="7" name="Text 3"/>
          <p:cNvSpPr/>
          <p:nvPr/>
        </p:nvSpPr>
        <p:spPr>
          <a:xfrm>
            <a:off x="5617242" y="5174089"/>
            <a:ext cx="2824520" cy="353020"/>
          </a:xfrm>
          <a:prstGeom prst="rect">
            <a:avLst/>
          </a:prstGeom>
          <a:noFill/>
          <a:ln/>
        </p:spPr>
        <p:txBody>
          <a:bodyPr wrap="none" lIns="0" tIns="0" rIns="0" bIns="0" rtlCol="0" anchor="t"/>
          <a:lstStyle/>
          <a:p>
            <a:pPr marL="0" indent="0">
              <a:lnSpc>
                <a:spcPts val="2750"/>
              </a:lnSpc>
              <a:buNone/>
            </a:pPr>
            <a:r>
              <a:rPr lang="en-US" sz="2200" b="1" dirty="0">
                <a:solidFill>
                  <a:srgbClr val="3B4540"/>
                </a:solidFill>
                <a:latin typeface="Times New Roman" panose="02020603050405020304" pitchFamily="18" charset="0"/>
                <a:ea typeface="Fraunces Extra Bold" pitchFamily="34" charset="-122"/>
                <a:cs typeface="Times New Roman" panose="02020603050405020304" pitchFamily="18" charset="0"/>
              </a:rPr>
              <a:t>Nguyên nhân</a:t>
            </a:r>
            <a:endParaRPr lang="en-US" sz="2200" dirty="0"/>
          </a:p>
        </p:txBody>
      </p:sp>
      <p:sp>
        <p:nvSpPr>
          <p:cNvPr id="8" name="Text 4"/>
          <p:cNvSpPr/>
          <p:nvPr/>
        </p:nvSpPr>
        <p:spPr>
          <a:xfrm>
            <a:off x="5617242" y="5594856"/>
            <a:ext cx="3981569" cy="722948"/>
          </a:xfrm>
          <a:prstGeom prst="rect">
            <a:avLst/>
          </a:prstGeom>
          <a:noFill/>
          <a:ln/>
        </p:spPr>
        <p:txBody>
          <a:bodyPr wrap="square" lIns="0" tIns="0" rIns="0" bIns="0" rtlCol="0" anchor="t"/>
          <a:lstStyle/>
          <a:p>
            <a:pPr marL="0" indent="0">
              <a:lnSpc>
                <a:spcPts val="280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Sự thiếu cẩn trọng và kinh nghiệm của người lao động</a:t>
            </a:r>
            <a:endParaRPr lang="en-US" sz="1750" dirty="0"/>
          </a:p>
        </p:txBody>
      </p:sp>
      <p:sp>
        <p:nvSpPr>
          <p:cNvPr id="9" name="Text 5"/>
          <p:cNvSpPr/>
          <p:nvPr/>
        </p:nvSpPr>
        <p:spPr>
          <a:xfrm>
            <a:off x="5617241" y="6357938"/>
            <a:ext cx="3981569" cy="722948"/>
          </a:xfrm>
          <a:prstGeom prst="rect">
            <a:avLst/>
          </a:prstGeom>
          <a:noFill/>
          <a:ln/>
        </p:spPr>
        <p:txBody>
          <a:bodyPr wrap="square" lIns="0" tIns="0" rIns="0" bIns="0" rtlCol="0" anchor="t"/>
          <a:lstStyle/>
          <a:p>
            <a:pPr marL="0" indent="0">
              <a:lnSpc>
                <a:spcPts val="280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Không tuân thủ các biện pháp an toàn</a:t>
            </a:r>
            <a:endParaRPr lang="en-US" sz="1750" dirty="0"/>
          </a:p>
        </p:txBody>
      </p:sp>
      <p:pic>
        <p:nvPicPr>
          <p:cNvPr id="10" name="Image 2" descr="preencoded.png"/>
          <p:cNvPicPr>
            <a:picLocks noChangeAspect="1"/>
          </p:cNvPicPr>
          <p:nvPr/>
        </p:nvPicPr>
        <p:blipFill>
          <a:blip r:embed="rId5"/>
          <a:srcRect b="7142"/>
          <a:stretch/>
        </p:blipFill>
        <p:spPr>
          <a:xfrm>
            <a:off x="9962146" y="930852"/>
            <a:ext cx="3570172" cy="3570172"/>
          </a:xfrm>
          <a:prstGeom prst="rect">
            <a:avLst/>
          </a:prstGeom>
        </p:spPr>
      </p:pic>
      <p:sp>
        <p:nvSpPr>
          <p:cNvPr id="11" name="Text 6"/>
          <p:cNvSpPr/>
          <p:nvPr/>
        </p:nvSpPr>
        <p:spPr>
          <a:xfrm>
            <a:off x="9871710" y="5214223"/>
            <a:ext cx="3229570" cy="353020"/>
          </a:xfrm>
          <a:prstGeom prst="rect">
            <a:avLst/>
          </a:prstGeom>
          <a:noFill/>
          <a:ln/>
        </p:spPr>
        <p:txBody>
          <a:bodyPr wrap="none" lIns="0" tIns="0" rIns="0" bIns="0" rtlCol="0" anchor="t"/>
          <a:lstStyle/>
          <a:p>
            <a:pPr marL="0" indent="0">
              <a:lnSpc>
                <a:spcPts val="2750"/>
              </a:lnSpc>
              <a:buNone/>
            </a:pPr>
            <a:r>
              <a:rPr lang="en-US" sz="2200" b="1" dirty="0">
                <a:solidFill>
                  <a:srgbClr val="3B4540"/>
                </a:solidFill>
                <a:latin typeface="Times New Roman" panose="02020603050405020304" pitchFamily="18" charset="0"/>
                <a:ea typeface="Fraunces Extra Bold" pitchFamily="34" charset="-122"/>
                <a:cs typeface="Times New Roman" panose="02020603050405020304" pitchFamily="18" charset="0"/>
              </a:rPr>
              <a:t>Biện pháp phòng tránh</a:t>
            </a:r>
            <a:endParaRPr lang="en-US" sz="2200" dirty="0"/>
          </a:p>
        </p:txBody>
      </p:sp>
      <p:sp>
        <p:nvSpPr>
          <p:cNvPr id="12" name="Text 7"/>
          <p:cNvSpPr/>
          <p:nvPr/>
        </p:nvSpPr>
        <p:spPr>
          <a:xfrm>
            <a:off x="9871710" y="5583141"/>
            <a:ext cx="4236176" cy="722948"/>
          </a:xfrm>
          <a:prstGeom prst="rect">
            <a:avLst/>
          </a:prstGeom>
          <a:noFill/>
          <a:ln/>
        </p:spPr>
        <p:txBody>
          <a:bodyPr wrap="square" lIns="0" tIns="0" rIns="0" bIns="0" rtlCol="0" anchor="t"/>
          <a:lstStyle/>
          <a:p>
            <a:pPr marL="0" indent="0">
              <a:lnSpc>
                <a:spcPts val="2800"/>
              </a:lnSpc>
              <a:buNone/>
            </a:pPr>
            <a:r>
              <a:rPr lang="en-US" sz="1750" dirty="0">
                <a:solidFill>
                  <a:srgbClr val="438951"/>
                </a:solidFill>
                <a:latin typeface="Times New Roman" panose="02020603050405020304" pitchFamily="18" charset="0"/>
                <a:ea typeface="Nobile" pitchFamily="34" charset="-122"/>
                <a:cs typeface="Times New Roman" panose="02020603050405020304" pitchFamily="18" charset="0"/>
                <a:hlinkClick r:id="rId6">
                  <a:extLst>
                    <a:ext uri="{A12FA001-AC4F-418D-AE19-62706E023703}">
                      <ahyp:hlinkClr xmlns:ahyp="http://schemas.microsoft.com/office/drawing/2018/hyperlinkcolor" val="tx"/>
                    </a:ext>
                  </a:extLst>
                </a:hlinkClick>
              </a:rPr>
              <a:t>Quan trắc môi trường </a:t>
            </a:r>
            <a:r>
              <a:rPr lang="en-US" sz="1750" dirty="0" err="1">
                <a:solidFill>
                  <a:srgbClr val="438951"/>
                </a:solidFill>
                <a:latin typeface="Times New Roman" panose="02020603050405020304" pitchFamily="18" charset="0"/>
                <a:ea typeface="Nobile" pitchFamily="34" charset="-122"/>
                <a:cs typeface="Times New Roman" panose="02020603050405020304" pitchFamily="18" charset="0"/>
                <a:hlinkClick r:id="rId6">
                  <a:extLst>
                    <a:ext uri="{A12FA001-AC4F-418D-AE19-62706E023703}">
                      <ahyp:hlinkClr xmlns:ahyp="http://schemas.microsoft.com/office/drawing/2018/hyperlinkcolor" val="tx"/>
                    </a:ext>
                  </a:extLst>
                </a:hlinkClick>
              </a:rPr>
              <a:t>lao</a:t>
            </a:r>
            <a:r>
              <a:rPr lang="en-US" sz="1750" dirty="0">
                <a:solidFill>
                  <a:srgbClr val="438951"/>
                </a:solidFill>
                <a:latin typeface="Times New Roman" panose="02020603050405020304" pitchFamily="18" charset="0"/>
                <a:ea typeface="Nobile" pitchFamily="34" charset="-122"/>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en-US" sz="1750" dirty="0" err="1">
                <a:solidFill>
                  <a:srgbClr val="438951"/>
                </a:solidFill>
                <a:latin typeface="Times New Roman" panose="02020603050405020304" pitchFamily="18" charset="0"/>
                <a:ea typeface="Nobile" pitchFamily="34" charset="-122"/>
                <a:cs typeface="Times New Roman" panose="02020603050405020304" pitchFamily="18" charset="0"/>
                <a:hlinkClick r:id="rId6">
                  <a:extLst>
                    <a:ext uri="{A12FA001-AC4F-418D-AE19-62706E023703}">
                      <ahyp:hlinkClr xmlns:ahyp="http://schemas.microsoft.com/office/drawing/2018/hyperlinkcolor" val="tx"/>
                    </a:ext>
                  </a:extLst>
                </a:hlinkClick>
              </a:rPr>
              <a:t>động</a:t>
            </a: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750" dirty="0" err="1">
                <a:solidFill>
                  <a:srgbClr val="405449"/>
                </a:solidFill>
                <a:latin typeface="Times New Roman" panose="02020603050405020304" pitchFamily="18" charset="0"/>
                <a:ea typeface="Nobile" pitchFamily="34" charset="-122"/>
                <a:cs typeface="Times New Roman" panose="02020603050405020304" pitchFamily="18" charset="0"/>
              </a:rPr>
              <a:t>thường</a:t>
            </a: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750" dirty="0" err="1">
                <a:solidFill>
                  <a:srgbClr val="405449"/>
                </a:solidFill>
                <a:latin typeface="Times New Roman" panose="02020603050405020304" pitchFamily="18" charset="0"/>
                <a:ea typeface="Nobile" pitchFamily="34" charset="-122"/>
                <a:cs typeface="Times New Roman" panose="02020603050405020304" pitchFamily="18" charset="0"/>
              </a:rPr>
              <a:t>xuyên</a:t>
            </a:r>
            <a:endParaRPr lang="en-US" sz="1750" dirty="0"/>
          </a:p>
        </p:txBody>
      </p:sp>
      <p:sp>
        <p:nvSpPr>
          <p:cNvPr id="13" name="Text 8"/>
          <p:cNvSpPr/>
          <p:nvPr/>
        </p:nvSpPr>
        <p:spPr>
          <a:xfrm>
            <a:off x="9871709" y="6025230"/>
            <a:ext cx="3981569" cy="361474"/>
          </a:xfrm>
          <a:prstGeom prst="rect">
            <a:avLst/>
          </a:prstGeom>
          <a:noFill/>
          <a:ln/>
        </p:spPr>
        <p:txBody>
          <a:bodyPr wrap="none" lIns="0" tIns="0" rIns="0" bIns="0" rtlCol="0" anchor="t"/>
          <a:lstStyle/>
          <a:p>
            <a:pPr marL="0" indent="0">
              <a:lnSpc>
                <a:spcPts val="280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Sử dụng thiết bị bảo hộ</a:t>
            </a:r>
            <a:endParaRPr lang="en-US" sz="1750" dirty="0"/>
          </a:p>
        </p:txBody>
      </p:sp>
      <p:sp>
        <p:nvSpPr>
          <p:cNvPr id="14" name="Text 9"/>
          <p:cNvSpPr/>
          <p:nvPr/>
        </p:nvSpPr>
        <p:spPr>
          <a:xfrm>
            <a:off x="9871710" y="6381177"/>
            <a:ext cx="3981569" cy="361474"/>
          </a:xfrm>
          <a:prstGeom prst="rect">
            <a:avLst/>
          </a:prstGeom>
          <a:noFill/>
          <a:ln/>
        </p:spPr>
        <p:txBody>
          <a:bodyPr wrap="none" lIns="0" tIns="0" rIns="0" bIns="0" rtlCol="0" anchor="t"/>
          <a:lstStyle/>
          <a:p>
            <a:pPr marL="0" indent="0">
              <a:lnSpc>
                <a:spcPts val="2800"/>
              </a:lnSpc>
              <a:buNone/>
            </a:pPr>
            <a:r>
              <a:rPr lang="en-US" sz="1750" dirty="0">
                <a:solidFill>
                  <a:srgbClr val="405449"/>
                </a:solidFill>
                <a:latin typeface="Times New Roman" panose="02020603050405020304" pitchFamily="18" charset="0"/>
                <a:ea typeface="Nobile" pitchFamily="34" charset="-122"/>
                <a:cs typeface="Times New Roman" panose="02020603050405020304" pitchFamily="18" charset="0"/>
              </a:rPr>
              <a:t>Huấn luyện an toàn lao động</a:t>
            </a:r>
            <a:endParaRPr lang="en-US" sz="1750" dirty="0"/>
          </a:p>
        </p:txBody>
      </p:sp>
      <p:pic>
        <p:nvPicPr>
          <p:cNvPr id="15" name="Picture 14">
            <a:extLst>
              <a:ext uri="{FF2B5EF4-FFF2-40B4-BE49-F238E27FC236}">
                <a16:creationId xmlns:a16="http://schemas.microsoft.com/office/drawing/2014/main" id="{2A9FD292-A8B7-B08B-6318-9B2830BC858F}"/>
              </a:ext>
            </a:extLst>
          </p:cNvPr>
          <p:cNvPicPr>
            <a:picLocks noChangeAspect="1"/>
          </p:cNvPicPr>
          <p:nvPr/>
        </p:nvPicPr>
        <p:blipFill>
          <a:blip r:embed="rId7"/>
          <a:stretch>
            <a:fillRect/>
          </a:stretch>
        </p:blipFill>
        <p:spPr>
          <a:xfrm>
            <a:off x="11674749" y="7355393"/>
            <a:ext cx="2823187" cy="87420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4374" y="3236237"/>
            <a:ext cx="4869180" cy="3651885"/>
          </a:xfrm>
          <a:prstGeom prst="rect">
            <a:avLst/>
          </a:prstGeom>
        </p:spPr>
      </p:pic>
      <p:sp>
        <p:nvSpPr>
          <p:cNvPr id="4" name="Text 0"/>
          <p:cNvSpPr/>
          <p:nvPr/>
        </p:nvSpPr>
        <p:spPr>
          <a:xfrm>
            <a:off x="6350437" y="1105853"/>
            <a:ext cx="7415927" cy="2314575"/>
          </a:xfrm>
          <a:prstGeom prst="rect">
            <a:avLst/>
          </a:prstGeom>
          <a:noFill/>
          <a:ln/>
        </p:spPr>
        <p:txBody>
          <a:bodyPr wrap="square" lIns="0" tIns="0" rIns="0" bIns="0" rtlCol="0" anchor="t"/>
          <a:lstStyle/>
          <a:p>
            <a:pPr marL="0" indent="0">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Lao Động Trong Kiểm Tra và Hiệu Chỉnh</a:t>
            </a:r>
            <a:endParaRPr lang="en-US" sz="4850" dirty="0"/>
          </a:p>
        </p:txBody>
      </p:sp>
      <p:sp>
        <p:nvSpPr>
          <p:cNvPr id="5" name="Text 1"/>
          <p:cNvSpPr/>
          <p:nvPr/>
        </p:nvSpPr>
        <p:spPr>
          <a:xfrm>
            <a:off x="6350438" y="3790712"/>
            <a:ext cx="7797642" cy="1185148"/>
          </a:xfrm>
          <a:prstGeom prst="rect">
            <a:avLst/>
          </a:prstGeom>
          <a:noFill/>
          <a:ln/>
        </p:spPr>
        <p:txBody>
          <a:bodyPr wrap="square" lIns="0" tIns="0" rIns="0" bIns="0" rtlCol="0" anchor="t"/>
          <a:lstStyle/>
          <a:p>
            <a:pPr marL="342900" indent="-342900" algn="l">
              <a:lnSpc>
                <a:spcPts val="3100"/>
              </a:lnSpc>
              <a:buSzPct val="100000"/>
              <a:buChar char="•"/>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Công việc kiểm tra và hiệu chỉnh yêu cầu độ chính xác cao, tiềm ẩn nhiều nguy cơ tai nạn như bị điện giật, cắt hoặc đâm do các bộ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phận</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máy</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móc.</a:t>
            </a:r>
            <a:endParaRPr lang="en-US" sz="1900" dirty="0"/>
          </a:p>
        </p:txBody>
      </p:sp>
      <p:sp>
        <p:nvSpPr>
          <p:cNvPr id="6" name="Text 2"/>
          <p:cNvSpPr/>
          <p:nvPr/>
        </p:nvSpPr>
        <p:spPr>
          <a:xfrm>
            <a:off x="6350437" y="5062180"/>
            <a:ext cx="7958416" cy="790099"/>
          </a:xfrm>
          <a:prstGeom prst="rect">
            <a:avLst/>
          </a:prstGeom>
          <a:noFill/>
          <a:ln/>
        </p:spPr>
        <p:txBody>
          <a:bodyPr wrap="square" lIns="0" tIns="0" rIns="0" bIns="0" rtlCol="0" anchor="t"/>
          <a:lstStyle/>
          <a:p>
            <a:pPr marL="342900" indent="-342900" algn="l">
              <a:lnSpc>
                <a:spcPts val="3100"/>
              </a:lnSpc>
              <a:buSzPct val="100000"/>
              <a:buChar char="•"/>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Các nguy cơ chính bao gồm phơi nhiễm với các linh kiện nhạy cảm như CPU, pin và màn hình LCD.</a:t>
            </a:r>
            <a:endParaRPr lang="en-US" sz="1900" dirty="0"/>
          </a:p>
        </p:txBody>
      </p:sp>
      <p:sp>
        <p:nvSpPr>
          <p:cNvPr id="7" name="Text 3"/>
          <p:cNvSpPr/>
          <p:nvPr/>
        </p:nvSpPr>
        <p:spPr>
          <a:xfrm>
            <a:off x="6350437" y="5938599"/>
            <a:ext cx="7797643" cy="1185148"/>
          </a:xfrm>
          <a:prstGeom prst="rect">
            <a:avLst/>
          </a:prstGeom>
          <a:noFill/>
          <a:ln/>
        </p:spPr>
        <p:txBody>
          <a:bodyPr wrap="square" lIns="0" tIns="0" rIns="0" bIns="0" rtlCol="0" anchor="t"/>
          <a:lstStyle/>
          <a:p>
            <a:pPr marL="342900" indent="-342900" algn="l">
              <a:lnSpc>
                <a:spcPts val="3100"/>
              </a:lnSpc>
              <a:buSzPct val="100000"/>
              <a:buChar char="•"/>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Sự mệt mỏi và bất cẩn của người lao động cũng là một nguyên nhân chính dẫn đến tai nạn trong quá trình kiểm tra và hiệu chỉnh.</a:t>
            </a:r>
            <a:endParaRPr lang="en-US" sz="1900" dirty="0"/>
          </a:p>
        </p:txBody>
      </p:sp>
      <p:pic>
        <p:nvPicPr>
          <p:cNvPr id="8" name="Picture 7">
            <a:extLst>
              <a:ext uri="{FF2B5EF4-FFF2-40B4-BE49-F238E27FC236}">
                <a16:creationId xmlns:a16="http://schemas.microsoft.com/office/drawing/2014/main" id="{76CA311D-A656-0877-E461-143014C9FD3C}"/>
              </a:ext>
            </a:extLst>
          </p:cNvPr>
          <p:cNvPicPr>
            <a:picLocks noChangeAspect="1"/>
          </p:cNvPicPr>
          <p:nvPr/>
        </p:nvPicPr>
        <p:blipFill>
          <a:blip r:embed="rId4"/>
          <a:stretch>
            <a:fillRect/>
          </a:stretch>
        </p:blipFill>
        <p:spPr>
          <a:xfrm>
            <a:off x="11674749" y="7355393"/>
            <a:ext cx="2823187" cy="87420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33782" y="1096816"/>
            <a:ext cx="2257901" cy="282178"/>
          </a:xfrm>
          <a:prstGeom prst="rect">
            <a:avLst/>
          </a:prstGeom>
          <a:noFill/>
          <a:ln/>
        </p:spPr>
        <p:txBody>
          <a:bodyPr wrap="none" lIns="0" tIns="0" rIns="0" bIns="0" rtlCol="0" anchor="t"/>
          <a:lstStyle/>
          <a:p>
            <a:pPr marL="0" indent="0">
              <a:lnSpc>
                <a:spcPts val="2200"/>
              </a:lnSpc>
              <a:buNone/>
            </a:pP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An </a:t>
            </a:r>
            <a:r>
              <a:rPr lang="en-US" sz="44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Toàn</a:t>
            </a: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 Lao </a:t>
            </a:r>
            <a:r>
              <a:rPr lang="en-US" sz="44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Động</a:t>
            </a: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 Khi </a:t>
            </a:r>
            <a:r>
              <a:rPr lang="en-US" sz="44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Cài</a:t>
            </a: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 đặt Phần mềm</a:t>
            </a:r>
            <a:endParaRPr lang="en-US" sz="4400" dirty="0"/>
          </a:p>
        </p:txBody>
      </p:sp>
      <p:pic>
        <p:nvPicPr>
          <p:cNvPr id="3" name="Image 0" descr="preencoded.png"/>
          <p:cNvPicPr>
            <a:picLocks noChangeAspect="1"/>
          </p:cNvPicPr>
          <p:nvPr/>
        </p:nvPicPr>
        <p:blipFill>
          <a:blip r:embed="rId3"/>
          <a:stretch>
            <a:fillRect/>
          </a:stretch>
        </p:blipFill>
        <p:spPr>
          <a:xfrm>
            <a:off x="9777554" y="2304737"/>
            <a:ext cx="4631782" cy="4602627"/>
          </a:xfrm>
          <a:prstGeom prst="rect">
            <a:avLst/>
          </a:prstGeom>
        </p:spPr>
      </p:pic>
      <p:sp>
        <p:nvSpPr>
          <p:cNvPr id="5" name="Shape 2"/>
          <p:cNvSpPr/>
          <p:nvPr/>
        </p:nvSpPr>
        <p:spPr>
          <a:xfrm>
            <a:off x="733781" y="2540794"/>
            <a:ext cx="15240" cy="4226362"/>
          </a:xfrm>
          <a:prstGeom prst="roundRect">
            <a:avLst>
              <a:gd name="adj" fmla="val 888984"/>
            </a:avLst>
          </a:prstGeom>
          <a:solidFill>
            <a:srgbClr val="CED9CE"/>
          </a:solidFill>
          <a:ln/>
        </p:spPr>
      </p:sp>
      <p:sp>
        <p:nvSpPr>
          <p:cNvPr id="6" name="Shape 3"/>
          <p:cNvSpPr/>
          <p:nvPr/>
        </p:nvSpPr>
        <p:spPr>
          <a:xfrm>
            <a:off x="895468" y="2871787"/>
            <a:ext cx="526852" cy="15240"/>
          </a:xfrm>
          <a:prstGeom prst="roundRect">
            <a:avLst>
              <a:gd name="adj" fmla="val 888984"/>
            </a:avLst>
          </a:prstGeom>
          <a:solidFill>
            <a:srgbClr val="CED9CE"/>
          </a:solidFill>
          <a:ln/>
        </p:spPr>
      </p:sp>
      <p:sp>
        <p:nvSpPr>
          <p:cNvPr id="7" name="Shape 4"/>
          <p:cNvSpPr/>
          <p:nvPr/>
        </p:nvSpPr>
        <p:spPr>
          <a:xfrm>
            <a:off x="572094" y="2710101"/>
            <a:ext cx="338614" cy="338614"/>
          </a:xfrm>
          <a:prstGeom prst="roundRect">
            <a:avLst>
              <a:gd name="adj" fmla="val 40011"/>
            </a:avLst>
          </a:prstGeom>
          <a:solidFill>
            <a:srgbClr val="E8F3E8"/>
          </a:solidFill>
          <a:ln/>
        </p:spPr>
      </p:sp>
      <p:sp>
        <p:nvSpPr>
          <p:cNvPr id="8" name="Text 5"/>
          <p:cNvSpPr/>
          <p:nvPr/>
        </p:nvSpPr>
        <p:spPr>
          <a:xfrm>
            <a:off x="684965" y="2766536"/>
            <a:ext cx="112752" cy="225743"/>
          </a:xfrm>
          <a:prstGeom prst="rect">
            <a:avLst/>
          </a:prstGeom>
          <a:noFill/>
          <a:ln/>
        </p:spPr>
        <p:txBody>
          <a:bodyPr wrap="none" lIns="0" tIns="0" rIns="0" bIns="0" rtlCol="0" anchor="t"/>
          <a:lstStyle/>
          <a:p>
            <a:pPr marL="0" indent="0" algn="ctr">
              <a:lnSpc>
                <a:spcPts val="1750"/>
              </a:lnSpc>
              <a:buNone/>
            </a:pPr>
            <a:r>
              <a:rPr lang="en-US" sz="175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1750" dirty="0"/>
          </a:p>
        </p:txBody>
      </p:sp>
      <p:sp>
        <p:nvSpPr>
          <p:cNvPr id="9" name="Text 6"/>
          <p:cNvSpPr/>
          <p:nvPr/>
        </p:nvSpPr>
        <p:spPr>
          <a:xfrm>
            <a:off x="1569242" y="2781429"/>
            <a:ext cx="2373630" cy="235148"/>
          </a:xfrm>
          <a:prstGeom prst="rect">
            <a:avLst/>
          </a:prstGeom>
          <a:noFill/>
          <a:ln/>
        </p:spPr>
        <p:txBody>
          <a:bodyPr wrap="none" lIns="0" tIns="0" rIns="0" bIns="0" rtlCol="0" anchor="t"/>
          <a:lstStyle/>
          <a:p>
            <a:pPr marL="0" indent="0">
              <a:lnSpc>
                <a:spcPts val="1850"/>
              </a:lnSpc>
              <a:buNone/>
            </a:pP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Các dạng tai nạn lao động</a:t>
            </a:r>
            <a:endParaRPr lang="en-US" sz="2000" dirty="0"/>
          </a:p>
        </p:txBody>
      </p:sp>
      <p:sp>
        <p:nvSpPr>
          <p:cNvPr id="10" name="Text 7"/>
          <p:cNvSpPr/>
          <p:nvPr/>
        </p:nvSpPr>
        <p:spPr>
          <a:xfrm>
            <a:off x="1569242" y="3106827"/>
            <a:ext cx="12432625" cy="240744"/>
          </a:xfrm>
          <a:prstGeom prst="rect">
            <a:avLst/>
          </a:prstGeom>
          <a:noFill/>
          <a:ln/>
        </p:spPr>
        <p:txBody>
          <a:bodyPr wrap="none" lIns="0" tIns="0" rIns="0" bIns="0" rtlCol="0" anchor="t"/>
          <a:lstStyle/>
          <a:p>
            <a:pPr marL="285750" indent="-285750" algn="l">
              <a:lnSpc>
                <a:spcPts val="1850"/>
              </a:lnSpc>
              <a:buFont typeface="Arial" panose="020B0604020202020204" pitchFamily="34" charset="0"/>
              <a:buChar char="•"/>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Tổn thương về mắt và cổ tay</a:t>
            </a:r>
            <a:endParaRPr lang="en-US" sz="1700" dirty="0"/>
          </a:p>
        </p:txBody>
      </p:sp>
      <p:sp>
        <p:nvSpPr>
          <p:cNvPr id="11" name="Text 8"/>
          <p:cNvSpPr/>
          <p:nvPr/>
        </p:nvSpPr>
        <p:spPr>
          <a:xfrm>
            <a:off x="1569242" y="3437820"/>
            <a:ext cx="12432625" cy="240744"/>
          </a:xfrm>
          <a:prstGeom prst="rect">
            <a:avLst/>
          </a:prstGeom>
          <a:noFill/>
          <a:ln/>
        </p:spPr>
        <p:txBody>
          <a:bodyPr wrap="none" lIns="0" tIns="0" rIns="0" bIns="0" rtlCol="0" anchor="t"/>
          <a:lstStyle/>
          <a:p>
            <a:pPr marL="285750" indent="-285750" algn="l">
              <a:lnSpc>
                <a:spcPts val="1850"/>
              </a:lnSpc>
              <a:buFont typeface="Arial" panose="020B0604020202020204" pitchFamily="34" charset="0"/>
              <a:buChar char="•"/>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Các vấn đề về cột sống</a:t>
            </a:r>
            <a:endParaRPr lang="en-US" sz="1700" dirty="0"/>
          </a:p>
        </p:txBody>
      </p:sp>
      <p:sp>
        <p:nvSpPr>
          <p:cNvPr id="12" name="Shape 9"/>
          <p:cNvSpPr/>
          <p:nvPr/>
        </p:nvSpPr>
        <p:spPr>
          <a:xfrm>
            <a:off x="895468" y="4220408"/>
            <a:ext cx="526852" cy="15240"/>
          </a:xfrm>
          <a:prstGeom prst="roundRect">
            <a:avLst>
              <a:gd name="adj" fmla="val 888984"/>
            </a:avLst>
          </a:prstGeom>
          <a:solidFill>
            <a:srgbClr val="CED9CE"/>
          </a:solidFill>
          <a:ln/>
        </p:spPr>
      </p:sp>
      <p:sp>
        <p:nvSpPr>
          <p:cNvPr id="13" name="Shape 10"/>
          <p:cNvSpPr/>
          <p:nvPr/>
        </p:nvSpPr>
        <p:spPr>
          <a:xfrm>
            <a:off x="572094" y="4058722"/>
            <a:ext cx="338614" cy="338614"/>
          </a:xfrm>
          <a:prstGeom prst="roundRect">
            <a:avLst>
              <a:gd name="adj" fmla="val 40011"/>
            </a:avLst>
          </a:prstGeom>
          <a:solidFill>
            <a:srgbClr val="E8F3E8"/>
          </a:solidFill>
          <a:ln/>
        </p:spPr>
      </p:sp>
      <p:sp>
        <p:nvSpPr>
          <p:cNvPr id="14" name="Text 11"/>
          <p:cNvSpPr/>
          <p:nvPr/>
        </p:nvSpPr>
        <p:spPr>
          <a:xfrm>
            <a:off x="667582" y="4115157"/>
            <a:ext cx="147637" cy="225743"/>
          </a:xfrm>
          <a:prstGeom prst="rect">
            <a:avLst/>
          </a:prstGeom>
          <a:noFill/>
          <a:ln/>
        </p:spPr>
        <p:txBody>
          <a:bodyPr wrap="none" lIns="0" tIns="0" rIns="0" bIns="0" rtlCol="0" anchor="t"/>
          <a:lstStyle/>
          <a:p>
            <a:pPr marL="0" indent="0" algn="ctr">
              <a:lnSpc>
                <a:spcPts val="1750"/>
              </a:lnSpc>
              <a:buNone/>
            </a:pPr>
            <a:r>
              <a:rPr lang="en-US" sz="175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1750" dirty="0"/>
          </a:p>
        </p:txBody>
      </p:sp>
      <p:sp>
        <p:nvSpPr>
          <p:cNvPr id="15" name="Text 12"/>
          <p:cNvSpPr/>
          <p:nvPr/>
        </p:nvSpPr>
        <p:spPr>
          <a:xfrm>
            <a:off x="1569242" y="4130050"/>
            <a:ext cx="1881664" cy="235148"/>
          </a:xfrm>
          <a:prstGeom prst="rect">
            <a:avLst/>
          </a:prstGeom>
          <a:noFill/>
          <a:ln/>
        </p:spPr>
        <p:txBody>
          <a:bodyPr wrap="none" lIns="0" tIns="0" rIns="0" bIns="0" rtlCol="0" anchor="t"/>
          <a:lstStyle/>
          <a:p>
            <a:pPr marL="0" indent="0">
              <a:lnSpc>
                <a:spcPts val="1850"/>
              </a:lnSpc>
              <a:buNone/>
            </a:pP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Nguyên nhân</a:t>
            </a:r>
            <a:endParaRPr lang="en-US" sz="2000" dirty="0"/>
          </a:p>
        </p:txBody>
      </p:sp>
      <p:sp>
        <p:nvSpPr>
          <p:cNvPr id="16" name="Text 13"/>
          <p:cNvSpPr/>
          <p:nvPr/>
        </p:nvSpPr>
        <p:spPr>
          <a:xfrm>
            <a:off x="1569242" y="4455447"/>
            <a:ext cx="12432625" cy="240744"/>
          </a:xfrm>
          <a:prstGeom prst="rect">
            <a:avLst/>
          </a:prstGeom>
          <a:noFill/>
          <a:ln/>
        </p:spPr>
        <p:txBody>
          <a:bodyPr wrap="none" lIns="0" tIns="0" rIns="0" bIns="0" rtlCol="0" anchor="t"/>
          <a:lstStyle/>
          <a:p>
            <a:pPr marL="285750" indent="-285750" algn="l">
              <a:lnSpc>
                <a:spcPts val="1850"/>
              </a:lnSpc>
              <a:buFont typeface="Arial" panose="020B0604020202020204" pitchFamily="34" charset="0"/>
              <a:buChar char="•"/>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Phải nhìn màn hình với cường độ cao và sử dụng bàn phím, chuột không ngừng, </a:t>
            </a:r>
          </a:p>
          <a:p>
            <a:pPr algn="l">
              <a:lnSpc>
                <a:spcPts val="1850"/>
              </a:lnSpc>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700" dirty="0" err="1">
                <a:solidFill>
                  <a:srgbClr val="405449"/>
                </a:solidFill>
                <a:latin typeface="Times New Roman" panose="02020603050405020304" pitchFamily="18" charset="0"/>
                <a:ea typeface="Nobile" pitchFamily="34" charset="-122"/>
                <a:cs typeface="Times New Roman" panose="02020603050405020304" pitchFamily="18" charset="0"/>
              </a:rPr>
              <a:t>dẫn</a:t>
            </a: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 đến căng thẳng thị giác và hội chứng ống cổ tay.</a:t>
            </a:r>
            <a:endParaRPr lang="en-US" sz="1700" dirty="0"/>
          </a:p>
        </p:txBody>
      </p:sp>
      <p:sp>
        <p:nvSpPr>
          <p:cNvPr id="17" name="Text 14"/>
          <p:cNvSpPr/>
          <p:nvPr/>
        </p:nvSpPr>
        <p:spPr>
          <a:xfrm>
            <a:off x="1569241" y="5021709"/>
            <a:ext cx="12432625" cy="240744"/>
          </a:xfrm>
          <a:prstGeom prst="rect">
            <a:avLst/>
          </a:prstGeom>
          <a:noFill/>
          <a:ln/>
        </p:spPr>
        <p:txBody>
          <a:bodyPr wrap="none" lIns="0" tIns="0" rIns="0" bIns="0" rtlCol="0" anchor="t"/>
          <a:lstStyle/>
          <a:p>
            <a:pPr marL="285750" indent="-285750" algn="l">
              <a:lnSpc>
                <a:spcPts val="1850"/>
              </a:lnSpc>
              <a:buFont typeface="Arial" panose="020B0604020202020204" pitchFamily="34" charset="0"/>
              <a:buChar char="•"/>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Sai tư thế hoặc thiếu ghế hỗ trợ đúng cách</a:t>
            </a:r>
            <a:endParaRPr lang="en-US" sz="1700" dirty="0"/>
          </a:p>
        </p:txBody>
      </p:sp>
      <p:sp>
        <p:nvSpPr>
          <p:cNvPr id="18" name="Shape 15"/>
          <p:cNvSpPr/>
          <p:nvPr/>
        </p:nvSpPr>
        <p:spPr>
          <a:xfrm>
            <a:off x="895468" y="5569029"/>
            <a:ext cx="526852" cy="15240"/>
          </a:xfrm>
          <a:prstGeom prst="roundRect">
            <a:avLst>
              <a:gd name="adj" fmla="val 888984"/>
            </a:avLst>
          </a:prstGeom>
          <a:solidFill>
            <a:srgbClr val="CED9CE"/>
          </a:solidFill>
          <a:ln/>
        </p:spPr>
      </p:sp>
      <p:sp>
        <p:nvSpPr>
          <p:cNvPr id="19" name="Shape 16"/>
          <p:cNvSpPr/>
          <p:nvPr/>
        </p:nvSpPr>
        <p:spPr>
          <a:xfrm>
            <a:off x="572094" y="5407342"/>
            <a:ext cx="338614" cy="338614"/>
          </a:xfrm>
          <a:prstGeom prst="roundRect">
            <a:avLst>
              <a:gd name="adj" fmla="val 40011"/>
            </a:avLst>
          </a:prstGeom>
          <a:solidFill>
            <a:srgbClr val="E8F3E8"/>
          </a:solidFill>
          <a:ln/>
        </p:spPr>
      </p:sp>
      <p:sp>
        <p:nvSpPr>
          <p:cNvPr id="20" name="Text 17"/>
          <p:cNvSpPr/>
          <p:nvPr/>
        </p:nvSpPr>
        <p:spPr>
          <a:xfrm>
            <a:off x="673178" y="5463778"/>
            <a:ext cx="136446" cy="225743"/>
          </a:xfrm>
          <a:prstGeom prst="rect">
            <a:avLst/>
          </a:prstGeom>
          <a:noFill/>
          <a:ln/>
        </p:spPr>
        <p:txBody>
          <a:bodyPr wrap="none" lIns="0" tIns="0" rIns="0" bIns="0" rtlCol="0" anchor="t"/>
          <a:lstStyle/>
          <a:p>
            <a:pPr marL="0" indent="0" algn="ctr">
              <a:lnSpc>
                <a:spcPts val="1750"/>
              </a:lnSpc>
              <a:buNone/>
            </a:pPr>
            <a:r>
              <a:rPr lang="en-US" sz="175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1750" dirty="0"/>
          </a:p>
        </p:txBody>
      </p:sp>
      <p:sp>
        <p:nvSpPr>
          <p:cNvPr id="21" name="Text 18"/>
          <p:cNvSpPr/>
          <p:nvPr/>
        </p:nvSpPr>
        <p:spPr>
          <a:xfrm>
            <a:off x="1569242" y="5478671"/>
            <a:ext cx="2152174" cy="235148"/>
          </a:xfrm>
          <a:prstGeom prst="rect">
            <a:avLst/>
          </a:prstGeom>
          <a:noFill/>
          <a:ln/>
        </p:spPr>
        <p:txBody>
          <a:bodyPr wrap="none" lIns="0" tIns="0" rIns="0" bIns="0" rtlCol="0" anchor="t"/>
          <a:lstStyle/>
          <a:p>
            <a:pPr marL="0" indent="0">
              <a:lnSpc>
                <a:spcPts val="1850"/>
              </a:lnSpc>
              <a:buNone/>
            </a:pPr>
            <a:r>
              <a:rPr lang="en-US" sz="2000" b="1" dirty="0">
                <a:solidFill>
                  <a:srgbClr val="405449"/>
                </a:solidFill>
                <a:latin typeface="Times New Roman" panose="02020603050405020304" pitchFamily="18" charset="0"/>
                <a:ea typeface="Fraunces Extra Bold" pitchFamily="34" charset="-122"/>
                <a:cs typeface="Times New Roman" panose="02020603050405020304" pitchFamily="18" charset="0"/>
              </a:rPr>
              <a:t>Biện pháp phòng tránh</a:t>
            </a:r>
            <a:endParaRPr lang="en-US" sz="2000" dirty="0"/>
          </a:p>
        </p:txBody>
      </p:sp>
      <p:sp>
        <p:nvSpPr>
          <p:cNvPr id="22" name="Text 19"/>
          <p:cNvSpPr/>
          <p:nvPr/>
        </p:nvSpPr>
        <p:spPr>
          <a:xfrm>
            <a:off x="1569242" y="5804068"/>
            <a:ext cx="12432625" cy="240744"/>
          </a:xfrm>
          <a:prstGeom prst="rect">
            <a:avLst/>
          </a:prstGeom>
          <a:noFill/>
          <a:ln/>
        </p:spPr>
        <p:txBody>
          <a:bodyPr wrap="none" lIns="0" tIns="0" rIns="0" bIns="0" rtlCol="0" anchor="t"/>
          <a:lstStyle/>
          <a:p>
            <a:pPr marL="285750" indent="-285750" algn="l">
              <a:lnSpc>
                <a:spcPts val="1850"/>
              </a:lnSpc>
              <a:buFont typeface="Arial" panose="020B0604020202020204" pitchFamily="34" charset="0"/>
              <a:buChar char="•"/>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Huấn luyện đầy đủ về các quy trình an toàn và cách sử dụng thiết bị</a:t>
            </a:r>
            <a:endParaRPr lang="en-US" sz="1700" dirty="0"/>
          </a:p>
        </p:txBody>
      </p:sp>
      <p:sp>
        <p:nvSpPr>
          <p:cNvPr id="23" name="Text 20"/>
          <p:cNvSpPr/>
          <p:nvPr/>
        </p:nvSpPr>
        <p:spPr>
          <a:xfrm>
            <a:off x="1569242" y="6135062"/>
            <a:ext cx="12432625" cy="240744"/>
          </a:xfrm>
          <a:prstGeom prst="rect">
            <a:avLst/>
          </a:prstGeom>
          <a:noFill/>
          <a:ln/>
        </p:spPr>
        <p:txBody>
          <a:bodyPr wrap="none" lIns="0" tIns="0" rIns="0" bIns="0" rtlCol="0" anchor="t"/>
          <a:lstStyle/>
          <a:p>
            <a:pPr marL="285750" indent="-285750" algn="l">
              <a:lnSpc>
                <a:spcPts val="1850"/>
              </a:lnSpc>
              <a:buFont typeface="Arial" panose="020B0604020202020204" pitchFamily="34" charset="0"/>
              <a:buChar char="•"/>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Sử dụng đúng các công cụ bảo hộ cá nhân như găng tay chống tĩnh điện và kính bảo hộ</a:t>
            </a:r>
            <a:endParaRPr lang="en-US" sz="1700" dirty="0"/>
          </a:p>
        </p:txBody>
      </p:sp>
      <p:sp>
        <p:nvSpPr>
          <p:cNvPr id="24" name="Text 21"/>
          <p:cNvSpPr/>
          <p:nvPr/>
        </p:nvSpPr>
        <p:spPr>
          <a:xfrm>
            <a:off x="1569242" y="6466056"/>
            <a:ext cx="12432625" cy="240744"/>
          </a:xfrm>
          <a:prstGeom prst="rect">
            <a:avLst/>
          </a:prstGeom>
          <a:noFill/>
          <a:ln/>
        </p:spPr>
        <p:txBody>
          <a:bodyPr wrap="none" lIns="0" tIns="0" rIns="0" bIns="0" rtlCol="0" anchor="t"/>
          <a:lstStyle/>
          <a:p>
            <a:pPr marL="285750" indent="-285750" algn="l">
              <a:lnSpc>
                <a:spcPts val="1850"/>
              </a:lnSpc>
              <a:buFont typeface="Arial" panose="020B0604020202020204" pitchFamily="34" charset="0"/>
              <a:buChar char="•"/>
            </a:pPr>
            <a:r>
              <a:rPr lang="en-US" sz="1700" dirty="0">
                <a:solidFill>
                  <a:srgbClr val="405449"/>
                </a:solidFill>
                <a:latin typeface="Times New Roman" panose="02020603050405020304" pitchFamily="18" charset="0"/>
                <a:ea typeface="Nobile" pitchFamily="34" charset="-122"/>
                <a:cs typeface="Times New Roman" panose="02020603050405020304" pitchFamily="18" charset="0"/>
              </a:rPr>
              <a:t>Cải thiện môi trường làm việc</a:t>
            </a:r>
            <a:endParaRPr lang="en-US" sz="1700" dirty="0"/>
          </a:p>
        </p:txBody>
      </p:sp>
      <p:pic>
        <p:nvPicPr>
          <p:cNvPr id="25" name="Picture 24">
            <a:extLst>
              <a:ext uri="{FF2B5EF4-FFF2-40B4-BE49-F238E27FC236}">
                <a16:creationId xmlns:a16="http://schemas.microsoft.com/office/drawing/2014/main" id="{A1BA717A-CA41-B07D-BE56-955672BBCFBA}"/>
              </a:ext>
            </a:extLst>
          </p:cNvPr>
          <p:cNvPicPr>
            <a:picLocks noChangeAspect="1"/>
          </p:cNvPicPr>
          <p:nvPr/>
        </p:nvPicPr>
        <p:blipFill>
          <a:blip r:embed="rId4"/>
          <a:stretch>
            <a:fillRect/>
          </a:stretch>
        </p:blipFill>
        <p:spPr>
          <a:xfrm>
            <a:off x="11674749" y="7355393"/>
            <a:ext cx="2823187" cy="87420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770571" y="538342"/>
            <a:ext cx="2732961" cy="341471"/>
          </a:xfrm>
          <a:prstGeom prst="rect">
            <a:avLst/>
          </a:prstGeom>
          <a:noFill/>
          <a:ln/>
        </p:spPr>
        <p:txBody>
          <a:bodyPr wrap="none" lIns="0" tIns="0" rIns="0" bIns="0" rtlCol="0" anchor="t"/>
          <a:lstStyle/>
          <a:p>
            <a:pPr marL="0" indent="0" algn="ctr">
              <a:lnSpc>
                <a:spcPts val="2650"/>
              </a:lnSpc>
              <a:buNone/>
            </a:pP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An </a:t>
            </a:r>
            <a:r>
              <a:rPr lang="en-US" sz="44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Toàn</a:t>
            </a: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 Lao </a:t>
            </a:r>
            <a:r>
              <a:rPr lang="en-US" sz="44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Động</a:t>
            </a: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 Khi </a:t>
            </a:r>
            <a:r>
              <a:rPr lang="en-US" sz="44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Đóng</a:t>
            </a: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 gói</a:t>
            </a:r>
            <a:endParaRPr lang="en-US" sz="4400" dirty="0"/>
          </a:p>
        </p:txBody>
      </p:sp>
      <p:pic>
        <p:nvPicPr>
          <p:cNvPr id="3" name="Image 0" descr="preencoded.png"/>
          <p:cNvPicPr>
            <a:picLocks noChangeAspect="1"/>
          </p:cNvPicPr>
          <p:nvPr/>
        </p:nvPicPr>
        <p:blipFill>
          <a:blip r:embed="rId3"/>
          <a:stretch>
            <a:fillRect/>
          </a:stretch>
        </p:blipFill>
        <p:spPr>
          <a:xfrm>
            <a:off x="8472183" y="2735398"/>
            <a:ext cx="5464863" cy="3639574"/>
          </a:xfrm>
          <a:prstGeom prst="rect">
            <a:avLst/>
          </a:prstGeom>
        </p:spPr>
      </p:pic>
      <p:sp>
        <p:nvSpPr>
          <p:cNvPr id="4" name="Shape 1"/>
          <p:cNvSpPr/>
          <p:nvPr/>
        </p:nvSpPr>
        <p:spPr>
          <a:xfrm>
            <a:off x="4117262" y="1637881"/>
            <a:ext cx="45719" cy="6099350"/>
          </a:xfrm>
          <a:prstGeom prst="roundRect">
            <a:avLst>
              <a:gd name="adj" fmla="val 717340"/>
            </a:avLst>
          </a:prstGeom>
          <a:solidFill>
            <a:srgbClr val="CED9CE"/>
          </a:solidFill>
          <a:ln/>
        </p:spPr>
      </p:sp>
      <p:sp>
        <p:nvSpPr>
          <p:cNvPr id="5" name="Shape 2"/>
          <p:cNvSpPr/>
          <p:nvPr/>
        </p:nvSpPr>
        <p:spPr>
          <a:xfrm>
            <a:off x="3935453" y="1965785"/>
            <a:ext cx="409932" cy="409932"/>
          </a:xfrm>
          <a:prstGeom prst="roundRect">
            <a:avLst>
              <a:gd name="adj" fmla="val 40003"/>
            </a:avLst>
          </a:prstGeom>
          <a:solidFill>
            <a:srgbClr val="E8F3E8"/>
          </a:solidFill>
          <a:ln/>
        </p:spPr>
      </p:sp>
      <p:sp>
        <p:nvSpPr>
          <p:cNvPr id="6" name="Text 3"/>
          <p:cNvSpPr/>
          <p:nvPr/>
        </p:nvSpPr>
        <p:spPr>
          <a:xfrm>
            <a:off x="4072137" y="2034127"/>
            <a:ext cx="136446" cy="273248"/>
          </a:xfrm>
          <a:prstGeom prst="rect">
            <a:avLst/>
          </a:prstGeom>
          <a:noFill/>
          <a:ln/>
        </p:spPr>
        <p:txBody>
          <a:bodyPr wrap="none" lIns="0" tIns="0" rIns="0" bIns="0" rtlCol="0" anchor="t"/>
          <a:lstStyle/>
          <a:p>
            <a:pPr marL="0" indent="0" algn="ctr">
              <a:lnSpc>
                <a:spcPts val="2150"/>
              </a:lnSpc>
              <a:buNone/>
            </a:pPr>
            <a:r>
              <a:rPr lang="en-US" sz="215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150" dirty="0"/>
          </a:p>
        </p:txBody>
      </p:sp>
      <p:sp>
        <p:nvSpPr>
          <p:cNvPr id="7" name="Text 4"/>
          <p:cNvSpPr/>
          <p:nvPr/>
        </p:nvSpPr>
        <p:spPr>
          <a:xfrm>
            <a:off x="1284980" y="1999956"/>
            <a:ext cx="2872383" cy="284678"/>
          </a:xfrm>
          <a:prstGeom prst="rect">
            <a:avLst/>
          </a:prstGeom>
          <a:noFill/>
          <a:ln/>
        </p:spPr>
        <p:txBody>
          <a:bodyPr wrap="none" lIns="0" tIns="0" rIns="0" bIns="0" rtlCol="0" anchor="t"/>
          <a:lstStyle/>
          <a:p>
            <a:pPr marL="0" indent="0">
              <a:lnSpc>
                <a:spcPts val="2200"/>
              </a:lnSpc>
              <a:buNone/>
            </a:pPr>
            <a:r>
              <a:rPr lang="en-US" sz="1750" b="1" dirty="0">
                <a:solidFill>
                  <a:srgbClr val="405449"/>
                </a:solidFill>
                <a:latin typeface="Times New Roman" panose="02020603050405020304" pitchFamily="18" charset="0"/>
                <a:ea typeface="Fraunces Extra Bold" pitchFamily="34" charset="-122"/>
                <a:cs typeface="Times New Roman" panose="02020603050405020304" pitchFamily="18" charset="0"/>
              </a:rPr>
              <a:t>Các dạng tai nạn lao động</a:t>
            </a:r>
            <a:endParaRPr lang="en-US" sz="1750" dirty="0"/>
          </a:p>
        </p:txBody>
      </p:sp>
      <p:sp>
        <p:nvSpPr>
          <p:cNvPr id="8" name="Text 5"/>
          <p:cNvSpPr/>
          <p:nvPr/>
        </p:nvSpPr>
        <p:spPr>
          <a:xfrm>
            <a:off x="436257" y="2339284"/>
            <a:ext cx="3278407" cy="291465"/>
          </a:xfrm>
          <a:prstGeom prst="rect">
            <a:avLst/>
          </a:prstGeom>
          <a:noFill/>
          <a:ln/>
        </p:spPr>
        <p:txBody>
          <a:bodyPr wrap="none" lIns="0" tIns="0" rIns="0" bIns="0" rtlCol="0" anchor="t"/>
          <a:lstStyle/>
          <a:p>
            <a:pPr marL="0" indent="0" algn="r">
              <a:lnSpc>
                <a:spcPts val="2250"/>
              </a:lnSpc>
              <a:buNone/>
            </a:pPr>
            <a:r>
              <a:rPr lang="en-US" sz="1400" dirty="0" err="1">
                <a:solidFill>
                  <a:srgbClr val="405449"/>
                </a:solidFill>
                <a:latin typeface="Times New Roman" panose="02020603050405020304" pitchFamily="18" charset="0"/>
                <a:ea typeface="Nobile" pitchFamily="34" charset="-122"/>
                <a:cs typeface="Times New Roman" panose="02020603050405020304" pitchFamily="18" charset="0"/>
              </a:rPr>
              <a:t>Mắc</a:t>
            </a: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 các bệnh về cơ, xương khớp</a:t>
            </a:r>
            <a:endParaRPr lang="en-US" sz="1400" dirty="0"/>
          </a:p>
        </p:txBody>
      </p:sp>
      <p:sp>
        <p:nvSpPr>
          <p:cNvPr id="9" name="Text 6"/>
          <p:cNvSpPr/>
          <p:nvPr/>
        </p:nvSpPr>
        <p:spPr>
          <a:xfrm>
            <a:off x="693354" y="2594315"/>
            <a:ext cx="3048785" cy="291465"/>
          </a:xfrm>
          <a:prstGeom prst="rect">
            <a:avLst/>
          </a:prstGeom>
          <a:noFill/>
          <a:ln/>
        </p:spPr>
        <p:txBody>
          <a:bodyPr wrap="none" lIns="0" tIns="0" rIns="0" bIns="0" rtlCol="0" anchor="t"/>
          <a:lstStyle/>
          <a:p>
            <a:pPr marL="0" indent="0" algn="r">
              <a:lnSpc>
                <a:spcPts val="2250"/>
              </a:lnSpc>
              <a:buNone/>
            </a:pPr>
            <a:r>
              <a:rPr lang="en-US" sz="1400" dirty="0" err="1">
                <a:solidFill>
                  <a:srgbClr val="405449"/>
                </a:solidFill>
                <a:latin typeface="Times New Roman" panose="02020603050405020304" pitchFamily="18" charset="0"/>
                <a:ea typeface="Nobile" pitchFamily="34" charset="-122"/>
                <a:cs typeface="Times New Roman" panose="02020603050405020304" pitchFamily="18" charset="0"/>
              </a:rPr>
              <a:t>Đứt</a:t>
            </a: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 tay hoặc bị thương</a:t>
            </a:r>
            <a:endParaRPr lang="en-US" sz="1400" dirty="0"/>
          </a:p>
        </p:txBody>
      </p:sp>
      <p:sp>
        <p:nvSpPr>
          <p:cNvPr id="10" name="Shape 7"/>
          <p:cNvSpPr/>
          <p:nvPr/>
        </p:nvSpPr>
        <p:spPr>
          <a:xfrm>
            <a:off x="3923727" y="3737976"/>
            <a:ext cx="409932" cy="409932"/>
          </a:xfrm>
          <a:prstGeom prst="roundRect">
            <a:avLst>
              <a:gd name="adj" fmla="val 40003"/>
            </a:avLst>
          </a:prstGeom>
          <a:solidFill>
            <a:srgbClr val="E8F3E8"/>
          </a:solidFill>
          <a:ln/>
        </p:spPr>
      </p:sp>
      <p:sp>
        <p:nvSpPr>
          <p:cNvPr id="11" name="Text 8"/>
          <p:cNvSpPr/>
          <p:nvPr/>
        </p:nvSpPr>
        <p:spPr>
          <a:xfrm>
            <a:off x="4039337" y="3806318"/>
            <a:ext cx="178594" cy="273248"/>
          </a:xfrm>
          <a:prstGeom prst="rect">
            <a:avLst/>
          </a:prstGeom>
          <a:noFill/>
          <a:ln/>
        </p:spPr>
        <p:txBody>
          <a:bodyPr wrap="none" lIns="0" tIns="0" rIns="0" bIns="0" rtlCol="0" anchor="t"/>
          <a:lstStyle/>
          <a:p>
            <a:pPr marL="0" indent="0" algn="ctr">
              <a:lnSpc>
                <a:spcPts val="2150"/>
              </a:lnSpc>
              <a:buNone/>
            </a:pPr>
            <a:r>
              <a:rPr lang="en-US" sz="215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150" dirty="0"/>
          </a:p>
        </p:txBody>
      </p:sp>
      <p:sp>
        <p:nvSpPr>
          <p:cNvPr id="12" name="Text 9"/>
          <p:cNvSpPr/>
          <p:nvPr/>
        </p:nvSpPr>
        <p:spPr>
          <a:xfrm>
            <a:off x="4493024" y="3715235"/>
            <a:ext cx="2277547" cy="284678"/>
          </a:xfrm>
          <a:prstGeom prst="rect">
            <a:avLst/>
          </a:prstGeom>
          <a:noFill/>
          <a:ln/>
        </p:spPr>
        <p:txBody>
          <a:bodyPr wrap="none" lIns="0" tIns="0" rIns="0" bIns="0" rtlCol="0" anchor="t"/>
          <a:lstStyle/>
          <a:p>
            <a:pPr marL="0" indent="0" algn="l">
              <a:lnSpc>
                <a:spcPts val="2200"/>
              </a:lnSpc>
              <a:buNone/>
            </a:pPr>
            <a:r>
              <a:rPr lang="en-US" sz="1750" b="1" dirty="0">
                <a:solidFill>
                  <a:srgbClr val="405449"/>
                </a:solidFill>
                <a:latin typeface="Times New Roman" panose="02020603050405020304" pitchFamily="18" charset="0"/>
                <a:ea typeface="Fraunces Extra Bold" pitchFamily="34" charset="-122"/>
                <a:cs typeface="Times New Roman" panose="02020603050405020304" pitchFamily="18" charset="0"/>
              </a:rPr>
              <a:t>Nguyên nhân</a:t>
            </a:r>
            <a:endParaRPr lang="en-US" sz="1750" dirty="0"/>
          </a:p>
        </p:txBody>
      </p:sp>
      <p:sp>
        <p:nvSpPr>
          <p:cNvPr id="13" name="Text 10"/>
          <p:cNvSpPr/>
          <p:nvPr/>
        </p:nvSpPr>
        <p:spPr>
          <a:xfrm>
            <a:off x="4493024" y="4109213"/>
            <a:ext cx="6313170" cy="291465"/>
          </a:xfrm>
          <a:prstGeom prst="rect">
            <a:avLst/>
          </a:prstGeom>
          <a:noFill/>
          <a:ln/>
        </p:spPr>
        <p:txBody>
          <a:bodyPr wrap="none" lIns="0" tIns="0" rIns="0" bIns="0" rtlCol="0" anchor="t"/>
          <a:lstStyle/>
          <a:p>
            <a:pPr marL="0" indent="0" algn="l">
              <a:lnSpc>
                <a:spcPts val="225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Do lặp đi lặp lại các động tác như gập, nâng, </a:t>
            </a:r>
          </a:p>
          <a:p>
            <a:pPr marL="0" indent="0" algn="l">
              <a:lnSpc>
                <a:spcPts val="2250"/>
              </a:lnSpc>
              <a:buNone/>
            </a:pPr>
            <a:r>
              <a:rPr lang="en-US" sz="1400" dirty="0" err="1">
                <a:solidFill>
                  <a:srgbClr val="405449"/>
                </a:solidFill>
                <a:latin typeface="Times New Roman" panose="02020603050405020304" pitchFamily="18" charset="0"/>
                <a:ea typeface="Nobile" pitchFamily="34" charset="-122"/>
                <a:cs typeface="Times New Roman" panose="02020603050405020304" pitchFamily="18" charset="0"/>
              </a:rPr>
              <a:t>và</a:t>
            </a: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 di chuyển các hộp nặng</a:t>
            </a:r>
            <a:endParaRPr lang="en-US" sz="1400" dirty="0"/>
          </a:p>
        </p:txBody>
      </p:sp>
      <p:sp>
        <p:nvSpPr>
          <p:cNvPr id="14" name="Text 11"/>
          <p:cNvSpPr/>
          <p:nvPr/>
        </p:nvSpPr>
        <p:spPr>
          <a:xfrm>
            <a:off x="4493024" y="4835084"/>
            <a:ext cx="6313170" cy="291465"/>
          </a:xfrm>
          <a:prstGeom prst="rect">
            <a:avLst/>
          </a:prstGeom>
          <a:noFill/>
          <a:ln/>
        </p:spPr>
        <p:txBody>
          <a:bodyPr wrap="none" lIns="0" tIns="0" rIns="0" bIns="0" rtlCol="0" anchor="t"/>
          <a:lstStyle/>
          <a:p>
            <a:pPr marL="0" indent="0" algn="l">
              <a:lnSpc>
                <a:spcPts val="225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Sử dụng các dụng cụ kim loại sắc bén</a:t>
            </a:r>
            <a:endParaRPr lang="en-US" sz="1400" dirty="0"/>
          </a:p>
        </p:txBody>
      </p:sp>
      <p:sp>
        <p:nvSpPr>
          <p:cNvPr id="15" name="Text 12"/>
          <p:cNvSpPr/>
          <p:nvPr/>
        </p:nvSpPr>
        <p:spPr>
          <a:xfrm>
            <a:off x="4493024" y="5202207"/>
            <a:ext cx="6313170" cy="291465"/>
          </a:xfrm>
          <a:prstGeom prst="rect">
            <a:avLst/>
          </a:prstGeom>
          <a:noFill/>
          <a:ln/>
        </p:spPr>
        <p:txBody>
          <a:bodyPr wrap="none" lIns="0" tIns="0" rIns="0" bIns="0" rtlCol="0" anchor="t"/>
          <a:lstStyle/>
          <a:p>
            <a:pPr marL="0" indent="0" algn="l">
              <a:lnSpc>
                <a:spcPts val="225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Môi trường làm việc chưa tối ưu</a:t>
            </a:r>
            <a:endParaRPr lang="en-US" sz="1400" dirty="0"/>
          </a:p>
        </p:txBody>
      </p:sp>
      <p:sp>
        <p:nvSpPr>
          <p:cNvPr id="16" name="Shape 13"/>
          <p:cNvSpPr/>
          <p:nvPr/>
        </p:nvSpPr>
        <p:spPr>
          <a:xfrm>
            <a:off x="3938015" y="5965040"/>
            <a:ext cx="409932" cy="409932"/>
          </a:xfrm>
          <a:prstGeom prst="roundRect">
            <a:avLst>
              <a:gd name="adj" fmla="val 40003"/>
            </a:avLst>
          </a:prstGeom>
          <a:solidFill>
            <a:srgbClr val="E8F3E8"/>
          </a:solidFill>
          <a:ln/>
        </p:spPr>
      </p:sp>
      <p:sp>
        <p:nvSpPr>
          <p:cNvPr id="17" name="Text 14"/>
          <p:cNvSpPr/>
          <p:nvPr/>
        </p:nvSpPr>
        <p:spPr>
          <a:xfrm>
            <a:off x="4060411" y="6033382"/>
            <a:ext cx="165140" cy="273248"/>
          </a:xfrm>
          <a:prstGeom prst="rect">
            <a:avLst/>
          </a:prstGeom>
          <a:noFill/>
          <a:ln/>
        </p:spPr>
        <p:txBody>
          <a:bodyPr wrap="none" lIns="0" tIns="0" rIns="0" bIns="0" rtlCol="0" anchor="t"/>
          <a:lstStyle/>
          <a:p>
            <a:pPr marL="0" indent="0" algn="ctr">
              <a:lnSpc>
                <a:spcPts val="2150"/>
              </a:lnSpc>
              <a:buNone/>
            </a:pPr>
            <a:r>
              <a:rPr lang="en-US" sz="215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150" dirty="0"/>
          </a:p>
        </p:txBody>
      </p:sp>
      <p:sp>
        <p:nvSpPr>
          <p:cNvPr id="18" name="Text 15"/>
          <p:cNvSpPr/>
          <p:nvPr/>
        </p:nvSpPr>
        <p:spPr>
          <a:xfrm>
            <a:off x="1501103" y="5942299"/>
            <a:ext cx="2277547" cy="284678"/>
          </a:xfrm>
          <a:prstGeom prst="rect">
            <a:avLst/>
          </a:prstGeom>
          <a:noFill/>
          <a:ln/>
        </p:spPr>
        <p:txBody>
          <a:bodyPr wrap="none" lIns="0" tIns="0" rIns="0" bIns="0" rtlCol="0" anchor="t"/>
          <a:lstStyle/>
          <a:p>
            <a:pPr marL="0" indent="0" algn="r">
              <a:lnSpc>
                <a:spcPts val="2200"/>
              </a:lnSpc>
              <a:buNone/>
            </a:pPr>
            <a:r>
              <a:rPr lang="en-US" sz="1750" b="1" dirty="0">
                <a:solidFill>
                  <a:srgbClr val="405449"/>
                </a:solidFill>
                <a:latin typeface="Times New Roman" panose="02020603050405020304" pitchFamily="18" charset="0"/>
                <a:ea typeface="Fraunces Extra Bold" pitchFamily="34" charset="-122"/>
                <a:cs typeface="Times New Roman" panose="02020603050405020304" pitchFamily="18" charset="0"/>
              </a:rPr>
              <a:t>Biện pháp</a:t>
            </a:r>
            <a:endParaRPr lang="en-US" sz="1750" dirty="0"/>
          </a:p>
        </p:txBody>
      </p:sp>
      <p:sp>
        <p:nvSpPr>
          <p:cNvPr id="19" name="Text 16"/>
          <p:cNvSpPr/>
          <p:nvPr/>
        </p:nvSpPr>
        <p:spPr>
          <a:xfrm>
            <a:off x="485390" y="6336277"/>
            <a:ext cx="3293259" cy="291465"/>
          </a:xfrm>
          <a:prstGeom prst="rect">
            <a:avLst/>
          </a:prstGeom>
          <a:noFill/>
          <a:ln/>
        </p:spPr>
        <p:txBody>
          <a:bodyPr wrap="none" lIns="0" tIns="0" rIns="0" bIns="0" rtlCol="0" anchor="t"/>
          <a:lstStyle/>
          <a:p>
            <a:pPr marL="0" indent="0" algn="r">
              <a:lnSpc>
                <a:spcPts val="225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Đào tạo người lao động về an toàn lao động</a:t>
            </a:r>
            <a:endParaRPr lang="en-US" sz="1400" dirty="0"/>
          </a:p>
        </p:txBody>
      </p:sp>
      <p:sp>
        <p:nvSpPr>
          <p:cNvPr id="20" name="Text 17"/>
          <p:cNvSpPr/>
          <p:nvPr/>
        </p:nvSpPr>
        <p:spPr>
          <a:xfrm>
            <a:off x="485390" y="6737041"/>
            <a:ext cx="3293260" cy="291465"/>
          </a:xfrm>
          <a:prstGeom prst="rect">
            <a:avLst/>
          </a:prstGeom>
          <a:noFill/>
          <a:ln/>
        </p:spPr>
        <p:txBody>
          <a:bodyPr wrap="none" lIns="0" tIns="0" rIns="0" bIns="0" rtlCol="0" anchor="t"/>
          <a:lstStyle/>
          <a:p>
            <a:pPr marL="0" indent="0" algn="r">
              <a:lnSpc>
                <a:spcPts val="225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Sử dụng thiết bị bảo hộ</a:t>
            </a:r>
            <a:endParaRPr lang="en-US" sz="1400" dirty="0"/>
          </a:p>
        </p:txBody>
      </p:sp>
      <p:sp>
        <p:nvSpPr>
          <p:cNvPr id="21" name="Text 18"/>
          <p:cNvSpPr/>
          <p:nvPr/>
        </p:nvSpPr>
        <p:spPr>
          <a:xfrm>
            <a:off x="420650" y="7137805"/>
            <a:ext cx="3357999" cy="291465"/>
          </a:xfrm>
          <a:prstGeom prst="rect">
            <a:avLst/>
          </a:prstGeom>
          <a:noFill/>
          <a:ln/>
        </p:spPr>
        <p:txBody>
          <a:bodyPr wrap="none" lIns="0" tIns="0" rIns="0" bIns="0" rtlCol="0" anchor="t"/>
          <a:lstStyle/>
          <a:p>
            <a:pPr marL="0" indent="0" algn="r">
              <a:lnSpc>
                <a:spcPts val="2250"/>
              </a:lnSpc>
              <a:buNone/>
            </a:pPr>
            <a:r>
              <a:rPr lang="en-US" sz="1400" dirty="0">
                <a:solidFill>
                  <a:srgbClr val="405449"/>
                </a:solidFill>
                <a:latin typeface="Times New Roman" panose="02020603050405020304" pitchFamily="18" charset="0"/>
                <a:ea typeface="Nobile" pitchFamily="34" charset="-122"/>
                <a:cs typeface="Times New Roman" panose="02020603050405020304" pitchFamily="18" charset="0"/>
              </a:rPr>
              <a:t>Đảm bảo, cải thiện môi trường làm việc</a:t>
            </a:r>
            <a:endParaRPr lang="en-US" sz="1400" dirty="0"/>
          </a:p>
        </p:txBody>
      </p:sp>
      <p:pic>
        <p:nvPicPr>
          <p:cNvPr id="35" name="Picture 34">
            <a:extLst>
              <a:ext uri="{FF2B5EF4-FFF2-40B4-BE49-F238E27FC236}">
                <a16:creationId xmlns:a16="http://schemas.microsoft.com/office/drawing/2014/main" id="{4EB95EB6-869A-62A8-F31F-99ECBD638D35}"/>
              </a:ext>
            </a:extLst>
          </p:cNvPr>
          <p:cNvPicPr>
            <a:picLocks noChangeAspect="1"/>
          </p:cNvPicPr>
          <p:nvPr/>
        </p:nvPicPr>
        <p:blipFill>
          <a:blip r:embed="rId4"/>
          <a:stretch>
            <a:fillRect/>
          </a:stretch>
        </p:blipFill>
        <p:spPr>
          <a:xfrm>
            <a:off x="11674749" y="7355393"/>
            <a:ext cx="2823187" cy="87420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300835" y="506234"/>
            <a:ext cx="6028611" cy="536019"/>
          </a:xfrm>
          <a:prstGeom prst="rect">
            <a:avLst/>
          </a:prstGeom>
          <a:noFill/>
          <a:ln/>
        </p:spPr>
        <p:txBody>
          <a:bodyPr wrap="none" lIns="0" tIns="0" rIns="0" bIns="0" rtlCol="0" anchor="t"/>
          <a:lstStyle/>
          <a:p>
            <a:pPr marL="0" indent="0" algn="ctr">
              <a:lnSpc>
                <a:spcPts val="4200"/>
              </a:lnSpc>
              <a:buNone/>
            </a:pPr>
            <a:r>
              <a:rPr lang="en-US" sz="3350" b="1" dirty="0">
                <a:solidFill>
                  <a:srgbClr val="3B4540"/>
                </a:solidFill>
                <a:latin typeface="Times New Roman" panose="02020603050405020304" pitchFamily="18" charset="0"/>
                <a:ea typeface="Fraunces Extra Bold" pitchFamily="34" charset="-122"/>
                <a:cs typeface="Times New Roman" panose="02020603050405020304" pitchFamily="18" charset="0"/>
              </a:rPr>
              <a:t>Quy Định Chung về An Toàn</a:t>
            </a:r>
            <a:endParaRPr lang="en-US" sz="3350" dirty="0"/>
          </a:p>
        </p:txBody>
      </p:sp>
      <p:pic>
        <p:nvPicPr>
          <p:cNvPr id="3" name="Image 0" descr="preencoded.png"/>
          <p:cNvPicPr>
            <a:picLocks noChangeAspect="1"/>
          </p:cNvPicPr>
          <p:nvPr/>
        </p:nvPicPr>
        <p:blipFill>
          <a:blip r:embed="rId3"/>
          <a:stretch>
            <a:fillRect/>
          </a:stretch>
        </p:blipFill>
        <p:spPr>
          <a:xfrm>
            <a:off x="4517827" y="1350764"/>
            <a:ext cx="5594628" cy="3729752"/>
          </a:xfrm>
          <a:prstGeom prst="rect">
            <a:avLst/>
          </a:prstGeom>
        </p:spPr>
      </p:pic>
      <p:sp>
        <p:nvSpPr>
          <p:cNvPr id="4" name="Text 1"/>
          <p:cNvSpPr/>
          <p:nvPr/>
        </p:nvSpPr>
        <p:spPr>
          <a:xfrm>
            <a:off x="600432" y="5273516"/>
            <a:ext cx="13429536" cy="274439"/>
          </a:xfrm>
          <a:prstGeom prst="rect">
            <a:avLst/>
          </a:prstGeom>
          <a:noFill/>
          <a:ln/>
        </p:spPr>
        <p:txBody>
          <a:bodyPr wrap="none" lIns="0" tIns="0" rIns="0" bIns="0" rtlCol="0" anchor="t"/>
          <a:lstStyle/>
          <a:p>
            <a:pPr marL="0" indent="0">
              <a:lnSpc>
                <a:spcPts val="2150"/>
              </a:lnSpc>
              <a:buNone/>
            </a:pPr>
            <a:endParaRPr lang="en-US" sz="1350" dirty="0"/>
          </a:p>
        </p:txBody>
      </p:sp>
      <p:sp>
        <p:nvSpPr>
          <p:cNvPr id="5" name="Text 2"/>
          <p:cNvSpPr/>
          <p:nvPr/>
        </p:nvSpPr>
        <p:spPr>
          <a:xfrm>
            <a:off x="600432" y="5758101"/>
            <a:ext cx="2682002" cy="268010"/>
          </a:xfrm>
          <a:prstGeom prst="rect">
            <a:avLst/>
          </a:prstGeom>
          <a:noFill/>
          <a:ln/>
        </p:spPr>
        <p:txBody>
          <a:bodyPr wrap="none" lIns="0" tIns="0" rIns="0" bIns="0" rtlCol="0" anchor="t"/>
          <a:lstStyle/>
          <a:p>
            <a:pPr marL="0" indent="0">
              <a:lnSpc>
                <a:spcPts val="2100"/>
              </a:lnSpc>
              <a:buNone/>
            </a:pPr>
            <a:r>
              <a:rPr lang="en-US" sz="1650" b="1" dirty="0">
                <a:solidFill>
                  <a:srgbClr val="3B4540"/>
                </a:solidFill>
                <a:latin typeface="Times New Roman" panose="02020603050405020304" pitchFamily="18" charset="0"/>
                <a:ea typeface="Fraunces Extra Bold" pitchFamily="34" charset="-122"/>
                <a:cs typeface="Times New Roman" panose="02020603050405020304" pitchFamily="18" charset="0"/>
              </a:rPr>
              <a:t>Trang Bị Thiết Bị Bảo Hộ</a:t>
            </a:r>
            <a:endParaRPr lang="en-US" sz="1650" dirty="0"/>
          </a:p>
        </p:txBody>
      </p:sp>
      <p:sp>
        <p:nvSpPr>
          <p:cNvPr id="6" name="Text 3"/>
          <p:cNvSpPr/>
          <p:nvPr/>
        </p:nvSpPr>
        <p:spPr>
          <a:xfrm>
            <a:off x="600432" y="6197560"/>
            <a:ext cx="3043595" cy="548878"/>
          </a:xfrm>
          <a:prstGeom prst="rect">
            <a:avLst/>
          </a:prstGeom>
          <a:noFill/>
          <a:ln/>
        </p:spPr>
        <p:txBody>
          <a:bodyPr wrap="square" lIns="0" tIns="0" rIns="0" bIns="0" rtlCol="0" anchor="t"/>
          <a:lstStyle/>
          <a:p>
            <a:pPr marL="0" indent="0">
              <a:lnSpc>
                <a:spcPts val="2150"/>
              </a:lnSpc>
              <a:buNone/>
            </a:pP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Cung cấp và đảm bảo sử dụng </a:t>
            </a:r>
            <a:r>
              <a:rPr lang="en-US" sz="1350" dirty="0" err="1">
                <a:solidFill>
                  <a:srgbClr val="405449"/>
                </a:solidFill>
                <a:latin typeface="Times New Roman" panose="02020603050405020304" pitchFamily="18" charset="0"/>
                <a:ea typeface="Nobile" pitchFamily="34" charset="-122"/>
                <a:cs typeface="Times New Roman" panose="02020603050405020304" pitchFamily="18" charset="0"/>
              </a:rPr>
              <a:t>đúng</a:t>
            </a: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nSpc>
                <a:spcPts val="2150"/>
              </a:lnSpc>
              <a:buNone/>
            </a:pPr>
            <a:r>
              <a:rPr lang="en-US" sz="1350" dirty="0" err="1">
                <a:solidFill>
                  <a:srgbClr val="405449"/>
                </a:solidFill>
                <a:latin typeface="Times New Roman" panose="02020603050405020304" pitchFamily="18" charset="0"/>
                <a:ea typeface="Nobile" pitchFamily="34" charset="-122"/>
                <a:cs typeface="Times New Roman" panose="02020603050405020304" pitchFamily="18" charset="0"/>
              </a:rPr>
              <a:t>các</a:t>
            </a: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 thiết bị bảo hộ cá nhân.</a:t>
            </a:r>
            <a:endParaRPr lang="en-US" sz="1350" dirty="0"/>
          </a:p>
        </p:txBody>
      </p:sp>
      <p:sp>
        <p:nvSpPr>
          <p:cNvPr id="7" name="Text 4"/>
          <p:cNvSpPr/>
          <p:nvPr/>
        </p:nvSpPr>
        <p:spPr>
          <a:xfrm>
            <a:off x="4070033" y="5758101"/>
            <a:ext cx="2644973" cy="268010"/>
          </a:xfrm>
          <a:prstGeom prst="rect">
            <a:avLst/>
          </a:prstGeom>
          <a:noFill/>
          <a:ln/>
        </p:spPr>
        <p:txBody>
          <a:bodyPr wrap="none" lIns="0" tIns="0" rIns="0" bIns="0" rtlCol="0" anchor="t"/>
          <a:lstStyle/>
          <a:p>
            <a:pPr marL="0" indent="0">
              <a:lnSpc>
                <a:spcPts val="2100"/>
              </a:lnSpc>
              <a:buNone/>
            </a:pPr>
            <a:r>
              <a:rPr lang="en-US" sz="1650" b="1" dirty="0">
                <a:solidFill>
                  <a:srgbClr val="3B4540"/>
                </a:solidFill>
                <a:latin typeface="Times New Roman" panose="02020603050405020304" pitchFamily="18" charset="0"/>
                <a:ea typeface="Fraunces Extra Bold" pitchFamily="34" charset="-122"/>
                <a:cs typeface="Times New Roman" panose="02020603050405020304" pitchFamily="18" charset="0"/>
              </a:rPr>
              <a:t>Đào tạo an toàn lao động</a:t>
            </a:r>
            <a:endParaRPr lang="en-US" sz="1650" dirty="0"/>
          </a:p>
        </p:txBody>
      </p:sp>
      <p:sp>
        <p:nvSpPr>
          <p:cNvPr id="8" name="Text 5"/>
          <p:cNvSpPr/>
          <p:nvPr/>
        </p:nvSpPr>
        <p:spPr>
          <a:xfrm>
            <a:off x="4070033" y="6197560"/>
            <a:ext cx="3043595" cy="823317"/>
          </a:xfrm>
          <a:prstGeom prst="rect">
            <a:avLst/>
          </a:prstGeom>
          <a:noFill/>
          <a:ln/>
        </p:spPr>
        <p:txBody>
          <a:bodyPr wrap="square" lIns="0" tIns="0" rIns="0" bIns="0" rtlCol="0" anchor="t"/>
          <a:lstStyle/>
          <a:p>
            <a:pPr marL="0" indent="0">
              <a:lnSpc>
                <a:spcPts val="2150"/>
              </a:lnSpc>
              <a:buNone/>
            </a:pP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Tổ chức các khóa huấn luyện an </a:t>
            </a:r>
            <a:r>
              <a:rPr lang="en-US" sz="1350" dirty="0" err="1">
                <a:solidFill>
                  <a:srgbClr val="405449"/>
                </a:solidFill>
                <a:latin typeface="Times New Roman" panose="02020603050405020304" pitchFamily="18" charset="0"/>
                <a:ea typeface="Nobile" pitchFamily="34" charset="-122"/>
                <a:cs typeface="Times New Roman" panose="02020603050405020304" pitchFamily="18" charset="0"/>
              </a:rPr>
              <a:t>toàn</a:t>
            </a: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nSpc>
                <a:spcPts val="2150"/>
              </a:lnSpc>
              <a:buNone/>
            </a:pPr>
            <a:r>
              <a:rPr lang="en-US" sz="1350" dirty="0" err="1">
                <a:solidFill>
                  <a:srgbClr val="405449"/>
                </a:solidFill>
                <a:latin typeface="Times New Roman" panose="02020603050405020304" pitchFamily="18" charset="0"/>
                <a:ea typeface="Nobile" pitchFamily="34" charset="-122"/>
                <a:cs typeface="Times New Roman" panose="02020603050405020304" pitchFamily="18" charset="0"/>
              </a:rPr>
              <a:t>lao</a:t>
            </a: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 động định kỳ cho công nhân.</a:t>
            </a:r>
            <a:endParaRPr lang="en-US" sz="1350" dirty="0"/>
          </a:p>
        </p:txBody>
      </p:sp>
      <p:sp>
        <p:nvSpPr>
          <p:cNvPr id="9" name="Text 6"/>
          <p:cNvSpPr/>
          <p:nvPr/>
        </p:nvSpPr>
        <p:spPr>
          <a:xfrm>
            <a:off x="7539633" y="5758101"/>
            <a:ext cx="2144435" cy="268010"/>
          </a:xfrm>
          <a:prstGeom prst="rect">
            <a:avLst/>
          </a:prstGeom>
          <a:noFill/>
          <a:ln/>
        </p:spPr>
        <p:txBody>
          <a:bodyPr wrap="none" lIns="0" tIns="0" rIns="0" bIns="0" rtlCol="0" anchor="t"/>
          <a:lstStyle/>
          <a:p>
            <a:pPr marL="0" indent="0">
              <a:lnSpc>
                <a:spcPts val="2100"/>
              </a:lnSpc>
              <a:buNone/>
            </a:pPr>
            <a:r>
              <a:rPr lang="en-US" sz="1650" b="1" dirty="0">
                <a:solidFill>
                  <a:srgbClr val="3B4540"/>
                </a:solidFill>
                <a:latin typeface="Times New Roman" panose="02020603050405020304" pitchFamily="18" charset="0"/>
                <a:ea typeface="Fraunces Extra Bold" pitchFamily="34" charset="-122"/>
                <a:cs typeface="Times New Roman" panose="02020603050405020304" pitchFamily="18" charset="0"/>
              </a:rPr>
              <a:t>Môi trường </a:t>
            </a:r>
            <a:endParaRPr lang="en-US" sz="1650" dirty="0"/>
          </a:p>
        </p:txBody>
      </p:sp>
      <p:sp>
        <p:nvSpPr>
          <p:cNvPr id="10" name="Text 7"/>
          <p:cNvSpPr/>
          <p:nvPr/>
        </p:nvSpPr>
        <p:spPr>
          <a:xfrm>
            <a:off x="7539633" y="6197560"/>
            <a:ext cx="3043595" cy="548878"/>
          </a:xfrm>
          <a:prstGeom prst="rect">
            <a:avLst/>
          </a:prstGeom>
          <a:noFill/>
          <a:ln/>
        </p:spPr>
        <p:txBody>
          <a:bodyPr wrap="square" lIns="0" tIns="0" rIns="0" bIns="0" rtlCol="0" anchor="t"/>
          <a:lstStyle/>
          <a:p>
            <a:pPr marL="0" indent="0">
              <a:lnSpc>
                <a:spcPts val="2150"/>
              </a:lnSpc>
              <a:buNone/>
            </a:pP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Thực hiện quan trắc môi </a:t>
            </a:r>
            <a:r>
              <a:rPr lang="en-US" sz="1350" dirty="0" err="1">
                <a:solidFill>
                  <a:srgbClr val="405449"/>
                </a:solidFill>
                <a:latin typeface="Times New Roman" panose="02020603050405020304" pitchFamily="18" charset="0"/>
                <a:ea typeface="Nobile" pitchFamily="34" charset="-122"/>
                <a:cs typeface="Times New Roman" panose="02020603050405020304" pitchFamily="18" charset="0"/>
              </a:rPr>
              <a:t>trường</a:t>
            </a: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nSpc>
                <a:spcPts val="2150"/>
              </a:lnSpc>
              <a:buNone/>
            </a:pPr>
            <a:r>
              <a:rPr lang="en-US" sz="1350" dirty="0" err="1">
                <a:solidFill>
                  <a:srgbClr val="405449"/>
                </a:solidFill>
                <a:latin typeface="Times New Roman" panose="02020603050405020304" pitchFamily="18" charset="0"/>
                <a:ea typeface="Nobile" pitchFamily="34" charset="-122"/>
                <a:cs typeface="Times New Roman" panose="02020603050405020304" pitchFamily="18" charset="0"/>
              </a:rPr>
              <a:t>thường</a:t>
            </a: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 xuyên</a:t>
            </a:r>
            <a:endParaRPr lang="en-US" sz="1350" dirty="0"/>
          </a:p>
        </p:txBody>
      </p:sp>
      <p:sp>
        <p:nvSpPr>
          <p:cNvPr id="11" name="Text 8"/>
          <p:cNvSpPr/>
          <p:nvPr/>
        </p:nvSpPr>
        <p:spPr>
          <a:xfrm>
            <a:off x="7539633" y="6900743"/>
            <a:ext cx="3043595" cy="548878"/>
          </a:xfrm>
          <a:prstGeom prst="rect">
            <a:avLst/>
          </a:prstGeom>
          <a:noFill/>
          <a:ln/>
        </p:spPr>
        <p:txBody>
          <a:bodyPr wrap="square" lIns="0" tIns="0" rIns="0" bIns="0" rtlCol="0" anchor="t"/>
          <a:lstStyle/>
          <a:p>
            <a:pPr marL="0" indent="0">
              <a:lnSpc>
                <a:spcPts val="2150"/>
              </a:lnSpc>
              <a:buNone/>
            </a:pP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Duy trì không gian làm việc sạch sẽ, </a:t>
            </a:r>
          </a:p>
          <a:p>
            <a:pPr marL="0" indent="0">
              <a:lnSpc>
                <a:spcPts val="2150"/>
              </a:lnSpc>
              <a:buNone/>
            </a:pPr>
            <a:r>
              <a:rPr lang="en-US" sz="1350" dirty="0" err="1">
                <a:solidFill>
                  <a:srgbClr val="405449"/>
                </a:solidFill>
                <a:latin typeface="Times New Roman" panose="02020603050405020304" pitchFamily="18" charset="0"/>
                <a:ea typeface="Nobile" pitchFamily="34" charset="-122"/>
                <a:cs typeface="Times New Roman" panose="02020603050405020304" pitchFamily="18" charset="0"/>
              </a:rPr>
              <a:t>thoáng</a:t>
            </a: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 mát và đủ ánh sáng.</a:t>
            </a:r>
            <a:endParaRPr lang="en-US" sz="1350" dirty="0"/>
          </a:p>
        </p:txBody>
      </p:sp>
      <p:sp>
        <p:nvSpPr>
          <p:cNvPr id="12" name="Text 9"/>
          <p:cNvSpPr/>
          <p:nvPr/>
        </p:nvSpPr>
        <p:spPr>
          <a:xfrm>
            <a:off x="11009233" y="5758101"/>
            <a:ext cx="2573298" cy="321588"/>
          </a:xfrm>
          <a:prstGeom prst="rect">
            <a:avLst/>
          </a:prstGeom>
          <a:noFill/>
          <a:ln/>
        </p:spPr>
        <p:txBody>
          <a:bodyPr wrap="none" lIns="0" tIns="0" rIns="0" bIns="0" rtlCol="0" anchor="t"/>
          <a:lstStyle/>
          <a:p>
            <a:pPr marL="0" indent="0">
              <a:lnSpc>
                <a:spcPts val="2500"/>
              </a:lnSpc>
              <a:buNone/>
            </a:pPr>
            <a:r>
              <a:rPr lang="en-US" sz="1650" b="1" dirty="0">
                <a:solidFill>
                  <a:srgbClr val="3B4540"/>
                </a:solidFill>
                <a:latin typeface="Times New Roman" panose="02020603050405020304" pitchFamily="18" charset="0"/>
                <a:ea typeface="Fraunces Extra Bold" pitchFamily="34" charset="-122"/>
                <a:cs typeface="Times New Roman" panose="02020603050405020304" pitchFamily="18" charset="0"/>
              </a:rPr>
              <a:t>Bảo trì thiết bị</a:t>
            </a:r>
            <a:endParaRPr lang="en-US" sz="1650" dirty="0"/>
          </a:p>
        </p:txBody>
      </p:sp>
      <p:sp>
        <p:nvSpPr>
          <p:cNvPr id="13" name="Text 10"/>
          <p:cNvSpPr/>
          <p:nvPr/>
        </p:nvSpPr>
        <p:spPr>
          <a:xfrm>
            <a:off x="11009233" y="6251138"/>
            <a:ext cx="3043595" cy="548878"/>
          </a:xfrm>
          <a:prstGeom prst="rect">
            <a:avLst/>
          </a:prstGeom>
          <a:noFill/>
          <a:ln/>
        </p:spPr>
        <p:txBody>
          <a:bodyPr wrap="square" lIns="0" tIns="0" rIns="0" bIns="0" rtlCol="0" anchor="t"/>
          <a:lstStyle/>
          <a:p>
            <a:pPr marL="0" indent="0">
              <a:lnSpc>
                <a:spcPts val="2150"/>
              </a:lnSpc>
              <a:buNone/>
            </a:pP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Thường xuyên kiểm tra và </a:t>
            </a:r>
            <a:r>
              <a:rPr lang="en-US" sz="1350" dirty="0" err="1">
                <a:solidFill>
                  <a:srgbClr val="405449"/>
                </a:solidFill>
                <a:latin typeface="Times New Roman" panose="02020603050405020304" pitchFamily="18" charset="0"/>
                <a:ea typeface="Nobile" pitchFamily="34" charset="-122"/>
                <a:cs typeface="Times New Roman" panose="02020603050405020304" pitchFamily="18" charset="0"/>
              </a:rPr>
              <a:t>bảo</a:t>
            </a: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350" dirty="0" err="1">
                <a:solidFill>
                  <a:srgbClr val="405449"/>
                </a:solidFill>
                <a:latin typeface="Times New Roman" panose="02020603050405020304" pitchFamily="18" charset="0"/>
                <a:ea typeface="Nobile" pitchFamily="34" charset="-122"/>
                <a:cs typeface="Times New Roman" panose="02020603050405020304" pitchFamily="18" charset="0"/>
              </a:rPr>
              <a:t>dưỡng</a:t>
            </a:r>
            <a:endParaRPr lang="en-US" sz="1350" dirty="0">
              <a:solidFill>
                <a:srgbClr val="405449"/>
              </a:solidFill>
              <a:latin typeface="Times New Roman" panose="02020603050405020304" pitchFamily="18" charset="0"/>
              <a:ea typeface="Nobile" pitchFamily="34" charset="-122"/>
              <a:cs typeface="Times New Roman" panose="02020603050405020304" pitchFamily="18" charset="0"/>
            </a:endParaRPr>
          </a:p>
          <a:p>
            <a:pPr marL="0" indent="0">
              <a:lnSpc>
                <a:spcPts val="2150"/>
              </a:lnSpc>
              <a:buNone/>
            </a:pPr>
            <a:r>
              <a:rPr lang="en-US" sz="1350" dirty="0">
                <a:solidFill>
                  <a:srgbClr val="405449"/>
                </a:solidFill>
                <a:latin typeface="Times New Roman" panose="02020603050405020304" pitchFamily="18" charset="0"/>
                <a:ea typeface="Nobile" pitchFamily="34" charset="-122"/>
                <a:cs typeface="Times New Roman" panose="02020603050405020304" pitchFamily="18" charset="0"/>
              </a:rPr>
              <a:t> máy móc, thiết bị sản xuất.</a:t>
            </a:r>
            <a:endParaRPr lang="en-US" sz="1350" dirty="0"/>
          </a:p>
        </p:txBody>
      </p:sp>
      <p:cxnSp>
        <p:nvCxnSpPr>
          <p:cNvPr id="15" name="Straight Connector 14">
            <a:extLst>
              <a:ext uri="{FF2B5EF4-FFF2-40B4-BE49-F238E27FC236}">
                <a16:creationId xmlns:a16="http://schemas.microsoft.com/office/drawing/2014/main" id="{0CCE7E19-1B9A-1783-3DFB-45A4866DA94A}"/>
              </a:ext>
            </a:extLst>
          </p:cNvPr>
          <p:cNvCxnSpPr>
            <a:cxnSpLocks/>
          </p:cNvCxnSpPr>
          <p:nvPr/>
        </p:nvCxnSpPr>
        <p:spPr>
          <a:xfrm>
            <a:off x="3557116" y="5758101"/>
            <a:ext cx="0" cy="16915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8966A4-05EE-3C83-C7AE-ABA7C32679F5}"/>
              </a:ext>
            </a:extLst>
          </p:cNvPr>
          <p:cNvCxnSpPr>
            <a:cxnSpLocks/>
          </p:cNvCxnSpPr>
          <p:nvPr/>
        </p:nvCxnSpPr>
        <p:spPr>
          <a:xfrm>
            <a:off x="7206343" y="5736979"/>
            <a:ext cx="0" cy="17126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2CC81DB-84A0-3448-F151-272BC96CA852}"/>
              </a:ext>
            </a:extLst>
          </p:cNvPr>
          <p:cNvCxnSpPr>
            <a:cxnSpLocks/>
          </p:cNvCxnSpPr>
          <p:nvPr/>
        </p:nvCxnSpPr>
        <p:spPr>
          <a:xfrm>
            <a:off x="10664652" y="5615678"/>
            <a:ext cx="0" cy="1833943"/>
          </a:xfrm>
          <a:prstGeom prst="line">
            <a:avLst/>
          </a:prstGeom>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0F8EC423-8D11-BBC8-AC36-378CF3F31210}"/>
              </a:ext>
            </a:extLst>
          </p:cNvPr>
          <p:cNvPicPr>
            <a:picLocks noChangeAspect="1"/>
          </p:cNvPicPr>
          <p:nvPr/>
        </p:nvPicPr>
        <p:blipFill>
          <a:blip r:embed="rId4"/>
          <a:stretch>
            <a:fillRect/>
          </a:stretch>
        </p:blipFill>
        <p:spPr>
          <a:xfrm>
            <a:off x="11674749" y="7355393"/>
            <a:ext cx="2823187" cy="87420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287923" y="445889"/>
            <a:ext cx="4054435" cy="506730"/>
          </a:xfrm>
          <a:prstGeom prst="rect">
            <a:avLst/>
          </a:prstGeom>
          <a:noFill/>
          <a:ln/>
        </p:spPr>
        <p:txBody>
          <a:bodyPr wrap="none" lIns="0" tIns="0" rIns="0" bIns="0" rtlCol="0" anchor="t"/>
          <a:lstStyle/>
          <a:p>
            <a:pPr marL="0" indent="0" algn="ctr">
              <a:lnSpc>
                <a:spcPts val="3950"/>
              </a:lnSpc>
              <a:buNone/>
            </a:pPr>
            <a:r>
              <a:rPr lang="en-US" sz="3150" b="1" dirty="0">
                <a:solidFill>
                  <a:srgbClr val="3B4540"/>
                </a:solidFill>
                <a:latin typeface="Times New Roman" panose="02020603050405020304" pitchFamily="18" charset="0"/>
                <a:ea typeface="Fraunces Extra Bold" pitchFamily="34" charset="-122"/>
                <a:cs typeface="Times New Roman" panose="02020603050405020304" pitchFamily="18" charset="0"/>
              </a:rPr>
              <a:t>Xử lý tình huống</a:t>
            </a:r>
            <a:endParaRPr lang="en-US" sz="3150" dirty="0"/>
          </a:p>
        </p:txBody>
      </p:sp>
      <p:pic>
        <p:nvPicPr>
          <p:cNvPr id="3" name="Image 0" descr="preencoded.png"/>
          <p:cNvPicPr>
            <a:picLocks noChangeAspect="1"/>
          </p:cNvPicPr>
          <p:nvPr/>
        </p:nvPicPr>
        <p:blipFill>
          <a:blip r:embed="rId3"/>
          <a:stretch>
            <a:fillRect/>
          </a:stretch>
        </p:blipFill>
        <p:spPr>
          <a:xfrm>
            <a:off x="5607844" y="1195864"/>
            <a:ext cx="3414713" cy="3414713"/>
          </a:xfrm>
          <a:prstGeom prst="rect">
            <a:avLst/>
          </a:prstGeom>
        </p:spPr>
      </p:pic>
      <p:sp>
        <p:nvSpPr>
          <p:cNvPr id="4" name="Shape 1"/>
          <p:cNvSpPr/>
          <p:nvPr/>
        </p:nvSpPr>
        <p:spPr>
          <a:xfrm>
            <a:off x="572095" y="6067901"/>
            <a:ext cx="13486209" cy="22860"/>
          </a:xfrm>
          <a:prstGeom prst="roundRect">
            <a:avLst>
              <a:gd name="adj" fmla="val 638500"/>
            </a:avLst>
          </a:prstGeom>
          <a:solidFill>
            <a:srgbClr val="CED9CE"/>
          </a:solidFill>
          <a:ln/>
        </p:spPr>
      </p:sp>
      <p:sp>
        <p:nvSpPr>
          <p:cNvPr id="5" name="Shape 2"/>
          <p:cNvSpPr/>
          <p:nvPr/>
        </p:nvSpPr>
        <p:spPr>
          <a:xfrm>
            <a:off x="3038237" y="5885498"/>
            <a:ext cx="364808" cy="364808"/>
          </a:xfrm>
          <a:prstGeom prst="roundRect">
            <a:avLst>
              <a:gd name="adj" fmla="val 40010"/>
            </a:avLst>
          </a:prstGeom>
          <a:solidFill>
            <a:srgbClr val="E8F3E8"/>
          </a:solidFill>
          <a:ln/>
        </p:spPr>
      </p:sp>
      <p:sp>
        <p:nvSpPr>
          <p:cNvPr id="6" name="Text 3"/>
          <p:cNvSpPr/>
          <p:nvPr/>
        </p:nvSpPr>
        <p:spPr>
          <a:xfrm>
            <a:off x="3159919" y="5946219"/>
            <a:ext cx="121325" cy="243245"/>
          </a:xfrm>
          <a:prstGeom prst="rect">
            <a:avLst/>
          </a:prstGeom>
          <a:noFill/>
          <a:ln/>
        </p:spPr>
        <p:txBody>
          <a:bodyPr wrap="none" lIns="0" tIns="0" rIns="0" bIns="0" rtlCol="0" anchor="t"/>
          <a:lstStyle/>
          <a:p>
            <a:pPr marL="0" indent="0" algn="ctr">
              <a:lnSpc>
                <a:spcPts val="1900"/>
              </a:lnSpc>
              <a:buNone/>
            </a:pPr>
            <a:r>
              <a:rPr lang="en-US" sz="190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1900" dirty="0"/>
          </a:p>
        </p:txBody>
      </p:sp>
      <p:sp>
        <p:nvSpPr>
          <p:cNvPr id="7" name="Text 4"/>
          <p:cNvSpPr/>
          <p:nvPr/>
        </p:nvSpPr>
        <p:spPr>
          <a:xfrm>
            <a:off x="2207062" y="4792980"/>
            <a:ext cx="2027158" cy="253365"/>
          </a:xfrm>
          <a:prstGeom prst="rect">
            <a:avLst/>
          </a:prstGeom>
          <a:noFill/>
          <a:ln/>
        </p:spPr>
        <p:txBody>
          <a:bodyPr wrap="none" lIns="0" tIns="0" rIns="0" bIns="0" rtlCol="0" anchor="t"/>
          <a:lstStyle/>
          <a:p>
            <a:pPr marL="0" indent="0" algn="ctr">
              <a:lnSpc>
                <a:spcPts val="1950"/>
              </a:lnSpc>
              <a:buNone/>
            </a:pPr>
            <a:r>
              <a:rPr lang="en-US" sz="1550" b="1" dirty="0">
                <a:solidFill>
                  <a:srgbClr val="405449"/>
                </a:solidFill>
                <a:latin typeface="Times New Roman" panose="02020603050405020304" pitchFamily="18" charset="0"/>
                <a:ea typeface="Fraunces Extra Bold" pitchFamily="34" charset="-122"/>
                <a:cs typeface="Times New Roman" panose="02020603050405020304" pitchFamily="18" charset="0"/>
              </a:rPr>
              <a:t>Ngắt điện</a:t>
            </a:r>
            <a:endParaRPr lang="en-US" sz="1550" dirty="0"/>
          </a:p>
        </p:txBody>
      </p:sp>
      <p:sp>
        <p:nvSpPr>
          <p:cNvPr id="8" name="Text 5"/>
          <p:cNvSpPr/>
          <p:nvPr/>
        </p:nvSpPr>
        <p:spPr>
          <a:xfrm>
            <a:off x="734258" y="5143619"/>
            <a:ext cx="4972764" cy="518874"/>
          </a:xfrm>
          <a:prstGeom prst="rect">
            <a:avLst/>
          </a:prstGeom>
          <a:noFill/>
          <a:ln/>
        </p:spPr>
        <p:txBody>
          <a:bodyPr wrap="square" lIns="0" tIns="0" rIns="0" bIns="0" rtlCol="0" anchor="t"/>
          <a:lstStyle/>
          <a:p>
            <a:pPr marL="0" indent="0" algn="ctr">
              <a:lnSpc>
                <a:spcPts val="2000"/>
              </a:lnSpc>
              <a:buNone/>
            </a:pPr>
            <a:r>
              <a:rPr lang="en-US" sz="1250" dirty="0">
                <a:solidFill>
                  <a:srgbClr val="405449"/>
                </a:solidFill>
                <a:latin typeface="Times New Roman" panose="02020603050405020304" pitchFamily="18" charset="0"/>
                <a:ea typeface="Nobile" pitchFamily="34" charset="-122"/>
                <a:cs typeface="Times New Roman" panose="02020603050405020304" pitchFamily="18" charset="0"/>
              </a:rPr>
              <a:t>Ngay lập tức ngắt nguồn điện khi xảy ra tai nạn liên quan đến điện.</a:t>
            </a:r>
            <a:endParaRPr lang="en-US" sz="1250" dirty="0"/>
          </a:p>
        </p:txBody>
      </p:sp>
      <p:sp>
        <p:nvSpPr>
          <p:cNvPr id="9" name="Shape 6"/>
          <p:cNvSpPr/>
          <p:nvPr/>
        </p:nvSpPr>
        <p:spPr>
          <a:xfrm>
            <a:off x="5767864" y="5885498"/>
            <a:ext cx="364808" cy="364808"/>
          </a:xfrm>
          <a:prstGeom prst="roundRect">
            <a:avLst>
              <a:gd name="adj" fmla="val 40010"/>
            </a:avLst>
          </a:prstGeom>
          <a:solidFill>
            <a:srgbClr val="E8F3E8"/>
          </a:solidFill>
          <a:ln/>
        </p:spPr>
      </p:sp>
      <p:sp>
        <p:nvSpPr>
          <p:cNvPr id="10" name="Text 7"/>
          <p:cNvSpPr/>
          <p:nvPr/>
        </p:nvSpPr>
        <p:spPr>
          <a:xfrm>
            <a:off x="5870734" y="5946219"/>
            <a:ext cx="158948" cy="243245"/>
          </a:xfrm>
          <a:prstGeom prst="rect">
            <a:avLst/>
          </a:prstGeom>
          <a:noFill/>
          <a:ln/>
        </p:spPr>
        <p:txBody>
          <a:bodyPr wrap="none" lIns="0" tIns="0" rIns="0" bIns="0" rtlCol="0" anchor="t"/>
          <a:lstStyle/>
          <a:p>
            <a:pPr marL="0" indent="0" algn="ctr">
              <a:lnSpc>
                <a:spcPts val="1900"/>
              </a:lnSpc>
              <a:buNone/>
            </a:pPr>
            <a:r>
              <a:rPr lang="en-US" sz="190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1900" dirty="0"/>
          </a:p>
        </p:txBody>
      </p:sp>
      <p:sp>
        <p:nvSpPr>
          <p:cNvPr id="11" name="Text 8"/>
          <p:cNvSpPr/>
          <p:nvPr/>
        </p:nvSpPr>
        <p:spPr>
          <a:xfrm>
            <a:off x="4936688" y="6473309"/>
            <a:ext cx="2027158" cy="253365"/>
          </a:xfrm>
          <a:prstGeom prst="rect">
            <a:avLst/>
          </a:prstGeom>
          <a:noFill/>
          <a:ln/>
        </p:spPr>
        <p:txBody>
          <a:bodyPr wrap="none" lIns="0" tIns="0" rIns="0" bIns="0" rtlCol="0" anchor="t"/>
          <a:lstStyle/>
          <a:p>
            <a:pPr marL="0" indent="0" algn="ctr">
              <a:lnSpc>
                <a:spcPts val="1950"/>
              </a:lnSpc>
              <a:buNone/>
            </a:pPr>
            <a:r>
              <a:rPr lang="en-US" sz="1550" b="1" dirty="0">
                <a:solidFill>
                  <a:srgbClr val="405449"/>
                </a:solidFill>
                <a:latin typeface="Times New Roman" panose="02020603050405020304" pitchFamily="18" charset="0"/>
                <a:ea typeface="Fraunces Extra Bold" pitchFamily="34" charset="-122"/>
                <a:cs typeface="Times New Roman" panose="02020603050405020304" pitchFamily="18" charset="0"/>
              </a:rPr>
              <a:t>Sơ cứu</a:t>
            </a:r>
            <a:endParaRPr lang="en-US" sz="1550" dirty="0"/>
          </a:p>
        </p:txBody>
      </p:sp>
      <p:sp>
        <p:nvSpPr>
          <p:cNvPr id="12" name="Text 9"/>
          <p:cNvSpPr/>
          <p:nvPr/>
        </p:nvSpPr>
        <p:spPr>
          <a:xfrm>
            <a:off x="3463885" y="6823948"/>
            <a:ext cx="4972883" cy="518874"/>
          </a:xfrm>
          <a:prstGeom prst="rect">
            <a:avLst/>
          </a:prstGeom>
          <a:noFill/>
          <a:ln/>
        </p:spPr>
        <p:txBody>
          <a:bodyPr wrap="square" lIns="0" tIns="0" rIns="0" bIns="0" rtlCol="0" anchor="t"/>
          <a:lstStyle/>
          <a:p>
            <a:pPr marL="0" indent="0" algn="ctr">
              <a:lnSpc>
                <a:spcPts val="2000"/>
              </a:lnSpc>
              <a:buNone/>
            </a:pPr>
            <a:r>
              <a:rPr lang="en-US" sz="1250" dirty="0">
                <a:solidFill>
                  <a:srgbClr val="405449"/>
                </a:solidFill>
                <a:latin typeface="Times New Roman" panose="02020603050405020304" pitchFamily="18" charset="0"/>
                <a:ea typeface="Nobile" pitchFamily="34" charset="-122"/>
                <a:cs typeface="Times New Roman" panose="02020603050405020304" pitchFamily="18" charset="0"/>
              </a:rPr>
              <a:t>Tiến hành sơ cứu nhanh chóng và chính xác cho nạn nhân tại chỗ.</a:t>
            </a:r>
            <a:endParaRPr lang="en-US" sz="1250" dirty="0"/>
          </a:p>
        </p:txBody>
      </p:sp>
      <p:sp>
        <p:nvSpPr>
          <p:cNvPr id="13" name="Shape 10"/>
          <p:cNvSpPr/>
          <p:nvPr/>
        </p:nvSpPr>
        <p:spPr>
          <a:xfrm>
            <a:off x="8497491" y="5885498"/>
            <a:ext cx="364808" cy="364808"/>
          </a:xfrm>
          <a:prstGeom prst="roundRect">
            <a:avLst>
              <a:gd name="adj" fmla="val 40010"/>
            </a:avLst>
          </a:prstGeom>
          <a:solidFill>
            <a:srgbClr val="E8F3E8"/>
          </a:solidFill>
          <a:ln/>
        </p:spPr>
      </p:sp>
      <p:sp>
        <p:nvSpPr>
          <p:cNvPr id="14" name="Text 11"/>
          <p:cNvSpPr/>
          <p:nvPr/>
        </p:nvSpPr>
        <p:spPr>
          <a:xfrm>
            <a:off x="8606433" y="5946219"/>
            <a:ext cx="146923" cy="243245"/>
          </a:xfrm>
          <a:prstGeom prst="rect">
            <a:avLst/>
          </a:prstGeom>
          <a:noFill/>
          <a:ln/>
        </p:spPr>
        <p:txBody>
          <a:bodyPr wrap="none" lIns="0" tIns="0" rIns="0" bIns="0" rtlCol="0" anchor="t"/>
          <a:lstStyle/>
          <a:p>
            <a:pPr marL="0" indent="0" algn="ctr">
              <a:lnSpc>
                <a:spcPts val="1900"/>
              </a:lnSpc>
              <a:buNone/>
            </a:pPr>
            <a:r>
              <a:rPr lang="en-US" sz="190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1900" dirty="0"/>
          </a:p>
        </p:txBody>
      </p:sp>
      <p:sp>
        <p:nvSpPr>
          <p:cNvPr id="15" name="Text 12"/>
          <p:cNvSpPr/>
          <p:nvPr/>
        </p:nvSpPr>
        <p:spPr>
          <a:xfrm>
            <a:off x="7666315" y="4792980"/>
            <a:ext cx="2027158" cy="253365"/>
          </a:xfrm>
          <a:prstGeom prst="rect">
            <a:avLst/>
          </a:prstGeom>
          <a:noFill/>
          <a:ln/>
        </p:spPr>
        <p:txBody>
          <a:bodyPr wrap="none" lIns="0" tIns="0" rIns="0" bIns="0" rtlCol="0" anchor="t"/>
          <a:lstStyle/>
          <a:p>
            <a:pPr marL="0" indent="0" algn="ctr">
              <a:lnSpc>
                <a:spcPts val="1950"/>
              </a:lnSpc>
              <a:buNone/>
            </a:pPr>
            <a:r>
              <a:rPr lang="en-US" sz="1550" b="1" dirty="0">
                <a:solidFill>
                  <a:srgbClr val="405449"/>
                </a:solidFill>
                <a:latin typeface="Times New Roman" panose="02020603050405020304" pitchFamily="18" charset="0"/>
                <a:ea typeface="Fraunces Extra Bold" pitchFamily="34" charset="-122"/>
                <a:cs typeface="Times New Roman" panose="02020603050405020304" pitchFamily="18" charset="0"/>
              </a:rPr>
              <a:t>Báo cáo</a:t>
            </a:r>
            <a:endParaRPr lang="en-US" sz="1550" dirty="0"/>
          </a:p>
        </p:txBody>
      </p:sp>
      <p:sp>
        <p:nvSpPr>
          <p:cNvPr id="16" name="Text 13"/>
          <p:cNvSpPr/>
          <p:nvPr/>
        </p:nvSpPr>
        <p:spPr>
          <a:xfrm>
            <a:off x="6193512" y="5143619"/>
            <a:ext cx="4972883" cy="518874"/>
          </a:xfrm>
          <a:prstGeom prst="rect">
            <a:avLst/>
          </a:prstGeom>
          <a:noFill/>
          <a:ln/>
        </p:spPr>
        <p:txBody>
          <a:bodyPr wrap="square" lIns="0" tIns="0" rIns="0" bIns="0" rtlCol="0" anchor="t"/>
          <a:lstStyle/>
          <a:p>
            <a:pPr marL="0" indent="0" algn="ctr">
              <a:lnSpc>
                <a:spcPts val="2000"/>
              </a:lnSpc>
              <a:buNone/>
            </a:pPr>
            <a:r>
              <a:rPr lang="en-US" sz="1250" dirty="0">
                <a:solidFill>
                  <a:srgbClr val="405449"/>
                </a:solidFill>
                <a:latin typeface="Times New Roman" panose="02020603050405020304" pitchFamily="18" charset="0"/>
                <a:ea typeface="Nobile" pitchFamily="34" charset="-122"/>
                <a:cs typeface="Times New Roman" panose="02020603050405020304" pitchFamily="18" charset="0"/>
              </a:rPr>
              <a:t>Thông báo ngay cho quản lý và đội ngũ y tế để được hỗ trợ kịp thời.</a:t>
            </a:r>
            <a:endParaRPr lang="en-US" sz="1250" dirty="0"/>
          </a:p>
        </p:txBody>
      </p:sp>
      <p:sp>
        <p:nvSpPr>
          <p:cNvPr id="17" name="Shape 14"/>
          <p:cNvSpPr/>
          <p:nvPr/>
        </p:nvSpPr>
        <p:spPr>
          <a:xfrm>
            <a:off x="11227237" y="5885498"/>
            <a:ext cx="364808" cy="364808"/>
          </a:xfrm>
          <a:prstGeom prst="roundRect">
            <a:avLst>
              <a:gd name="adj" fmla="val 40010"/>
            </a:avLst>
          </a:prstGeom>
          <a:solidFill>
            <a:srgbClr val="E8F3E8"/>
          </a:solidFill>
          <a:ln/>
        </p:spPr>
      </p:sp>
      <p:sp>
        <p:nvSpPr>
          <p:cNvPr id="18" name="Text 15"/>
          <p:cNvSpPr/>
          <p:nvPr/>
        </p:nvSpPr>
        <p:spPr>
          <a:xfrm>
            <a:off x="11327011" y="5946219"/>
            <a:ext cx="165259" cy="243245"/>
          </a:xfrm>
          <a:prstGeom prst="rect">
            <a:avLst/>
          </a:prstGeom>
          <a:noFill/>
          <a:ln/>
        </p:spPr>
        <p:txBody>
          <a:bodyPr wrap="none" lIns="0" tIns="0" rIns="0" bIns="0" rtlCol="0" anchor="t"/>
          <a:lstStyle/>
          <a:p>
            <a:pPr marL="0" indent="0" algn="ctr">
              <a:lnSpc>
                <a:spcPts val="1900"/>
              </a:lnSpc>
              <a:buNone/>
            </a:pPr>
            <a:r>
              <a:rPr lang="en-US" sz="1900" b="1" dirty="0">
                <a:solidFill>
                  <a:srgbClr val="405449"/>
                </a:solidFill>
                <a:latin typeface="Times New Roman" panose="02020603050405020304" pitchFamily="18" charset="0"/>
                <a:ea typeface="Fraunces Extra Bold" pitchFamily="34" charset="-122"/>
                <a:cs typeface="Times New Roman" panose="02020603050405020304" pitchFamily="18" charset="0"/>
              </a:rPr>
              <a:t>4</a:t>
            </a:r>
            <a:endParaRPr lang="en-US" sz="1900" dirty="0"/>
          </a:p>
        </p:txBody>
      </p:sp>
      <p:sp>
        <p:nvSpPr>
          <p:cNvPr id="19" name="Text 16"/>
          <p:cNvSpPr/>
          <p:nvPr/>
        </p:nvSpPr>
        <p:spPr>
          <a:xfrm>
            <a:off x="10396061" y="6473309"/>
            <a:ext cx="2027158" cy="253365"/>
          </a:xfrm>
          <a:prstGeom prst="rect">
            <a:avLst/>
          </a:prstGeom>
          <a:noFill/>
          <a:ln/>
        </p:spPr>
        <p:txBody>
          <a:bodyPr wrap="none" lIns="0" tIns="0" rIns="0" bIns="0" rtlCol="0" anchor="t"/>
          <a:lstStyle/>
          <a:p>
            <a:pPr marL="0" indent="0" algn="ctr">
              <a:lnSpc>
                <a:spcPts val="1950"/>
              </a:lnSpc>
              <a:buNone/>
            </a:pPr>
            <a:r>
              <a:rPr lang="en-US" sz="1550" b="1" dirty="0">
                <a:solidFill>
                  <a:srgbClr val="405449"/>
                </a:solidFill>
                <a:latin typeface="Times New Roman" panose="02020603050405020304" pitchFamily="18" charset="0"/>
                <a:ea typeface="Fraunces Extra Bold" pitchFamily="34" charset="-122"/>
                <a:cs typeface="Times New Roman" panose="02020603050405020304" pitchFamily="18" charset="0"/>
              </a:rPr>
              <a:t>Điều tra</a:t>
            </a:r>
            <a:endParaRPr lang="en-US" sz="1550" dirty="0"/>
          </a:p>
        </p:txBody>
      </p:sp>
      <p:sp>
        <p:nvSpPr>
          <p:cNvPr id="20" name="Text 17"/>
          <p:cNvSpPr/>
          <p:nvPr/>
        </p:nvSpPr>
        <p:spPr>
          <a:xfrm>
            <a:off x="8923258" y="6823948"/>
            <a:ext cx="4972883" cy="518874"/>
          </a:xfrm>
          <a:prstGeom prst="rect">
            <a:avLst/>
          </a:prstGeom>
          <a:noFill/>
          <a:ln/>
        </p:spPr>
        <p:txBody>
          <a:bodyPr wrap="square" lIns="0" tIns="0" rIns="0" bIns="0" rtlCol="0" anchor="t"/>
          <a:lstStyle/>
          <a:p>
            <a:pPr marL="0" indent="0" algn="ctr">
              <a:lnSpc>
                <a:spcPts val="2000"/>
              </a:lnSpc>
              <a:buNone/>
            </a:pPr>
            <a:r>
              <a:rPr lang="en-US" sz="1250" dirty="0">
                <a:solidFill>
                  <a:srgbClr val="405449"/>
                </a:solidFill>
                <a:latin typeface="Times New Roman" panose="02020603050405020304" pitchFamily="18" charset="0"/>
                <a:ea typeface="Nobile" pitchFamily="34" charset="-122"/>
                <a:cs typeface="Times New Roman" panose="02020603050405020304" pitchFamily="18" charset="0"/>
              </a:rPr>
              <a:t>Tiến hành điều tra nguyên nhân và đề xuất biện pháp phòng ngừa trong tương lai.</a:t>
            </a:r>
            <a:endParaRPr lang="en-US" sz="1250" dirty="0"/>
          </a:p>
        </p:txBody>
      </p:sp>
      <p:sp>
        <p:nvSpPr>
          <p:cNvPr id="21" name="Text 18"/>
          <p:cNvSpPr/>
          <p:nvPr/>
        </p:nvSpPr>
        <p:spPr>
          <a:xfrm>
            <a:off x="572095" y="7525226"/>
            <a:ext cx="13486209" cy="259437"/>
          </a:xfrm>
          <a:prstGeom prst="rect">
            <a:avLst/>
          </a:prstGeom>
          <a:noFill/>
          <a:ln/>
        </p:spPr>
        <p:txBody>
          <a:bodyPr wrap="none" lIns="0" tIns="0" rIns="0" bIns="0" rtlCol="0" anchor="t"/>
          <a:lstStyle/>
          <a:p>
            <a:pPr marL="0" indent="0">
              <a:lnSpc>
                <a:spcPts val="2000"/>
              </a:lnSpc>
              <a:buNone/>
            </a:pPr>
            <a:endParaRPr lang="en-US" sz="1250" dirty="0"/>
          </a:p>
        </p:txBody>
      </p:sp>
      <p:pic>
        <p:nvPicPr>
          <p:cNvPr id="22" name="Picture 21">
            <a:extLst>
              <a:ext uri="{FF2B5EF4-FFF2-40B4-BE49-F238E27FC236}">
                <a16:creationId xmlns:a16="http://schemas.microsoft.com/office/drawing/2014/main" id="{EAF60A68-3ECF-0C97-12BC-0C8C1D2076C8}"/>
              </a:ext>
            </a:extLst>
          </p:cNvPr>
          <p:cNvPicPr>
            <a:picLocks noChangeAspect="1"/>
          </p:cNvPicPr>
          <p:nvPr/>
        </p:nvPicPr>
        <p:blipFill>
          <a:blip r:embed="rId4"/>
          <a:stretch>
            <a:fillRect/>
          </a:stretch>
        </p:blipFill>
        <p:spPr>
          <a:xfrm>
            <a:off x="11674749" y="7355393"/>
            <a:ext cx="2823187" cy="87420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169566" y="797659"/>
            <a:ext cx="6172200" cy="771525"/>
          </a:xfrm>
          <a:prstGeom prst="rect">
            <a:avLst/>
          </a:prstGeom>
          <a:noFill/>
          <a:ln/>
        </p:spPr>
        <p:txBody>
          <a:bodyPr wrap="none" lIns="0" tIns="0" rIns="0" bIns="0" rtlCol="0" anchor="t"/>
          <a:lstStyle/>
          <a:p>
            <a:pPr marL="0" indent="0" algn="ctr">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Tài liệu tham khảo</a:t>
            </a:r>
            <a:endParaRPr lang="en-US" sz="4850" dirty="0"/>
          </a:p>
        </p:txBody>
      </p:sp>
      <p:sp>
        <p:nvSpPr>
          <p:cNvPr id="3" name="Text 1"/>
          <p:cNvSpPr/>
          <p:nvPr/>
        </p:nvSpPr>
        <p:spPr>
          <a:xfrm>
            <a:off x="864037" y="2433161"/>
            <a:ext cx="6690122" cy="925592"/>
          </a:xfrm>
          <a:prstGeom prst="rect">
            <a:avLst/>
          </a:prstGeom>
          <a:noFill/>
          <a:ln/>
        </p:spPr>
        <p:txBody>
          <a:bodyPr wrap="square" lIns="0" tIns="0" rIns="0" bIns="0" rtlCol="0" anchor="t"/>
          <a:lstStyle/>
          <a:p>
            <a:pPr marL="0" indent="0">
              <a:lnSpc>
                <a:spcPts val="3600"/>
              </a:lnSpc>
              <a:buNone/>
            </a:pPr>
            <a:r>
              <a:rPr lang="en-US" sz="2900" b="1" dirty="0">
                <a:solidFill>
                  <a:srgbClr val="3B4540"/>
                </a:solidFill>
                <a:latin typeface="Times New Roman" panose="02020603050405020304" pitchFamily="18" charset="0"/>
                <a:ea typeface="Fraunces Extra Bold" pitchFamily="34" charset="-122"/>
                <a:cs typeface="Times New Roman" panose="02020603050405020304" pitchFamily="18" charset="0"/>
              </a:rPr>
              <a:t>Bài kiểm tra an toàn lao động nhóm 3</a:t>
            </a:r>
            <a:endParaRPr lang="en-US" sz="2900" dirty="0"/>
          </a:p>
        </p:txBody>
      </p:sp>
      <p:sp>
        <p:nvSpPr>
          <p:cNvPr id="4" name="Text 2"/>
          <p:cNvSpPr/>
          <p:nvPr/>
        </p:nvSpPr>
        <p:spPr>
          <a:xfrm>
            <a:off x="864037" y="3026773"/>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247436"/>
            <a:ext cx="5625703" cy="462796"/>
          </a:xfrm>
          <a:prstGeom prst="rect">
            <a:avLst/>
          </a:prstGeom>
          <a:noFill/>
          <a:ln/>
        </p:spPr>
        <p:txBody>
          <a:bodyPr wrap="none" lIns="0" tIns="0" rIns="0" bIns="0" rtlCol="0" anchor="t"/>
          <a:lstStyle/>
          <a:p>
            <a:pPr marL="0" indent="0">
              <a:lnSpc>
                <a:spcPts val="3600"/>
              </a:lnSpc>
              <a:buNone/>
            </a:pPr>
            <a:r>
              <a:rPr lang="en-US" sz="2900" b="1" dirty="0">
                <a:solidFill>
                  <a:srgbClr val="3B4540"/>
                </a:solidFill>
                <a:latin typeface="Times New Roman" panose="02020603050405020304" pitchFamily="18" charset="0"/>
                <a:ea typeface="Fraunces Extra Bold" pitchFamily="34" charset="-122"/>
                <a:cs typeface="Times New Roman" panose="02020603050405020304" pitchFamily="18" charset="0"/>
              </a:rPr>
              <a:t>Bảng báo giá huấn luyện ATLD</a:t>
            </a:r>
            <a:endParaRPr lang="en-US" sz="2900" dirty="0"/>
          </a:p>
        </p:txBody>
      </p:sp>
      <p:sp>
        <p:nvSpPr>
          <p:cNvPr id="6" name="Text 4"/>
          <p:cNvSpPr/>
          <p:nvPr/>
        </p:nvSpPr>
        <p:spPr>
          <a:xfrm>
            <a:off x="864037" y="4754610"/>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598914"/>
            <a:ext cx="4598194" cy="462796"/>
          </a:xfrm>
          <a:prstGeom prst="rect">
            <a:avLst/>
          </a:prstGeom>
          <a:noFill/>
          <a:ln/>
        </p:spPr>
        <p:txBody>
          <a:bodyPr wrap="none" lIns="0" tIns="0" rIns="0" bIns="0" rtlCol="0" anchor="t"/>
          <a:lstStyle/>
          <a:p>
            <a:pPr marL="0" indent="0">
              <a:lnSpc>
                <a:spcPts val="3600"/>
              </a:lnSpc>
              <a:buNone/>
            </a:pPr>
            <a:r>
              <a:rPr lang="en-US" sz="2900" b="1" dirty="0">
                <a:solidFill>
                  <a:srgbClr val="3B4540"/>
                </a:solidFill>
                <a:latin typeface="Times New Roman" panose="02020603050405020304" pitchFamily="18" charset="0"/>
                <a:ea typeface="Fraunces Extra Bold" pitchFamily="34" charset="-122"/>
                <a:cs typeface="Times New Roman" panose="02020603050405020304" pitchFamily="18" charset="0"/>
              </a:rPr>
              <a:t>Tải về tài liệu (download)</a:t>
            </a:r>
            <a:endParaRPr lang="en-US" sz="2900" dirty="0"/>
          </a:p>
        </p:txBody>
      </p:sp>
      <p:sp>
        <p:nvSpPr>
          <p:cNvPr id="8" name="Text 6"/>
          <p:cNvSpPr/>
          <p:nvPr/>
        </p:nvSpPr>
        <p:spPr>
          <a:xfrm>
            <a:off x="864037" y="6061710"/>
            <a:ext cx="6690122"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Download tài liệu huấn luyện an toàn lao động sản xuất Laptop</a:t>
            </a:r>
            <a:endParaRPr lang="en-US" sz="1900" dirty="0"/>
          </a:p>
        </p:txBody>
      </p:sp>
      <p:pic>
        <p:nvPicPr>
          <p:cNvPr id="9" name="Image 0" descr="preencoded.png"/>
          <p:cNvPicPr>
            <a:picLocks noChangeAspect="1"/>
          </p:cNvPicPr>
          <p:nvPr/>
        </p:nvPicPr>
        <p:blipFill>
          <a:blip r:embed="rId6"/>
          <a:stretch>
            <a:fillRect/>
          </a:stretch>
        </p:blipFill>
        <p:spPr>
          <a:xfrm>
            <a:off x="8156495" y="4084051"/>
            <a:ext cx="5609868" cy="1736169"/>
          </a:xfrm>
          <a:prstGeom prst="rect">
            <a:avLst/>
          </a:prstGeom>
        </p:spPr>
      </p:pic>
      <p:pic>
        <p:nvPicPr>
          <p:cNvPr id="10" name="Picture 9">
            <a:extLst>
              <a:ext uri="{FF2B5EF4-FFF2-40B4-BE49-F238E27FC236}">
                <a16:creationId xmlns:a16="http://schemas.microsoft.com/office/drawing/2014/main" id="{C0C6E0CD-3518-E255-E763-4C96F3EDD2AC}"/>
              </a:ext>
            </a:extLst>
          </p:cNvPr>
          <p:cNvPicPr>
            <a:picLocks noChangeAspect="1"/>
          </p:cNvPicPr>
          <p:nvPr/>
        </p:nvPicPr>
        <p:blipFill>
          <a:blip r:embed="rId7"/>
          <a:stretch>
            <a:fillRect/>
          </a:stretch>
        </p:blipFill>
        <p:spPr>
          <a:xfrm>
            <a:off x="11674749" y="7355393"/>
            <a:ext cx="2823187" cy="87420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967</Words>
  <Application>Microsoft Office PowerPoint</Application>
  <PresentationFormat>Custom</PresentationFormat>
  <Paragraphs>125</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Times New Roman</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2024-11-04T04:14:00Z</dcterms:created>
  <dcterms:modified xsi:type="dcterms:W3CDTF">2024-11-04T08:15:14Z</dcterms:modified>
</cp:coreProperties>
</file>