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embeddedFontLst>
    <p:embeddedFont>
      <p:font typeface="DM Sans" pitchFamily="2" charset="0"/>
      <p:regular r:id="rId16"/>
      <p:bold r:id="rId17"/>
    </p:embeddedFont>
    <p:embeddedFont>
      <p:font typeface="PT Serif" panose="020A06030405050202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834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hyperlink" Target="https://antoannamviet.com/tai-lieu-an-toan-lao-dong-san-xuat-may-xong-tinh-dau/"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5950"/>
            <a:ext cx="4457700" cy="4457700"/>
          </a:xfrm>
          <a:prstGeom prst="rect">
            <a:avLst/>
          </a:prstGeom>
        </p:spPr>
      </p:pic>
      <p:sp>
        <p:nvSpPr>
          <p:cNvPr id="3" name="Text 0"/>
          <p:cNvSpPr/>
          <p:nvPr/>
        </p:nvSpPr>
        <p:spPr>
          <a:xfrm>
            <a:off x="6324124" y="1199912"/>
            <a:ext cx="7791926" cy="3251121"/>
          </a:xfrm>
          <a:prstGeom prst="rect">
            <a:avLst/>
          </a:prstGeom>
          <a:noFill/>
          <a:ln/>
        </p:spPr>
        <p:txBody>
          <a:bodyPr wrap="square" lIns="0" tIns="0" rIns="0" bIns="0" rtlCol="0" anchor="t"/>
          <a:lstStyle/>
          <a:p>
            <a:pPr marL="0" indent="0">
              <a:lnSpc>
                <a:spcPts val="8500"/>
              </a:lnSpc>
              <a:buNone/>
            </a:pPr>
            <a:r>
              <a:rPr lang="en-US" sz="6800" dirty="0">
                <a:solidFill>
                  <a:srgbClr val="020202"/>
                </a:solidFill>
                <a:latin typeface="PT Serif" pitchFamily="34" charset="0"/>
                <a:ea typeface="PT Serif" pitchFamily="34" charset="-122"/>
                <a:cs typeface="PT Serif" pitchFamily="34" charset="-120"/>
              </a:rPr>
              <a:t>An toàn lao động trong sản </a:t>
            </a:r>
            <a:r>
              <a:rPr lang="en-US" sz="6800" dirty="0" err="1">
                <a:solidFill>
                  <a:srgbClr val="020202"/>
                </a:solidFill>
                <a:latin typeface="PT Serif" pitchFamily="34" charset="0"/>
                <a:ea typeface="PT Serif" pitchFamily="34" charset="-122"/>
                <a:cs typeface="PT Serif" pitchFamily="34" charset="-120"/>
              </a:rPr>
              <a:t>xuất</a:t>
            </a:r>
            <a:r>
              <a:rPr lang="en-US" sz="6800" dirty="0">
                <a:solidFill>
                  <a:srgbClr val="020202"/>
                </a:solidFill>
                <a:latin typeface="PT Serif" pitchFamily="34" charset="0"/>
                <a:ea typeface="PT Serif" pitchFamily="34" charset="-122"/>
                <a:cs typeface="PT Serif" pitchFamily="34" charset="-120"/>
              </a:rPr>
              <a:t> </a:t>
            </a:r>
          </a:p>
          <a:p>
            <a:pPr marL="0" indent="0">
              <a:lnSpc>
                <a:spcPts val="8500"/>
              </a:lnSpc>
              <a:buNone/>
            </a:pPr>
            <a:r>
              <a:rPr lang="en-US" sz="6800" dirty="0" err="1">
                <a:solidFill>
                  <a:srgbClr val="020202"/>
                </a:solidFill>
                <a:latin typeface="PT Serif" pitchFamily="34" charset="0"/>
                <a:ea typeface="PT Serif" pitchFamily="34" charset="-122"/>
                <a:cs typeface="PT Serif" pitchFamily="34" charset="-120"/>
              </a:rPr>
              <a:t>Máy</a:t>
            </a:r>
            <a:r>
              <a:rPr lang="en-US" sz="6800" dirty="0">
                <a:solidFill>
                  <a:srgbClr val="020202"/>
                </a:solidFill>
                <a:latin typeface="PT Serif" pitchFamily="34" charset="0"/>
                <a:ea typeface="PT Serif" pitchFamily="34" charset="-122"/>
                <a:cs typeface="PT Serif" pitchFamily="34" charset="-120"/>
              </a:rPr>
              <a:t> </a:t>
            </a:r>
            <a:r>
              <a:rPr lang="en-US" sz="6800" dirty="0" err="1">
                <a:solidFill>
                  <a:srgbClr val="020202"/>
                </a:solidFill>
                <a:latin typeface="PT Serif" pitchFamily="34" charset="0"/>
                <a:ea typeface="PT Serif" pitchFamily="34" charset="-122"/>
                <a:cs typeface="PT Serif" pitchFamily="34" charset="-120"/>
              </a:rPr>
              <a:t>Xông</a:t>
            </a:r>
            <a:r>
              <a:rPr lang="en-US" sz="6800" dirty="0">
                <a:solidFill>
                  <a:srgbClr val="020202"/>
                </a:solidFill>
                <a:latin typeface="PT Serif" pitchFamily="34" charset="0"/>
                <a:ea typeface="PT Serif" pitchFamily="34" charset="-122"/>
                <a:cs typeface="PT Serif" pitchFamily="34" charset="-120"/>
              </a:rPr>
              <a:t> Tinh </a:t>
            </a:r>
            <a:r>
              <a:rPr lang="en-US" sz="6800" dirty="0" err="1">
                <a:solidFill>
                  <a:srgbClr val="020202"/>
                </a:solidFill>
                <a:latin typeface="PT Serif" pitchFamily="34" charset="0"/>
                <a:ea typeface="PT Serif" pitchFamily="34" charset="-122"/>
                <a:cs typeface="PT Serif" pitchFamily="34" charset="-120"/>
              </a:rPr>
              <a:t>Dầu</a:t>
            </a:r>
            <a:endParaRPr lang="en-US" sz="6800" dirty="0"/>
          </a:p>
        </p:txBody>
      </p:sp>
      <p:sp>
        <p:nvSpPr>
          <p:cNvPr id="4" name="Text 1"/>
          <p:cNvSpPr/>
          <p:nvPr/>
        </p:nvSpPr>
        <p:spPr>
          <a:xfrm>
            <a:off x="6324124" y="4810006"/>
            <a:ext cx="7468553" cy="1531620"/>
          </a:xfrm>
          <a:prstGeom prst="rect">
            <a:avLst/>
          </a:prstGeom>
          <a:noFill/>
          <a:ln/>
        </p:spPr>
        <p:txBody>
          <a:bodyPr wrap="squar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Báo cáo này trình bày tình hình tai nạn lao động và các biện pháp an toàn trong ngành sản xuất máy xông tinh dầu. Nó bao gồm thống kê tai nạn, nguyên nhân và cách phòng tránh cho từng công đoạn sản xuất.</a:t>
            </a:r>
            <a:endParaRPr lang="en-US" sz="1850" dirty="0"/>
          </a:p>
        </p:txBody>
      </p:sp>
      <p:sp>
        <p:nvSpPr>
          <p:cNvPr id="5" name="Shape 2"/>
          <p:cNvSpPr/>
          <p:nvPr/>
        </p:nvSpPr>
        <p:spPr>
          <a:xfrm>
            <a:off x="6324124" y="6628805"/>
            <a:ext cx="382905" cy="382905"/>
          </a:xfrm>
          <a:prstGeom prst="roundRect">
            <a:avLst>
              <a:gd name="adj" fmla="val 23878209"/>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31744" y="6636425"/>
            <a:ext cx="367665" cy="367665"/>
          </a:xfrm>
          <a:prstGeom prst="rect">
            <a:avLst/>
          </a:prstGeom>
        </p:spPr>
      </p:pic>
      <p:sp>
        <p:nvSpPr>
          <p:cNvPr id="7" name="Text 3"/>
          <p:cNvSpPr/>
          <p:nvPr/>
        </p:nvSpPr>
        <p:spPr>
          <a:xfrm>
            <a:off x="6826687" y="6610826"/>
            <a:ext cx="3008471" cy="418862"/>
          </a:xfrm>
          <a:prstGeom prst="rect">
            <a:avLst/>
          </a:prstGeom>
          <a:noFill/>
          <a:ln/>
        </p:spPr>
        <p:txBody>
          <a:bodyPr wrap="none" lIns="0" tIns="0" rIns="0" bIns="0" rtlCol="0" anchor="t"/>
          <a:lstStyle/>
          <a:p>
            <a:pPr marL="0" indent="0" algn="l">
              <a:lnSpc>
                <a:spcPts val="3250"/>
              </a:lnSpc>
              <a:buNone/>
            </a:pPr>
            <a:r>
              <a:rPr lang="en-US" sz="2350" b="1" dirty="0" err="1">
                <a:solidFill>
                  <a:srgbClr val="383838"/>
                </a:solidFill>
                <a:latin typeface="DM Sans" pitchFamily="2" charset="0"/>
                <a:ea typeface="DM Sans Bold" pitchFamily="34" charset="-122"/>
                <a:cs typeface="DM Sans Bold" pitchFamily="34" charset="-120"/>
              </a:rPr>
              <a:t>Bản</a:t>
            </a:r>
            <a:r>
              <a:rPr lang="en-US" sz="2350" b="1" dirty="0">
                <a:solidFill>
                  <a:srgbClr val="383838"/>
                </a:solidFill>
                <a:latin typeface="DM Sans" pitchFamily="2" charset="0"/>
                <a:ea typeface="DM Sans Bold" pitchFamily="34" charset="-122"/>
                <a:cs typeface="DM Sans Bold" pitchFamily="34" charset="-120"/>
              </a:rPr>
              <a:t> </a:t>
            </a:r>
            <a:r>
              <a:rPr lang="en-US" sz="2350" b="1" dirty="0" err="1">
                <a:solidFill>
                  <a:srgbClr val="383838"/>
                </a:solidFill>
                <a:latin typeface="DM Sans" pitchFamily="2" charset="0"/>
                <a:ea typeface="DM Sans Bold" pitchFamily="34" charset="-122"/>
                <a:cs typeface="DM Sans Bold" pitchFamily="34" charset="-120"/>
              </a:rPr>
              <a:t>quyền</a:t>
            </a:r>
            <a:r>
              <a:rPr lang="en-US" sz="2350" b="1" dirty="0">
                <a:solidFill>
                  <a:srgbClr val="383838"/>
                </a:solidFill>
                <a:latin typeface="DM Sans" pitchFamily="2" charset="0"/>
                <a:ea typeface="DM Sans Bold" pitchFamily="34" charset="-122"/>
                <a:cs typeface="DM Sans Bold" pitchFamily="34" charset="-120"/>
              </a:rPr>
              <a:t> </a:t>
            </a:r>
            <a:r>
              <a:rPr lang="en-US" sz="2350" b="1" dirty="0" err="1">
                <a:solidFill>
                  <a:srgbClr val="383838"/>
                </a:solidFill>
                <a:latin typeface="DM Sans" pitchFamily="2" charset="0"/>
                <a:ea typeface="DM Sans Bold" pitchFamily="34" charset="-122"/>
                <a:cs typeface="DM Sans Bold" pitchFamily="34" charset="-120"/>
              </a:rPr>
              <a:t>thuộc</a:t>
            </a:r>
            <a:r>
              <a:rPr lang="en-US" sz="2350" b="1" dirty="0">
                <a:solidFill>
                  <a:srgbClr val="383838"/>
                </a:solidFill>
                <a:latin typeface="DM Sans" pitchFamily="2" charset="0"/>
                <a:ea typeface="DM Sans Bold" pitchFamily="34" charset="-122"/>
                <a:cs typeface="DM Sans Bold" pitchFamily="34" charset="-120"/>
              </a:rPr>
              <a:t> An Toàn Nam Việt</a:t>
            </a:r>
            <a:endParaRPr lang="en-US" sz="2350" dirty="0">
              <a:latin typeface="DM Sans" pitchFamily="2" charset="0"/>
            </a:endParaRPr>
          </a:p>
        </p:txBody>
      </p:sp>
      <p:pic>
        <p:nvPicPr>
          <p:cNvPr id="8" name="Picture 7">
            <a:extLst>
              <a:ext uri="{FF2B5EF4-FFF2-40B4-BE49-F238E27FC236}">
                <a16:creationId xmlns:a16="http://schemas.microsoft.com/office/drawing/2014/main" id="{4BB1F6A0-531F-AA5D-5A9C-FB659A244568}"/>
              </a:ext>
            </a:extLst>
          </p:cNvPr>
          <p:cNvPicPr>
            <a:picLocks noChangeAspect="1"/>
          </p:cNvPicPr>
          <p:nvPr/>
        </p:nvPicPr>
        <p:blipFill>
          <a:blip r:embed="rId5"/>
          <a:stretch>
            <a:fillRect/>
          </a:stretch>
        </p:blipFill>
        <p:spPr>
          <a:xfrm>
            <a:off x="11595798" y="7336684"/>
            <a:ext cx="2883602" cy="8929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401991" y="2644735"/>
            <a:ext cx="4457700" cy="4457700"/>
          </a:xfrm>
          <a:prstGeom prst="rect">
            <a:avLst/>
          </a:prstGeom>
        </p:spPr>
      </p:pic>
      <p:sp>
        <p:nvSpPr>
          <p:cNvPr id="3" name="Text 0"/>
          <p:cNvSpPr/>
          <p:nvPr/>
        </p:nvSpPr>
        <p:spPr>
          <a:xfrm>
            <a:off x="1658307" y="709255"/>
            <a:ext cx="11313786" cy="1452086"/>
          </a:xfrm>
          <a:prstGeom prst="rect">
            <a:avLst/>
          </a:prstGeom>
          <a:noFill/>
          <a:ln/>
        </p:spPr>
        <p:txBody>
          <a:bodyPr wrap="square" lIns="0" tIns="0" rIns="0" bIns="0" rtlCol="0" anchor="t"/>
          <a:lstStyle/>
          <a:p>
            <a:pPr marL="0" indent="0" algn="ctr">
              <a:lnSpc>
                <a:spcPts val="5700"/>
              </a:lnSpc>
              <a:buNone/>
            </a:pPr>
            <a:r>
              <a:rPr lang="en-US" sz="4800" b="1" dirty="0">
                <a:solidFill>
                  <a:srgbClr val="020202"/>
                </a:solidFill>
                <a:latin typeface="PT Serif" pitchFamily="34" charset="0"/>
                <a:ea typeface="PT Serif" pitchFamily="34" charset="-122"/>
                <a:cs typeface="PT Serif" pitchFamily="34" charset="-120"/>
              </a:rPr>
              <a:t>Tình hình tai nạn lao động chung</a:t>
            </a:r>
            <a:endParaRPr lang="en-US" sz="4800" b="1" dirty="0"/>
          </a:p>
        </p:txBody>
      </p:sp>
      <p:sp>
        <p:nvSpPr>
          <p:cNvPr id="4" name="Shape 1"/>
          <p:cNvSpPr/>
          <p:nvPr/>
        </p:nvSpPr>
        <p:spPr>
          <a:xfrm>
            <a:off x="6577370" y="2493169"/>
            <a:ext cx="30480" cy="5027176"/>
          </a:xfrm>
          <a:prstGeom prst="roundRect">
            <a:avLst>
              <a:gd name="adj" fmla="val 108897"/>
            </a:avLst>
          </a:prstGeom>
          <a:solidFill>
            <a:srgbClr val="D8D4D4"/>
          </a:solidFill>
          <a:ln/>
        </p:spPr>
      </p:sp>
      <p:sp>
        <p:nvSpPr>
          <p:cNvPr id="5" name="Shape 2"/>
          <p:cNvSpPr/>
          <p:nvPr/>
        </p:nvSpPr>
        <p:spPr>
          <a:xfrm>
            <a:off x="6811030" y="3250564"/>
            <a:ext cx="774383" cy="30480"/>
          </a:xfrm>
          <a:prstGeom prst="roundRect">
            <a:avLst>
              <a:gd name="adj" fmla="val 108897"/>
            </a:avLst>
          </a:prstGeom>
          <a:solidFill>
            <a:srgbClr val="D8D4D4"/>
          </a:solidFill>
          <a:ln/>
        </p:spPr>
      </p:sp>
      <p:sp>
        <p:nvSpPr>
          <p:cNvPr id="6" name="Shape 3"/>
          <p:cNvSpPr/>
          <p:nvPr/>
        </p:nvSpPr>
        <p:spPr>
          <a:xfrm>
            <a:off x="6343710" y="3016963"/>
            <a:ext cx="497800" cy="497800"/>
          </a:xfrm>
          <a:prstGeom prst="roundRect">
            <a:avLst>
              <a:gd name="adj" fmla="val 6668"/>
            </a:avLst>
          </a:prstGeom>
          <a:solidFill>
            <a:srgbClr val="F2EEEE"/>
          </a:solidFill>
          <a:ln/>
        </p:spPr>
      </p:sp>
      <p:sp>
        <p:nvSpPr>
          <p:cNvPr id="7" name="Text 4"/>
          <p:cNvSpPr/>
          <p:nvPr/>
        </p:nvSpPr>
        <p:spPr>
          <a:xfrm>
            <a:off x="6499681" y="3091616"/>
            <a:ext cx="185738" cy="348496"/>
          </a:xfrm>
          <a:prstGeom prst="rect">
            <a:avLst/>
          </a:prstGeom>
          <a:noFill/>
          <a:ln/>
        </p:spPr>
        <p:txBody>
          <a:bodyPr wrap="none" lIns="0" tIns="0" rIns="0" bIns="0" rtlCol="0" anchor="t"/>
          <a:lstStyle/>
          <a:p>
            <a:pPr marL="0" indent="0" algn="ctr">
              <a:lnSpc>
                <a:spcPts val="2700"/>
              </a:lnSpc>
              <a:buNone/>
            </a:pPr>
            <a:r>
              <a:rPr lang="en-US" sz="2700" dirty="0">
                <a:solidFill>
                  <a:srgbClr val="383838"/>
                </a:solidFill>
                <a:latin typeface="PT Serif" pitchFamily="34" charset="0"/>
                <a:ea typeface="PT Serif" pitchFamily="34" charset="-122"/>
                <a:cs typeface="PT Serif" pitchFamily="34" charset="-120"/>
              </a:rPr>
              <a:t>1</a:t>
            </a:r>
            <a:endParaRPr lang="en-US" sz="2700" dirty="0"/>
          </a:p>
        </p:txBody>
      </p:sp>
      <p:sp>
        <p:nvSpPr>
          <p:cNvPr id="8" name="Text 5"/>
          <p:cNvSpPr/>
          <p:nvPr/>
        </p:nvSpPr>
        <p:spPr>
          <a:xfrm>
            <a:off x="7809548" y="2989341"/>
            <a:ext cx="2904173" cy="362903"/>
          </a:xfrm>
          <a:prstGeom prst="rect">
            <a:avLst/>
          </a:prstGeom>
          <a:noFill/>
          <a:ln/>
        </p:spPr>
        <p:txBody>
          <a:bodyPr wrap="none" lIns="0" tIns="0" rIns="0" bIns="0" rtlCol="0" anchor="t"/>
          <a:lstStyle/>
          <a:p>
            <a:pPr marL="0" indent="0" algn="l">
              <a:lnSpc>
                <a:spcPts val="2850"/>
              </a:lnSpc>
              <a:buNone/>
            </a:pPr>
            <a:r>
              <a:rPr lang="en-US" sz="2250" b="1" dirty="0">
                <a:solidFill>
                  <a:srgbClr val="383838"/>
                </a:solidFill>
                <a:latin typeface="PT Serif" pitchFamily="34" charset="0"/>
                <a:ea typeface="PT Serif" pitchFamily="34" charset="-122"/>
                <a:cs typeface="PT Serif" pitchFamily="34" charset="-120"/>
              </a:rPr>
              <a:t>Số vụ tai nạn</a:t>
            </a:r>
            <a:endParaRPr lang="en-US" sz="2250" b="1" dirty="0"/>
          </a:p>
        </p:txBody>
      </p:sp>
      <p:sp>
        <p:nvSpPr>
          <p:cNvPr id="9" name="Text 6"/>
          <p:cNvSpPr/>
          <p:nvPr/>
        </p:nvSpPr>
        <p:spPr>
          <a:xfrm>
            <a:off x="7809548" y="3352244"/>
            <a:ext cx="6046470" cy="708184"/>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3.201 vụ tai nạn lao động xảy ra trong 6 tháng đầu năm 2024, giảm 7,09% so với cùng kỳ năm 2023.</a:t>
            </a:r>
            <a:endParaRPr lang="en-US" sz="1700" dirty="0"/>
          </a:p>
        </p:txBody>
      </p:sp>
      <p:sp>
        <p:nvSpPr>
          <p:cNvPr id="10" name="Shape 7"/>
          <p:cNvSpPr/>
          <p:nvPr/>
        </p:nvSpPr>
        <p:spPr>
          <a:xfrm>
            <a:off x="6811030" y="4843105"/>
            <a:ext cx="774383" cy="30480"/>
          </a:xfrm>
          <a:prstGeom prst="roundRect">
            <a:avLst>
              <a:gd name="adj" fmla="val 108897"/>
            </a:avLst>
          </a:prstGeom>
          <a:solidFill>
            <a:srgbClr val="D8D4D4"/>
          </a:solidFill>
          <a:ln/>
        </p:spPr>
      </p:sp>
      <p:sp>
        <p:nvSpPr>
          <p:cNvPr id="11" name="Shape 8"/>
          <p:cNvSpPr/>
          <p:nvPr/>
        </p:nvSpPr>
        <p:spPr>
          <a:xfrm>
            <a:off x="6343710" y="4609505"/>
            <a:ext cx="497800" cy="497800"/>
          </a:xfrm>
          <a:prstGeom prst="roundRect">
            <a:avLst>
              <a:gd name="adj" fmla="val 6668"/>
            </a:avLst>
          </a:prstGeom>
          <a:solidFill>
            <a:srgbClr val="F2EEEE"/>
          </a:solidFill>
          <a:ln/>
        </p:spPr>
      </p:sp>
      <p:sp>
        <p:nvSpPr>
          <p:cNvPr id="12" name="Text 9"/>
          <p:cNvSpPr/>
          <p:nvPr/>
        </p:nvSpPr>
        <p:spPr>
          <a:xfrm>
            <a:off x="6499681" y="4684157"/>
            <a:ext cx="185738" cy="348496"/>
          </a:xfrm>
          <a:prstGeom prst="rect">
            <a:avLst/>
          </a:prstGeom>
          <a:noFill/>
          <a:ln/>
        </p:spPr>
        <p:txBody>
          <a:bodyPr wrap="none" lIns="0" tIns="0" rIns="0" bIns="0" rtlCol="0" anchor="t"/>
          <a:lstStyle/>
          <a:p>
            <a:pPr marL="0" indent="0" algn="ctr">
              <a:lnSpc>
                <a:spcPts val="2700"/>
              </a:lnSpc>
              <a:buNone/>
            </a:pPr>
            <a:r>
              <a:rPr lang="en-US" sz="2700" dirty="0">
                <a:solidFill>
                  <a:srgbClr val="383838"/>
                </a:solidFill>
                <a:latin typeface="PT Serif" pitchFamily="34" charset="0"/>
                <a:ea typeface="PT Serif" pitchFamily="34" charset="-122"/>
                <a:cs typeface="PT Serif" pitchFamily="34" charset="-120"/>
              </a:rPr>
              <a:t>2</a:t>
            </a:r>
            <a:endParaRPr lang="en-US" sz="2700" dirty="0"/>
          </a:p>
        </p:txBody>
      </p:sp>
      <p:sp>
        <p:nvSpPr>
          <p:cNvPr id="13" name="Text 10"/>
          <p:cNvSpPr/>
          <p:nvPr/>
        </p:nvSpPr>
        <p:spPr>
          <a:xfrm>
            <a:off x="7809548" y="4581882"/>
            <a:ext cx="2904173" cy="362903"/>
          </a:xfrm>
          <a:prstGeom prst="rect">
            <a:avLst/>
          </a:prstGeom>
          <a:noFill/>
          <a:ln/>
        </p:spPr>
        <p:txBody>
          <a:bodyPr wrap="none" lIns="0" tIns="0" rIns="0" bIns="0" rtlCol="0" anchor="t"/>
          <a:lstStyle/>
          <a:p>
            <a:pPr marL="0" indent="0" algn="l">
              <a:lnSpc>
                <a:spcPts val="2850"/>
              </a:lnSpc>
              <a:buNone/>
            </a:pPr>
            <a:r>
              <a:rPr lang="en-US" sz="2250" b="1" dirty="0">
                <a:solidFill>
                  <a:srgbClr val="383838"/>
                </a:solidFill>
                <a:latin typeface="PT Serif" pitchFamily="34" charset="0"/>
                <a:ea typeface="PT Serif" pitchFamily="34" charset="-122"/>
                <a:cs typeface="PT Serif" pitchFamily="34" charset="-120"/>
              </a:rPr>
              <a:t>Số người bị nạn</a:t>
            </a:r>
            <a:endParaRPr lang="en-US" sz="2250" b="1" dirty="0"/>
          </a:p>
        </p:txBody>
      </p:sp>
      <p:sp>
        <p:nvSpPr>
          <p:cNvPr id="14" name="Text 11"/>
          <p:cNvSpPr/>
          <p:nvPr/>
        </p:nvSpPr>
        <p:spPr>
          <a:xfrm>
            <a:off x="7809548" y="4944785"/>
            <a:ext cx="6046470" cy="354092"/>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3.065 người bị nạn, giảm 6,04% so với cùng kỳ năm 2023.</a:t>
            </a:r>
            <a:endParaRPr lang="en-US" sz="1700" dirty="0"/>
          </a:p>
        </p:txBody>
      </p:sp>
      <p:sp>
        <p:nvSpPr>
          <p:cNvPr id="15" name="Shape 12"/>
          <p:cNvSpPr/>
          <p:nvPr/>
        </p:nvSpPr>
        <p:spPr>
          <a:xfrm>
            <a:off x="6811030" y="6333966"/>
            <a:ext cx="774383" cy="30480"/>
          </a:xfrm>
          <a:prstGeom prst="roundRect">
            <a:avLst>
              <a:gd name="adj" fmla="val 108897"/>
            </a:avLst>
          </a:prstGeom>
          <a:solidFill>
            <a:srgbClr val="D8D4D4"/>
          </a:solidFill>
          <a:ln/>
        </p:spPr>
      </p:sp>
      <p:sp>
        <p:nvSpPr>
          <p:cNvPr id="16" name="Shape 13"/>
          <p:cNvSpPr/>
          <p:nvPr/>
        </p:nvSpPr>
        <p:spPr>
          <a:xfrm>
            <a:off x="6343710" y="6100365"/>
            <a:ext cx="497800" cy="497800"/>
          </a:xfrm>
          <a:prstGeom prst="roundRect">
            <a:avLst>
              <a:gd name="adj" fmla="val 6668"/>
            </a:avLst>
          </a:prstGeom>
          <a:solidFill>
            <a:srgbClr val="F2EEEE"/>
          </a:solidFill>
          <a:ln/>
        </p:spPr>
      </p:sp>
      <p:sp>
        <p:nvSpPr>
          <p:cNvPr id="17" name="Text 14"/>
          <p:cNvSpPr/>
          <p:nvPr/>
        </p:nvSpPr>
        <p:spPr>
          <a:xfrm>
            <a:off x="6499681" y="6175017"/>
            <a:ext cx="185738" cy="348496"/>
          </a:xfrm>
          <a:prstGeom prst="rect">
            <a:avLst/>
          </a:prstGeom>
          <a:noFill/>
          <a:ln/>
        </p:spPr>
        <p:txBody>
          <a:bodyPr wrap="none" lIns="0" tIns="0" rIns="0" bIns="0" rtlCol="0" anchor="t"/>
          <a:lstStyle/>
          <a:p>
            <a:pPr marL="0" indent="0" algn="ctr">
              <a:lnSpc>
                <a:spcPts val="2700"/>
              </a:lnSpc>
              <a:buNone/>
            </a:pPr>
            <a:r>
              <a:rPr lang="en-US" sz="2700" dirty="0">
                <a:solidFill>
                  <a:srgbClr val="383838"/>
                </a:solidFill>
                <a:latin typeface="PT Serif" pitchFamily="34" charset="0"/>
                <a:ea typeface="PT Serif" pitchFamily="34" charset="-122"/>
                <a:cs typeface="PT Serif" pitchFamily="34" charset="-120"/>
              </a:rPr>
              <a:t>3</a:t>
            </a:r>
            <a:endParaRPr lang="en-US" sz="2700" dirty="0"/>
          </a:p>
        </p:txBody>
      </p:sp>
      <p:sp>
        <p:nvSpPr>
          <p:cNvPr id="18" name="Text 15"/>
          <p:cNvSpPr/>
          <p:nvPr/>
        </p:nvSpPr>
        <p:spPr>
          <a:xfrm>
            <a:off x="7809548" y="6072743"/>
            <a:ext cx="2904173" cy="362903"/>
          </a:xfrm>
          <a:prstGeom prst="rect">
            <a:avLst/>
          </a:prstGeom>
          <a:noFill/>
          <a:ln/>
        </p:spPr>
        <p:txBody>
          <a:bodyPr wrap="none" lIns="0" tIns="0" rIns="0" bIns="0" rtlCol="0" anchor="t"/>
          <a:lstStyle/>
          <a:p>
            <a:pPr marL="0" indent="0" algn="l">
              <a:lnSpc>
                <a:spcPts val="2850"/>
              </a:lnSpc>
              <a:buNone/>
            </a:pPr>
            <a:r>
              <a:rPr lang="en-US" sz="2250" b="1" dirty="0">
                <a:solidFill>
                  <a:srgbClr val="383838"/>
                </a:solidFill>
                <a:latin typeface="PT Serif" pitchFamily="34" charset="0"/>
                <a:ea typeface="PT Serif" pitchFamily="34" charset="-122"/>
                <a:cs typeface="PT Serif" pitchFamily="34" charset="-120"/>
              </a:rPr>
              <a:t>Số vụ chết người</a:t>
            </a:r>
            <a:endParaRPr lang="en-US" sz="2250" b="1" dirty="0"/>
          </a:p>
        </p:txBody>
      </p:sp>
      <p:sp>
        <p:nvSpPr>
          <p:cNvPr id="19" name="Text 16"/>
          <p:cNvSpPr/>
          <p:nvPr/>
        </p:nvSpPr>
        <p:spPr>
          <a:xfrm>
            <a:off x="7809548" y="6435646"/>
            <a:ext cx="6046470" cy="708184"/>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320 vụ tai nạn chết người, giảm 7,25% so với cùng kỳ năm 2023.</a:t>
            </a:r>
            <a:endParaRPr lang="en-US" sz="1700" dirty="0"/>
          </a:p>
        </p:txBody>
      </p:sp>
      <p:pic>
        <p:nvPicPr>
          <p:cNvPr id="20" name="Picture 19">
            <a:extLst>
              <a:ext uri="{FF2B5EF4-FFF2-40B4-BE49-F238E27FC236}">
                <a16:creationId xmlns:a16="http://schemas.microsoft.com/office/drawing/2014/main" id="{0D2FCC11-C77F-C090-763D-269ED04A4BED}"/>
              </a:ext>
            </a:extLst>
          </p:cNvPr>
          <p:cNvPicPr>
            <a:picLocks noChangeAspect="1"/>
          </p:cNvPicPr>
          <p:nvPr/>
        </p:nvPicPr>
        <p:blipFill>
          <a:blip r:embed="rId4"/>
          <a:stretch>
            <a:fillRect/>
          </a:stretch>
        </p:blipFill>
        <p:spPr>
          <a:xfrm>
            <a:off x="11595798" y="7336684"/>
            <a:ext cx="2883602" cy="8929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98458" y="2820352"/>
            <a:ext cx="4457700" cy="4457700"/>
          </a:xfrm>
          <a:prstGeom prst="rect">
            <a:avLst/>
          </a:prstGeom>
        </p:spPr>
      </p:pic>
      <p:sp>
        <p:nvSpPr>
          <p:cNvPr id="3" name="Text 0"/>
          <p:cNvSpPr/>
          <p:nvPr/>
        </p:nvSpPr>
        <p:spPr>
          <a:xfrm>
            <a:off x="864036" y="836533"/>
            <a:ext cx="10972921" cy="1619964"/>
          </a:xfrm>
          <a:prstGeom prst="rect">
            <a:avLst/>
          </a:prstGeom>
          <a:noFill/>
          <a:ln/>
        </p:spPr>
        <p:txBody>
          <a:bodyPr wrap="square" lIns="0" tIns="0" rIns="0" bIns="0" rtlCol="0" anchor="t"/>
          <a:lstStyle/>
          <a:p>
            <a:pPr marL="0" indent="0">
              <a:lnSpc>
                <a:spcPts val="6350"/>
              </a:lnSpc>
              <a:buNone/>
            </a:pPr>
            <a:r>
              <a:rPr lang="en-US" sz="5400" b="1" dirty="0">
                <a:solidFill>
                  <a:srgbClr val="020202"/>
                </a:solidFill>
                <a:latin typeface="PT Serif" pitchFamily="34" charset="0"/>
                <a:ea typeface="PT Serif" pitchFamily="34" charset="-122"/>
                <a:cs typeface="PT Serif" pitchFamily="34" charset="-120"/>
              </a:rPr>
              <a:t>Tai nạn trong gia công cơ khí</a:t>
            </a:r>
            <a:endParaRPr lang="en-US" sz="5400" b="1" dirty="0"/>
          </a:p>
        </p:txBody>
      </p:sp>
      <p:sp>
        <p:nvSpPr>
          <p:cNvPr id="4" name="Shape 1"/>
          <p:cNvSpPr/>
          <p:nvPr/>
        </p:nvSpPr>
        <p:spPr>
          <a:xfrm>
            <a:off x="864037" y="2874765"/>
            <a:ext cx="555427" cy="555427"/>
          </a:xfrm>
          <a:prstGeom prst="roundRect">
            <a:avLst>
              <a:gd name="adj" fmla="val 6668"/>
            </a:avLst>
          </a:prstGeom>
          <a:solidFill>
            <a:srgbClr val="F2EEEE"/>
          </a:solidFill>
          <a:ln/>
        </p:spPr>
      </p:sp>
      <p:sp>
        <p:nvSpPr>
          <p:cNvPr id="5" name="Text 2"/>
          <p:cNvSpPr/>
          <p:nvPr/>
        </p:nvSpPr>
        <p:spPr>
          <a:xfrm>
            <a:off x="1038106" y="295798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666280" y="2874765"/>
            <a:ext cx="3240405" cy="405051"/>
          </a:xfrm>
          <a:prstGeom prst="rect">
            <a:avLst/>
          </a:prstGeom>
          <a:noFill/>
          <a:ln/>
        </p:spPr>
        <p:txBody>
          <a:bodyPr wrap="none" lIns="0" tIns="0" rIns="0" bIns="0" rtlCol="0" anchor="t"/>
          <a:lstStyle/>
          <a:p>
            <a:pPr marL="0" indent="0">
              <a:lnSpc>
                <a:spcPts val="3150"/>
              </a:lnSpc>
              <a:buNone/>
            </a:pPr>
            <a:r>
              <a:rPr lang="en-US" sz="2800" b="1" dirty="0">
                <a:solidFill>
                  <a:srgbClr val="383838"/>
                </a:solidFill>
                <a:latin typeface="PT Serif" pitchFamily="34" charset="0"/>
                <a:ea typeface="PT Serif" pitchFamily="34" charset="-122"/>
                <a:cs typeface="PT Serif" pitchFamily="34" charset="-120"/>
              </a:rPr>
              <a:t>Bị cắt hoặc đứt</a:t>
            </a:r>
            <a:endParaRPr lang="en-US" sz="2800" b="1" dirty="0"/>
          </a:p>
        </p:txBody>
      </p:sp>
      <p:sp>
        <p:nvSpPr>
          <p:cNvPr id="7" name="Text 4"/>
          <p:cNvSpPr/>
          <p:nvPr/>
        </p:nvSpPr>
        <p:spPr>
          <a:xfrm>
            <a:off x="1666280" y="3232667"/>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Do tiếp xúc trực tiếp với lưỡi cắt của máy móc.</a:t>
            </a:r>
            <a:endParaRPr lang="en-US" sz="1900" dirty="0"/>
          </a:p>
        </p:txBody>
      </p:sp>
      <p:sp>
        <p:nvSpPr>
          <p:cNvPr id="8" name="Shape 5"/>
          <p:cNvSpPr/>
          <p:nvPr/>
        </p:nvSpPr>
        <p:spPr>
          <a:xfrm>
            <a:off x="864037" y="4577120"/>
            <a:ext cx="555427" cy="555427"/>
          </a:xfrm>
          <a:prstGeom prst="roundRect">
            <a:avLst>
              <a:gd name="adj" fmla="val 6668"/>
            </a:avLst>
          </a:prstGeom>
          <a:solidFill>
            <a:srgbClr val="F2EEEE"/>
          </a:solidFill>
          <a:ln/>
        </p:spPr>
      </p:sp>
      <p:sp>
        <p:nvSpPr>
          <p:cNvPr id="9" name="Text 6"/>
          <p:cNvSpPr/>
          <p:nvPr/>
        </p:nvSpPr>
        <p:spPr>
          <a:xfrm>
            <a:off x="1038106" y="466034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1666280" y="4577120"/>
            <a:ext cx="3654981" cy="405051"/>
          </a:xfrm>
          <a:prstGeom prst="rect">
            <a:avLst/>
          </a:prstGeom>
          <a:noFill/>
          <a:ln/>
        </p:spPr>
        <p:txBody>
          <a:bodyPr wrap="none" lIns="0" tIns="0" rIns="0" bIns="0" rtlCol="0" anchor="t"/>
          <a:lstStyle/>
          <a:p>
            <a:pPr marL="0" indent="0">
              <a:lnSpc>
                <a:spcPts val="3150"/>
              </a:lnSpc>
              <a:buNone/>
            </a:pPr>
            <a:r>
              <a:rPr lang="en-US" sz="2800" b="1" dirty="0">
                <a:solidFill>
                  <a:srgbClr val="383838"/>
                </a:solidFill>
                <a:latin typeface="PT Serif" pitchFamily="34" charset="0"/>
                <a:ea typeface="PT Serif" pitchFamily="34" charset="-122"/>
                <a:cs typeface="PT Serif" pitchFamily="34" charset="-120"/>
              </a:rPr>
              <a:t>Bị mảnh kim loại bắn vào</a:t>
            </a:r>
            <a:endParaRPr lang="en-US" sz="2800" b="1" dirty="0"/>
          </a:p>
        </p:txBody>
      </p:sp>
      <p:sp>
        <p:nvSpPr>
          <p:cNvPr id="11" name="Text 8"/>
          <p:cNvSpPr/>
          <p:nvPr/>
        </p:nvSpPr>
        <p:spPr>
          <a:xfrm>
            <a:off x="1666280" y="4964025"/>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Gây chấn thương mắt hoặc da khi cắt và gia công linh kiện.</a:t>
            </a:r>
            <a:endParaRPr lang="en-US" sz="1900" dirty="0"/>
          </a:p>
        </p:txBody>
      </p:sp>
      <p:sp>
        <p:nvSpPr>
          <p:cNvPr id="12" name="Shape 9"/>
          <p:cNvSpPr/>
          <p:nvPr/>
        </p:nvSpPr>
        <p:spPr>
          <a:xfrm>
            <a:off x="864037" y="6444853"/>
            <a:ext cx="555427" cy="555427"/>
          </a:xfrm>
          <a:prstGeom prst="roundRect">
            <a:avLst>
              <a:gd name="adj" fmla="val 6668"/>
            </a:avLst>
          </a:prstGeom>
          <a:solidFill>
            <a:srgbClr val="F2EEEE"/>
          </a:solidFill>
          <a:ln/>
        </p:spPr>
      </p:sp>
      <p:sp>
        <p:nvSpPr>
          <p:cNvPr id="13" name="Text 10"/>
          <p:cNvSpPr/>
          <p:nvPr/>
        </p:nvSpPr>
        <p:spPr>
          <a:xfrm>
            <a:off x="1038106" y="6528078"/>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666280" y="6444853"/>
            <a:ext cx="3240405" cy="405051"/>
          </a:xfrm>
          <a:prstGeom prst="rect">
            <a:avLst/>
          </a:prstGeom>
          <a:noFill/>
          <a:ln/>
        </p:spPr>
        <p:txBody>
          <a:bodyPr wrap="none" lIns="0" tIns="0" rIns="0" bIns="0" rtlCol="0" anchor="t"/>
          <a:lstStyle/>
          <a:p>
            <a:pPr marL="0" indent="0">
              <a:lnSpc>
                <a:spcPts val="3150"/>
              </a:lnSpc>
              <a:buNone/>
            </a:pPr>
            <a:r>
              <a:rPr lang="en-US" sz="2800" b="1" dirty="0">
                <a:solidFill>
                  <a:srgbClr val="383838"/>
                </a:solidFill>
                <a:latin typeface="PT Serif" pitchFamily="34" charset="0"/>
                <a:ea typeface="PT Serif" pitchFamily="34" charset="-122"/>
                <a:cs typeface="PT Serif" pitchFamily="34" charset="-120"/>
              </a:rPr>
              <a:t>Tai nạn khoan</a:t>
            </a:r>
            <a:endParaRPr lang="en-US" sz="2800" b="1" dirty="0"/>
          </a:p>
        </p:txBody>
      </p:sp>
      <p:sp>
        <p:nvSpPr>
          <p:cNvPr id="15" name="Text 12"/>
          <p:cNvSpPr/>
          <p:nvPr/>
        </p:nvSpPr>
        <p:spPr>
          <a:xfrm>
            <a:off x="1666280" y="6800493"/>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Bị kẹt tay hoặc các bộ phận cơ thể vào máy khoan.</a:t>
            </a:r>
            <a:endParaRPr lang="en-US" sz="1900" dirty="0"/>
          </a:p>
        </p:txBody>
      </p:sp>
      <p:pic>
        <p:nvPicPr>
          <p:cNvPr id="16" name="Picture 15">
            <a:extLst>
              <a:ext uri="{FF2B5EF4-FFF2-40B4-BE49-F238E27FC236}">
                <a16:creationId xmlns:a16="http://schemas.microsoft.com/office/drawing/2014/main" id="{4D7BA9F3-CCF4-1219-64E0-632DE6C1BB28}"/>
              </a:ext>
            </a:extLst>
          </p:cNvPr>
          <p:cNvPicPr>
            <a:picLocks noChangeAspect="1"/>
          </p:cNvPicPr>
          <p:nvPr/>
        </p:nvPicPr>
        <p:blipFill>
          <a:blip r:embed="rId4"/>
          <a:stretch>
            <a:fillRect/>
          </a:stretch>
        </p:blipFill>
        <p:spPr>
          <a:xfrm>
            <a:off x="11595798" y="7336684"/>
            <a:ext cx="2883602" cy="8929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646164" y="602456"/>
            <a:ext cx="9338072" cy="718185"/>
          </a:xfrm>
          <a:prstGeom prst="rect">
            <a:avLst/>
          </a:prstGeom>
          <a:noFill/>
          <a:ln/>
        </p:spPr>
        <p:txBody>
          <a:bodyPr wrap="none" lIns="0" tIns="0" rIns="0" bIns="0" rtlCol="0" anchor="t"/>
          <a:lstStyle/>
          <a:p>
            <a:pPr marL="0" indent="0" algn="ctr">
              <a:lnSpc>
                <a:spcPts val="5650"/>
              </a:lnSpc>
              <a:buNone/>
            </a:pPr>
            <a:r>
              <a:rPr lang="en-US" sz="4500" b="1" dirty="0">
                <a:solidFill>
                  <a:srgbClr val="020202"/>
                </a:solidFill>
                <a:latin typeface="PT Serif" pitchFamily="34" charset="0"/>
                <a:ea typeface="PT Serif" pitchFamily="34" charset="-122"/>
                <a:cs typeface="PT Serif" pitchFamily="34" charset="-120"/>
              </a:rPr>
              <a:t>Nguyên nhân tai nạn gia công cơ khí</a:t>
            </a:r>
            <a:endParaRPr lang="en-US" sz="4500" b="1" dirty="0"/>
          </a:p>
        </p:txBody>
      </p:sp>
      <p:pic>
        <p:nvPicPr>
          <p:cNvPr id="3" name="Image 0" descr="preencoded.png"/>
          <p:cNvPicPr>
            <a:picLocks noChangeAspect="1"/>
          </p:cNvPicPr>
          <p:nvPr/>
        </p:nvPicPr>
        <p:blipFill>
          <a:blip r:embed="rId3"/>
          <a:srcRect b="12516"/>
          <a:stretch/>
        </p:blipFill>
        <p:spPr>
          <a:xfrm>
            <a:off x="5317331" y="1399343"/>
            <a:ext cx="3928229" cy="3436564"/>
          </a:xfrm>
          <a:prstGeom prst="rect">
            <a:avLst/>
          </a:prstGeom>
        </p:spPr>
      </p:pic>
      <p:sp>
        <p:nvSpPr>
          <p:cNvPr id="4" name="Text 1"/>
          <p:cNvSpPr/>
          <p:nvPr/>
        </p:nvSpPr>
        <p:spPr>
          <a:xfrm>
            <a:off x="1445300" y="5423687"/>
            <a:ext cx="2873216" cy="359092"/>
          </a:xfrm>
          <a:prstGeom prst="rect">
            <a:avLst/>
          </a:prstGeom>
          <a:noFill/>
          <a:ln/>
        </p:spPr>
        <p:txBody>
          <a:bodyPr wrap="none" lIns="0" tIns="0" rIns="0" bIns="0" rtlCol="0" anchor="t"/>
          <a:lstStyle/>
          <a:p>
            <a:pPr marL="0" indent="0">
              <a:lnSpc>
                <a:spcPts val="2800"/>
              </a:lnSpc>
              <a:buNone/>
            </a:pPr>
            <a:r>
              <a:rPr lang="en-US" sz="2250" b="1" dirty="0">
                <a:solidFill>
                  <a:srgbClr val="020202"/>
                </a:solidFill>
                <a:latin typeface="PT Serif" pitchFamily="34" charset="0"/>
                <a:ea typeface="PT Serif" pitchFamily="34" charset="-122"/>
                <a:cs typeface="PT Serif" pitchFamily="34" charset="-120"/>
              </a:rPr>
              <a:t>Thiếu chú ý</a:t>
            </a:r>
            <a:endParaRPr lang="en-US" sz="2250" b="1" dirty="0"/>
          </a:p>
        </p:txBody>
      </p:sp>
      <p:sp>
        <p:nvSpPr>
          <p:cNvPr id="5" name="Text 2"/>
          <p:cNvSpPr/>
          <p:nvPr/>
        </p:nvSpPr>
        <p:spPr>
          <a:xfrm>
            <a:off x="967134" y="5905686"/>
            <a:ext cx="4009430" cy="700564"/>
          </a:xfrm>
          <a:prstGeom prst="rect">
            <a:avLst/>
          </a:prstGeom>
          <a:noFill/>
          <a:ln/>
        </p:spPr>
        <p:txBody>
          <a:bodyPr wrap="square" lIns="0" tIns="0" rIns="0" bIns="0" rtlCol="0" anchor="t"/>
          <a:lstStyle/>
          <a:p>
            <a:pPr marL="0" indent="0">
              <a:lnSpc>
                <a:spcPts val="2750"/>
              </a:lnSpc>
              <a:buNone/>
            </a:pPr>
            <a:r>
              <a:rPr lang="en-US" sz="1700" dirty="0">
                <a:solidFill>
                  <a:srgbClr val="383838"/>
                </a:solidFill>
                <a:latin typeface="DM Sans" pitchFamily="34" charset="0"/>
                <a:ea typeface="DM Sans" pitchFamily="34" charset="-122"/>
                <a:cs typeface="DM Sans" pitchFamily="34" charset="-120"/>
              </a:rPr>
              <a:t>Không tuân thủ quy định an </a:t>
            </a:r>
            <a:r>
              <a:rPr lang="en-US" sz="1700" dirty="0" err="1">
                <a:solidFill>
                  <a:srgbClr val="383838"/>
                </a:solidFill>
                <a:latin typeface="DM Sans" pitchFamily="34" charset="0"/>
                <a:ea typeface="DM Sans" pitchFamily="34" charset="-122"/>
                <a:cs typeface="DM Sans" pitchFamily="34" charset="-120"/>
              </a:rPr>
              <a:t>toàn</a:t>
            </a:r>
            <a:r>
              <a:rPr lang="en-US" sz="1700" dirty="0">
                <a:solidFill>
                  <a:srgbClr val="383838"/>
                </a:solidFill>
                <a:latin typeface="DM Sans" pitchFamily="34" charset="0"/>
                <a:ea typeface="DM Sans" pitchFamily="34" charset="-122"/>
                <a:cs typeface="DM Sans" pitchFamily="34" charset="-120"/>
              </a:rPr>
              <a:t> </a:t>
            </a:r>
          </a:p>
          <a:p>
            <a:pPr marL="0" indent="0">
              <a:lnSpc>
                <a:spcPts val="2750"/>
              </a:lnSpc>
              <a:buNone/>
            </a:pPr>
            <a:r>
              <a:rPr lang="en-US" sz="1700" dirty="0" err="1">
                <a:solidFill>
                  <a:srgbClr val="383838"/>
                </a:solidFill>
                <a:latin typeface="DM Sans" pitchFamily="34" charset="0"/>
                <a:ea typeface="DM Sans" pitchFamily="34" charset="-122"/>
                <a:cs typeface="DM Sans" pitchFamily="34" charset="-120"/>
              </a:rPr>
              <a:t>khi</a:t>
            </a:r>
            <a:r>
              <a:rPr lang="en-US" sz="1700" dirty="0">
                <a:solidFill>
                  <a:srgbClr val="383838"/>
                </a:solidFill>
                <a:latin typeface="DM Sans" pitchFamily="34" charset="0"/>
                <a:ea typeface="DM Sans" pitchFamily="34" charset="-122"/>
                <a:cs typeface="DM Sans" pitchFamily="34" charset="-120"/>
              </a:rPr>
              <a:t> sử dụng máy móc.</a:t>
            </a:r>
            <a:endParaRPr lang="en-US" sz="1700" dirty="0"/>
          </a:p>
        </p:txBody>
      </p:sp>
      <p:sp>
        <p:nvSpPr>
          <p:cNvPr id="6" name="Text 3"/>
          <p:cNvSpPr/>
          <p:nvPr/>
        </p:nvSpPr>
        <p:spPr>
          <a:xfrm>
            <a:off x="5996464" y="5423687"/>
            <a:ext cx="2873216" cy="359092"/>
          </a:xfrm>
          <a:prstGeom prst="rect">
            <a:avLst/>
          </a:prstGeom>
          <a:noFill/>
          <a:ln/>
        </p:spPr>
        <p:txBody>
          <a:bodyPr wrap="none" lIns="0" tIns="0" rIns="0" bIns="0" rtlCol="0" anchor="t"/>
          <a:lstStyle/>
          <a:p>
            <a:pPr marL="0" indent="0">
              <a:lnSpc>
                <a:spcPts val="2800"/>
              </a:lnSpc>
              <a:buNone/>
            </a:pPr>
            <a:r>
              <a:rPr lang="en-US" sz="2250" b="1" dirty="0">
                <a:solidFill>
                  <a:srgbClr val="020202"/>
                </a:solidFill>
                <a:latin typeface="PT Serif" pitchFamily="34" charset="0"/>
                <a:ea typeface="PT Serif" pitchFamily="34" charset="-122"/>
                <a:cs typeface="PT Serif" pitchFamily="34" charset="-120"/>
              </a:rPr>
              <a:t>Thiếu bảo hộ</a:t>
            </a:r>
            <a:endParaRPr lang="en-US" sz="2250" b="1" dirty="0"/>
          </a:p>
        </p:txBody>
      </p:sp>
      <p:sp>
        <p:nvSpPr>
          <p:cNvPr id="7" name="Text 4"/>
          <p:cNvSpPr/>
          <p:nvPr/>
        </p:nvSpPr>
        <p:spPr>
          <a:xfrm>
            <a:off x="5504606" y="5905686"/>
            <a:ext cx="4009430" cy="700564"/>
          </a:xfrm>
          <a:prstGeom prst="rect">
            <a:avLst/>
          </a:prstGeom>
          <a:noFill/>
          <a:ln/>
        </p:spPr>
        <p:txBody>
          <a:bodyPr wrap="square" lIns="0" tIns="0" rIns="0" bIns="0" rtlCol="0" anchor="t"/>
          <a:lstStyle/>
          <a:p>
            <a:pPr marL="0" indent="0">
              <a:lnSpc>
                <a:spcPts val="2750"/>
              </a:lnSpc>
              <a:buNone/>
            </a:pPr>
            <a:r>
              <a:rPr lang="en-US" sz="1700" dirty="0">
                <a:solidFill>
                  <a:srgbClr val="383838"/>
                </a:solidFill>
                <a:latin typeface="DM Sans" pitchFamily="34" charset="0"/>
                <a:ea typeface="DM Sans" pitchFamily="34" charset="-122"/>
                <a:cs typeface="DM Sans" pitchFamily="34" charset="-120"/>
              </a:rPr>
              <a:t>Không sử dụng đầy đủ thiết </a:t>
            </a:r>
            <a:r>
              <a:rPr lang="en-US" sz="1700" dirty="0" err="1">
                <a:solidFill>
                  <a:srgbClr val="383838"/>
                </a:solidFill>
                <a:latin typeface="DM Sans" pitchFamily="34" charset="0"/>
                <a:ea typeface="DM Sans" pitchFamily="34" charset="-122"/>
                <a:cs typeface="DM Sans" pitchFamily="34" charset="-120"/>
              </a:rPr>
              <a:t>bị</a:t>
            </a:r>
            <a:r>
              <a:rPr lang="en-US" sz="1700" dirty="0">
                <a:solidFill>
                  <a:srgbClr val="383838"/>
                </a:solidFill>
                <a:latin typeface="DM Sans" pitchFamily="34" charset="0"/>
                <a:ea typeface="DM Sans" pitchFamily="34" charset="-122"/>
                <a:cs typeface="DM Sans" pitchFamily="34" charset="-120"/>
              </a:rPr>
              <a:t> </a:t>
            </a:r>
          </a:p>
          <a:p>
            <a:pPr marL="0" indent="0">
              <a:lnSpc>
                <a:spcPts val="2750"/>
              </a:lnSpc>
              <a:buNone/>
            </a:pPr>
            <a:r>
              <a:rPr lang="en-US" sz="1700" dirty="0" err="1">
                <a:solidFill>
                  <a:srgbClr val="383838"/>
                </a:solidFill>
                <a:latin typeface="DM Sans" pitchFamily="34" charset="0"/>
                <a:ea typeface="DM Sans" pitchFamily="34" charset="-122"/>
                <a:cs typeface="DM Sans" pitchFamily="34" charset="-120"/>
              </a:rPr>
              <a:t>bảo</a:t>
            </a:r>
            <a:r>
              <a:rPr lang="en-US" sz="1700" dirty="0">
                <a:solidFill>
                  <a:srgbClr val="383838"/>
                </a:solidFill>
                <a:latin typeface="DM Sans" pitchFamily="34" charset="0"/>
                <a:ea typeface="DM Sans" pitchFamily="34" charset="-122"/>
                <a:cs typeface="DM Sans" pitchFamily="34" charset="-120"/>
              </a:rPr>
              <a:t> hộ cá nhân.</a:t>
            </a:r>
            <a:endParaRPr lang="en-US" sz="1700" dirty="0"/>
          </a:p>
        </p:txBody>
      </p:sp>
      <p:sp>
        <p:nvSpPr>
          <p:cNvPr id="8" name="Text 5"/>
          <p:cNvSpPr/>
          <p:nvPr/>
        </p:nvSpPr>
        <p:spPr>
          <a:xfrm>
            <a:off x="10547628" y="5423687"/>
            <a:ext cx="2873216" cy="359092"/>
          </a:xfrm>
          <a:prstGeom prst="rect">
            <a:avLst/>
          </a:prstGeom>
          <a:noFill/>
          <a:ln/>
        </p:spPr>
        <p:txBody>
          <a:bodyPr wrap="none" lIns="0" tIns="0" rIns="0" bIns="0" rtlCol="0" anchor="t"/>
          <a:lstStyle/>
          <a:p>
            <a:pPr marL="0" indent="0">
              <a:lnSpc>
                <a:spcPts val="2800"/>
              </a:lnSpc>
              <a:buNone/>
            </a:pPr>
            <a:r>
              <a:rPr lang="en-US" sz="2250" b="1" dirty="0">
                <a:solidFill>
                  <a:srgbClr val="020202"/>
                </a:solidFill>
                <a:latin typeface="PT Serif" pitchFamily="34" charset="0"/>
                <a:ea typeface="PT Serif" pitchFamily="34" charset="-122"/>
                <a:cs typeface="PT Serif" pitchFamily="34" charset="-120"/>
              </a:rPr>
              <a:t>Bảo trì kém</a:t>
            </a:r>
            <a:endParaRPr lang="en-US" sz="2250" b="1" dirty="0"/>
          </a:p>
        </p:txBody>
      </p:sp>
      <p:sp>
        <p:nvSpPr>
          <p:cNvPr id="9" name="Text 6"/>
          <p:cNvSpPr/>
          <p:nvPr/>
        </p:nvSpPr>
        <p:spPr>
          <a:xfrm>
            <a:off x="10055770" y="5905686"/>
            <a:ext cx="4009430" cy="700564"/>
          </a:xfrm>
          <a:prstGeom prst="rect">
            <a:avLst/>
          </a:prstGeom>
          <a:noFill/>
          <a:ln/>
        </p:spPr>
        <p:txBody>
          <a:bodyPr wrap="square" lIns="0" tIns="0" rIns="0" bIns="0" rtlCol="0" anchor="t"/>
          <a:lstStyle/>
          <a:p>
            <a:pPr marL="0" indent="0">
              <a:lnSpc>
                <a:spcPts val="2750"/>
              </a:lnSpc>
              <a:buNone/>
            </a:pPr>
            <a:r>
              <a:rPr lang="en-US" sz="1700" dirty="0">
                <a:solidFill>
                  <a:srgbClr val="383838"/>
                </a:solidFill>
                <a:latin typeface="DM Sans" pitchFamily="34" charset="0"/>
                <a:ea typeface="DM Sans" pitchFamily="34" charset="-122"/>
                <a:cs typeface="DM Sans" pitchFamily="34" charset="-120"/>
              </a:rPr>
              <a:t>Máy móc không được bảo </a:t>
            </a:r>
            <a:r>
              <a:rPr lang="en-US" sz="1700" dirty="0" err="1">
                <a:solidFill>
                  <a:srgbClr val="383838"/>
                </a:solidFill>
                <a:latin typeface="DM Sans" pitchFamily="34" charset="0"/>
                <a:ea typeface="DM Sans" pitchFamily="34" charset="-122"/>
                <a:cs typeface="DM Sans" pitchFamily="34" charset="-120"/>
              </a:rPr>
              <a:t>trì</a:t>
            </a:r>
            <a:r>
              <a:rPr lang="en-US" sz="1700" dirty="0">
                <a:solidFill>
                  <a:srgbClr val="383838"/>
                </a:solidFill>
                <a:latin typeface="DM Sans" pitchFamily="34" charset="0"/>
                <a:ea typeface="DM Sans" pitchFamily="34" charset="-122"/>
                <a:cs typeface="DM Sans" pitchFamily="34" charset="-120"/>
              </a:rPr>
              <a:t> </a:t>
            </a:r>
          </a:p>
          <a:p>
            <a:pPr marL="0" indent="0">
              <a:lnSpc>
                <a:spcPts val="2750"/>
              </a:lnSpc>
              <a:buNone/>
            </a:pPr>
            <a:r>
              <a:rPr lang="en-US" sz="1700" dirty="0" err="1">
                <a:solidFill>
                  <a:srgbClr val="383838"/>
                </a:solidFill>
                <a:latin typeface="DM Sans" pitchFamily="34" charset="0"/>
                <a:ea typeface="DM Sans" pitchFamily="34" charset="-122"/>
                <a:cs typeface="DM Sans" pitchFamily="34" charset="-120"/>
              </a:rPr>
              <a:t>và</a:t>
            </a:r>
            <a:r>
              <a:rPr lang="en-US" sz="1700" dirty="0">
                <a:solidFill>
                  <a:srgbClr val="383838"/>
                </a:solidFill>
                <a:latin typeface="DM Sans" pitchFamily="34" charset="0"/>
                <a:ea typeface="DM Sans" pitchFamily="34" charset="-122"/>
                <a:cs typeface="DM Sans" pitchFamily="34" charset="-120"/>
              </a:rPr>
              <a:t> kiểm tra định kỳ.</a:t>
            </a:r>
            <a:endParaRPr lang="en-US" sz="1700" dirty="0"/>
          </a:p>
        </p:txBody>
      </p:sp>
      <p:pic>
        <p:nvPicPr>
          <p:cNvPr id="10" name="Picture 9">
            <a:extLst>
              <a:ext uri="{FF2B5EF4-FFF2-40B4-BE49-F238E27FC236}">
                <a16:creationId xmlns:a16="http://schemas.microsoft.com/office/drawing/2014/main" id="{7AAEC6B8-3DF3-60AF-D922-0CF8F8E7E364}"/>
              </a:ext>
            </a:extLst>
          </p:cNvPr>
          <p:cNvPicPr>
            <a:picLocks noChangeAspect="1"/>
          </p:cNvPicPr>
          <p:nvPr/>
        </p:nvPicPr>
        <p:blipFill>
          <a:blip r:embed="rId4"/>
          <a:stretch>
            <a:fillRect/>
          </a:stretch>
        </p:blipFill>
        <p:spPr>
          <a:xfrm>
            <a:off x="11595798" y="7336684"/>
            <a:ext cx="2883602" cy="8929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0793"/>
          <a:stretch/>
        </p:blipFill>
        <p:spPr>
          <a:xfrm>
            <a:off x="1264418" y="3094382"/>
            <a:ext cx="3962400" cy="3806651"/>
          </a:xfrm>
          <a:prstGeom prst="rect">
            <a:avLst/>
          </a:prstGeom>
        </p:spPr>
      </p:pic>
      <p:sp>
        <p:nvSpPr>
          <p:cNvPr id="3" name="Text 0"/>
          <p:cNvSpPr/>
          <p:nvPr/>
        </p:nvSpPr>
        <p:spPr>
          <a:xfrm>
            <a:off x="1493606" y="603528"/>
            <a:ext cx="11643189" cy="1437323"/>
          </a:xfrm>
          <a:prstGeom prst="rect">
            <a:avLst/>
          </a:prstGeom>
          <a:noFill/>
          <a:ln/>
        </p:spPr>
        <p:txBody>
          <a:bodyPr wrap="square" lIns="0" tIns="0" rIns="0" bIns="0" rtlCol="0" anchor="t"/>
          <a:lstStyle/>
          <a:p>
            <a:pPr marL="0" indent="0" algn="ctr">
              <a:lnSpc>
                <a:spcPts val="5650"/>
              </a:lnSpc>
              <a:buNone/>
            </a:pPr>
            <a:r>
              <a:rPr lang="en-US" sz="4800" b="1" dirty="0">
                <a:solidFill>
                  <a:srgbClr val="020202"/>
                </a:solidFill>
                <a:latin typeface="PT Serif" pitchFamily="34" charset="0"/>
                <a:ea typeface="PT Serif" pitchFamily="34" charset="-122"/>
                <a:cs typeface="PT Serif" pitchFamily="34" charset="-120"/>
              </a:rPr>
              <a:t>Phòng tránh tai nạn gia công cơ khí</a:t>
            </a:r>
            <a:endParaRPr lang="en-US" sz="4800" b="1" dirty="0"/>
          </a:p>
        </p:txBody>
      </p:sp>
      <p:pic>
        <p:nvPicPr>
          <p:cNvPr id="4" name="Image 1" descr="preencoded.png"/>
          <p:cNvPicPr>
            <a:picLocks noChangeAspect="1"/>
          </p:cNvPicPr>
          <p:nvPr/>
        </p:nvPicPr>
        <p:blipFill>
          <a:blip r:embed="rId4"/>
          <a:stretch>
            <a:fillRect/>
          </a:stretch>
        </p:blipFill>
        <p:spPr>
          <a:xfrm>
            <a:off x="6252924" y="2369344"/>
            <a:ext cx="1095137" cy="1752243"/>
          </a:xfrm>
          <a:prstGeom prst="rect">
            <a:avLst/>
          </a:prstGeom>
        </p:spPr>
      </p:pic>
      <p:sp>
        <p:nvSpPr>
          <p:cNvPr id="5" name="Text 1"/>
          <p:cNvSpPr/>
          <p:nvPr/>
        </p:nvSpPr>
        <p:spPr>
          <a:xfrm>
            <a:off x="7676555" y="2588300"/>
            <a:ext cx="2874764" cy="359331"/>
          </a:xfrm>
          <a:prstGeom prst="rect">
            <a:avLst/>
          </a:prstGeom>
          <a:noFill/>
          <a:ln/>
        </p:spPr>
        <p:txBody>
          <a:bodyPr wrap="none" lIns="0" tIns="0" rIns="0" bIns="0" rtlCol="0" anchor="t"/>
          <a:lstStyle/>
          <a:p>
            <a:pPr marL="0" indent="0" algn="l">
              <a:lnSpc>
                <a:spcPts val="2800"/>
              </a:lnSpc>
              <a:buNone/>
            </a:pPr>
            <a:r>
              <a:rPr lang="en-US" sz="2400" b="1" dirty="0">
                <a:solidFill>
                  <a:srgbClr val="383838"/>
                </a:solidFill>
                <a:latin typeface="PT Serif" pitchFamily="34" charset="0"/>
                <a:ea typeface="PT Serif" pitchFamily="34" charset="-122"/>
                <a:cs typeface="PT Serif" pitchFamily="34" charset="-120"/>
              </a:rPr>
              <a:t>Đào tạo</a:t>
            </a:r>
            <a:endParaRPr lang="en-US" sz="2400" b="1" dirty="0"/>
          </a:p>
        </p:txBody>
      </p:sp>
      <p:sp>
        <p:nvSpPr>
          <p:cNvPr id="6" name="Text 2"/>
          <p:cNvSpPr/>
          <p:nvPr/>
        </p:nvSpPr>
        <p:spPr>
          <a:xfrm>
            <a:off x="7676554" y="2947631"/>
            <a:ext cx="6187321" cy="701040"/>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Huấn luyện công nhân về quy trình vận hành an </a:t>
            </a:r>
            <a:r>
              <a:rPr lang="en-US" sz="1700" dirty="0" err="1">
                <a:solidFill>
                  <a:srgbClr val="383838"/>
                </a:solidFill>
                <a:latin typeface="DM Sans" pitchFamily="34" charset="0"/>
                <a:ea typeface="DM Sans" pitchFamily="34" charset="-122"/>
                <a:cs typeface="DM Sans" pitchFamily="34" charset="-120"/>
              </a:rPr>
              <a:t>toàn</a:t>
            </a:r>
            <a:r>
              <a:rPr lang="en-US" sz="1700" dirty="0">
                <a:solidFill>
                  <a:srgbClr val="383838"/>
                </a:solidFill>
                <a:latin typeface="DM Sans" pitchFamily="34" charset="0"/>
                <a:ea typeface="DM Sans" pitchFamily="34" charset="-122"/>
                <a:cs typeface="DM Sans" pitchFamily="34" charset="-120"/>
              </a:rPr>
              <a:t> </a:t>
            </a:r>
          </a:p>
          <a:p>
            <a:pPr marL="0" indent="0" algn="l">
              <a:lnSpc>
                <a:spcPts val="2750"/>
              </a:lnSpc>
              <a:buNone/>
            </a:pPr>
            <a:r>
              <a:rPr lang="en-US" sz="1700" dirty="0" err="1">
                <a:solidFill>
                  <a:srgbClr val="383838"/>
                </a:solidFill>
                <a:latin typeface="DM Sans" pitchFamily="34" charset="0"/>
                <a:ea typeface="DM Sans" pitchFamily="34" charset="-122"/>
                <a:cs typeface="DM Sans" pitchFamily="34" charset="-120"/>
              </a:rPr>
              <a:t>và</a:t>
            </a:r>
            <a:r>
              <a:rPr lang="en-US" sz="1700" dirty="0">
                <a:solidFill>
                  <a:srgbClr val="383838"/>
                </a:solidFill>
                <a:latin typeface="DM Sans" pitchFamily="34" charset="0"/>
                <a:ea typeface="DM Sans" pitchFamily="34" charset="-122"/>
                <a:cs typeface="DM Sans" pitchFamily="34" charset="-120"/>
              </a:rPr>
              <a:t> sử dụng máy móc đúng cách.</a:t>
            </a:r>
            <a:endParaRPr lang="en-US" sz="1700" dirty="0"/>
          </a:p>
        </p:txBody>
      </p:sp>
      <p:pic>
        <p:nvPicPr>
          <p:cNvPr id="7" name="Image 2" descr="preencoded.png"/>
          <p:cNvPicPr>
            <a:picLocks noChangeAspect="1"/>
          </p:cNvPicPr>
          <p:nvPr/>
        </p:nvPicPr>
        <p:blipFill>
          <a:blip r:embed="rId5"/>
          <a:stretch>
            <a:fillRect/>
          </a:stretch>
        </p:blipFill>
        <p:spPr>
          <a:xfrm>
            <a:off x="6252924" y="4121587"/>
            <a:ext cx="1095137" cy="1752243"/>
          </a:xfrm>
          <a:prstGeom prst="rect">
            <a:avLst/>
          </a:prstGeom>
        </p:spPr>
      </p:pic>
      <p:sp>
        <p:nvSpPr>
          <p:cNvPr id="8" name="Text 3"/>
          <p:cNvSpPr/>
          <p:nvPr/>
        </p:nvSpPr>
        <p:spPr>
          <a:xfrm>
            <a:off x="7676555" y="4471868"/>
            <a:ext cx="2874764" cy="359331"/>
          </a:xfrm>
          <a:prstGeom prst="rect">
            <a:avLst/>
          </a:prstGeom>
          <a:noFill/>
          <a:ln/>
        </p:spPr>
        <p:txBody>
          <a:bodyPr wrap="none" lIns="0" tIns="0" rIns="0" bIns="0" rtlCol="0" anchor="t"/>
          <a:lstStyle/>
          <a:p>
            <a:pPr marL="0" indent="0" algn="l">
              <a:lnSpc>
                <a:spcPts val="2800"/>
              </a:lnSpc>
              <a:buNone/>
            </a:pPr>
            <a:r>
              <a:rPr lang="en-US" sz="2400" b="1" dirty="0">
                <a:solidFill>
                  <a:srgbClr val="383838"/>
                </a:solidFill>
                <a:latin typeface="PT Serif" pitchFamily="34" charset="0"/>
                <a:ea typeface="PT Serif" pitchFamily="34" charset="-122"/>
                <a:cs typeface="PT Serif" pitchFamily="34" charset="-120"/>
              </a:rPr>
              <a:t>Trang bị bảo hộ</a:t>
            </a:r>
            <a:endParaRPr lang="en-US" sz="2400" b="1" dirty="0"/>
          </a:p>
        </p:txBody>
      </p:sp>
      <p:sp>
        <p:nvSpPr>
          <p:cNvPr id="9" name="Text 4"/>
          <p:cNvSpPr/>
          <p:nvPr/>
        </p:nvSpPr>
        <p:spPr>
          <a:xfrm>
            <a:off x="7676555" y="4831199"/>
            <a:ext cx="6187321" cy="701040"/>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Sử dụng đầy đủ thiết bị bảo hộ cá nhân như găng tay, </a:t>
            </a:r>
          </a:p>
          <a:p>
            <a:pPr marL="0" indent="0" algn="l">
              <a:lnSpc>
                <a:spcPts val="2750"/>
              </a:lnSpc>
              <a:buNone/>
            </a:pPr>
            <a:r>
              <a:rPr lang="en-US" sz="1700" dirty="0" err="1">
                <a:solidFill>
                  <a:srgbClr val="383838"/>
                </a:solidFill>
                <a:latin typeface="DM Sans" pitchFamily="34" charset="0"/>
                <a:ea typeface="DM Sans" pitchFamily="34" charset="-122"/>
                <a:cs typeface="DM Sans" pitchFamily="34" charset="-120"/>
              </a:rPr>
              <a:t>kính</a:t>
            </a:r>
            <a:r>
              <a:rPr lang="en-US" sz="1700" dirty="0">
                <a:solidFill>
                  <a:srgbClr val="383838"/>
                </a:solidFill>
                <a:latin typeface="DM Sans" pitchFamily="34" charset="0"/>
                <a:ea typeface="DM Sans" pitchFamily="34" charset="-122"/>
                <a:cs typeface="DM Sans" pitchFamily="34" charset="-120"/>
              </a:rPr>
              <a:t> bảo hộ.</a:t>
            </a:r>
            <a:endParaRPr lang="en-US" sz="1700" dirty="0"/>
          </a:p>
        </p:txBody>
      </p:sp>
      <p:pic>
        <p:nvPicPr>
          <p:cNvPr id="10" name="Image 3" descr="preencoded.png"/>
          <p:cNvPicPr>
            <a:picLocks noChangeAspect="1"/>
          </p:cNvPicPr>
          <p:nvPr/>
        </p:nvPicPr>
        <p:blipFill>
          <a:blip r:embed="rId6"/>
          <a:stretch>
            <a:fillRect/>
          </a:stretch>
        </p:blipFill>
        <p:spPr>
          <a:xfrm>
            <a:off x="6252924" y="5873829"/>
            <a:ext cx="1095137" cy="1752243"/>
          </a:xfrm>
          <a:prstGeom prst="rect">
            <a:avLst/>
          </a:prstGeom>
        </p:spPr>
      </p:pic>
      <p:sp>
        <p:nvSpPr>
          <p:cNvPr id="11" name="Text 5"/>
          <p:cNvSpPr/>
          <p:nvPr/>
        </p:nvSpPr>
        <p:spPr>
          <a:xfrm>
            <a:off x="7676555" y="6224111"/>
            <a:ext cx="2874764" cy="359331"/>
          </a:xfrm>
          <a:prstGeom prst="rect">
            <a:avLst/>
          </a:prstGeom>
          <a:noFill/>
          <a:ln/>
        </p:spPr>
        <p:txBody>
          <a:bodyPr wrap="none" lIns="0" tIns="0" rIns="0" bIns="0" rtlCol="0" anchor="t"/>
          <a:lstStyle/>
          <a:p>
            <a:pPr marL="0" indent="0" algn="l">
              <a:lnSpc>
                <a:spcPts val="2800"/>
              </a:lnSpc>
              <a:buNone/>
            </a:pPr>
            <a:r>
              <a:rPr lang="en-US" sz="2400" b="1" dirty="0">
                <a:solidFill>
                  <a:srgbClr val="383838"/>
                </a:solidFill>
                <a:latin typeface="PT Serif" pitchFamily="34" charset="0"/>
                <a:ea typeface="PT Serif" pitchFamily="34" charset="-122"/>
                <a:cs typeface="PT Serif" pitchFamily="34" charset="-120"/>
              </a:rPr>
              <a:t>Bảo trì</a:t>
            </a:r>
            <a:endParaRPr lang="en-US" sz="2400" b="1" dirty="0"/>
          </a:p>
        </p:txBody>
      </p:sp>
      <p:sp>
        <p:nvSpPr>
          <p:cNvPr id="12" name="Text 6"/>
          <p:cNvSpPr/>
          <p:nvPr/>
        </p:nvSpPr>
        <p:spPr>
          <a:xfrm>
            <a:off x="7676555" y="6583442"/>
            <a:ext cx="6187321" cy="350520"/>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Kiểm tra và bảo trì định kỳ các máy móc, thiết bị.</a:t>
            </a:r>
            <a:endParaRPr lang="en-US" sz="1700" dirty="0"/>
          </a:p>
        </p:txBody>
      </p:sp>
      <p:pic>
        <p:nvPicPr>
          <p:cNvPr id="13" name="Picture 12">
            <a:extLst>
              <a:ext uri="{FF2B5EF4-FFF2-40B4-BE49-F238E27FC236}">
                <a16:creationId xmlns:a16="http://schemas.microsoft.com/office/drawing/2014/main" id="{63ED0263-05E0-F6D3-72F8-A2525A64791E}"/>
              </a:ext>
            </a:extLst>
          </p:cNvPr>
          <p:cNvPicPr>
            <a:picLocks noChangeAspect="1"/>
          </p:cNvPicPr>
          <p:nvPr/>
        </p:nvPicPr>
        <p:blipFill>
          <a:blip r:embed="rId7"/>
          <a:stretch>
            <a:fillRect/>
          </a:stretch>
        </p:blipFill>
        <p:spPr>
          <a:xfrm>
            <a:off x="11595798" y="7336684"/>
            <a:ext cx="2883602" cy="8929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93820" y="3470612"/>
            <a:ext cx="4893350" cy="3058358"/>
          </a:xfrm>
          <a:prstGeom prst="rect">
            <a:avLst/>
          </a:prstGeom>
        </p:spPr>
      </p:pic>
      <p:sp>
        <p:nvSpPr>
          <p:cNvPr id="4" name="Text 0"/>
          <p:cNvSpPr/>
          <p:nvPr/>
        </p:nvSpPr>
        <p:spPr>
          <a:xfrm>
            <a:off x="793820" y="653891"/>
            <a:ext cx="13006357" cy="1556623"/>
          </a:xfrm>
          <a:prstGeom prst="rect">
            <a:avLst/>
          </a:prstGeom>
          <a:noFill/>
          <a:ln/>
        </p:spPr>
        <p:txBody>
          <a:bodyPr wrap="square" lIns="0" tIns="0" rIns="0" bIns="0" rtlCol="0" anchor="t"/>
          <a:lstStyle/>
          <a:p>
            <a:pPr marL="0" indent="0" algn="ctr">
              <a:lnSpc>
                <a:spcPts val="6100"/>
              </a:lnSpc>
              <a:buNone/>
            </a:pPr>
            <a:r>
              <a:rPr lang="en-US" sz="5400" b="1" dirty="0">
                <a:solidFill>
                  <a:srgbClr val="020202"/>
                </a:solidFill>
                <a:latin typeface="PT Serif" pitchFamily="34" charset="0"/>
                <a:ea typeface="PT Serif" pitchFamily="34" charset="-122"/>
                <a:cs typeface="PT Serif" pitchFamily="34" charset="-120"/>
              </a:rPr>
              <a:t>Tai nạn trong lắp ráp điện tử</a:t>
            </a:r>
            <a:endParaRPr lang="en-US" sz="5400" b="1" dirty="0"/>
          </a:p>
        </p:txBody>
      </p:sp>
      <p:sp>
        <p:nvSpPr>
          <p:cNvPr id="5" name="Shape 1"/>
          <p:cNvSpPr/>
          <p:nvPr/>
        </p:nvSpPr>
        <p:spPr>
          <a:xfrm>
            <a:off x="6316623" y="2566273"/>
            <a:ext cx="7483554" cy="1764625"/>
          </a:xfrm>
          <a:prstGeom prst="roundRect">
            <a:avLst>
              <a:gd name="adj" fmla="val 2016"/>
            </a:avLst>
          </a:prstGeom>
          <a:solidFill>
            <a:srgbClr val="F2EEEE"/>
          </a:solidFill>
          <a:ln/>
        </p:spPr>
      </p:sp>
      <p:sp>
        <p:nvSpPr>
          <p:cNvPr id="6" name="Text 2"/>
          <p:cNvSpPr/>
          <p:nvPr/>
        </p:nvSpPr>
        <p:spPr>
          <a:xfrm>
            <a:off x="6553795" y="2803446"/>
            <a:ext cx="3113484" cy="389096"/>
          </a:xfrm>
          <a:prstGeom prst="rect">
            <a:avLst/>
          </a:prstGeom>
          <a:noFill/>
          <a:ln/>
        </p:spPr>
        <p:txBody>
          <a:bodyPr wrap="none" lIns="0" tIns="0" rIns="0" bIns="0" rtlCol="0" anchor="t"/>
          <a:lstStyle/>
          <a:p>
            <a:pPr marL="0" indent="0">
              <a:lnSpc>
                <a:spcPts val="3050"/>
              </a:lnSpc>
              <a:buNone/>
            </a:pPr>
            <a:r>
              <a:rPr lang="en-US" sz="2450" b="1" dirty="0">
                <a:solidFill>
                  <a:srgbClr val="383838"/>
                </a:solidFill>
                <a:latin typeface="PT Serif" pitchFamily="34" charset="0"/>
                <a:ea typeface="PT Serif" pitchFamily="34" charset="-122"/>
                <a:cs typeface="PT Serif" pitchFamily="34" charset="-120"/>
              </a:rPr>
              <a:t>Bỏng</a:t>
            </a:r>
            <a:endParaRPr lang="en-US" sz="2450" b="1" dirty="0"/>
          </a:p>
        </p:txBody>
      </p:sp>
      <p:sp>
        <p:nvSpPr>
          <p:cNvPr id="7" name="Text 3"/>
          <p:cNvSpPr/>
          <p:nvPr/>
        </p:nvSpPr>
        <p:spPr>
          <a:xfrm>
            <a:off x="6553796" y="3334822"/>
            <a:ext cx="6840658" cy="758904"/>
          </a:xfrm>
          <a:prstGeom prst="rect">
            <a:avLst/>
          </a:prstGeom>
          <a:noFill/>
          <a:ln/>
        </p:spPr>
        <p:txBody>
          <a:bodyPr wrap="square" lIns="0" tIns="0" rIns="0" bIns="0" rtlCol="0" anchor="t"/>
          <a:lstStyle/>
          <a:p>
            <a:pPr marL="0" indent="0">
              <a:lnSpc>
                <a:spcPts val="2950"/>
              </a:lnSpc>
              <a:buNone/>
            </a:pPr>
            <a:r>
              <a:rPr lang="en-US" sz="1850" dirty="0">
                <a:solidFill>
                  <a:srgbClr val="383838"/>
                </a:solidFill>
                <a:latin typeface="DM Sans" pitchFamily="34" charset="0"/>
                <a:ea typeface="DM Sans" pitchFamily="34" charset="-122"/>
                <a:cs typeface="DM Sans" pitchFamily="34" charset="-120"/>
              </a:rPr>
              <a:t>Do tiếp xúc với nhiệt độ cao từ các công cụ </a:t>
            </a:r>
            <a:r>
              <a:rPr lang="en-US" sz="1850" dirty="0" err="1">
                <a:solidFill>
                  <a:srgbClr val="383838"/>
                </a:solidFill>
                <a:latin typeface="DM Sans" pitchFamily="34" charset="0"/>
                <a:ea typeface="DM Sans" pitchFamily="34" charset="-122"/>
                <a:cs typeface="DM Sans" pitchFamily="34" charset="-120"/>
              </a:rPr>
              <a:t>hàn</a:t>
            </a:r>
            <a:r>
              <a:rPr lang="en-US" sz="1850" dirty="0">
                <a:solidFill>
                  <a:srgbClr val="383838"/>
                </a:solidFill>
                <a:latin typeface="DM Sans" pitchFamily="34" charset="0"/>
                <a:ea typeface="DM Sans" pitchFamily="34" charset="-122"/>
                <a:cs typeface="DM Sans" pitchFamily="34" charset="-120"/>
              </a:rPr>
              <a:t> </a:t>
            </a:r>
            <a:r>
              <a:rPr lang="en-US" sz="1850" dirty="0" err="1">
                <a:solidFill>
                  <a:srgbClr val="383838"/>
                </a:solidFill>
                <a:latin typeface="DM Sans" pitchFamily="34" charset="0"/>
                <a:ea typeface="DM Sans" pitchFamily="34" charset="-122"/>
                <a:cs typeface="DM Sans" pitchFamily="34" charset="-120"/>
              </a:rPr>
              <a:t>hoặc</a:t>
            </a:r>
            <a:endParaRPr lang="en-US" sz="1850" dirty="0">
              <a:solidFill>
                <a:srgbClr val="383838"/>
              </a:solidFill>
              <a:latin typeface="DM Sans" pitchFamily="34" charset="0"/>
              <a:ea typeface="DM Sans" pitchFamily="34" charset="-122"/>
              <a:cs typeface="DM Sans" pitchFamily="34" charset="-120"/>
            </a:endParaRPr>
          </a:p>
          <a:p>
            <a:pPr marL="0" indent="0">
              <a:lnSpc>
                <a:spcPts val="2950"/>
              </a:lnSpc>
              <a:buNone/>
            </a:pPr>
            <a:r>
              <a:rPr lang="en-US" sz="1850" dirty="0" err="1">
                <a:solidFill>
                  <a:srgbClr val="383838"/>
                </a:solidFill>
                <a:latin typeface="DM Sans" pitchFamily="34" charset="0"/>
                <a:ea typeface="DM Sans" pitchFamily="34" charset="-122"/>
                <a:cs typeface="DM Sans" pitchFamily="34" charset="-120"/>
              </a:rPr>
              <a:t>linh</a:t>
            </a:r>
            <a:r>
              <a:rPr lang="en-US" sz="1850" dirty="0">
                <a:solidFill>
                  <a:srgbClr val="383838"/>
                </a:solidFill>
                <a:latin typeface="DM Sans" pitchFamily="34" charset="0"/>
                <a:ea typeface="DM Sans" pitchFamily="34" charset="-122"/>
                <a:cs typeface="DM Sans" pitchFamily="34" charset="-120"/>
              </a:rPr>
              <a:t> kiện nóng.</a:t>
            </a:r>
            <a:endParaRPr lang="en-US" sz="1850" dirty="0"/>
          </a:p>
        </p:txBody>
      </p:sp>
      <p:sp>
        <p:nvSpPr>
          <p:cNvPr id="8" name="Shape 4"/>
          <p:cNvSpPr/>
          <p:nvPr/>
        </p:nvSpPr>
        <p:spPr>
          <a:xfrm>
            <a:off x="6316623" y="4568071"/>
            <a:ext cx="7483554" cy="1385173"/>
          </a:xfrm>
          <a:prstGeom prst="roundRect">
            <a:avLst>
              <a:gd name="adj" fmla="val 2569"/>
            </a:avLst>
          </a:prstGeom>
          <a:solidFill>
            <a:srgbClr val="F2EEEE"/>
          </a:solidFill>
          <a:ln/>
        </p:spPr>
      </p:sp>
      <p:sp>
        <p:nvSpPr>
          <p:cNvPr id="9" name="Text 5"/>
          <p:cNvSpPr/>
          <p:nvPr/>
        </p:nvSpPr>
        <p:spPr>
          <a:xfrm>
            <a:off x="6553795" y="4805243"/>
            <a:ext cx="3113484" cy="389096"/>
          </a:xfrm>
          <a:prstGeom prst="rect">
            <a:avLst/>
          </a:prstGeom>
          <a:noFill/>
          <a:ln/>
        </p:spPr>
        <p:txBody>
          <a:bodyPr wrap="none" lIns="0" tIns="0" rIns="0" bIns="0" rtlCol="0" anchor="t"/>
          <a:lstStyle/>
          <a:p>
            <a:pPr marL="0" indent="0">
              <a:lnSpc>
                <a:spcPts val="3050"/>
              </a:lnSpc>
              <a:buNone/>
            </a:pPr>
            <a:r>
              <a:rPr lang="en-US" sz="2450" b="1" dirty="0">
                <a:solidFill>
                  <a:srgbClr val="383838"/>
                </a:solidFill>
                <a:latin typeface="PT Serif" pitchFamily="34" charset="0"/>
                <a:ea typeface="PT Serif" pitchFamily="34" charset="-122"/>
                <a:cs typeface="PT Serif" pitchFamily="34" charset="-120"/>
              </a:rPr>
              <a:t>Cắt và trầy xước</a:t>
            </a:r>
            <a:endParaRPr lang="en-US" sz="2450" b="1" dirty="0"/>
          </a:p>
        </p:txBody>
      </p:sp>
      <p:sp>
        <p:nvSpPr>
          <p:cNvPr id="10" name="Text 6"/>
          <p:cNvSpPr/>
          <p:nvPr/>
        </p:nvSpPr>
        <p:spPr>
          <a:xfrm>
            <a:off x="6553795" y="5336619"/>
            <a:ext cx="7009209" cy="379452"/>
          </a:xfrm>
          <a:prstGeom prst="rect">
            <a:avLst/>
          </a:prstGeom>
          <a:noFill/>
          <a:ln/>
        </p:spPr>
        <p:txBody>
          <a:bodyPr wrap="none" lIns="0" tIns="0" rIns="0" bIns="0" rtlCol="0" anchor="t"/>
          <a:lstStyle/>
          <a:p>
            <a:pPr marL="0" indent="0">
              <a:lnSpc>
                <a:spcPts val="2950"/>
              </a:lnSpc>
              <a:buNone/>
            </a:pPr>
            <a:r>
              <a:rPr lang="en-US" sz="1850" dirty="0">
                <a:solidFill>
                  <a:srgbClr val="383838"/>
                </a:solidFill>
                <a:latin typeface="DM Sans" pitchFamily="34" charset="0"/>
                <a:ea typeface="DM Sans" pitchFamily="34" charset="-122"/>
                <a:cs typeface="DM Sans" pitchFamily="34" charset="-120"/>
              </a:rPr>
              <a:t>Khi xử lý các linh kiện nhỏ và công cụ sắc bén.</a:t>
            </a:r>
            <a:endParaRPr lang="en-US" sz="1850" dirty="0"/>
          </a:p>
        </p:txBody>
      </p:sp>
      <p:sp>
        <p:nvSpPr>
          <p:cNvPr id="11" name="Shape 7"/>
          <p:cNvSpPr/>
          <p:nvPr/>
        </p:nvSpPr>
        <p:spPr>
          <a:xfrm>
            <a:off x="6316623" y="6190417"/>
            <a:ext cx="7483554" cy="1385173"/>
          </a:xfrm>
          <a:prstGeom prst="roundRect">
            <a:avLst>
              <a:gd name="adj" fmla="val 2569"/>
            </a:avLst>
          </a:prstGeom>
          <a:solidFill>
            <a:srgbClr val="F2EEEE"/>
          </a:solidFill>
          <a:ln/>
        </p:spPr>
      </p:sp>
      <p:sp>
        <p:nvSpPr>
          <p:cNvPr id="12" name="Text 8"/>
          <p:cNvSpPr/>
          <p:nvPr/>
        </p:nvSpPr>
        <p:spPr>
          <a:xfrm>
            <a:off x="6553795" y="6427589"/>
            <a:ext cx="3113484" cy="389096"/>
          </a:xfrm>
          <a:prstGeom prst="rect">
            <a:avLst/>
          </a:prstGeom>
          <a:noFill/>
          <a:ln/>
        </p:spPr>
        <p:txBody>
          <a:bodyPr wrap="none" lIns="0" tIns="0" rIns="0" bIns="0" rtlCol="0" anchor="t"/>
          <a:lstStyle/>
          <a:p>
            <a:pPr marL="0" indent="0">
              <a:lnSpc>
                <a:spcPts val="3050"/>
              </a:lnSpc>
              <a:buNone/>
            </a:pPr>
            <a:r>
              <a:rPr lang="en-US" sz="2450" b="1" dirty="0">
                <a:solidFill>
                  <a:srgbClr val="383838"/>
                </a:solidFill>
                <a:latin typeface="PT Serif" pitchFamily="34" charset="0"/>
                <a:ea typeface="PT Serif" pitchFamily="34" charset="-122"/>
                <a:cs typeface="PT Serif" pitchFamily="34" charset="-120"/>
              </a:rPr>
              <a:t>Điện giật</a:t>
            </a:r>
            <a:endParaRPr lang="en-US" sz="2450" b="1" dirty="0"/>
          </a:p>
        </p:txBody>
      </p:sp>
      <p:sp>
        <p:nvSpPr>
          <p:cNvPr id="13" name="Text 9"/>
          <p:cNvSpPr/>
          <p:nvPr/>
        </p:nvSpPr>
        <p:spPr>
          <a:xfrm>
            <a:off x="6553795" y="6958965"/>
            <a:ext cx="7009209" cy="379452"/>
          </a:xfrm>
          <a:prstGeom prst="rect">
            <a:avLst/>
          </a:prstGeom>
          <a:noFill/>
          <a:ln/>
        </p:spPr>
        <p:txBody>
          <a:bodyPr wrap="none" lIns="0" tIns="0" rIns="0" bIns="0" rtlCol="0" anchor="t"/>
          <a:lstStyle/>
          <a:p>
            <a:pPr marL="0" indent="0">
              <a:lnSpc>
                <a:spcPts val="2950"/>
              </a:lnSpc>
              <a:buNone/>
            </a:pPr>
            <a:r>
              <a:rPr lang="en-US" sz="1850" dirty="0">
                <a:solidFill>
                  <a:srgbClr val="383838"/>
                </a:solidFill>
                <a:latin typeface="DM Sans" pitchFamily="34" charset="0"/>
                <a:ea typeface="DM Sans" pitchFamily="34" charset="-122"/>
                <a:cs typeface="DM Sans" pitchFamily="34" charset="-120"/>
              </a:rPr>
              <a:t>Do tiếp xúc với mạch điện chưa được cách ly hoặc bị lỗi.</a:t>
            </a:r>
            <a:endParaRPr lang="en-US" sz="1850" dirty="0"/>
          </a:p>
        </p:txBody>
      </p:sp>
      <p:pic>
        <p:nvPicPr>
          <p:cNvPr id="14" name="Picture 13">
            <a:extLst>
              <a:ext uri="{FF2B5EF4-FFF2-40B4-BE49-F238E27FC236}">
                <a16:creationId xmlns:a16="http://schemas.microsoft.com/office/drawing/2014/main" id="{5B0F4722-F18E-AD1C-E774-7C18558E55B9}"/>
              </a:ext>
            </a:extLst>
          </p:cNvPr>
          <p:cNvPicPr>
            <a:picLocks noChangeAspect="1"/>
          </p:cNvPicPr>
          <p:nvPr/>
        </p:nvPicPr>
        <p:blipFill>
          <a:blip r:embed="rId4"/>
          <a:stretch>
            <a:fillRect/>
          </a:stretch>
        </p:blipFill>
        <p:spPr>
          <a:xfrm>
            <a:off x="11595798" y="7336684"/>
            <a:ext cx="2883602" cy="8929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94455" y="2434902"/>
            <a:ext cx="4411980" cy="4411980"/>
          </a:xfrm>
          <a:prstGeom prst="rect">
            <a:avLst/>
          </a:prstGeom>
        </p:spPr>
      </p:pic>
      <p:sp>
        <p:nvSpPr>
          <p:cNvPr id="3" name="Text 0"/>
          <p:cNvSpPr/>
          <p:nvPr/>
        </p:nvSpPr>
        <p:spPr>
          <a:xfrm>
            <a:off x="692825" y="950450"/>
            <a:ext cx="13113610" cy="1298972"/>
          </a:xfrm>
          <a:prstGeom prst="rect">
            <a:avLst/>
          </a:prstGeom>
          <a:noFill/>
          <a:ln/>
        </p:spPr>
        <p:txBody>
          <a:bodyPr wrap="square" lIns="0" tIns="0" rIns="0" bIns="0" rtlCol="0" anchor="t"/>
          <a:lstStyle/>
          <a:p>
            <a:pPr marL="0" indent="0" algn="ctr">
              <a:lnSpc>
                <a:spcPts val="5100"/>
              </a:lnSpc>
              <a:buNone/>
            </a:pPr>
            <a:r>
              <a:rPr lang="en-US" sz="4800" b="1" dirty="0">
                <a:solidFill>
                  <a:srgbClr val="020202"/>
                </a:solidFill>
                <a:latin typeface="PT Serif" pitchFamily="34" charset="0"/>
                <a:ea typeface="PT Serif" pitchFamily="34" charset="-122"/>
                <a:cs typeface="PT Serif" pitchFamily="34" charset="-120"/>
              </a:rPr>
              <a:t>Nguyên nhân tai nạn lắp ráp điện tử</a:t>
            </a:r>
            <a:endParaRPr lang="en-US" sz="4800" b="1" dirty="0"/>
          </a:p>
        </p:txBody>
      </p:sp>
      <p:pic>
        <p:nvPicPr>
          <p:cNvPr id="4" name="Image 1" descr="preencoded.png"/>
          <p:cNvPicPr>
            <a:picLocks noChangeAspect="1"/>
          </p:cNvPicPr>
          <p:nvPr/>
        </p:nvPicPr>
        <p:blipFill>
          <a:blip r:embed="rId4"/>
          <a:stretch>
            <a:fillRect/>
          </a:stretch>
        </p:blipFill>
        <p:spPr>
          <a:xfrm>
            <a:off x="775187" y="2765482"/>
            <a:ext cx="494824" cy="494824"/>
          </a:xfrm>
          <a:prstGeom prst="rect">
            <a:avLst/>
          </a:prstGeom>
        </p:spPr>
      </p:pic>
      <p:sp>
        <p:nvSpPr>
          <p:cNvPr id="5" name="Text 1"/>
          <p:cNvSpPr/>
          <p:nvPr/>
        </p:nvSpPr>
        <p:spPr>
          <a:xfrm>
            <a:off x="1556983" y="2884039"/>
            <a:ext cx="2598063" cy="324683"/>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Thiếu thiết bị bảo hộ</a:t>
            </a:r>
            <a:endParaRPr lang="en-US" sz="2000" b="1" dirty="0"/>
          </a:p>
        </p:txBody>
      </p:sp>
      <p:sp>
        <p:nvSpPr>
          <p:cNvPr id="6" name="Text 2"/>
          <p:cNvSpPr/>
          <p:nvPr/>
        </p:nvSpPr>
        <p:spPr>
          <a:xfrm>
            <a:off x="1556983" y="3208723"/>
            <a:ext cx="7758351" cy="316706"/>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DM Sans" pitchFamily="34" charset="0"/>
                <a:ea typeface="DM Sans" pitchFamily="34" charset="-122"/>
                <a:cs typeface="DM Sans" pitchFamily="34" charset="-120"/>
              </a:rPr>
              <a:t>Không sử dụng găng tay chống cắt, kính bảo hộ khi làm việc.</a:t>
            </a:r>
            <a:endParaRPr lang="en-US" sz="1550" dirty="0"/>
          </a:p>
        </p:txBody>
      </p:sp>
      <p:pic>
        <p:nvPicPr>
          <p:cNvPr id="7" name="Image 2" descr="preencoded.png"/>
          <p:cNvPicPr>
            <a:picLocks noChangeAspect="1"/>
          </p:cNvPicPr>
          <p:nvPr/>
        </p:nvPicPr>
        <p:blipFill>
          <a:blip r:embed="rId5"/>
          <a:stretch>
            <a:fillRect/>
          </a:stretch>
        </p:blipFill>
        <p:spPr>
          <a:xfrm>
            <a:off x="775187" y="4162142"/>
            <a:ext cx="494824" cy="494824"/>
          </a:xfrm>
          <a:prstGeom prst="rect">
            <a:avLst/>
          </a:prstGeom>
        </p:spPr>
      </p:pic>
      <p:sp>
        <p:nvSpPr>
          <p:cNvPr id="8" name="Text 3"/>
          <p:cNvSpPr/>
          <p:nvPr/>
        </p:nvSpPr>
        <p:spPr>
          <a:xfrm>
            <a:off x="1556983" y="4352612"/>
            <a:ext cx="2598063" cy="324683"/>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Thiếu đào tạo</a:t>
            </a:r>
            <a:endParaRPr lang="en-US" sz="2000" b="1" dirty="0"/>
          </a:p>
        </p:txBody>
      </p:sp>
      <p:sp>
        <p:nvSpPr>
          <p:cNvPr id="9" name="Text 4"/>
          <p:cNvSpPr/>
          <p:nvPr/>
        </p:nvSpPr>
        <p:spPr>
          <a:xfrm>
            <a:off x="1556983" y="4677296"/>
            <a:ext cx="7758351" cy="316706"/>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DM Sans" pitchFamily="34" charset="0"/>
                <a:ea typeface="DM Sans" pitchFamily="34" charset="-122"/>
                <a:cs typeface="DM Sans" pitchFamily="34" charset="-120"/>
              </a:rPr>
              <a:t>Công nhân chưa được đào tạo đầy đủ về quy trình an toàn.</a:t>
            </a:r>
            <a:endParaRPr lang="en-US" sz="1550" dirty="0"/>
          </a:p>
        </p:txBody>
      </p:sp>
      <p:pic>
        <p:nvPicPr>
          <p:cNvPr id="10" name="Image 3" descr="preencoded.png"/>
          <p:cNvPicPr>
            <a:picLocks noChangeAspect="1"/>
          </p:cNvPicPr>
          <p:nvPr/>
        </p:nvPicPr>
        <p:blipFill>
          <a:blip r:embed="rId6"/>
          <a:stretch>
            <a:fillRect/>
          </a:stretch>
        </p:blipFill>
        <p:spPr>
          <a:xfrm>
            <a:off x="775187" y="5835651"/>
            <a:ext cx="494824" cy="494824"/>
          </a:xfrm>
          <a:prstGeom prst="rect">
            <a:avLst/>
          </a:prstGeom>
        </p:spPr>
      </p:pic>
      <p:sp>
        <p:nvSpPr>
          <p:cNvPr id="11" name="Text 5"/>
          <p:cNvSpPr/>
          <p:nvPr/>
        </p:nvSpPr>
        <p:spPr>
          <a:xfrm>
            <a:off x="1556983" y="6026122"/>
            <a:ext cx="2598063" cy="324683"/>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Thiết bị lỗi </a:t>
            </a:r>
            <a:endParaRPr lang="en-US" sz="2000" b="1" dirty="0"/>
          </a:p>
        </p:txBody>
      </p:sp>
      <p:sp>
        <p:nvSpPr>
          <p:cNvPr id="12" name="Text 6"/>
          <p:cNvSpPr/>
          <p:nvPr/>
        </p:nvSpPr>
        <p:spPr>
          <a:xfrm>
            <a:off x="1556983" y="6350805"/>
            <a:ext cx="7758351" cy="316706"/>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DM Sans" pitchFamily="34" charset="0"/>
                <a:ea typeface="DM Sans" pitchFamily="34" charset="-122"/>
                <a:cs typeface="DM Sans" pitchFamily="34" charset="-120"/>
              </a:rPr>
              <a:t>Sử dụng thiết bị và công cụ không được bảo trì đúng cách.</a:t>
            </a:r>
            <a:endParaRPr lang="en-US" sz="1550" dirty="0"/>
          </a:p>
        </p:txBody>
      </p:sp>
      <p:pic>
        <p:nvPicPr>
          <p:cNvPr id="13" name="Picture 12">
            <a:extLst>
              <a:ext uri="{FF2B5EF4-FFF2-40B4-BE49-F238E27FC236}">
                <a16:creationId xmlns:a16="http://schemas.microsoft.com/office/drawing/2014/main" id="{6E955442-D129-24D7-F6E1-2ADF0B54C961}"/>
              </a:ext>
            </a:extLst>
          </p:cNvPr>
          <p:cNvPicPr>
            <a:picLocks noChangeAspect="1"/>
          </p:cNvPicPr>
          <p:nvPr/>
        </p:nvPicPr>
        <p:blipFill>
          <a:blip r:embed="rId7"/>
          <a:stretch>
            <a:fillRect/>
          </a:stretch>
        </p:blipFill>
        <p:spPr>
          <a:xfrm>
            <a:off x="11595798" y="7336684"/>
            <a:ext cx="2883602" cy="8929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3211285"/>
            <a:ext cx="4419600" cy="4419600"/>
          </a:xfrm>
          <a:prstGeom prst="rect">
            <a:avLst/>
          </a:prstGeom>
        </p:spPr>
      </p:pic>
      <p:sp>
        <p:nvSpPr>
          <p:cNvPr id="3" name="Text 0"/>
          <p:cNvSpPr/>
          <p:nvPr/>
        </p:nvSpPr>
        <p:spPr>
          <a:xfrm>
            <a:off x="1150476" y="1452086"/>
            <a:ext cx="12329449" cy="1619964"/>
          </a:xfrm>
          <a:prstGeom prst="rect">
            <a:avLst/>
          </a:prstGeom>
          <a:noFill/>
          <a:ln/>
        </p:spPr>
        <p:txBody>
          <a:bodyPr wrap="squar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Phòng tránh tai nạn lắp ráp điện tử</a:t>
            </a:r>
            <a:endParaRPr lang="en-US" sz="5400" b="1" dirty="0"/>
          </a:p>
        </p:txBody>
      </p:sp>
      <p:sp>
        <p:nvSpPr>
          <p:cNvPr id="4" name="Shape 1"/>
          <p:cNvSpPr/>
          <p:nvPr/>
        </p:nvSpPr>
        <p:spPr>
          <a:xfrm>
            <a:off x="864037" y="3442335"/>
            <a:ext cx="7415927" cy="3335179"/>
          </a:xfrm>
          <a:prstGeom prst="roundRect">
            <a:avLst>
              <a:gd name="adj" fmla="val 1110"/>
            </a:avLst>
          </a:prstGeom>
          <a:noFill/>
          <a:ln w="15240">
            <a:solidFill>
              <a:srgbClr val="000000">
                <a:alpha val="8000"/>
              </a:srgbClr>
            </a:solidFill>
            <a:prstDash val="solid"/>
          </a:ln>
        </p:spPr>
      </p:sp>
      <p:sp>
        <p:nvSpPr>
          <p:cNvPr id="5" name="Shape 2"/>
          <p:cNvSpPr/>
          <p:nvPr/>
        </p:nvSpPr>
        <p:spPr>
          <a:xfrm>
            <a:off x="879277" y="3457575"/>
            <a:ext cx="7385447" cy="1101566"/>
          </a:xfrm>
          <a:prstGeom prst="rect">
            <a:avLst/>
          </a:prstGeom>
          <a:solidFill>
            <a:srgbClr val="FFFFFF">
              <a:alpha val="4000"/>
            </a:srgbClr>
          </a:solidFill>
          <a:ln/>
        </p:spPr>
      </p:sp>
      <p:sp>
        <p:nvSpPr>
          <p:cNvPr id="6" name="Text 3"/>
          <p:cNvSpPr/>
          <p:nvPr/>
        </p:nvSpPr>
        <p:spPr>
          <a:xfrm>
            <a:off x="1126093" y="3613309"/>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83838"/>
                </a:solidFill>
                <a:latin typeface="DM Sans" pitchFamily="34" charset="0"/>
                <a:ea typeface="DM Sans" pitchFamily="34" charset="-122"/>
                <a:cs typeface="DM Sans" pitchFamily="34" charset="-120"/>
              </a:rPr>
              <a:t>Đào tạo công nhân</a:t>
            </a:r>
            <a:endParaRPr lang="en-US" sz="1900" b="1" dirty="0"/>
          </a:p>
        </p:txBody>
      </p:sp>
      <p:sp>
        <p:nvSpPr>
          <p:cNvPr id="7" name="Text 4"/>
          <p:cNvSpPr/>
          <p:nvPr/>
        </p:nvSpPr>
        <p:spPr>
          <a:xfrm>
            <a:off x="4822627" y="3613309"/>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Về quy trình lắp ráp và kỹ thuật an toàn</a:t>
            </a:r>
            <a:endParaRPr lang="en-US" sz="1900" dirty="0"/>
          </a:p>
        </p:txBody>
      </p:sp>
      <p:sp>
        <p:nvSpPr>
          <p:cNvPr id="8" name="Shape 5"/>
          <p:cNvSpPr/>
          <p:nvPr/>
        </p:nvSpPr>
        <p:spPr>
          <a:xfrm>
            <a:off x="879277" y="4559141"/>
            <a:ext cx="7385447" cy="1101566"/>
          </a:xfrm>
          <a:prstGeom prst="rect">
            <a:avLst/>
          </a:prstGeom>
          <a:solidFill>
            <a:srgbClr val="000000">
              <a:alpha val="4000"/>
            </a:srgbClr>
          </a:solidFill>
          <a:ln/>
        </p:spPr>
      </p:sp>
      <p:sp>
        <p:nvSpPr>
          <p:cNvPr id="9" name="Text 6"/>
          <p:cNvSpPr/>
          <p:nvPr/>
        </p:nvSpPr>
        <p:spPr>
          <a:xfrm>
            <a:off x="1126093" y="4714875"/>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83838"/>
                </a:solidFill>
                <a:latin typeface="DM Sans" pitchFamily="34" charset="0"/>
                <a:ea typeface="DM Sans" pitchFamily="34" charset="-122"/>
                <a:cs typeface="DM Sans" pitchFamily="34" charset="-120"/>
              </a:rPr>
              <a:t>Sử dụng thiết bị bảo hộ</a:t>
            </a:r>
            <a:endParaRPr lang="en-US" sz="1900" b="1" dirty="0"/>
          </a:p>
        </p:txBody>
      </p:sp>
      <p:sp>
        <p:nvSpPr>
          <p:cNvPr id="10" name="Text 7"/>
          <p:cNvSpPr/>
          <p:nvPr/>
        </p:nvSpPr>
        <p:spPr>
          <a:xfrm>
            <a:off x="4822627" y="4714875"/>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Găng tay chống cắt, kính bảo hộ, giày bảo hộ</a:t>
            </a:r>
            <a:endParaRPr lang="en-US" sz="1900" dirty="0"/>
          </a:p>
        </p:txBody>
      </p:sp>
      <p:sp>
        <p:nvSpPr>
          <p:cNvPr id="11" name="Shape 8"/>
          <p:cNvSpPr/>
          <p:nvPr/>
        </p:nvSpPr>
        <p:spPr>
          <a:xfrm>
            <a:off x="879277" y="5660708"/>
            <a:ext cx="7385447" cy="1101566"/>
          </a:xfrm>
          <a:prstGeom prst="rect">
            <a:avLst/>
          </a:prstGeom>
          <a:solidFill>
            <a:srgbClr val="FFFFFF">
              <a:alpha val="4000"/>
            </a:srgbClr>
          </a:solidFill>
          <a:ln/>
        </p:spPr>
      </p:sp>
      <p:sp>
        <p:nvSpPr>
          <p:cNvPr id="12" name="Text 9"/>
          <p:cNvSpPr/>
          <p:nvPr/>
        </p:nvSpPr>
        <p:spPr>
          <a:xfrm>
            <a:off x="1126093" y="5816441"/>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83838"/>
                </a:solidFill>
                <a:latin typeface="DM Sans" pitchFamily="34" charset="0"/>
                <a:ea typeface="DM Sans" pitchFamily="34" charset="-122"/>
                <a:cs typeface="DM Sans" pitchFamily="34" charset="-120"/>
              </a:rPr>
              <a:t>Bảo trì thiết bị</a:t>
            </a:r>
            <a:endParaRPr lang="en-US" sz="1900" b="1" dirty="0"/>
          </a:p>
        </p:txBody>
      </p:sp>
      <p:sp>
        <p:nvSpPr>
          <p:cNvPr id="13" name="Text 10"/>
          <p:cNvSpPr/>
          <p:nvPr/>
        </p:nvSpPr>
        <p:spPr>
          <a:xfrm>
            <a:off x="4822627" y="5816441"/>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Kiểm tra và bảo trì định kỳ công cụ và máy móc</a:t>
            </a:r>
            <a:endParaRPr lang="en-US" sz="1900" dirty="0"/>
          </a:p>
        </p:txBody>
      </p:sp>
      <p:pic>
        <p:nvPicPr>
          <p:cNvPr id="14" name="Picture 13">
            <a:extLst>
              <a:ext uri="{FF2B5EF4-FFF2-40B4-BE49-F238E27FC236}">
                <a16:creationId xmlns:a16="http://schemas.microsoft.com/office/drawing/2014/main" id="{B6E654A8-D4B5-82AB-A382-DFEA874FBC54}"/>
              </a:ext>
            </a:extLst>
          </p:cNvPr>
          <p:cNvPicPr>
            <a:picLocks noChangeAspect="1"/>
          </p:cNvPicPr>
          <p:nvPr/>
        </p:nvPicPr>
        <p:blipFill>
          <a:blip r:embed="rId4"/>
          <a:stretch>
            <a:fillRect/>
          </a:stretch>
        </p:blipFill>
        <p:spPr>
          <a:xfrm>
            <a:off x="11595798" y="7336684"/>
            <a:ext cx="2883602" cy="89291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7313"/>
          <a:stretch/>
        </p:blipFill>
        <p:spPr>
          <a:xfrm>
            <a:off x="1964411" y="2425660"/>
            <a:ext cx="3962400" cy="3736312"/>
          </a:xfrm>
          <a:prstGeom prst="rect">
            <a:avLst/>
          </a:prstGeom>
        </p:spPr>
      </p:pic>
      <p:sp>
        <p:nvSpPr>
          <p:cNvPr id="3" name="Text 0"/>
          <p:cNvSpPr/>
          <p:nvPr/>
        </p:nvSpPr>
        <p:spPr>
          <a:xfrm>
            <a:off x="3708142" y="737830"/>
            <a:ext cx="7214116" cy="743903"/>
          </a:xfrm>
          <a:prstGeom prst="rect">
            <a:avLst/>
          </a:prstGeom>
          <a:noFill/>
          <a:ln/>
        </p:spPr>
        <p:txBody>
          <a:bodyPr wrap="none" lIns="0" tIns="0" rIns="0" bIns="0" rtlCol="0" anchor="t"/>
          <a:lstStyle/>
          <a:p>
            <a:pPr marL="0" indent="0" algn="ctr">
              <a:lnSpc>
                <a:spcPts val="5850"/>
              </a:lnSpc>
              <a:buNone/>
            </a:pPr>
            <a:r>
              <a:rPr lang="en-US" sz="5400" b="1" dirty="0">
                <a:solidFill>
                  <a:srgbClr val="020202"/>
                </a:solidFill>
                <a:latin typeface="PT Serif" pitchFamily="34" charset="0"/>
                <a:ea typeface="PT Serif" pitchFamily="34" charset="-122"/>
                <a:cs typeface="PT Serif" pitchFamily="34" charset="-120"/>
              </a:rPr>
              <a:t>Kiểm tra an toàn sản phẩm</a:t>
            </a:r>
            <a:endParaRPr lang="en-US" sz="5400" b="1" dirty="0"/>
          </a:p>
        </p:txBody>
      </p:sp>
      <p:sp>
        <p:nvSpPr>
          <p:cNvPr id="4" name="Shape 1"/>
          <p:cNvSpPr/>
          <p:nvPr/>
        </p:nvSpPr>
        <p:spPr>
          <a:xfrm>
            <a:off x="7398305" y="1930837"/>
            <a:ext cx="30480" cy="5150287"/>
          </a:xfrm>
          <a:prstGeom prst="roundRect">
            <a:avLst>
              <a:gd name="adj" fmla="val 111582"/>
            </a:avLst>
          </a:prstGeom>
          <a:solidFill>
            <a:srgbClr val="D8D4D4"/>
          </a:solidFill>
          <a:ln/>
        </p:spPr>
      </p:sp>
      <p:sp>
        <p:nvSpPr>
          <p:cNvPr id="5" name="Shape 2"/>
          <p:cNvSpPr/>
          <p:nvPr/>
        </p:nvSpPr>
        <p:spPr>
          <a:xfrm>
            <a:off x="7638097" y="2425660"/>
            <a:ext cx="793552" cy="30480"/>
          </a:xfrm>
          <a:prstGeom prst="roundRect">
            <a:avLst>
              <a:gd name="adj" fmla="val 111582"/>
            </a:avLst>
          </a:prstGeom>
          <a:solidFill>
            <a:srgbClr val="D8D4D4"/>
          </a:solidFill>
          <a:ln/>
        </p:spPr>
      </p:sp>
      <p:sp>
        <p:nvSpPr>
          <p:cNvPr id="6" name="Shape 3"/>
          <p:cNvSpPr/>
          <p:nvPr/>
        </p:nvSpPr>
        <p:spPr>
          <a:xfrm>
            <a:off x="7158513" y="2185869"/>
            <a:ext cx="510064" cy="510064"/>
          </a:xfrm>
          <a:prstGeom prst="roundRect">
            <a:avLst>
              <a:gd name="adj" fmla="val 6668"/>
            </a:avLst>
          </a:prstGeom>
          <a:solidFill>
            <a:srgbClr val="F2EEEE"/>
          </a:solidFill>
          <a:ln/>
        </p:spPr>
      </p:sp>
      <p:sp>
        <p:nvSpPr>
          <p:cNvPr id="7" name="Text 4"/>
          <p:cNvSpPr/>
          <p:nvPr/>
        </p:nvSpPr>
        <p:spPr>
          <a:xfrm>
            <a:off x="7318295" y="2262307"/>
            <a:ext cx="190381" cy="357068"/>
          </a:xfrm>
          <a:prstGeom prst="rect">
            <a:avLst/>
          </a:prstGeom>
          <a:noFill/>
          <a:ln/>
        </p:spPr>
        <p:txBody>
          <a:bodyPr wrap="none" lIns="0" tIns="0" rIns="0" bIns="0" rtlCol="0" anchor="t"/>
          <a:lstStyle/>
          <a:p>
            <a:pPr marL="0" indent="0" algn="ctr">
              <a:lnSpc>
                <a:spcPts val="2800"/>
              </a:lnSpc>
              <a:buNone/>
            </a:pPr>
            <a:r>
              <a:rPr lang="en-US" sz="2800" dirty="0">
                <a:solidFill>
                  <a:srgbClr val="383838"/>
                </a:solidFill>
                <a:latin typeface="PT Serif" pitchFamily="34" charset="0"/>
                <a:ea typeface="PT Serif" pitchFamily="34" charset="-122"/>
                <a:cs typeface="PT Serif" pitchFamily="34" charset="-120"/>
              </a:rPr>
              <a:t>1</a:t>
            </a:r>
            <a:endParaRPr lang="en-US" sz="2800" dirty="0"/>
          </a:p>
        </p:txBody>
      </p:sp>
      <p:sp>
        <p:nvSpPr>
          <p:cNvPr id="8" name="Text 5"/>
          <p:cNvSpPr/>
          <p:nvPr/>
        </p:nvSpPr>
        <p:spPr>
          <a:xfrm>
            <a:off x="8660487" y="2157532"/>
            <a:ext cx="2975848" cy="371832"/>
          </a:xfrm>
          <a:prstGeom prst="rect">
            <a:avLst/>
          </a:prstGeom>
          <a:noFill/>
          <a:ln/>
        </p:spPr>
        <p:txBody>
          <a:bodyPr wrap="none" lIns="0" tIns="0" rIns="0" bIns="0" rtlCol="0" anchor="t"/>
          <a:lstStyle/>
          <a:p>
            <a:pPr marL="0" indent="0" algn="l">
              <a:lnSpc>
                <a:spcPts val="2900"/>
              </a:lnSpc>
              <a:buNone/>
            </a:pPr>
            <a:r>
              <a:rPr lang="en-US" sz="2300" b="1" dirty="0">
                <a:solidFill>
                  <a:srgbClr val="383838"/>
                </a:solidFill>
                <a:latin typeface="PT Serif" pitchFamily="34" charset="0"/>
                <a:ea typeface="PT Serif" pitchFamily="34" charset="-122"/>
                <a:cs typeface="PT Serif" pitchFamily="34" charset="-120"/>
              </a:rPr>
              <a:t>Kiểm tra điện áp</a:t>
            </a:r>
            <a:endParaRPr lang="en-US" sz="2300" b="1" dirty="0"/>
          </a:p>
        </p:txBody>
      </p:sp>
      <p:sp>
        <p:nvSpPr>
          <p:cNvPr id="9" name="Text 6"/>
          <p:cNvSpPr/>
          <p:nvPr/>
        </p:nvSpPr>
        <p:spPr>
          <a:xfrm>
            <a:off x="8660487" y="2665333"/>
            <a:ext cx="5969913" cy="725329"/>
          </a:xfrm>
          <a:prstGeom prst="rect">
            <a:avLst/>
          </a:prstGeom>
          <a:noFill/>
          <a:ln/>
        </p:spPr>
        <p:txBody>
          <a:bodyPr wrap="square" lIns="0" tIns="0" rIns="0" bIns="0" rtlCol="0" anchor="t"/>
          <a:lstStyle/>
          <a:p>
            <a:pPr marL="0" indent="0" algn="l">
              <a:lnSpc>
                <a:spcPts val="2850"/>
              </a:lnSpc>
              <a:buNone/>
            </a:pPr>
            <a:r>
              <a:rPr lang="en-US" sz="1750" dirty="0">
                <a:solidFill>
                  <a:srgbClr val="383838"/>
                </a:solidFill>
                <a:latin typeface="DM Sans" pitchFamily="34" charset="0"/>
                <a:ea typeface="DM Sans" pitchFamily="34" charset="-122"/>
                <a:cs typeface="DM Sans" pitchFamily="34" charset="-120"/>
              </a:rPr>
              <a:t>Đảm bảo các linh kiện điện tử hoạt </a:t>
            </a:r>
            <a:r>
              <a:rPr lang="en-US" sz="1750" dirty="0" err="1">
                <a:solidFill>
                  <a:srgbClr val="383838"/>
                </a:solidFill>
                <a:latin typeface="DM Sans" pitchFamily="34" charset="0"/>
                <a:ea typeface="DM Sans" pitchFamily="34" charset="-122"/>
                <a:cs typeface="DM Sans" pitchFamily="34" charset="-120"/>
              </a:rPr>
              <a:t>động</a:t>
            </a:r>
            <a:r>
              <a:rPr lang="en-US" sz="1750" dirty="0">
                <a:solidFill>
                  <a:srgbClr val="383838"/>
                </a:solidFill>
                <a:latin typeface="DM Sans" pitchFamily="34" charset="0"/>
                <a:ea typeface="DM Sans" pitchFamily="34" charset="-122"/>
                <a:cs typeface="DM Sans" pitchFamily="34" charset="-120"/>
              </a:rPr>
              <a:t> </a:t>
            </a:r>
            <a:r>
              <a:rPr lang="en-US" sz="1750" dirty="0" err="1">
                <a:solidFill>
                  <a:srgbClr val="383838"/>
                </a:solidFill>
                <a:latin typeface="DM Sans" pitchFamily="34" charset="0"/>
                <a:ea typeface="DM Sans" pitchFamily="34" charset="-122"/>
                <a:cs typeface="DM Sans" pitchFamily="34" charset="-120"/>
              </a:rPr>
              <a:t>trong</a:t>
            </a:r>
            <a:endParaRPr lang="en-US" sz="1750" dirty="0">
              <a:solidFill>
                <a:srgbClr val="383838"/>
              </a:solidFill>
              <a:latin typeface="DM Sans" pitchFamily="34" charset="0"/>
              <a:ea typeface="DM Sans" pitchFamily="34" charset="-122"/>
              <a:cs typeface="DM Sans" pitchFamily="34" charset="-120"/>
            </a:endParaRPr>
          </a:p>
          <a:p>
            <a:pPr marL="0" indent="0" algn="l">
              <a:lnSpc>
                <a:spcPts val="2850"/>
              </a:lnSpc>
              <a:buNone/>
            </a:pPr>
            <a:r>
              <a:rPr lang="en-US" sz="1750" dirty="0" err="1">
                <a:solidFill>
                  <a:srgbClr val="383838"/>
                </a:solidFill>
                <a:latin typeface="DM Sans" pitchFamily="34" charset="0"/>
                <a:ea typeface="DM Sans" pitchFamily="34" charset="-122"/>
                <a:cs typeface="DM Sans" pitchFamily="34" charset="-120"/>
              </a:rPr>
              <a:t>giới</a:t>
            </a:r>
            <a:r>
              <a:rPr lang="en-US" sz="1750" dirty="0">
                <a:solidFill>
                  <a:srgbClr val="383838"/>
                </a:solidFill>
                <a:latin typeface="DM Sans" pitchFamily="34" charset="0"/>
                <a:ea typeface="DM Sans" pitchFamily="34" charset="-122"/>
                <a:cs typeface="DM Sans" pitchFamily="34" charset="-120"/>
              </a:rPr>
              <a:t> hạn an toàn.</a:t>
            </a:r>
            <a:endParaRPr lang="en-US" sz="1750" dirty="0"/>
          </a:p>
        </p:txBody>
      </p:sp>
      <p:sp>
        <p:nvSpPr>
          <p:cNvPr id="10" name="Shape 7"/>
          <p:cNvSpPr/>
          <p:nvPr/>
        </p:nvSpPr>
        <p:spPr>
          <a:xfrm>
            <a:off x="7638097" y="4338876"/>
            <a:ext cx="793552" cy="30480"/>
          </a:xfrm>
          <a:prstGeom prst="roundRect">
            <a:avLst>
              <a:gd name="adj" fmla="val 111582"/>
            </a:avLst>
          </a:prstGeom>
          <a:solidFill>
            <a:srgbClr val="D8D4D4"/>
          </a:solidFill>
          <a:ln/>
        </p:spPr>
      </p:sp>
      <p:sp>
        <p:nvSpPr>
          <p:cNvPr id="11" name="Shape 8"/>
          <p:cNvSpPr/>
          <p:nvPr/>
        </p:nvSpPr>
        <p:spPr>
          <a:xfrm>
            <a:off x="7158513" y="4099084"/>
            <a:ext cx="510064" cy="510064"/>
          </a:xfrm>
          <a:prstGeom prst="roundRect">
            <a:avLst>
              <a:gd name="adj" fmla="val 6668"/>
            </a:avLst>
          </a:prstGeom>
          <a:solidFill>
            <a:srgbClr val="F2EEEE"/>
          </a:solidFill>
          <a:ln/>
        </p:spPr>
      </p:sp>
      <p:sp>
        <p:nvSpPr>
          <p:cNvPr id="12" name="Text 9"/>
          <p:cNvSpPr/>
          <p:nvPr/>
        </p:nvSpPr>
        <p:spPr>
          <a:xfrm>
            <a:off x="7318295" y="4175522"/>
            <a:ext cx="190381" cy="357068"/>
          </a:xfrm>
          <a:prstGeom prst="rect">
            <a:avLst/>
          </a:prstGeom>
          <a:noFill/>
          <a:ln/>
        </p:spPr>
        <p:txBody>
          <a:bodyPr wrap="none" lIns="0" tIns="0" rIns="0" bIns="0" rtlCol="0" anchor="t"/>
          <a:lstStyle/>
          <a:p>
            <a:pPr marL="0" indent="0" algn="ctr">
              <a:lnSpc>
                <a:spcPts val="2800"/>
              </a:lnSpc>
              <a:buNone/>
            </a:pPr>
            <a:r>
              <a:rPr lang="en-US" sz="2800" dirty="0">
                <a:solidFill>
                  <a:srgbClr val="383838"/>
                </a:solidFill>
                <a:latin typeface="PT Serif" pitchFamily="34" charset="0"/>
                <a:ea typeface="PT Serif" pitchFamily="34" charset="-122"/>
                <a:cs typeface="PT Serif" pitchFamily="34" charset="-120"/>
              </a:rPr>
              <a:t>2</a:t>
            </a:r>
            <a:endParaRPr lang="en-US" sz="2800" dirty="0"/>
          </a:p>
        </p:txBody>
      </p:sp>
      <p:sp>
        <p:nvSpPr>
          <p:cNvPr id="13" name="Text 10"/>
          <p:cNvSpPr/>
          <p:nvPr/>
        </p:nvSpPr>
        <p:spPr>
          <a:xfrm>
            <a:off x="8660487" y="4070747"/>
            <a:ext cx="2975848" cy="371832"/>
          </a:xfrm>
          <a:prstGeom prst="rect">
            <a:avLst/>
          </a:prstGeom>
          <a:noFill/>
          <a:ln/>
        </p:spPr>
        <p:txBody>
          <a:bodyPr wrap="none" lIns="0" tIns="0" rIns="0" bIns="0" rtlCol="0" anchor="t"/>
          <a:lstStyle/>
          <a:p>
            <a:pPr marL="0" indent="0" algn="l">
              <a:lnSpc>
                <a:spcPts val="2900"/>
              </a:lnSpc>
              <a:buNone/>
            </a:pPr>
            <a:r>
              <a:rPr lang="en-US" sz="2300" b="1" dirty="0">
                <a:solidFill>
                  <a:srgbClr val="383838"/>
                </a:solidFill>
                <a:latin typeface="PT Serif" pitchFamily="34" charset="0"/>
                <a:ea typeface="PT Serif" pitchFamily="34" charset="-122"/>
                <a:cs typeface="PT Serif" pitchFamily="34" charset="-120"/>
              </a:rPr>
              <a:t>Kiểm tra nhiệt độ</a:t>
            </a:r>
            <a:endParaRPr lang="en-US" sz="2300" b="1" dirty="0"/>
          </a:p>
        </p:txBody>
      </p:sp>
      <p:sp>
        <p:nvSpPr>
          <p:cNvPr id="14" name="Text 11"/>
          <p:cNvSpPr/>
          <p:nvPr/>
        </p:nvSpPr>
        <p:spPr>
          <a:xfrm>
            <a:off x="8660487" y="4578549"/>
            <a:ext cx="5969913" cy="725329"/>
          </a:xfrm>
          <a:prstGeom prst="rect">
            <a:avLst/>
          </a:prstGeom>
          <a:noFill/>
          <a:ln/>
        </p:spPr>
        <p:txBody>
          <a:bodyPr wrap="square" lIns="0" tIns="0" rIns="0" bIns="0" rtlCol="0" anchor="t"/>
          <a:lstStyle/>
          <a:p>
            <a:pPr marL="0" indent="0" algn="l">
              <a:lnSpc>
                <a:spcPts val="2850"/>
              </a:lnSpc>
              <a:buNone/>
            </a:pPr>
            <a:r>
              <a:rPr lang="en-US" sz="1750" dirty="0">
                <a:solidFill>
                  <a:srgbClr val="383838"/>
                </a:solidFill>
                <a:latin typeface="DM Sans" pitchFamily="34" charset="0"/>
                <a:ea typeface="DM Sans" pitchFamily="34" charset="-122"/>
                <a:cs typeface="DM Sans" pitchFamily="34" charset="-120"/>
              </a:rPr>
              <a:t>Đảm bảo các bộ phận không bị quá nóng, </a:t>
            </a:r>
          </a:p>
          <a:p>
            <a:pPr marL="0" indent="0" algn="l">
              <a:lnSpc>
                <a:spcPts val="2850"/>
              </a:lnSpc>
              <a:buNone/>
            </a:pPr>
            <a:r>
              <a:rPr lang="en-US" sz="1750" dirty="0" err="1">
                <a:solidFill>
                  <a:srgbClr val="383838"/>
                </a:solidFill>
                <a:latin typeface="DM Sans" pitchFamily="34" charset="0"/>
                <a:ea typeface="DM Sans" pitchFamily="34" charset="-122"/>
                <a:cs typeface="DM Sans" pitchFamily="34" charset="-120"/>
              </a:rPr>
              <a:t>tránh</a:t>
            </a:r>
            <a:r>
              <a:rPr lang="en-US" sz="1750" dirty="0">
                <a:solidFill>
                  <a:srgbClr val="383838"/>
                </a:solidFill>
                <a:latin typeface="DM Sans" pitchFamily="34" charset="0"/>
                <a:ea typeface="DM Sans" pitchFamily="34" charset="-122"/>
                <a:cs typeface="DM Sans" pitchFamily="34" charset="-120"/>
              </a:rPr>
              <a:t> nguy cơ cháy nổ.</a:t>
            </a:r>
            <a:endParaRPr lang="en-US" sz="1750" dirty="0"/>
          </a:p>
        </p:txBody>
      </p:sp>
      <p:sp>
        <p:nvSpPr>
          <p:cNvPr id="15" name="Shape 12"/>
          <p:cNvSpPr/>
          <p:nvPr/>
        </p:nvSpPr>
        <p:spPr>
          <a:xfrm>
            <a:off x="7638097" y="6252091"/>
            <a:ext cx="793552" cy="30480"/>
          </a:xfrm>
          <a:prstGeom prst="roundRect">
            <a:avLst>
              <a:gd name="adj" fmla="val 111582"/>
            </a:avLst>
          </a:prstGeom>
          <a:solidFill>
            <a:srgbClr val="D8D4D4"/>
          </a:solidFill>
          <a:ln/>
        </p:spPr>
      </p:sp>
      <p:sp>
        <p:nvSpPr>
          <p:cNvPr id="16" name="Shape 13"/>
          <p:cNvSpPr/>
          <p:nvPr/>
        </p:nvSpPr>
        <p:spPr>
          <a:xfrm>
            <a:off x="7158513" y="6012299"/>
            <a:ext cx="510064" cy="510064"/>
          </a:xfrm>
          <a:prstGeom prst="roundRect">
            <a:avLst>
              <a:gd name="adj" fmla="val 6668"/>
            </a:avLst>
          </a:prstGeom>
          <a:solidFill>
            <a:srgbClr val="F2EEEE"/>
          </a:solidFill>
          <a:ln/>
        </p:spPr>
      </p:sp>
      <p:sp>
        <p:nvSpPr>
          <p:cNvPr id="17" name="Text 14"/>
          <p:cNvSpPr/>
          <p:nvPr/>
        </p:nvSpPr>
        <p:spPr>
          <a:xfrm>
            <a:off x="7318295" y="6088737"/>
            <a:ext cx="190381" cy="357068"/>
          </a:xfrm>
          <a:prstGeom prst="rect">
            <a:avLst/>
          </a:prstGeom>
          <a:noFill/>
          <a:ln/>
        </p:spPr>
        <p:txBody>
          <a:bodyPr wrap="none" lIns="0" tIns="0" rIns="0" bIns="0" rtlCol="0" anchor="t"/>
          <a:lstStyle/>
          <a:p>
            <a:pPr marL="0" indent="0" algn="ctr">
              <a:lnSpc>
                <a:spcPts val="2800"/>
              </a:lnSpc>
              <a:buNone/>
            </a:pPr>
            <a:r>
              <a:rPr lang="en-US" sz="2800" dirty="0">
                <a:solidFill>
                  <a:srgbClr val="383838"/>
                </a:solidFill>
                <a:latin typeface="PT Serif" pitchFamily="34" charset="0"/>
                <a:ea typeface="PT Serif" pitchFamily="34" charset="-122"/>
                <a:cs typeface="PT Serif" pitchFamily="34" charset="-120"/>
              </a:rPr>
              <a:t>3</a:t>
            </a:r>
            <a:endParaRPr lang="en-US" sz="2800" dirty="0"/>
          </a:p>
        </p:txBody>
      </p:sp>
      <p:sp>
        <p:nvSpPr>
          <p:cNvPr id="18" name="Text 15"/>
          <p:cNvSpPr/>
          <p:nvPr/>
        </p:nvSpPr>
        <p:spPr>
          <a:xfrm>
            <a:off x="8660487" y="5983962"/>
            <a:ext cx="2975848" cy="371832"/>
          </a:xfrm>
          <a:prstGeom prst="rect">
            <a:avLst/>
          </a:prstGeom>
          <a:noFill/>
          <a:ln/>
        </p:spPr>
        <p:txBody>
          <a:bodyPr wrap="none" lIns="0" tIns="0" rIns="0" bIns="0" rtlCol="0" anchor="t"/>
          <a:lstStyle/>
          <a:p>
            <a:pPr marL="0" indent="0" algn="l">
              <a:lnSpc>
                <a:spcPts val="2900"/>
              </a:lnSpc>
              <a:buNone/>
            </a:pPr>
            <a:r>
              <a:rPr lang="en-US" sz="2300" b="1" dirty="0">
                <a:solidFill>
                  <a:srgbClr val="383838"/>
                </a:solidFill>
                <a:latin typeface="PT Serif" pitchFamily="34" charset="0"/>
                <a:ea typeface="PT Serif" pitchFamily="34" charset="-122"/>
                <a:cs typeface="PT Serif" pitchFamily="34" charset="-120"/>
              </a:rPr>
              <a:t>Kiểm tra cách ly điện</a:t>
            </a:r>
            <a:endParaRPr lang="en-US" sz="2300" b="1" dirty="0"/>
          </a:p>
        </p:txBody>
      </p:sp>
      <p:sp>
        <p:nvSpPr>
          <p:cNvPr id="19" name="Text 16"/>
          <p:cNvSpPr/>
          <p:nvPr/>
        </p:nvSpPr>
        <p:spPr>
          <a:xfrm>
            <a:off x="8660487" y="6491764"/>
            <a:ext cx="5969913" cy="362664"/>
          </a:xfrm>
          <a:prstGeom prst="rect">
            <a:avLst/>
          </a:prstGeom>
          <a:noFill/>
          <a:ln/>
        </p:spPr>
        <p:txBody>
          <a:bodyPr wrap="none" lIns="0" tIns="0" rIns="0" bIns="0" rtlCol="0" anchor="t"/>
          <a:lstStyle/>
          <a:p>
            <a:pPr marL="0" indent="0" algn="l">
              <a:lnSpc>
                <a:spcPts val="2850"/>
              </a:lnSpc>
              <a:buNone/>
            </a:pPr>
            <a:r>
              <a:rPr lang="en-US" sz="1750" dirty="0">
                <a:solidFill>
                  <a:srgbClr val="383838"/>
                </a:solidFill>
                <a:latin typeface="DM Sans" pitchFamily="34" charset="0"/>
                <a:ea typeface="DM Sans" pitchFamily="34" charset="-122"/>
                <a:cs typeface="DM Sans" pitchFamily="34" charset="-120"/>
              </a:rPr>
              <a:t>Xác minh tính toàn vẹn của các thiết bị bảo vệ.</a:t>
            </a:r>
            <a:endParaRPr lang="en-US" sz="1750" dirty="0"/>
          </a:p>
        </p:txBody>
      </p:sp>
      <p:pic>
        <p:nvPicPr>
          <p:cNvPr id="20" name="Picture 19">
            <a:extLst>
              <a:ext uri="{FF2B5EF4-FFF2-40B4-BE49-F238E27FC236}">
                <a16:creationId xmlns:a16="http://schemas.microsoft.com/office/drawing/2014/main" id="{34D9C317-2014-27DA-3168-A3755B41F750}"/>
              </a:ext>
            </a:extLst>
          </p:cNvPr>
          <p:cNvPicPr>
            <a:picLocks noChangeAspect="1"/>
          </p:cNvPicPr>
          <p:nvPr/>
        </p:nvPicPr>
        <p:blipFill>
          <a:blip r:embed="rId4"/>
          <a:stretch>
            <a:fillRect/>
          </a:stretch>
        </p:blipFill>
        <p:spPr>
          <a:xfrm>
            <a:off x="11595798" y="7336684"/>
            <a:ext cx="2883602" cy="8929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37336" y="2200589"/>
            <a:ext cx="5316170" cy="5316167"/>
          </a:xfrm>
          <a:prstGeom prst="rect">
            <a:avLst/>
          </a:prstGeom>
        </p:spPr>
      </p:pic>
      <p:sp>
        <p:nvSpPr>
          <p:cNvPr id="3" name="Text 0"/>
          <p:cNvSpPr/>
          <p:nvPr/>
        </p:nvSpPr>
        <p:spPr>
          <a:xfrm>
            <a:off x="1852851" y="1275163"/>
            <a:ext cx="5462349" cy="577215"/>
          </a:xfrm>
          <a:prstGeom prst="rect">
            <a:avLst/>
          </a:prstGeom>
          <a:noFill/>
          <a:ln/>
        </p:spPr>
        <p:txBody>
          <a:bodyPr wrap="none" lIns="0" tIns="0" rIns="0" bIns="0" rtlCol="0" anchor="t"/>
          <a:lstStyle/>
          <a:p>
            <a:pPr marL="0" indent="0" algn="ctr">
              <a:lnSpc>
                <a:spcPts val="4500"/>
              </a:lnSpc>
              <a:buNone/>
            </a:pPr>
            <a:r>
              <a:rPr lang="en-US" sz="4400" b="1" dirty="0">
                <a:solidFill>
                  <a:srgbClr val="020202"/>
                </a:solidFill>
                <a:latin typeface="PT Serif" pitchFamily="34" charset="0"/>
                <a:ea typeface="PT Serif" pitchFamily="34" charset="-122"/>
                <a:cs typeface="PT Serif" pitchFamily="34" charset="-120"/>
              </a:rPr>
              <a:t>Xử lý tình huống khẩn cấp</a:t>
            </a:r>
            <a:endParaRPr lang="en-US" sz="4400" b="1" dirty="0"/>
          </a:p>
        </p:txBody>
      </p:sp>
      <p:pic>
        <p:nvPicPr>
          <p:cNvPr id="4" name="Image 1" descr="preencoded.png"/>
          <p:cNvPicPr>
            <a:picLocks noChangeAspect="1"/>
          </p:cNvPicPr>
          <p:nvPr/>
        </p:nvPicPr>
        <p:blipFill>
          <a:blip r:embed="rId4"/>
          <a:stretch>
            <a:fillRect/>
          </a:stretch>
        </p:blipFill>
        <p:spPr>
          <a:xfrm>
            <a:off x="967365" y="2848451"/>
            <a:ext cx="879634" cy="1407438"/>
          </a:xfrm>
          <a:prstGeom prst="rect">
            <a:avLst/>
          </a:prstGeom>
        </p:spPr>
      </p:pic>
      <p:sp>
        <p:nvSpPr>
          <p:cNvPr id="5" name="Text 1"/>
          <p:cNvSpPr/>
          <p:nvPr/>
        </p:nvSpPr>
        <p:spPr>
          <a:xfrm>
            <a:off x="2110841" y="3024306"/>
            <a:ext cx="2308979" cy="288488"/>
          </a:xfrm>
          <a:prstGeom prst="rect">
            <a:avLst/>
          </a:prstGeom>
          <a:noFill/>
          <a:ln/>
        </p:spPr>
        <p:txBody>
          <a:bodyPr wrap="none" lIns="0" tIns="0" rIns="0" bIns="0" rtlCol="0" anchor="t"/>
          <a:lstStyle/>
          <a:p>
            <a:pPr marL="0" indent="0" algn="l">
              <a:lnSpc>
                <a:spcPts val="2250"/>
              </a:lnSpc>
              <a:buNone/>
            </a:pPr>
            <a:r>
              <a:rPr lang="en-US" sz="1800" b="1" dirty="0">
                <a:solidFill>
                  <a:srgbClr val="383838"/>
                </a:solidFill>
                <a:latin typeface="PT Serif" pitchFamily="34" charset="0"/>
                <a:ea typeface="PT Serif" pitchFamily="34" charset="-122"/>
                <a:cs typeface="PT Serif" pitchFamily="34" charset="-120"/>
              </a:rPr>
              <a:t>Ngừng hoạt động</a:t>
            </a:r>
            <a:endParaRPr lang="en-US" sz="1800" b="1" dirty="0"/>
          </a:p>
        </p:txBody>
      </p:sp>
      <p:sp>
        <p:nvSpPr>
          <p:cNvPr id="6" name="Text 2"/>
          <p:cNvSpPr/>
          <p:nvPr/>
        </p:nvSpPr>
        <p:spPr>
          <a:xfrm>
            <a:off x="2110841" y="3418284"/>
            <a:ext cx="12255579" cy="281464"/>
          </a:xfrm>
          <a:prstGeom prst="rect">
            <a:avLst/>
          </a:prstGeom>
          <a:noFill/>
          <a:ln/>
        </p:spPr>
        <p:txBody>
          <a:bodyPr wrap="none" lIns="0" tIns="0" rIns="0" bIns="0" rtlCol="0" anchor="t"/>
          <a:lstStyle/>
          <a:p>
            <a:pPr marL="0" indent="0" algn="l">
              <a:lnSpc>
                <a:spcPts val="2200"/>
              </a:lnSpc>
              <a:buNone/>
            </a:pPr>
            <a:r>
              <a:rPr lang="en-US" dirty="0">
                <a:solidFill>
                  <a:srgbClr val="383838"/>
                </a:solidFill>
                <a:latin typeface="DM Sans" pitchFamily="34" charset="0"/>
                <a:ea typeface="DM Sans" pitchFamily="34" charset="-122"/>
                <a:cs typeface="DM Sans" pitchFamily="34" charset="-120"/>
              </a:rPr>
              <a:t>Dừng ngay hoạt động của máy móc để ngăn chặn các rủi ro thêm.</a:t>
            </a:r>
            <a:endParaRPr lang="en-US" dirty="0"/>
          </a:p>
        </p:txBody>
      </p:sp>
      <p:pic>
        <p:nvPicPr>
          <p:cNvPr id="7" name="Image 2" descr="preencoded.png"/>
          <p:cNvPicPr>
            <a:picLocks noChangeAspect="1"/>
          </p:cNvPicPr>
          <p:nvPr/>
        </p:nvPicPr>
        <p:blipFill>
          <a:blip r:embed="rId5"/>
          <a:stretch>
            <a:fillRect/>
          </a:stretch>
        </p:blipFill>
        <p:spPr>
          <a:xfrm>
            <a:off x="967365" y="4255889"/>
            <a:ext cx="879634" cy="1407438"/>
          </a:xfrm>
          <a:prstGeom prst="rect">
            <a:avLst/>
          </a:prstGeom>
        </p:spPr>
      </p:pic>
      <p:sp>
        <p:nvSpPr>
          <p:cNvPr id="8" name="Text 3"/>
          <p:cNvSpPr/>
          <p:nvPr/>
        </p:nvSpPr>
        <p:spPr>
          <a:xfrm>
            <a:off x="2110841" y="4431744"/>
            <a:ext cx="2308979" cy="288488"/>
          </a:xfrm>
          <a:prstGeom prst="rect">
            <a:avLst/>
          </a:prstGeom>
          <a:noFill/>
          <a:ln/>
        </p:spPr>
        <p:txBody>
          <a:bodyPr wrap="none" lIns="0" tIns="0" rIns="0" bIns="0" rtlCol="0" anchor="t"/>
          <a:lstStyle/>
          <a:p>
            <a:pPr marL="0" indent="0" algn="l">
              <a:lnSpc>
                <a:spcPts val="2250"/>
              </a:lnSpc>
              <a:buNone/>
            </a:pPr>
            <a:r>
              <a:rPr lang="en-US" sz="1800" b="1" dirty="0">
                <a:solidFill>
                  <a:srgbClr val="383838"/>
                </a:solidFill>
                <a:latin typeface="PT Serif" pitchFamily="34" charset="0"/>
                <a:ea typeface="PT Serif" pitchFamily="34" charset="-122"/>
                <a:cs typeface="PT Serif" pitchFamily="34" charset="-120"/>
              </a:rPr>
              <a:t>Sơ cứu</a:t>
            </a:r>
            <a:endParaRPr lang="en-US" sz="1800" b="1" dirty="0"/>
          </a:p>
        </p:txBody>
      </p:sp>
      <p:sp>
        <p:nvSpPr>
          <p:cNvPr id="9" name="Text 4"/>
          <p:cNvSpPr/>
          <p:nvPr/>
        </p:nvSpPr>
        <p:spPr>
          <a:xfrm>
            <a:off x="2110841" y="4825722"/>
            <a:ext cx="12255579" cy="281464"/>
          </a:xfrm>
          <a:prstGeom prst="rect">
            <a:avLst/>
          </a:prstGeom>
          <a:noFill/>
          <a:ln/>
        </p:spPr>
        <p:txBody>
          <a:bodyPr wrap="none" lIns="0" tIns="0" rIns="0" bIns="0" rtlCol="0" anchor="t"/>
          <a:lstStyle/>
          <a:p>
            <a:pPr marL="0" indent="0" algn="l">
              <a:lnSpc>
                <a:spcPts val="2200"/>
              </a:lnSpc>
              <a:buNone/>
            </a:pPr>
            <a:r>
              <a:rPr lang="en-US" dirty="0">
                <a:solidFill>
                  <a:srgbClr val="383838"/>
                </a:solidFill>
                <a:latin typeface="DM Sans" pitchFamily="34" charset="0"/>
                <a:ea typeface="DM Sans" pitchFamily="34" charset="-122"/>
                <a:cs typeface="DM Sans" pitchFamily="34" charset="-120"/>
              </a:rPr>
              <a:t>Thực hiện sơ cứu cơ bản cho nạn nhân nếu cần thiết.</a:t>
            </a:r>
            <a:endParaRPr lang="en-US" dirty="0"/>
          </a:p>
        </p:txBody>
      </p:sp>
      <p:pic>
        <p:nvPicPr>
          <p:cNvPr id="10" name="Image 3" descr="preencoded.png"/>
          <p:cNvPicPr>
            <a:picLocks noChangeAspect="1"/>
          </p:cNvPicPr>
          <p:nvPr/>
        </p:nvPicPr>
        <p:blipFill>
          <a:blip r:embed="rId6"/>
          <a:stretch>
            <a:fillRect/>
          </a:stretch>
        </p:blipFill>
        <p:spPr>
          <a:xfrm>
            <a:off x="967365" y="5663326"/>
            <a:ext cx="879634" cy="1407438"/>
          </a:xfrm>
          <a:prstGeom prst="rect">
            <a:avLst/>
          </a:prstGeom>
        </p:spPr>
      </p:pic>
      <p:sp>
        <p:nvSpPr>
          <p:cNvPr id="11" name="Text 5"/>
          <p:cNvSpPr/>
          <p:nvPr/>
        </p:nvSpPr>
        <p:spPr>
          <a:xfrm>
            <a:off x="2110841" y="5839182"/>
            <a:ext cx="2308979" cy="288488"/>
          </a:xfrm>
          <a:prstGeom prst="rect">
            <a:avLst/>
          </a:prstGeom>
          <a:noFill/>
          <a:ln/>
        </p:spPr>
        <p:txBody>
          <a:bodyPr wrap="none" lIns="0" tIns="0" rIns="0" bIns="0" rtlCol="0" anchor="t"/>
          <a:lstStyle/>
          <a:p>
            <a:pPr marL="0" indent="0" algn="l">
              <a:lnSpc>
                <a:spcPts val="2250"/>
              </a:lnSpc>
              <a:buNone/>
            </a:pPr>
            <a:r>
              <a:rPr lang="en-US" sz="1800" b="1" dirty="0">
                <a:solidFill>
                  <a:srgbClr val="383838"/>
                </a:solidFill>
                <a:latin typeface="PT Serif" pitchFamily="34" charset="0"/>
                <a:ea typeface="PT Serif" pitchFamily="34" charset="-122"/>
                <a:cs typeface="PT Serif" pitchFamily="34" charset="-120"/>
              </a:rPr>
              <a:t>Báo cáo</a:t>
            </a:r>
            <a:endParaRPr lang="en-US" sz="1800" b="1" dirty="0"/>
          </a:p>
        </p:txBody>
      </p:sp>
      <p:sp>
        <p:nvSpPr>
          <p:cNvPr id="12" name="Text 6"/>
          <p:cNvSpPr/>
          <p:nvPr/>
        </p:nvSpPr>
        <p:spPr>
          <a:xfrm>
            <a:off x="2110841" y="6233160"/>
            <a:ext cx="12255579" cy="281464"/>
          </a:xfrm>
          <a:prstGeom prst="rect">
            <a:avLst/>
          </a:prstGeom>
          <a:noFill/>
          <a:ln/>
        </p:spPr>
        <p:txBody>
          <a:bodyPr wrap="none" lIns="0" tIns="0" rIns="0" bIns="0" rtlCol="0" anchor="t"/>
          <a:lstStyle/>
          <a:p>
            <a:pPr marL="0" indent="0" algn="l">
              <a:lnSpc>
                <a:spcPts val="2200"/>
              </a:lnSpc>
              <a:buNone/>
            </a:pPr>
            <a:r>
              <a:rPr lang="en-US" dirty="0">
                <a:solidFill>
                  <a:srgbClr val="383838"/>
                </a:solidFill>
                <a:latin typeface="DM Sans" pitchFamily="34" charset="0"/>
                <a:ea typeface="DM Sans" pitchFamily="34" charset="-122"/>
                <a:cs typeface="DM Sans" pitchFamily="34" charset="-120"/>
              </a:rPr>
              <a:t>Thông báo ngay cho quản lý và thực hiện điều tra nguyên nhân.</a:t>
            </a:r>
            <a:endParaRPr lang="en-US" dirty="0"/>
          </a:p>
        </p:txBody>
      </p:sp>
      <p:pic>
        <p:nvPicPr>
          <p:cNvPr id="13" name="Picture 12">
            <a:extLst>
              <a:ext uri="{FF2B5EF4-FFF2-40B4-BE49-F238E27FC236}">
                <a16:creationId xmlns:a16="http://schemas.microsoft.com/office/drawing/2014/main" id="{5EDA5503-B9AC-7226-A0F6-749447AB4693}"/>
              </a:ext>
            </a:extLst>
          </p:cNvPr>
          <p:cNvPicPr>
            <a:picLocks noChangeAspect="1"/>
          </p:cNvPicPr>
          <p:nvPr/>
        </p:nvPicPr>
        <p:blipFill>
          <a:blip r:embed="rId7"/>
          <a:stretch>
            <a:fillRect/>
          </a:stretch>
        </p:blipFill>
        <p:spPr>
          <a:xfrm>
            <a:off x="11595798" y="7336684"/>
            <a:ext cx="2883602" cy="8929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074795" y="684728"/>
            <a:ext cx="6480810" cy="809982"/>
          </a:xfrm>
          <a:prstGeom prst="rect">
            <a:avLst/>
          </a:prstGeom>
          <a:noFill/>
          <a:ln/>
        </p:spPr>
        <p:txBody>
          <a:bodyPr wrap="none" lIns="0" tIns="0" rIns="0" bIns="0" rtlCol="0" anchor="t"/>
          <a:lstStyle/>
          <a:p>
            <a:pPr marL="0" indent="0" algn="ctr">
              <a:lnSpc>
                <a:spcPts val="6350"/>
              </a:lnSpc>
              <a:buNone/>
            </a:pPr>
            <a:r>
              <a:rPr lang="en-US" sz="6000" b="1" dirty="0">
                <a:solidFill>
                  <a:srgbClr val="020202"/>
                </a:solidFill>
                <a:latin typeface="PT Serif" pitchFamily="34" charset="0"/>
                <a:ea typeface="PT Serif" pitchFamily="34" charset="-122"/>
                <a:cs typeface="PT Serif" pitchFamily="34" charset="-120"/>
              </a:rPr>
              <a:t>Quy định chung</a:t>
            </a:r>
            <a:endParaRPr lang="en-US" sz="6000" b="1" dirty="0"/>
          </a:p>
        </p:txBody>
      </p:sp>
      <p:sp>
        <p:nvSpPr>
          <p:cNvPr id="3" name="Shape 1"/>
          <p:cNvSpPr/>
          <p:nvPr/>
        </p:nvSpPr>
        <p:spPr>
          <a:xfrm>
            <a:off x="864037" y="5009674"/>
            <a:ext cx="12902327" cy="30480"/>
          </a:xfrm>
          <a:prstGeom prst="roundRect">
            <a:avLst>
              <a:gd name="adj" fmla="val 121500"/>
            </a:avLst>
          </a:prstGeom>
          <a:solidFill>
            <a:srgbClr val="D8D4D4"/>
          </a:solidFill>
          <a:ln/>
        </p:spPr>
      </p:sp>
      <p:sp>
        <p:nvSpPr>
          <p:cNvPr id="4" name="Shape 2"/>
          <p:cNvSpPr/>
          <p:nvPr/>
        </p:nvSpPr>
        <p:spPr>
          <a:xfrm>
            <a:off x="3355181" y="4145637"/>
            <a:ext cx="30480" cy="864037"/>
          </a:xfrm>
          <a:prstGeom prst="roundRect">
            <a:avLst>
              <a:gd name="adj" fmla="val 121500"/>
            </a:avLst>
          </a:prstGeom>
          <a:solidFill>
            <a:srgbClr val="D8D4D4"/>
          </a:solidFill>
          <a:ln/>
        </p:spPr>
      </p:sp>
      <p:sp>
        <p:nvSpPr>
          <p:cNvPr id="5" name="Shape 3"/>
          <p:cNvSpPr/>
          <p:nvPr/>
        </p:nvSpPr>
        <p:spPr>
          <a:xfrm>
            <a:off x="3154442" y="4793694"/>
            <a:ext cx="431959" cy="431959"/>
          </a:xfrm>
          <a:prstGeom prst="roundRect">
            <a:avLst>
              <a:gd name="adj" fmla="val 8573"/>
            </a:avLst>
          </a:prstGeom>
          <a:solidFill>
            <a:srgbClr val="F2EEEE"/>
          </a:solidFill>
          <a:ln/>
        </p:spPr>
      </p:sp>
      <p:sp>
        <p:nvSpPr>
          <p:cNvPr id="6" name="Text 4"/>
          <p:cNvSpPr/>
          <p:nvPr/>
        </p:nvSpPr>
        <p:spPr>
          <a:xfrm>
            <a:off x="787112" y="2417195"/>
            <a:ext cx="5429022" cy="972026"/>
          </a:xfrm>
          <a:prstGeom prst="rect">
            <a:avLst/>
          </a:prstGeom>
          <a:noFill/>
          <a:ln/>
        </p:spPr>
        <p:txBody>
          <a:bodyPr wrap="squar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a:t>
            </a:r>
            <a:r>
              <a:rPr lang="en-US" sz="3050" b="1" dirty="0" err="1">
                <a:solidFill>
                  <a:srgbClr val="383838"/>
                </a:solidFill>
                <a:latin typeface="PT Serif" pitchFamily="34" charset="0"/>
                <a:ea typeface="PT Serif" pitchFamily="34" charset="-122"/>
                <a:cs typeface="PT Serif" pitchFamily="34" charset="-120"/>
              </a:rPr>
              <a:t>luyện</a:t>
            </a:r>
            <a:r>
              <a:rPr lang="en-US" sz="3050" b="1" dirty="0">
                <a:solidFill>
                  <a:srgbClr val="383838"/>
                </a:solidFill>
                <a:latin typeface="PT Serif" pitchFamily="34" charset="0"/>
                <a:ea typeface="PT Serif" pitchFamily="34" charset="-122"/>
                <a:cs typeface="PT Serif" pitchFamily="34" charset="-120"/>
              </a:rPr>
              <a:t> ATLD</a:t>
            </a:r>
            <a:endParaRPr lang="en-US" sz="3050" b="1" dirty="0"/>
          </a:p>
        </p:txBody>
      </p:sp>
      <p:sp>
        <p:nvSpPr>
          <p:cNvPr id="7" name="Text 5"/>
          <p:cNvSpPr/>
          <p:nvPr/>
        </p:nvSpPr>
        <p:spPr>
          <a:xfrm>
            <a:off x="1110853" y="3108603"/>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lao</a:t>
            </a:r>
            <a:r>
              <a:rPr lang="en-US" sz="1900" dirty="0">
                <a:solidFill>
                  <a:srgbClr val="383838"/>
                </a:solidFill>
                <a:latin typeface="DM Sans" pitchFamily="34" charset="0"/>
                <a:ea typeface="DM Sans" pitchFamily="34" charset="-122"/>
                <a:cs typeface="DM Sans" pitchFamily="34" charset="-120"/>
              </a:rPr>
              <a:t> động định kỳ cho công nhân.</a:t>
            </a:r>
            <a:endParaRPr lang="en-US" sz="1900" dirty="0"/>
          </a:p>
        </p:txBody>
      </p:sp>
      <p:sp>
        <p:nvSpPr>
          <p:cNvPr id="8" name="Shape 6"/>
          <p:cNvSpPr/>
          <p:nvPr/>
        </p:nvSpPr>
        <p:spPr>
          <a:xfrm>
            <a:off x="5984915" y="5009674"/>
            <a:ext cx="30480" cy="864037"/>
          </a:xfrm>
          <a:prstGeom prst="roundRect">
            <a:avLst>
              <a:gd name="adj" fmla="val 121500"/>
            </a:avLst>
          </a:prstGeom>
          <a:solidFill>
            <a:srgbClr val="D8D4D4"/>
          </a:solidFill>
          <a:ln/>
        </p:spPr>
      </p:sp>
      <p:sp>
        <p:nvSpPr>
          <p:cNvPr id="9" name="Shape 7"/>
          <p:cNvSpPr/>
          <p:nvPr/>
        </p:nvSpPr>
        <p:spPr>
          <a:xfrm>
            <a:off x="5784175" y="4793694"/>
            <a:ext cx="431959" cy="431959"/>
          </a:xfrm>
          <a:prstGeom prst="roundRect">
            <a:avLst>
              <a:gd name="adj" fmla="val 8573"/>
            </a:avLst>
          </a:prstGeom>
          <a:solidFill>
            <a:srgbClr val="F2EEEE"/>
          </a:solidFill>
          <a:ln/>
        </p:spPr>
      </p:sp>
      <p:sp>
        <p:nvSpPr>
          <p:cNvPr id="10" name="Text 8"/>
          <p:cNvSpPr/>
          <p:nvPr/>
        </p:nvSpPr>
        <p:spPr>
          <a:xfrm>
            <a:off x="4055983"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b="1" dirty="0"/>
          </a:p>
        </p:txBody>
      </p:sp>
      <p:sp>
        <p:nvSpPr>
          <p:cNvPr id="11" name="Text 9"/>
          <p:cNvSpPr/>
          <p:nvPr/>
        </p:nvSpPr>
        <p:spPr>
          <a:xfrm>
            <a:off x="3740587"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614767" y="4145637"/>
            <a:ext cx="30480" cy="864037"/>
          </a:xfrm>
          <a:prstGeom prst="roundRect">
            <a:avLst>
              <a:gd name="adj" fmla="val 121500"/>
            </a:avLst>
          </a:prstGeom>
          <a:solidFill>
            <a:srgbClr val="D8D4D4"/>
          </a:solidFill>
          <a:ln/>
        </p:spPr>
      </p:sp>
      <p:sp>
        <p:nvSpPr>
          <p:cNvPr id="13" name="Shape 11"/>
          <p:cNvSpPr/>
          <p:nvPr/>
        </p:nvSpPr>
        <p:spPr>
          <a:xfrm>
            <a:off x="8414028" y="4793694"/>
            <a:ext cx="431959" cy="431959"/>
          </a:xfrm>
          <a:prstGeom prst="roundRect">
            <a:avLst>
              <a:gd name="adj" fmla="val 8573"/>
            </a:avLst>
          </a:prstGeom>
          <a:solidFill>
            <a:srgbClr val="F2EEEE"/>
          </a:solidFill>
          <a:ln/>
        </p:spPr>
      </p:sp>
      <p:sp>
        <p:nvSpPr>
          <p:cNvPr id="14" name="Text 12"/>
          <p:cNvSpPr/>
          <p:nvPr/>
        </p:nvSpPr>
        <p:spPr>
          <a:xfrm>
            <a:off x="6685836" y="247447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b="1" dirty="0"/>
          </a:p>
        </p:txBody>
      </p:sp>
      <p:sp>
        <p:nvSpPr>
          <p:cNvPr id="15" name="Text 13"/>
          <p:cNvSpPr/>
          <p:nvPr/>
        </p:nvSpPr>
        <p:spPr>
          <a:xfrm>
            <a:off x="6370439" y="310860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a:t>
            </a:r>
            <a:r>
              <a:rPr lang="en-US" sz="1900" dirty="0" err="1">
                <a:solidFill>
                  <a:srgbClr val="383838"/>
                </a:solidFill>
                <a:latin typeface="DM Sans" pitchFamily="34" charset="0"/>
                <a:ea typeface="DM Sans" pitchFamily="34" charset="-122"/>
                <a:cs typeface="DM Sans" pitchFamily="34" charset="-120"/>
              </a:rPr>
              <a:t>dụng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các thiết bị bảo hộ cá nhân.</a:t>
            </a:r>
            <a:endParaRPr lang="en-US" sz="1900" dirty="0"/>
          </a:p>
        </p:txBody>
      </p:sp>
      <p:sp>
        <p:nvSpPr>
          <p:cNvPr id="16" name="Shape 14"/>
          <p:cNvSpPr/>
          <p:nvPr/>
        </p:nvSpPr>
        <p:spPr>
          <a:xfrm>
            <a:off x="11244620" y="5009674"/>
            <a:ext cx="30480" cy="864037"/>
          </a:xfrm>
          <a:prstGeom prst="roundRect">
            <a:avLst>
              <a:gd name="adj" fmla="val 121500"/>
            </a:avLst>
          </a:prstGeom>
          <a:solidFill>
            <a:srgbClr val="D8D4D4"/>
          </a:solidFill>
          <a:ln/>
        </p:spPr>
      </p:sp>
      <p:sp>
        <p:nvSpPr>
          <p:cNvPr id="17" name="Shape 15"/>
          <p:cNvSpPr/>
          <p:nvPr/>
        </p:nvSpPr>
        <p:spPr>
          <a:xfrm>
            <a:off x="11043880" y="4793694"/>
            <a:ext cx="431959" cy="431959"/>
          </a:xfrm>
          <a:prstGeom prst="roundRect">
            <a:avLst>
              <a:gd name="adj" fmla="val 8573"/>
            </a:avLst>
          </a:prstGeom>
          <a:solidFill>
            <a:srgbClr val="F2EEEE"/>
          </a:solidFill>
          <a:ln/>
        </p:spPr>
      </p:sp>
      <p:sp>
        <p:nvSpPr>
          <p:cNvPr id="18" name="Text 16"/>
          <p:cNvSpPr/>
          <p:nvPr/>
        </p:nvSpPr>
        <p:spPr>
          <a:xfrm>
            <a:off x="9315688"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b="1" dirty="0"/>
          </a:p>
        </p:txBody>
      </p:sp>
      <p:sp>
        <p:nvSpPr>
          <p:cNvPr id="19" name="Text 17"/>
          <p:cNvSpPr/>
          <p:nvPr/>
        </p:nvSpPr>
        <p:spPr>
          <a:xfrm>
            <a:off x="9000292"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FA8B36A6-C35B-AFEB-589C-BF0A106BE300}"/>
              </a:ext>
            </a:extLst>
          </p:cNvPr>
          <p:cNvPicPr>
            <a:picLocks noChangeAspect="1"/>
          </p:cNvPicPr>
          <p:nvPr/>
        </p:nvPicPr>
        <p:blipFill>
          <a:blip r:embed="rId3"/>
          <a:stretch>
            <a:fillRect/>
          </a:stretch>
        </p:blipFill>
        <p:spPr>
          <a:xfrm>
            <a:off x="11595798" y="7336684"/>
            <a:ext cx="2883602" cy="8929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13952" y="2550132"/>
            <a:ext cx="4813823" cy="4813823"/>
          </a:xfrm>
          <a:prstGeom prst="rect">
            <a:avLst/>
          </a:prstGeom>
        </p:spPr>
      </p:pic>
      <p:sp>
        <p:nvSpPr>
          <p:cNvPr id="3" name="Text 0"/>
          <p:cNvSpPr/>
          <p:nvPr/>
        </p:nvSpPr>
        <p:spPr>
          <a:xfrm>
            <a:off x="4715708" y="865645"/>
            <a:ext cx="5198983" cy="549473"/>
          </a:xfrm>
          <a:prstGeom prst="rect">
            <a:avLst/>
          </a:prstGeom>
          <a:noFill/>
          <a:ln/>
        </p:spPr>
        <p:txBody>
          <a:bodyPr wrap="none" lIns="0" tIns="0" rIns="0" bIns="0" rtlCol="0" anchor="t"/>
          <a:lstStyle/>
          <a:p>
            <a:pPr marL="0" indent="0" algn="ctr">
              <a:lnSpc>
                <a:spcPts val="4300"/>
              </a:lnSpc>
              <a:buNone/>
            </a:pPr>
            <a:r>
              <a:rPr lang="en-US" sz="4800" b="1" dirty="0">
                <a:solidFill>
                  <a:srgbClr val="020202"/>
                </a:solidFill>
                <a:latin typeface="PT Serif" pitchFamily="34" charset="0"/>
                <a:ea typeface="PT Serif" pitchFamily="34" charset="-122"/>
                <a:cs typeface="PT Serif" pitchFamily="34" charset="-120"/>
              </a:rPr>
              <a:t>Xử lý tình huống khẩn cấp</a:t>
            </a:r>
            <a:endParaRPr lang="en-US" sz="4800" b="1" dirty="0"/>
          </a:p>
        </p:txBody>
      </p:sp>
      <p:sp>
        <p:nvSpPr>
          <p:cNvPr id="4" name="Shape 1"/>
          <p:cNvSpPr/>
          <p:nvPr/>
        </p:nvSpPr>
        <p:spPr>
          <a:xfrm>
            <a:off x="1411723" y="2740942"/>
            <a:ext cx="22860" cy="4412694"/>
          </a:xfrm>
          <a:prstGeom prst="roundRect">
            <a:avLst>
              <a:gd name="adj" fmla="val 109870"/>
            </a:avLst>
          </a:prstGeom>
          <a:solidFill>
            <a:srgbClr val="D8D4D4"/>
          </a:solidFill>
          <a:ln/>
        </p:spPr>
      </p:sp>
      <p:sp>
        <p:nvSpPr>
          <p:cNvPr id="5" name="Shape 2"/>
          <p:cNvSpPr/>
          <p:nvPr/>
        </p:nvSpPr>
        <p:spPr>
          <a:xfrm>
            <a:off x="1588650" y="3106226"/>
            <a:ext cx="586026" cy="22860"/>
          </a:xfrm>
          <a:prstGeom prst="roundRect">
            <a:avLst>
              <a:gd name="adj" fmla="val 109870"/>
            </a:avLst>
          </a:prstGeom>
          <a:solidFill>
            <a:srgbClr val="D8D4D4"/>
          </a:solidFill>
          <a:ln/>
        </p:spPr>
      </p:sp>
      <p:sp>
        <p:nvSpPr>
          <p:cNvPr id="6" name="Shape 3"/>
          <p:cNvSpPr/>
          <p:nvPr/>
        </p:nvSpPr>
        <p:spPr>
          <a:xfrm>
            <a:off x="1234797" y="2929299"/>
            <a:ext cx="376714" cy="376714"/>
          </a:xfrm>
          <a:prstGeom prst="roundRect">
            <a:avLst>
              <a:gd name="adj" fmla="val 6667"/>
            </a:avLst>
          </a:prstGeom>
          <a:solidFill>
            <a:srgbClr val="F2EEEE"/>
          </a:solidFill>
          <a:ln/>
        </p:spPr>
      </p:sp>
      <p:sp>
        <p:nvSpPr>
          <p:cNvPr id="7" name="Text 4"/>
          <p:cNvSpPr/>
          <p:nvPr/>
        </p:nvSpPr>
        <p:spPr>
          <a:xfrm>
            <a:off x="1352788" y="3042290"/>
            <a:ext cx="140613" cy="263723"/>
          </a:xfrm>
          <a:prstGeom prst="rect">
            <a:avLst/>
          </a:prstGeom>
          <a:noFill/>
          <a:ln/>
        </p:spPr>
        <p:txBody>
          <a:bodyPr wrap="none" lIns="0" tIns="0" rIns="0" bIns="0" rtlCol="0" anchor="t"/>
          <a:lstStyle/>
          <a:p>
            <a:pPr marL="0" indent="0" algn="ctr">
              <a:lnSpc>
                <a:spcPts val="2050"/>
              </a:lnSpc>
              <a:buNone/>
            </a:pPr>
            <a:r>
              <a:rPr lang="en-US" sz="2800" dirty="0">
                <a:solidFill>
                  <a:srgbClr val="383838"/>
                </a:solidFill>
                <a:latin typeface="PT Serif" pitchFamily="34" charset="0"/>
                <a:ea typeface="PT Serif" pitchFamily="34" charset="-122"/>
                <a:cs typeface="PT Serif" pitchFamily="34" charset="-120"/>
              </a:rPr>
              <a:t>1</a:t>
            </a:r>
            <a:endParaRPr lang="en-US" sz="2800" dirty="0"/>
          </a:p>
        </p:txBody>
      </p:sp>
      <p:sp>
        <p:nvSpPr>
          <p:cNvPr id="8" name="Text 5"/>
          <p:cNvSpPr/>
          <p:nvPr/>
        </p:nvSpPr>
        <p:spPr>
          <a:xfrm>
            <a:off x="2343983" y="2908344"/>
            <a:ext cx="2197656" cy="274677"/>
          </a:xfrm>
          <a:prstGeom prst="rect">
            <a:avLst/>
          </a:prstGeom>
          <a:noFill/>
          <a:ln/>
        </p:spPr>
        <p:txBody>
          <a:bodyPr wrap="none" lIns="0" tIns="0" rIns="0" bIns="0" rtlCol="0" anchor="t"/>
          <a:lstStyle/>
          <a:p>
            <a:pPr marL="0" indent="0" algn="l">
              <a:lnSpc>
                <a:spcPts val="2150"/>
              </a:lnSpc>
              <a:buNone/>
            </a:pPr>
            <a:r>
              <a:rPr lang="en-US" sz="2000" b="1" dirty="0">
                <a:solidFill>
                  <a:srgbClr val="383838"/>
                </a:solidFill>
                <a:latin typeface="PT Serif" pitchFamily="34" charset="0"/>
                <a:ea typeface="PT Serif" pitchFamily="34" charset="-122"/>
                <a:cs typeface="PT Serif" pitchFamily="34" charset="-120"/>
              </a:rPr>
              <a:t>Dừng máy</a:t>
            </a:r>
            <a:endParaRPr lang="en-US" sz="2000" b="1" dirty="0"/>
          </a:p>
        </p:txBody>
      </p:sp>
      <p:sp>
        <p:nvSpPr>
          <p:cNvPr id="9" name="Text 6"/>
          <p:cNvSpPr/>
          <p:nvPr/>
        </p:nvSpPr>
        <p:spPr>
          <a:xfrm>
            <a:off x="2343983" y="3283391"/>
            <a:ext cx="12286417" cy="267772"/>
          </a:xfrm>
          <a:prstGeom prst="rect">
            <a:avLst/>
          </a:prstGeom>
          <a:noFill/>
          <a:ln/>
        </p:spPr>
        <p:txBody>
          <a:bodyPr wrap="none" lIns="0" tIns="0" rIns="0" bIns="0" rtlCol="0" anchor="t"/>
          <a:lstStyle/>
          <a:p>
            <a:pPr marL="0" indent="0" algn="l">
              <a:lnSpc>
                <a:spcPts val="2100"/>
              </a:lnSpc>
              <a:buNone/>
            </a:pPr>
            <a:r>
              <a:rPr lang="en-US" sz="160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600" dirty="0"/>
          </a:p>
        </p:txBody>
      </p:sp>
      <p:sp>
        <p:nvSpPr>
          <p:cNvPr id="10" name="Shape 7"/>
          <p:cNvSpPr/>
          <p:nvPr/>
        </p:nvSpPr>
        <p:spPr>
          <a:xfrm>
            <a:off x="1588650" y="4251250"/>
            <a:ext cx="586026" cy="22860"/>
          </a:xfrm>
          <a:prstGeom prst="roundRect">
            <a:avLst>
              <a:gd name="adj" fmla="val 109870"/>
            </a:avLst>
          </a:prstGeom>
          <a:solidFill>
            <a:srgbClr val="D8D4D4"/>
          </a:solidFill>
          <a:ln/>
        </p:spPr>
      </p:sp>
      <p:sp>
        <p:nvSpPr>
          <p:cNvPr id="11" name="Shape 8"/>
          <p:cNvSpPr/>
          <p:nvPr/>
        </p:nvSpPr>
        <p:spPr>
          <a:xfrm>
            <a:off x="1234797" y="4074323"/>
            <a:ext cx="376714" cy="376714"/>
          </a:xfrm>
          <a:prstGeom prst="roundRect">
            <a:avLst>
              <a:gd name="adj" fmla="val 6667"/>
            </a:avLst>
          </a:prstGeom>
          <a:solidFill>
            <a:srgbClr val="F2EEEE"/>
          </a:solidFill>
          <a:ln/>
        </p:spPr>
      </p:sp>
      <p:sp>
        <p:nvSpPr>
          <p:cNvPr id="12" name="Text 9"/>
          <p:cNvSpPr/>
          <p:nvPr/>
        </p:nvSpPr>
        <p:spPr>
          <a:xfrm>
            <a:off x="1352788" y="4187314"/>
            <a:ext cx="140613" cy="263723"/>
          </a:xfrm>
          <a:prstGeom prst="rect">
            <a:avLst/>
          </a:prstGeom>
          <a:noFill/>
          <a:ln/>
        </p:spPr>
        <p:txBody>
          <a:bodyPr wrap="none" lIns="0" tIns="0" rIns="0" bIns="0" rtlCol="0" anchor="t"/>
          <a:lstStyle/>
          <a:p>
            <a:pPr marL="0" indent="0" algn="ctr">
              <a:lnSpc>
                <a:spcPts val="2050"/>
              </a:lnSpc>
              <a:buNone/>
            </a:pPr>
            <a:r>
              <a:rPr lang="en-US" sz="2800" dirty="0">
                <a:solidFill>
                  <a:srgbClr val="383838"/>
                </a:solidFill>
                <a:latin typeface="PT Serif" pitchFamily="34" charset="0"/>
                <a:ea typeface="PT Serif" pitchFamily="34" charset="-122"/>
                <a:cs typeface="PT Serif" pitchFamily="34" charset="-120"/>
              </a:rPr>
              <a:t>2</a:t>
            </a:r>
            <a:endParaRPr lang="en-US" sz="2800" dirty="0"/>
          </a:p>
        </p:txBody>
      </p:sp>
      <p:sp>
        <p:nvSpPr>
          <p:cNvPr id="13" name="Text 10"/>
          <p:cNvSpPr/>
          <p:nvPr/>
        </p:nvSpPr>
        <p:spPr>
          <a:xfrm>
            <a:off x="2343983" y="4053368"/>
            <a:ext cx="2197656" cy="274677"/>
          </a:xfrm>
          <a:prstGeom prst="rect">
            <a:avLst/>
          </a:prstGeom>
          <a:noFill/>
          <a:ln/>
        </p:spPr>
        <p:txBody>
          <a:bodyPr wrap="none" lIns="0" tIns="0" rIns="0" bIns="0" rtlCol="0" anchor="t"/>
          <a:lstStyle/>
          <a:p>
            <a:pPr marL="0" indent="0" algn="l">
              <a:lnSpc>
                <a:spcPts val="2150"/>
              </a:lnSpc>
              <a:buNone/>
            </a:pPr>
            <a:r>
              <a:rPr lang="en-US" sz="2000" b="1" dirty="0">
                <a:solidFill>
                  <a:srgbClr val="383838"/>
                </a:solidFill>
                <a:latin typeface="PT Serif" pitchFamily="34" charset="0"/>
                <a:ea typeface="PT Serif" pitchFamily="34" charset="-122"/>
                <a:cs typeface="PT Serif" pitchFamily="34" charset="-120"/>
              </a:rPr>
              <a:t>Sơ cứu</a:t>
            </a:r>
            <a:endParaRPr lang="en-US" sz="2000" b="1" dirty="0"/>
          </a:p>
        </p:txBody>
      </p:sp>
      <p:sp>
        <p:nvSpPr>
          <p:cNvPr id="14" name="Text 11"/>
          <p:cNvSpPr/>
          <p:nvPr/>
        </p:nvSpPr>
        <p:spPr>
          <a:xfrm>
            <a:off x="2343983" y="4428415"/>
            <a:ext cx="12286417" cy="267772"/>
          </a:xfrm>
          <a:prstGeom prst="rect">
            <a:avLst/>
          </a:prstGeom>
          <a:noFill/>
          <a:ln/>
        </p:spPr>
        <p:txBody>
          <a:bodyPr wrap="none" lIns="0" tIns="0" rIns="0" bIns="0" rtlCol="0" anchor="t"/>
          <a:lstStyle/>
          <a:p>
            <a:pPr marL="0" indent="0" algn="l">
              <a:lnSpc>
                <a:spcPts val="2100"/>
              </a:lnSpc>
              <a:buNone/>
            </a:pPr>
            <a:r>
              <a:rPr lang="en-US" sz="160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600" dirty="0"/>
          </a:p>
        </p:txBody>
      </p:sp>
      <p:sp>
        <p:nvSpPr>
          <p:cNvPr id="15" name="Shape 12"/>
          <p:cNvSpPr/>
          <p:nvPr/>
        </p:nvSpPr>
        <p:spPr>
          <a:xfrm>
            <a:off x="1588650" y="5396274"/>
            <a:ext cx="586026" cy="22860"/>
          </a:xfrm>
          <a:prstGeom prst="roundRect">
            <a:avLst>
              <a:gd name="adj" fmla="val 109870"/>
            </a:avLst>
          </a:prstGeom>
          <a:solidFill>
            <a:srgbClr val="D8D4D4"/>
          </a:solidFill>
          <a:ln/>
        </p:spPr>
      </p:sp>
      <p:sp>
        <p:nvSpPr>
          <p:cNvPr id="16" name="Shape 13"/>
          <p:cNvSpPr/>
          <p:nvPr/>
        </p:nvSpPr>
        <p:spPr>
          <a:xfrm>
            <a:off x="1234797" y="5219347"/>
            <a:ext cx="376714" cy="376714"/>
          </a:xfrm>
          <a:prstGeom prst="roundRect">
            <a:avLst>
              <a:gd name="adj" fmla="val 6667"/>
            </a:avLst>
          </a:prstGeom>
          <a:solidFill>
            <a:srgbClr val="F2EEEE"/>
          </a:solidFill>
          <a:ln/>
        </p:spPr>
      </p:sp>
      <p:sp>
        <p:nvSpPr>
          <p:cNvPr id="17" name="Text 14"/>
          <p:cNvSpPr/>
          <p:nvPr/>
        </p:nvSpPr>
        <p:spPr>
          <a:xfrm>
            <a:off x="1352788" y="5332338"/>
            <a:ext cx="140613" cy="263723"/>
          </a:xfrm>
          <a:prstGeom prst="rect">
            <a:avLst/>
          </a:prstGeom>
          <a:noFill/>
          <a:ln/>
        </p:spPr>
        <p:txBody>
          <a:bodyPr wrap="none" lIns="0" tIns="0" rIns="0" bIns="0" rtlCol="0" anchor="t"/>
          <a:lstStyle/>
          <a:p>
            <a:pPr marL="0" indent="0" algn="ctr">
              <a:lnSpc>
                <a:spcPts val="2050"/>
              </a:lnSpc>
              <a:buNone/>
            </a:pPr>
            <a:r>
              <a:rPr lang="en-US" sz="2800" dirty="0">
                <a:solidFill>
                  <a:srgbClr val="383838"/>
                </a:solidFill>
                <a:latin typeface="PT Serif" pitchFamily="34" charset="0"/>
                <a:ea typeface="PT Serif" pitchFamily="34" charset="-122"/>
                <a:cs typeface="PT Serif" pitchFamily="34" charset="-120"/>
              </a:rPr>
              <a:t>3</a:t>
            </a:r>
            <a:endParaRPr lang="en-US" sz="2800" dirty="0"/>
          </a:p>
        </p:txBody>
      </p:sp>
      <p:sp>
        <p:nvSpPr>
          <p:cNvPr id="18" name="Text 15"/>
          <p:cNvSpPr/>
          <p:nvPr/>
        </p:nvSpPr>
        <p:spPr>
          <a:xfrm>
            <a:off x="2343983" y="5198392"/>
            <a:ext cx="2197656" cy="274677"/>
          </a:xfrm>
          <a:prstGeom prst="rect">
            <a:avLst/>
          </a:prstGeom>
          <a:noFill/>
          <a:ln/>
        </p:spPr>
        <p:txBody>
          <a:bodyPr wrap="none" lIns="0" tIns="0" rIns="0" bIns="0" rtlCol="0" anchor="t"/>
          <a:lstStyle/>
          <a:p>
            <a:pPr marL="0" indent="0" algn="l">
              <a:lnSpc>
                <a:spcPts val="2150"/>
              </a:lnSpc>
              <a:buNone/>
            </a:pPr>
            <a:r>
              <a:rPr lang="en-US" sz="2000" b="1" dirty="0">
                <a:solidFill>
                  <a:srgbClr val="383838"/>
                </a:solidFill>
                <a:latin typeface="PT Serif" pitchFamily="34" charset="0"/>
                <a:ea typeface="PT Serif" pitchFamily="34" charset="-122"/>
                <a:cs typeface="PT Serif" pitchFamily="34" charset="-120"/>
              </a:rPr>
              <a:t>Gọi cấp cứu</a:t>
            </a:r>
            <a:endParaRPr lang="en-US" sz="2000" b="1" dirty="0"/>
          </a:p>
        </p:txBody>
      </p:sp>
      <p:sp>
        <p:nvSpPr>
          <p:cNvPr id="19" name="Text 16"/>
          <p:cNvSpPr/>
          <p:nvPr/>
        </p:nvSpPr>
        <p:spPr>
          <a:xfrm>
            <a:off x="2343983" y="5573439"/>
            <a:ext cx="12286417" cy="267772"/>
          </a:xfrm>
          <a:prstGeom prst="rect">
            <a:avLst/>
          </a:prstGeom>
          <a:noFill/>
          <a:ln/>
        </p:spPr>
        <p:txBody>
          <a:bodyPr wrap="none" lIns="0" tIns="0" rIns="0" bIns="0" rtlCol="0" anchor="t"/>
          <a:lstStyle/>
          <a:p>
            <a:pPr marL="0" indent="0" algn="l">
              <a:lnSpc>
                <a:spcPts val="2100"/>
              </a:lnSpc>
              <a:buNone/>
            </a:pPr>
            <a:r>
              <a:rPr lang="en-US" sz="160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600" dirty="0"/>
          </a:p>
        </p:txBody>
      </p:sp>
      <p:sp>
        <p:nvSpPr>
          <p:cNvPr id="20" name="Shape 17"/>
          <p:cNvSpPr/>
          <p:nvPr/>
        </p:nvSpPr>
        <p:spPr>
          <a:xfrm>
            <a:off x="1588650" y="6541298"/>
            <a:ext cx="586026" cy="22860"/>
          </a:xfrm>
          <a:prstGeom prst="roundRect">
            <a:avLst>
              <a:gd name="adj" fmla="val 109870"/>
            </a:avLst>
          </a:prstGeom>
          <a:solidFill>
            <a:srgbClr val="D8D4D4"/>
          </a:solidFill>
          <a:ln/>
        </p:spPr>
      </p:sp>
      <p:sp>
        <p:nvSpPr>
          <p:cNvPr id="21" name="Shape 18"/>
          <p:cNvSpPr/>
          <p:nvPr/>
        </p:nvSpPr>
        <p:spPr>
          <a:xfrm>
            <a:off x="1234797" y="6364371"/>
            <a:ext cx="376714" cy="376714"/>
          </a:xfrm>
          <a:prstGeom prst="roundRect">
            <a:avLst>
              <a:gd name="adj" fmla="val 6667"/>
            </a:avLst>
          </a:prstGeom>
          <a:solidFill>
            <a:srgbClr val="F2EEEE"/>
          </a:solidFill>
          <a:ln/>
        </p:spPr>
      </p:sp>
      <p:sp>
        <p:nvSpPr>
          <p:cNvPr id="22" name="Text 19"/>
          <p:cNvSpPr/>
          <p:nvPr/>
        </p:nvSpPr>
        <p:spPr>
          <a:xfrm>
            <a:off x="1352788" y="6477362"/>
            <a:ext cx="140613" cy="263723"/>
          </a:xfrm>
          <a:prstGeom prst="rect">
            <a:avLst/>
          </a:prstGeom>
          <a:noFill/>
          <a:ln/>
        </p:spPr>
        <p:txBody>
          <a:bodyPr wrap="none" lIns="0" tIns="0" rIns="0" bIns="0" rtlCol="0" anchor="t"/>
          <a:lstStyle/>
          <a:p>
            <a:pPr marL="0" indent="0" algn="ctr">
              <a:lnSpc>
                <a:spcPts val="2050"/>
              </a:lnSpc>
              <a:buNone/>
            </a:pPr>
            <a:r>
              <a:rPr lang="en-US" sz="2800" dirty="0">
                <a:solidFill>
                  <a:srgbClr val="383838"/>
                </a:solidFill>
                <a:latin typeface="PT Serif" pitchFamily="34" charset="0"/>
                <a:ea typeface="PT Serif" pitchFamily="34" charset="-122"/>
                <a:cs typeface="PT Serif" pitchFamily="34" charset="-120"/>
              </a:rPr>
              <a:t>4</a:t>
            </a:r>
            <a:endParaRPr lang="en-US" sz="2800" dirty="0"/>
          </a:p>
        </p:txBody>
      </p:sp>
      <p:sp>
        <p:nvSpPr>
          <p:cNvPr id="23" name="Text 20"/>
          <p:cNvSpPr/>
          <p:nvPr/>
        </p:nvSpPr>
        <p:spPr>
          <a:xfrm>
            <a:off x="2343983" y="6343416"/>
            <a:ext cx="2197656" cy="274677"/>
          </a:xfrm>
          <a:prstGeom prst="rect">
            <a:avLst/>
          </a:prstGeom>
          <a:noFill/>
          <a:ln/>
        </p:spPr>
        <p:txBody>
          <a:bodyPr wrap="none" lIns="0" tIns="0" rIns="0" bIns="0" rtlCol="0" anchor="t"/>
          <a:lstStyle/>
          <a:p>
            <a:pPr marL="0" indent="0" algn="l">
              <a:lnSpc>
                <a:spcPts val="2150"/>
              </a:lnSpc>
              <a:buNone/>
            </a:pPr>
            <a:r>
              <a:rPr lang="en-US" sz="2000" b="1" dirty="0">
                <a:solidFill>
                  <a:srgbClr val="383838"/>
                </a:solidFill>
                <a:latin typeface="PT Serif" pitchFamily="34" charset="0"/>
                <a:ea typeface="PT Serif" pitchFamily="34" charset="-122"/>
                <a:cs typeface="PT Serif" pitchFamily="34" charset="-120"/>
              </a:rPr>
              <a:t>Báo cáo</a:t>
            </a:r>
            <a:endParaRPr lang="en-US" sz="2000" b="1" dirty="0"/>
          </a:p>
        </p:txBody>
      </p:sp>
      <p:sp>
        <p:nvSpPr>
          <p:cNvPr id="24" name="Text 21"/>
          <p:cNvSpPr/>
          <p:nvPr/>
        </p:nvSpPr>
        <p:spPr>
          <a:xfrm>
            <a:off x="2343983" y="6718463"/>
            <a:ext cx="12286417" cy="267772"/>
          </a:xfrm>
          <a:prstGeom prst="rect">
            <a:avLst/>
          </a:prstGeom>
          <a:noFill/>
          <a:ln/>
        </p:spPr>
        <p:txBody>
          <a:bodyPr wrap="none" lIns="0" tIns="0" rIns="0" bIns="0" rtlCol="0" anchor="t"/>
          <a:lstStyle/>
          <a:p>
            <a:pPr marL="0" indent="0" algn="l">
              <a:lnSpc>
                <a:spcPts val="2100"/>
              </a:lnSpc>
              <a:buNone/>
            </a:pPr>
            <a:r>
              <a:rPr lang="en-US" sz="160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600" dirty="0"/>
          </a:p>
        </p:txBody>
      </p:sp>
      <p:pic>
        <p:nvPicPr>
          <p:cNvPr id="25" name="Picture 24">
            <a:extLst>
              <a:ext uri="{FF2B5EF4-FFF2-40B4-BE49-F238E27FC236}">
                <a16:creationId xmlns:a16="http://schemas.microsoft.com/office/drawing/2014/main" id="{526977E1-110C-2759-552E-07FE8F93C3BD}"/>
              </a:ext>
            </a:extLst>
          </p:cNvPr>
          <p:cNvPicPr>
            <a:picLocks noChangeAspect="1"/>
          </p:cNvPicPr>
          <p:nvPr/>
        </p:nvPicPr>
        <p:blipFill>
          <a:blip r:embed="rId4"/>
          <a:stretch>
            <a:fillRect/>
          </a:stretch>
        </p:blipFill>
        <p:spPr>
          <a:xfrm>
            <a:off x="11595798" y="7336684"/>
            <a:ext cx="2883602" cy="89291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64037" y="646838"/>
            <a:ext cx="6480810" cy="809982"/>
          </a:xfrm>
          <a:prstGeom prst="rect">
            <a:avLst/>
          </a:prstGeom>
          <a:noFill/>
          <a:ln/>
        </p:spPr>
        <p:txBody>
          <a:bodyPr wrap="none" lIns="0" tIns="0" rIns="0" bIns="0" rtlCol="0" anchor="t"/>
          <a:lstStyle/>
          <a:p>
            <a:pPr marL="0" indent="0" algn="ctr">
              <a:lnSpc>
                <a:spcPts val="6350"/>
              </a:lnSpc>
              <a:buNone/>
            </a:pPr>
            <a:r>
              <a:rPr lang="en-US" sz="6000" b="1" dirty="0">
                <a:solidFill>
                  <a:srgbClr val="020202"/>
                </a:solidFill>
                <a:latin typeface="PT Serif" pitchFamily="34" charset="0"/>
                <a:ea typeface="PT Serif" pitchFamily="34" charset="-122"/>
                <a:cs typeface="PT Serif" pitchFamily="34" charset="-120"/>
              </a:rPr>
              <a:t>Tài liệu tham khảo</a:t>
            </a:r>
            <a:endParaRPr lang="en-US" sz="6000" b="1" dirty="0"/>
          </a:p>
        </p:txBody>
      </p:sp>
      <p:sp>
        <p:nvSpPr>
          <p:cNvPr id="3" name="Text 1"/>
          <p:cNvSpPr/>
          <p:nvPr/>
        </p:nvSpPr>
        <p:spPr>
          <a:xfrm>
            <a:off x="1276019" y="2566788"/>
            <a:ext cx="6690122" cy="972026"/>
          </a:xfrm>
          <a:prstGeom prst="rect">
            <a:avLst/>
          </a:prstGeom>
          <a:noFill/>
          <a:ln/>
        </p:spPr>
        <p:txBody>
          <a:bodyPr wrap="squar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a:t>
            </a:r>
            <a:r>
              <a:rPr lang="en-US" sz="3050" b="1" dirty="0" err="1">
                <a:solidFill>
                  <a:srgbClr val="020202"/>
                </a:solidFill>
                <a:latin typeface="PT Serif" pitchFamily="34" charset="0"/>
                <a:ea typeface="PT Serif" pitchFamily="34" charset="-122"/>
                <a:cs typeface="PT Serif" pitchFamily="34" charset="-120"/>
              </a:rPr>
              <a:t>tra</a:t>
            </a:r>
            <a:r>
              <a:rPr lang="en-US" sz="3050" b="1" dirty="0">
                <a:solidFill>
                  <a:srgbClr val="020202"/>
                </a:solidFill>
                <a:latin typeface="PT Serif" pitchFamily="34" charset="0"/>
                <a:ea typeface="PT Serif" pitchFamily="34" charset="-122"/>
                <a:cs typeface="PT Serif" pitchFamily="34" charset="-120"/>
              </a:rPr>
              <a:t> ATLD nhóm 3</a:t>
            </a:r>
            <a:endParaRPr lang="en-US" sz="3050" dirty="0"/>
          </a:p>
        </p:txBody>
      </p:sp>
      <p:sp>
        <p:nvSpPr>
          <p:cNvPr id="4" name="Text 2"/>
          <p:cNvSpPr/>
          <p:nvPr/>
        </p:nvSpPr>
        <p:spPr>
          <a:xfrm>
            <a:off x="1320846" y="300463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1320846" y="4229972"/>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1365673" y="471143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1276019" y="5802192"/>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1276019" y="6288205"/>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máy xông tinh dầu</a:t>
            </a:r>
            <a:endParaRPr lang="en-US" sz="1900" dirty="0"/>
          </a:p>
        </p:txBody>
      </p:sp>
      <p:pic>
        <p:nvPicPr>
          <p:cNvPr id="9" name="Image 0" descr="preencoded.png"/>
          <p:cNvPicPr>
            <a:picLocks noChangeAspect="1"/>
          </p:cNvPicPr>
          <p:nvPr/>
        </p:nvPicPr>
        <p:blipFill>
          <a:blip r:embed="rId6"/>
          <a:stretch>
            <a:fillRect/>
          </a:stretch>
        </p:blipFill>
        <p:spPr>
          <a:xfrm>
            <a:off x="8445351" y="3604893"/>
            <a:ext cx="5609868" cy="1736169"/>
          </a:xfrm>
          <a:prstGeom prst="rect">
            <a:avLst/>
          </a:prstGeom>
        </p:spPr>
      </p:pic>
      <p:pic>
        <p:nvPicPr>
          <p:cNvPr id="11" name="Picture 10">
            <a:extLst>
              <a:ext uri="{FF2B5EF4-FFF2-40B4-BE49-F238E27FC236}">
                <a16:creationId xmlns:a16="http://schemas.microsoft.com/office/drawing/2014/main" id="{12C80BE1-51E2-6A00-3B94-E4A5958610A2}"/>
              </a:ext>
            </a:extLst>
          </p:cNvPr>
          <p:cNvPicPr>
            <a:picLocks noChangeAspect="1"/>
          </p:cNvPicPr>
          <p:nvPr/>
        </p:nvPicPr>
        <p:blipFill>
          <a:blip r:embed="rId7"/>
          <a:stretch>
            <a:fillRect/>
          </a:stretch>
        </p:blipFill>
        <p:spPr>
          <a:xfrm>
            <a:off x="11595798" y="7336684"/>
            <a:ext cx="2883602" cy="89291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841</Words>
  <Application>Microsoft Office PowerPoint</Application>
  <PresentationFormat>Custom</PresentationFormat>
  <Paragraphs>128</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PT Serif</vt:lpstr>
      <vt:lpstr>DM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2024-11-11T08:06:56Z</dcterms:created>
  <dcterms:modified xsi:type="dcterms:W3CDTF">2024-11-11T08:17:47Z</dcterms:modified>
</cp:coreProperties>
</file>