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647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hyperlink" Target="https://antoannamviet.com/tai-lieu-an-toan-lao-dong-san-xuat-may-xay-sinh-to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37" y="1614092"/>
            <a:ext cx="4604066" cy="50014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6" y="1050254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trong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sản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endParaRPr lang="en-US" sz="6700" b="1" dirty="0">
              <a:solidFill>
                <a:srgbClr val="3B4540"/>
              </a:solidFill>
              <a:latin typeface="Times New Roman" panose="02020603050405020304" pitchFamily="18" charset="0"/>
              <a:ea typeface="Fraunces Extra Bold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Xay Sinh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Tố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6241136" y="5674409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Bài giảng tập trung vào các nội dung bao gồm: các công đoạn gia công, lắp ráp, kiểm tra chất lượng và đóng gói sản phẩm.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241136" y="6760616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756" y="6768236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9415" y="6742161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Nam Việt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372574-A1EF-03AD-BE7C-738325127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595" y="3095268"/>
            <a:ext cx="41452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101447"/>
            <a:ext cx="953600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Tình hình tai nạn lao động chung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329243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49298" y="3384947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329243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tai nạn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3826312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4037" y="4745831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1020723" y="4838343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666280" y="474583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nạn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66280" y="5279708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4037" y="6199227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1029891" y="6291739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666280" y="619922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chết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666280" y="6733103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346 người, giảm 1,98% so với cùng kỳ năm 2023.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70532E1-4A69-E10C-8247-9E3A5698B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988" y="2502616"/>
            <a:ext cx="5307806" cy="53078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1405" y="606743"/>
            <a:ext cx="9477913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I. Gia công linh kiện máy xay sinh tố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1086803" y="2314932"/>
            <a:ext cx="30480" cy="5307806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1319510" y="2795468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854095" y="2562820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1019473" y="2645450"/>
            <a:ext cx="16502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2314337" y="253531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2314337" y="301180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máy phay, tiện, cắt để tạo hình các linh kiện từ vật liệu thô.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319510" y="4638199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854095" y="4405551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993993" y="4488180"/>
            <a:ext cx="21609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314337" y="437804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2314337" y="485453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Kẹt tay chân vào máy, bị cắt đứt, điện giật khi vận hành máy móc.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1319510" y="6480929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854095" y="6248281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1002209" y="6330910"/>
            <a:ext cx="19966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2314337" y="6220777"/>
            <a:ext cx="3197423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2314337" y="6697266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kỹ thuật, sử dụng thiết bị bảo hộ, bảo trì máy móc thường xuyên.</a:t>
            </a:r>
            <a:endParaRPr lang="en-US" sz="17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38C3BA0-DE00-240B-8EE3-61D8C8709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b="9779"/>
          <a:stretch/>
        </p:blipFill>
        <p:spPr>
          <a:xfrm>
            <a:off x="802124" y="3256954"/>
            <a:ext cx="4419600" cy="39874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8524" y="649724"/>
            <a:ext cx="7539752" cy="1432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II. Lắp ráp các bộ </a:t>
            </a:r>
            <a:r>
              <a:rPr lang="en-US" sz="5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phận</a:t>
            </a: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5600"/>
              </a:lnSpc>
              <a:buNone/>
            </a:pPr>
            <a:r>
              <a:rPr lang="en-US" sz="5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xay sinh tố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6288524" y="2426018"/>
            <a:ext cx="7539752" cy="1687354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517719" y="2655213"/>
            <a:ext cx="2865001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6517719" y="3150751"/>
            <a:ext cx="7081361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Kết hợp các linh kiện thành sản phẩm hoàn chỉnh, lắp đặt động cơ và bộ phận điện tử.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288524" y="4342567"/>
            <a:ext cx="7539752" cy="1320641"/>
          </a:xfrm>
          <a:prstGeom prst="roundRect">
            <a:avLst>
              <a:gd name="adj" fmla="val 15620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6517719" y="4571762"/>
            <a:ext cx="2865001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6517719" y="5067300"/>
            <a:ext cx="7081361" cy="366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Chấn thương do va đập, điện giật khi lắp đặt hệ thống điện.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288524" y="5892403"/>
            <a:ext cx="7539752" cy="1687354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6517719" y="6121598"/>
            <a:ext cx="3324701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2250" dirty="0"/>
          </a:p>
        </p:txBody>
      </p:sp>
      <p:sp>
        <p:nvSpPr>
          <p:cNvPr id="12" name="Text 9"/>
          <p:cNvSpPr/>
          <p:nvPr/>
        </p:nvSpPr>
        <p:spPr>
          <a:xfrm>
            <a:off x="6517719" y="6617137"/>
            <a:ext cx="7081361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Tuân thủ quy trình lắp ráp, sử dụng công cụ an toàn, kiểm tra kỹ lưỡng trước khi vận hành.</a:t>
            </a:r>
            <a:endParaRPr lang="en-US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8E20E4-1C71-FC81-2225-A38EC4EE4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" y="2849166"/>
            <a:ext cx="44119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9711" y="607576"/>
            <a:ext cx="7597378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III. Kiểm tra và hiệu </a:t>
            </a:r>
            <a:r>
              <a:rPr lang="en-US" sz="48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chỉnh</a:t>
            </a: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5400"/>
              </a:lnSpc>
              <a:buNone/>
            </a:pPr>
            <a:r>
              <a:rPr lang="en-US" sz="48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xay sinh tố</a:t>
            </a:r>
            <a:endParaRPr lang="en-US" sz="4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711" y="2320052"/>
            <a:ext cx="1104781" cy="17677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95843" y="2540913"/>
            <a:ext cx="3123486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từng bộ phận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7695843" y="3018711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Xác định các thành phần cơ khí và điện tử hoạt động chính xác.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711" y="4087773"/>
            <a:ext cx="1104781" cy="176772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958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Chạy thử máy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7695843" y="4786432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Theo dõi hoạt động của động cơ, lưỡi dao và các chức năng điều chỉnh.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711" y="5855494"/>
            <a:ext cx="1104781" cy="17677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95843" y="6076355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an toàn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7695843" y="6554153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hệ thống ngắt điện tự động và cơ chế bảo vệ hoạt động tốt.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A03A329-310C-491B-8F37-F75FE0C898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79" y="2645450"/>
            <a:ext cx="4846490" cy="46842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7806" y="606743"/>
            <a:ext cx="7601188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IV. Kiểm tra chất </a:t>
            </a:r>
            <a:r>
              <a:rPr lang="en-US" sz="48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lượng</a:t>
            </a: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5400"/>
              </a:lnSpc>
              <a:buNone/>
            </a:pPr>
            <a:r>
              <a:rPr lang="en-US" sz="48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xay sinh tố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6573203" y="2314932"/>
            <a:ext cx="30480" cy="5307806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805910" y="2795468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340495" y="2562820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505873" y="2645450"/>
            <a:ext cx="16502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800737" y="253531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độ bền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7800737" y="301180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Chạy thử máy trong các điều kiện khác nhau để đảm bảo độ ổn định.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805910" y="4638199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340495" y="4405551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480393" y="4488180"/>
            <a:ext cx="21609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800737" y="4378047"/>
            <a:ext cx="3108841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hiệu suất xay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7800737" y="485453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máy để xay các loại nguyên liệu, đảm bảo xay nhuyễn và đồng đều.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805910" y="6480929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340495" y="6248281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488609" y="6330910"/>
            <a:ext cx="19966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7800737" y="6220777"/>
            <a:ext cx="2808327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chống rò rỉ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7800737" y="6697266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Chạy thử với chất lỏng, kiểm tra sự rò rỉ từ cối xay và nắp đậy.</a:t>
            </a:r>
            <a:endParaRPr lang="en-US" sz="17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0A74F0E-4DA5-7464-ACFC-5842EDC55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07397" y="565961"/>
            <a:ext cx="9165788" cy="576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V. Đóng gói và bảo quản máy xay sinh tố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370" y="1833781"/>
            <a:ext cx="6799659" cy="41488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73152" y="6201750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Đóng gói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2273152" y="6674190"/>
            <a:ext cx="6444972" cy="590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bao bì chống sốc, chống ẩm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để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2300"/>
              </a:lnSpc>
              <a:buNone/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vệ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sản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phẩm trong quá trình vận chuyển.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9175562" y="6201750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quản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175562" y="6674190"/>
            <a:ext cx="6444972" cy="590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Lưu trữ trong kho với điều kiện phù hợp, </a:t>
            </a:r>
          </a:p>
          <a:p>
            <a:pPr marL="0" indent="0">
              <a:lnSpc>
                <a:spcPts val="2300"/>
              </a:lnSpc>
              <a:buNone/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tránh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ánh sáng trực tiếp và độ ẩm cao.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EB0CCA-A2CF-91DD-A91A-7A8F9ADE3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09" y="2894648"/>
            <a:ext cx="487680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84738" y="653296"/>
            <a:ext cx="12816154" cy="148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00"/>
              </a:lnSpc>
              <a:buNone/>
            </a:pP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Nguyên nhân gây tai nạn lao động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6315908" y="2756654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493788" y="2845475"/>
            <a:ext cx="177403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7086005" y="2756654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Thiếu đào tạo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7086005" y="3269099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Công nhân chưa được đào tạo đầy đủ về quy trình và kỹ thuật an toàn.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6315908" y="4531043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6466284" y="4619863"/>
            <a:ext cx="232291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750" dirty="0"/>
          </a:p>
        </p:txBody>
      </p:sp>
      <p:sp>
        <p:nvSpPr>
          <p:cNvPr id="10" name="Text 7"/>
          <p:cNvSpPr/>
          <p:nvPr/>
        </p:nvSpPr>
        <p:spPr>
          <a:xfrm>
            <a:off x="7086005" y="4531043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Lỗi thiết bị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7086005" y="5043488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Máy móc không được bảo trì định kỳ, gây ra sự cố khi vận hành.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6315908" y="6305431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475095" y="6394252"/>
            <a:ext cx="214670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750" dirty="0"/>
          </a:p>
        </p:txBody>
      </p:sp>
      <p:sp>
        <p:nvSpPr>
          <p:cNvPr id="14" name="Text 11"/>
          <p:cNvSpPr/>
          <p:nvPr/>
        </p:nvSpPr>
        <p:spPr>
          <a:xfrm>
            <a:off x="7086005" y="6305431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 làm việc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7086005" y="6817876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Không gian chật hẹp, thiếu ánh sáng làm tăng nguy cơ tai nạn.</a:t>
            </a:r>
            <a:endParaRPr lang="en-US" sz="18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04B433-BCC9-2766-AABF-461B7F6A5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17" y="2950338"/>
            <a:ext cx="4419600" cy="441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7315" y="810220"/>
            <a:ext cx="7842171" cy="1162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</a:t>
            </a:r>
            <a:r>
              <a:rPr lang="en-US" sz="5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tránh</a:t>
            </a: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4550"/>
              </a:lnSpc>
              <a:buNone/>
            </a:pP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lao động</a:t>
            </a:r>
            <a:endParaRPr lang="en-US" sz="5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955" y="3170756"/>
            <a:ext cx="464939" cy="46493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03869" y="3113950"/>
            <a:ext cx="2324695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Đào tạo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6803869" y="3516143"/>
            <a:ext cx="7842171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toàn lao động định kỳ cho công nhân.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955" y="4541333"/>
            <a:ext cx="464939" cy="46493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799412" y="4437782"/>
            <a:ext cx="2324695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6799412" y="4869193"/>
            <a:ext cx="7842171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và bảo dưỡng máy móc, thiết bị thường xuyên để đảm bảo hoạt động ổn định.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8498" y="6009156"/>
            <a:ext cx="464939" cy="46493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99412" y="6042685"/>
            <a:ext cx="2324695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Trang bị bảo hộ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6799412" y="6474095"/>
            <a:ext cx="7842171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đầy đủ thiết bị bảo hộ cá nhân như găng tay, kính bảo hộ, giày an toàn.</a:t>
            </a:r>
            <a:endParaRPr lang="en-US" sz="14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7ED984-B594-DC64-8848-CE76662102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30284" y="481489"/>
            <a:ext cx="4369713" cy="546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định chung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731" y="1060400"/>
            <a:ext cx="2883791" cy="28146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11743" y="3715703"/>
            <a:ext cx="13406914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11743" y="5969913"/>
            <a:ext cx="13406914" cy="22860"/>
          </a:xfrm>
          <a:prstGeom prst="roundRect">
            <a:avLst>
              <a:gd name="adj" fmla="val 688160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3229094" y="5358229"/>
            <a:ext cx="22860" cy="611743"/>
          </a:xfrm>
          <a:prstGeom prst="roundRect">
            <a:avLst>
              <a:gd name="adj" fmla="val 688160"/>
            </a:avLst>
          </a:prstGeom>
          <a:solidFill>
            <a:srgbClr val="CED9CE"/>
          </a:solidFill>
          <a:ln/>
        </p:spPr>
      </p:sp>
      <p:sp>
        <p:nvSpPr>
          <p:cNvPr id="7" name="Shape 4"/>
          <p:cNvSpPr/>
          <p:nvPr/>
        </p:nvSpPr>
        <p:spPr>
          <a:xfrm>
            <a:off x="3087648" y="5816977"/>
            <a:ext cx="305872" cy="305872"/>
          </a:xfrm>
          <a:prstGeom prst="roundRect">
            <a:avLst>
              <a:gd name="adj" fmla="val 51431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1365171" y="4191833"/>
            <a:ext cx="375082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Huấn luyện an toàn lao động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86527" y="4624268"/>
            <a:ext cx="4908233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toàn lao động định kỳ cho công nhân.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945386" y="5969853"/>
            <a:ext cx="22860" cy="611743"/>
          </a:xfrm>
          <a:prstGeom prst="roundRect">
            <a:avLst>
              <a:gd name="adj" fmla="val 688160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5803940" y="5816977"/>
            <a:ext cx="305872" cy="305872"/>
          </a:xfrm>
          <a:prstGeom prst="roundRect">
            <a:avLst>
              <a:gd name="adj" fmla="val 51431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4646057" y="6756440"/>
            <a:ext cx="2621875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 thiết bị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3502819" y="7188875"/>
            <a:ext cx="4908352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 xuyên kiểm tra và bảo dưỡng máy móc, thiết bị sản xuất.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8661678" y="5358229"/>
            <a:ext cx="22860" cy="611743"/>
          </a:xfrm>
          <a:prstGeom prst="roundRect">
            <a:avLst>
              <a:gd name="adj" fmla="val 688160"/>
            </a:avLst>
          </a:prstGeom>
          <a:solidFill>
            <a:srgbClr val="CED9CE"/>
          </a:solidFill>
          <a:ln/>
        </p:spPr>
      </p:sp>
      <p:sp>
        <p:nvSpPr>
          <p:cNvPr id="15" name="Shape 12"/>
          <p:cNvSpPr/>
          <p:nvPr/>
        </p:nvSpPr>
        <p:spPr>
          <a:xfrm>
            <a:off x="8520232" y="5816977"/>
            <a:ext cx="305872" cy="305872"/>
          </a:xfrm>
          <a:prstGeom prst="roundRect">
            <a:avLst>
              <a:gd name="adj" fmla="val 51431"/>
            </a:avLst>
          </a:prstGeom>
          <a:solidFill>
            <a:srgbClr val="E8F3E8"/>
          </a:solidFill>
          <a:ln/>
        </p:spPr>
      </p:sp>
      <p:sp>
        <p:nvSpPr>
          <p:cNvPr id="16" name="Text 13"/>
          <p:cNvSpPr/>
          <p:nvPr/>
        </p:nvSpPr>
        <p:spPr>
          <a:xfrm>
            <a:off x="7362349" y="4191833"/>
            <a:ext cx="2621875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2050" dirty="0"/>
          </a:p>
        </p:txBody>
      </p:sp>
      <p:sp>
        <p:nvSpPr>
          <p:cNvPr id="17" name="Text 14"/>
          <p:cNvSpPr/>
          <p:nvPr/>
        </p:nvSpPr>
        <p:spPr>
          <a:xfrm>
            <a:off x="6219111" y="4624268"/>
            <a:ext cx="4908352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và đảm bảo sử dụng đúng các thiết bị bảo hộ cá nhân.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11378089" y="5969853"/>
            <a:ext cx="22860" cy="611743"/>
          </a:xfrm>
          <a:prstGeom prst="roundRect">
            <a:avLst>
              <a:gd name="adj" fmla="val 688160"/>
            </a:avLst>
          </a:prstGeom>
          <a:solidFill>
            <a:srgbClr val="CED9CE"/>
          </a:solidFill>
          <a:ln/>
        </p:spPr>
      </p:sp>
      <p:sp>
        <p:nvSpPr>
          <p:cNvPr id="19" name="Shape 16"/>
          <p:cNvSpPr/>
          <p:nvPr/>
        </p:nvSpPr>
        <p:spPr>
          <a:xfrm>
            <a:off x="11236643" y="5816977"/>
            <a:ext cx="305872" cy="305872"/>
          </a:xfrm>
          <a:prstGeom prst="roundRect">
            <a:avLst>
              <a:gd name="adj" fmla="val 51431"/>
            </a:avLst>
          </a:prstGeom>
          <a:solidFill>
            <a:srgbClr val="E8F3E8"/>
          </a:solidFill>
          <a:ln/>
        </p:spPr>
      </p:sp>
      <p:sp>
        <p:nvSpPr>
          <p:cNvPr id="20" name="Text 17"/>
          <p:cNvSpPr/>
          <p:nvPr/>
        </p:nvSpPr>
        <p:spPr>
          <a:xfrm>
            <a:off x="10078760" y="6756440"/>
            <a:ext cx="2621875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</a:t>
            </a:r>
            <a:endParaRPr lang="en-US" sz="2050" dirty="0"/>
          </a:p>
        </p:txBody>
      </p:sp>
      <p:sp>
        <p:nvSpPr>
          <p:cNvPr id="21" name="Text 18"/>
          <p:cNvSpPr/>
          <p:nvPr/>
        </p:nvSpPr>
        <p:spPr>
          <a:xfrm>
            <a:off x="8935522" y="7188875"/>
            <a:ext cx="4908352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không gian làm việc sạch sẽ, thoáng mát và đủ ánh sáng.</a:t>
            </a:r>
            <a:endParaRPr lang="en-US" sz="13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BFD1D4D-B854-ADBF-39B8-CE2FDF7C7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95" y="2305401"/>
            <a:ext cx="4480970" cy="448097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3701" y="562393"/>
            <a:ext cx="6392466" cy="610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tình huống khẩn cấp</a:t>
            </a:r>
            <a:endParaRPr lang="en-US" sz="48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295" y="1440894"/>
            <a:ext cx="977027" cy="156317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440335" y="1636276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Ngừng hoạt động</a:t>
            </a:r>
            <a:endParaRPr lang="en-US" sz="1900" dirty="0"/>
          </a:p>
        </p:txBody>
      </p:sp>
      <p:sp>
        <p:nvSpPr>
          <p:cNvPr id="7" name="Text 2"/>
          <p:cNvSpPr/>
          <p:nvPr/>
        </p:nvSpPr>
        <p:spPr>
          <a:xfrm>
            <a:off x="7440335" y="2058829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Dừng ngay lập tức mọi hoạt động khi phát hiện sự cố.</a:t>
            </a:r>
            <a:endParaRPr lang="en-US" sz="15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295" y="3004066"/>
            <a:ext cx="977027" cy="156317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440335" y="3199448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 cứu</a:t>
            </a:r>
            <a:endParaRPr lang="en-US" sz="1900" dirty="0"/>
          </a:p>
        </p:txBody>
      </p:sp>
      <p:sp>
        <p:nvSpPr>
          <p:cNvPr id="10" name="Text 4"/>
          <p:cNvSpPr/>
          <p:nvPr/>
        </p:nvSpPr>
        <p:spPr>
          <a:xfrm>
            <a:off x="7440335" y="3622000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sơ cứu cơ bản cho người bị nạn và gọi cấp cứu.</a:t>
            </a:r>
            <a:endParaRPr lang="en-US" sz="15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295" y="4567238"/>
            <a:ext cx="977027" cy="156317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440335" y="4762619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Báo cáo</a:t>
            </a:r>
            <a:endParaRPr lang="en-US" sz="1900" dirty="0"/>
          </a:p>
        </p:txBody>
      </p:sp>
      <p:sp>
        <p:nvSpPr>
          <p:cNvPr id="13" name="Text 6"/>
          <p:cNvSpPr/>
          <p:nvPr/>
        </p:nvSpPr>
        <p:spPr>
          <a:xfrm>
            <a:off x="7440335" y="5185172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Thông báo cho quản lý và lập biên bản về sự cố.</a:t>
            </a:r>
            <a:endParaRPr lang="en-US" sz="15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295" y="6130409"/>
            <a:ext cx="977027" cy="156317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440335" y="6325791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Điều tra</a:t>
            </a:r>
            <a:endParaRPr lang="en-US" sz="1900" dirty="0"/>
          </a:p>
        </p:txBody>
      </p:sp>
      <p:sp>
        <p:nvSpPr>
          <p:cNvPr id="16" name="Text 8"/>
          <p:cNvSpPr/>
          <p:nvPr/>
        </p:nvSpPr>
        <p:spPr>
          <a:xfrm>
            <a:off x="7440335" y="6748343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Tiến hành điều tra nguyên nhân và đề xuất biện pháp khắc phục.</a:t>
            </a:r>
            <a:endParaRPr lang="en-US" sz="15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4C73FB5-83E7-3F79-AE82-82F73BDEF8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29552"/>
            <a:ext cx="725424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6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64037" y="2726174"/>
            <a:ext cx="567035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Bài kiểm tra an toàn lao động nhóm 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3100618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56535" y="4218596"/>
            <a:ext cx="46888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Bảng báo giá huấn luyện ATLD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56535" y="4531098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75815"/>
            <a:ext cx="383238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Tải về tài liệu (download)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64037" y="5961578"/>
            <a:ext cx="71143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máy xay sinh tố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997" y="3567709"/>
            <a:ext cx="5609868" cy="1736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A4E1AC-4EF5-91CF-858E-866BA24AE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6466" y="7415373"/>
            <a:ext cx="2551567" cy="7900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834</Words>
  <Application>Microsoft Office PowerPoint</Application>
  <PresentationFormat>Custom</PresentationFormat>
  <Paragraphs>113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2024-11-05T07:27:07Z</dcterms:created>
  <dcterms:modified xsi:type="dcterms:W3CDTF">2024-11-05T07:35:30Z</dcterms:modified>
</cp:coreProperties>
</file>