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4630400" cy="8229600"/>
  <p:notesSz cx="8229600" cy="14630400"/>
  <p:embeddedFontLst>
    <p:embeddedFont>
      <p:font typeface="DM Sans" pitchFamily="2" charset="0"/>
      <p:regular r:id="rId16"/>
      <p:bold r:id="rId17"/>
    </p:embeddedFont>
    <p:embeddedFont>
      <p:font typeface="PT Serif" panose="020A0603040505020204" pitchFamily="18" charset="0"/>
      <p:regular r:id="rId18"/>
      <p:bold r:id="rId19"/>
      <p: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72697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hyperlink" Target="https://antoannamviet.com/bai-kiem-tra-an-toan-lao-dong-nhom-3/" TargetMode="External"/><Relationship Id="rId7"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22.png"/><Relationship Id="rId5" Type="http://schemas.openxmlformats.org/officeDocument/2006/relationships/hyperlink" Target="https://antoannamviet.com/tai-lieu-an-toan-lao-dong-san-xuat-micro/" TargetMode="External"/><Relationship Id="rId4" Type="http://schemas.openxmlformats.org/officeDocument/2006/relationships/hyperlink" Target="https://antoannamviet.com/bao-gia-huan-luyen-an-toan-lao-d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rot="16972417">
            <a:off x="10102930" y="2779318"/>
            <a:ext cx="4869180" cy="4869180"/>
          </a:xfrm>
          <a:prstGeom prst="rect">
            <a:avLst/>
          </a:prstGeom>
        </p:spPr>
      </p:pic>
      <p:sp>
        <p:nvSpPr>
          <p:cNvPr id="3" name="Text 0"/>
          <p:cNvSpPr/>
          <p:nvPr/>
        </p:nvSpPr>
        <p:spPr>
          <a:xfrm>
            <a:off x="864037" y="1107758"/>
            <a:ext cx="9009428" cy="3353991"/>
          </a:xfrm>
          <a:prstGeom prst="rect">
            <a:avLst/>
          </a:prstGeom>
          <a:noFill/>
          <a:ln/>
        </p:spPr>
        <p:txBody>
          <a:bodyPr wrap="square" lIns="0" tIns="0" rIns="0" bIns="0" rtlCol="0" anchor="t"/>
          <a:lstStyle/>
          <a:p>
            <a:pPr marL="0" indent="0">
              <a:lnSpc>
                <a:spcPts val="8800"/>
              </a:lnSpc>
              <a:buNone/>
            </a:pPr>
            <a:r>
              <a:rPr lang="en-US" sz="7000" dirty="0">
                <a:solidFill>
                  <a:srgbClr val="020202"/>
                </a:solidFill>
                <a:latin typeface="PT Serif" pitchFamily="34" charset="0"/>
                <a:ea typeface="PT Serif" pitchFamily="34" charset="-122"/>
                <a:cs typeface="PT Serif" pitchFamily="34" charset="-120"/>
              </a:rPr>
              <a:t>An toàn lao động trong sản </a:t>
            </a:r>
            <a:r>
              <a:rPr lang="en-US" sz="7000" dirty="0" err="1">
                <a:solidFill>
                  <a:srgbClr val="020202"/>
                </a:solidFill>
                <a:latin typeface="PT Serif" pitchFamily="34" charset="0"/>
                <a:ea typeface="PT Serif" pitchFamily="34" charset="-122"/>
                <a:cs typeface="PT Serif" pitchFamily="34" charset="-120"/>
              </a:rPr>
              <a:t>xuất</a:t>
            </a:r>
            <a:r>
              <a:rPr lang="en-US" sz="7000" dirty="0">
                <a:solidFill>
                  <a:srgbClr val="020202"/>
                </a:solidFill>
                <a:latin typeface="PT Serif" pitchFamily="34" charset="0"/>
                <a:ea typeface="PT Serif" pitchFamily="34" charset="-122"/>
                <a:cs typeface="PT Serif" pitchFamily="34" charset="-120"/>
              </a:rPr>
              <a:t> Micro</a:t>
            </a:r>
            <a:endParaRPr lang="en-US" sz="7000" dirty="0"/>
          </a:p>
        </p:txBody>
      </p:sp>
      <p:sp>
        <p:nvSpPr>
          <p:cNvPr id="4" name="Text 1"/>
          <p:cNvSpPr/>
          <p:nvPr/>
        </p:nvSpPr>
        <p:spPr>
          <a:xfrm>
            <a:off x="864037" y="4832033"/>
            <a:ext cx="7415927" cy="1580198"/>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Báo cáo về tình hình tai nạn lao động 6 tháng đầu năm 2024 và các biện pháp phòng ngừa trong ngành sản xuất micro. Tập trung vào các quy trình an toàn cho công nhân trong môi trường làm việc đặc thù này.</a:t>
            </a:r>
            <a:endParaRPr lang="en-US" sz="1900" dirty="0"/>
          </a:p>
        </p:txBody>
      </p:sp>
      <p:sp>
        <p:nvSpPr>
          <p:cNvPr id="5" name="Shape 2"/>
          <p:cNvSpPr/>
          <p:nvPr/>
        </p:nvSpPr>
        <p:spPr>
          <a:xfrm>
            <a:off x="864037" y="6708338"/>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871657" y="6715958"/>
            <a:ext cx="379690" cy="379690"/>
          </a:xfrm>
          <a:prstGeom prst="rect">
            <a:avLst/>
          </a:prstGeom>
        </p:spPr>
      </p:pic>
      <p:sp>
        <p:nvSpPr>
          <p:cNvPr id="7" name="Text 3"/>
          <p:cNvSpPr/>
          <p:nvPr/>
        </p:nvSpPr>
        <p:spPr>
          <a:xfrm>
            <a:off x="1382316" y="6689884"/>
            <a:ext cx="3104317" cy="431959"/>
          </a:xfrm>
          <a:prstGeom prst="rect">
            <a:avLst/>
          </a:prstGeom>
          <a:noFill/>
          <a:ln/>
        </p:spPr>
        <p:txBody>
          <a:bodyPr wrap="none" lIns="0" tIns="0" rIns="0" bIns="0" rtlCol="0" anchor="t"/>
          <a:lstStyle/>
          <a:p>
            <a:pPr marL="0" indent="0" algn="l">
              <a:lnSpc>
                <a:spcPts val="3400"/>
              </a:lnSpc>
              <a:buNone/>
            </a:pPr>
            <a:r>
              <a:rPr lang="en-US" sz="2400" b="1" dirty="0" err="1">
                <a:solidFill>
                  <a:srgbClr val="383838"/>
                </a:solidFill>
                <a:latin typeface="DM Sans" pitchFamily="2" charset="0"/>
                <a:ea typeface="DM Sans Bold" pitchFamily="34" charset="-122"/>
                <a:cs typeface="DM Sans Bold" pitchFamily="34" charset="-120"/>
              </a:rPr>
              <a:t>Bản</a:t>
            </a:r>
            <a:r>
              <a:rPr lang="en-US" sz="2400" b="1" dirty="0">
                <a:solidFill>
                  <a:srgbClr val="383838"/>
                </a:solidFill>
                <a:latin typeface="DM Sans" pitchFamily="2" charset="0"/>
                <a:ea typeface="DM Sans Bold" pitchFamily="34" charset="-122"/>
                <a:cs typeface="DM Sans Bold" pitchFamily="34" charset="-120"/>
              </a:rPr>
              <a:t> </a:t>
            </a:r>
            <a:r>
              <a:rPr lang="en-US" sz="2400" b="1" dirty="0" err="1">
                <a:solidFill>
                  <a:srgbClr val="383838"/>
                </a:solidFill>
                <a:latin typeface="DM Sans" pitchFamily="2" charset="0"/>
                <a:ea typeface="DM Sans Bold" pitchFamily="34" charset="-122"/>
                <a:cs typeface="DM Sans Bold" pitchFamily="34" charset="-120"/>
              </a:rPr>
              <a:t>quyền</a:t>
            </a:r>
            <a:r>
              <a:rPr lang="en-US" sz="2400" b="1" dirty="0">
                <a:solidFill>
                  <a:srgbClr val="383838"/>
                </a:solidFill>
                <a:latin typeface="DM Sans" pitchFamily="2" charset="0"/>
                <a:ea typeface="DM Sans Bold" pitchFamily="34" charset="-122"/>
                <a:cs typeface="DM Sans Bold" pitchFamily="34" charset="-120"/>
              </a:rPr>
              <a:t> </a:t>
            </a:r>
            <a:r>
              <a:rPr lang="en-US" sz="2400" b="1" dirty="0" err="1">
                <a:solidFill>
                  <a:srgbClr val="383838"/>
                </a:solidFill>
                <a:latin typeface="DM Sans" pitchFamily="2" charset="0"/>
                <a:ea typeface="DM Sans Bold" pitchFamily="34" charset="-122"/>
                <a:cs typeface="DM Sans Bold" pitchFamily="34" charset="-120"/>
              </a:rPr>
              <a:t>thuộc</a:t>
            </a:r>
            <a:r>
              <a:rPr lang="en-US" sz="2400" b="1" dirty="0">
                <a:solidFill>
                  <a:srgbClr val="383838"/>
                </a:solidFill>
                <a:latin typeface="DM Sans" pitchFamily="2" charset="0"/>
                <a:ea typeface="DM Sans Bold" pitchFamily="34" charset="-122"/>
                <a:cs typeface="DM Sans Bold" pitchFamily="34" charset="-120"/>
              </a:rPr>
              <a:t> An Toàn Nam Việt</a:t>
            </a:r>
            <a:endParaRPr lang="en-US" sz="2400" dirty="0">
              <a:latin typeface="DM Sans" pitchFamily="2" charset="0"/>
            </a:endParaRPr>
          </a:p>
        </p:txBody>
      </p:sp>
      <p:pic>
        <p:nvPicPr>
          <p:cNvPr id="8" name="Picture 7">
            <a:extLst>
              <a:ext uri="{FF2B5EF4-FFF2-40B4-BE49-F238E27FC236}">
                <a16:creationId xmlns:a16="http://schemas.microsoft.com/office/drawing/2014/main" id="{29E87ADD-742F-E6F3-F96A-22F838960711}"/>
              </a:ext>
            </a:extLst>
          </p:cNvPr>
          <p:cNvPicPr>
            <a:picLocks noChangeAspect="1"/>
          </p:cNvPicPr>
          <p:nvPr/>
        </p:nvPicPr>
        <p:blipFill>
          <a:blip r:embed="rId5"/>
          <a:stretch>
            <a:fillRect/>
          </a:stretch>
        </p:blipFill>
        <p:spPr>
          <a:xfrm>
            <a:off x="11686233" y="7362060"/>
            <a:ext cx="2801656" cy="86754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155412" y="308610"/>
            <a:ext cx="2319576" cy="2468880"/>
          </a:xfrm>
          <a:prstGeom prst="rect">
            <a:avLst/>
          </a:prstGeom>
        </p:spPr>
      </p:pic>
      <p:sp>
        <p:nvSpPr>
          <p:cNvPr id="3" name="Text 0"/>
          <p:cNvSpPr/>
          <p:nvPr/>
        </p:nvSpPr>
        <p:spPr>
          <a:xfrm>
            <a:off x="1890653" y="3157864"/>
            <a:ext cx="10849094" cy="809982"/>
          </a:xfrm>
          <a:prstGeom prst="rect">
            <a:avLst/>
          </a:prstGeom>
          <a:noFill/>
          <a:ln/>
        </p:spPr>
        <p:txBody>
          <a:bodyPr wrap="none" lIns="0" tIns="0" rIns="0" bIns="0" rtlCol="0" anchor="t"/>
          <a:lstStyle/>
          <a:p>
            <a:pPr marL="0" indent="0">
              <a:lnSpc>
                <a:spcPts val="6350"/>
              </a:lnSpc>
              <a:buNone/>
            </a:pPr>
            <a:r>
              <a:rPr lang="en-US" sz="5100" b="1" dirty="0">
                <a:solidFill>
                  <a:srgbClr val="020202"/>
                </a:solidFill>
                <a:latin typeface="PT Serif" pitchFamily="34" charset="0"/>
                <a:ea typeface="PT Serif" pitchFamily="34" charset="-122"/>
                <a:cs typeface="PT Serif" pitchFamily="34" charset="-120"/>
              </a:rPr>
              <a:t>Tổng quan tình hình tai nạn lao động</a:t>
            </a:r>
            <a:endParaRPr lang="en-US" sz="5100" b="1" dirty="0"/>
          </a:p>
        </p:txBody>
      </p:sp>
      <p:sp>
        <p:nvSpPr>
          <p:cNvPr id="4" name="Shape 1"/>
          <p:cNvSpPr/>
          <p:nvPr/>
        </p:nvSpPr>
        <p:spPr>
          <a:xfrm>
            <a:off x="864037" y="5715119"/>
            <a:ext cx="555427" cy="555427"/>
          </a:xfrm>
          <a:prstGeom prst="roundRect">
            <a:avLst>
              <a:gd name="adj" fmla="val 6668"/>
            </a:avLst>
          </a:prstGeom>
          <a:solidFill>
            <a:srgbClr val="F2EEEE"/>
          </a:solidFill>
          <a:ln/>
        </p:spPr>
      </p:sp>
      <p:sp>
        <p:nvSpPr>
          <p:cNvPr id="5" name="Text 2"/>
          <p:cNvSpPr/>
          <p:nvPr/>
        </p:nvSpPr>
        <p:spPr>
          <a:xfrm>
            <a:off x="1038106" y="5798344"/>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383838"/>
                </a:solidFill>
                <a:latin typeface="PT Serif" pitchFamily="34" charset="0"/>
                <a:ea typeface="PT Serif" pitchFamily="34" charset="-122"/>
                <a:cs typeface="PT Serif" pitchFamily="34" charset="-120"/>
              </a:rPr>
              <a:t>1</a:t>
            </a:r>
            <a:endParaRPr lang="en-US" sz="3050" dirty="0"/>
          </a:p>
        </p:txBody>
      </p:sp>
      <p:sp>
        <p:nvSpPr>
          <p:cNvPr id="6" name="Text 3"/>
          <p:cNvSpPr/>
          <p:nvPr/>
        </p:nvSpPr>
        <p:spPr>
          <a:xfrm>
            <a:off x="1666280" y="5715119"/>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Số vụ tai nạn</a:t>
            </a:r>
            <a:endParaRPr lang="en-US" sz="2550" b="1" dirty="0"/>
          </a:p>
        </p:txBody>
      </p:sp>
      <p:sp>
        <p:nvSpPr>
          <p:cNvPr id="7" name="Text 4"/>
          <p:cNvSpPr/>
          <p:nvPr/>
        </p:nvSpPr>
        <p:spPr>
          <a:xfrm>
            <a:off x="1666280" y="6120170"/>
            <a:ext cx="3333988" cy="790099"/>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3.201 vụ, giảm 7,09% so </a:t>
            </a:r>
          </a:p>
          <a:p>
            <a:pPr marL="0" indent="0">
              <a:lnSpc>
                <a:spcPts val="3100"/>
              </a:lnSpc>
              <a:buNone/>
            </a:pPr>
            <a:r>
              <a:rPr lang="en-US" sz="1900" dirty="0" err="1">
                <a:solidFill>
                  <a:srgbClr val="383838"/>
                </a:solidFill>
                <a:latin typeface="DM Sans" pitchFamily="34" charset="0"/>
                <a:ea typeface="DM Sans" pitchFamily="34" charset="-122"/>
                <a:cs typeface="DM Sans" pitchFamily="34" charset="-120"/>
              </a:rPr>
              <a:t>với</a:t>
            </a:r>
            <a:r>
              <a:rPr lang="en-US" sz="1900" dirty="0">
                <a:solidFill>
                  <a:srgbClr val="383838"/>
                </a:solidFill>
                <a:latin typeface="DM Sans" pitchFamily="34" charset="0"/>
                <a:ea typeface="DM Sans" pitchFamily="34" charset="-122"/>
                <a:cs typeface="DM Sans" pitchFamily="34" charset="-120"/>
              </a:rPr>
              <a:t> cùng kỳ năm 2023.</a:t>
            </a:r>
            <a:endParaRPr lang="en-US" sz="1900" dirty="0"/>
          </a:p>
        </p:txBody>
      </p:sp>
      <p:sp>
        <p:nvSpPr>
          <p:cNvPr id="8" name="Shape 5"/>
          <p:cNvSpPr/>
          <p:nvPr/>
        </p:nvSpPr>
        <p:spPr>
          <a:xfrm>
            <a:off x="5247084" y="5715119"/>
            <a:ext cx="555427" cy="555427"/>
          </a:xfrm>
          <a:prstGeom prst="roundRect">
            <a:avLst>
              <a:gd name="adj" fmla="val 6668"/>
            </a:avLst>
          </a:prstGeom>
          <a:solidFill>
            <a:srgbClr val="F2EEEE"/>
          </a:solidFill>
          <a:ln/>
        </p:spPr>
      </p:sp>
      <p:sp>
        <p:nvSpPr>
          <p:cNvPr id="9" name="Text 6"/>
          <p:cNvSpPr/>
          <p:nvPr/>
        </p:nvSpPr>
        <p:spPr>
          <a:xfrm>
            <a:off x="5421154" y="5798344"/>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383838"/>
                </a:solidFill>
                <a:latin typeface="PT Serif" pitchFamily="34" charset="0"/>
                <a:ea typeface="PT Serif" pitchFamily="34" charset="-122"/>
                <a:cs typeface="PT Serif" pitchFamily="34" charset="-120"/>
              </a:rPr>
              <a:t>2</a:t>
            </a:r>
            <a:endParaRPr lang="en-US" sz="3050" dirty="0"/>
          </a:p>
        </p:txBody>
      </p:sp>
      <p:sp>
        <p:nvSpPr>
          <p:cNvPr id="10" name="Text 7"/>
          <p:cNvSpPr/>
          <p:nvPr/>
        </p:nvSpPr>
        <p:spPr>
          <a:xfrm>
            <a:off x="6049328" y="5715119"/>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Số người bị nạn</a:t>
            </a:r>
            <a:endParaRPr lang="en-US" sz="2550" b="1" dirty="0"/>
          </a:p>
        </p:txBody>
      </p:sp>
      <p:sp>
        <p:nvSpPr>
          <p:cNvPr id="11" name="Text 8"/>
          <p:cNvSpPr/>
          <p:nvPr/>
        </p:nvSpPr>
        <p:spPr>
          <a:xfrm>
            <a:off x="6049328" y="6120170"/>
            <a:ext cx="3333988" cy="790099"/>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3.065 người, giảm 6,04% so với cùng kỳ năm 2023.</a:t>
            </a:r>
            <a:endParaRPr lang="en-US" sz="1900" dirty="0"/>
          </a:p>
        </p:txBody>
      </p:sp>
      <p:sp>
        <p:nvSpPr>
          <p:cNvPr id="12" name="Shape 9"/>
          <p:cNvSpPr/>
          <p:nvPr/>
        </p:nvSpPr>
        <p:spPr>
          <a:xfrm>
            <a:off x="9630132" y="5715119"/>
            <a:ext cx="555427" cy="555427"/>
          </a:xfrm>
          <a:prstGeom prst="roundRect">
            <a:avLst>
              <a:gd name="adj" fmla="val 6668"/>
            </a:avLst>
          </a:prstGeom>
          <a:solidFill>
            <a:srgbClr val="F2EEEE"/>
          </a:solidFill>
          <a:ln/>
        </p:spPr>
      </p:sp>
      <p:sp>
        <p:nvSpPr>
          <p:cNvPr id="13" name="Text 10"/>
          <p:cNvSpPr/>
          <p:nvPr/>
        </p:nvSpPr>
        <p:spPr>
          <a:xfrm>
            <a:off x="9804202" y="5798344"/>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383838"/>
                </a:solidFill>
                <a:latin typeface="PT Serif" pitchFamily="34" charset="0"/>
                <a:ea typeface="PT Serif" pitchFamily="34" charset="-122"/>
                <a:cs typeface="PT Serif" pitchFamily="34" charset="-120"/>
              </a:rPr>
              <a:t>3</a:t>
            </a:r>
            <a:endParaRPr lang="en-US" sz="3050" dirty="0"/>
          </a:p>
        </p:txBody>
      </p:sp>
      <p:sp>
        <p:nvSpPr>
          <p:cNvPr id="14" name="Text 11"/>
          <p:cNvSpPr/>
          <p:nvPr/>
        </p:nvSpPr>
        <p:spPr>
          <a:xfrm>
            <a:off x="10432375" y="5715119"/>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Số vụ chết người</a:t>
            </a:r>
            <a:endParaRPr lang="en-US" sz="2550" b="1" dirty="0"/>
          </a:p>
        </p:txBody>
      </p:sp>
      <p:sp>
        <p:nvSpPr>
          <p:cNvPr id="15" name="Text 12"/>
          <p:cNvSpPr/>
          <p:nvPr/>
        </p:nvSpPr>
        <p:spPr>
          <a:xfrm>
            <a:off x="10432375" y="6105657"/>
            <a:ext cx="3333988" cy="790099"/>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320 vụ, giảm 7,25% so với cùng kỳ năm 2023.</a:t>
            </a:r>
            <a:endParaRPr lang="en-US" sz="1900" dirty="0"/>
          </a:p>
        </p:txBody>
      </p:sp>
      <p:pic>
        <p:nvPicPr>
          <p:cNvPr id="16" name="Picture 15">
            <a:extLst>
              <a:ext uri="{FF2B5EF4-FFF2-40B4-BE49-F238E27FC236}">
                <a16:creationId xmlns:a16="http://schemas.microsoft.com/office/drawing/2014/main" id="{0DCAFAF5-E1C0-182D-D5F0-7DE83F8878CC}"/>
              </a:ext>
            </a:extLst>
          </p:cNvPr>
          <p:cNvPicPr>
            <a:picLocks noChangeAspect="1"/>
          </p:cNvPicPr>
          <p:nvPr/>
        </p:nvPicPr>
        <p:blipFill>
          <a:blip r:embed="rId4"/>
          <a:stretch>
            <a:fillRect/>
          </a:stretch>
        </p:blipFill>
        <p:spPr>
          <a:xfrm>
            <a:off x="11686233" y="7362060"/>
            <a:ext cx="2801656" cy="86754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Text 0"/>
          <p:cNvSpPr/>
          <p:nvPr/>
        </p:nvSpPr>
        <p:spPr>
          <a:xfrm>
            <a:off x="3573304" y="3374827"/>
            <a:ext cx="7483792" cy="627698"/>
          </a:xfrm>
          <a:prstGeom prst="rect">
            <a:avLst/>
          </a:prstGeom>
          <a:noFill/>
          <a:ln/>
        </p:spPr>
        <p:txBody>
          <a:bodyPr wrap="none" lIns="0" tIns="0" rIns="0" bIns="0" rtlCol="0" anchor="t"/>
          <a:lstStyle/>
          <a:p>
            <a:pPr marL="0" indent="0">
              <a:lnSpc>
                <a:spcPts val="4900"/>
              </a:lnSpc>
              <a:buNone/>
            </a:pPr>
            <a:r>
              <a:rPr lang="en-US" sz="4400" b="1" dirty="0">
                <a:solidFill>
                  <a:srgbClr val="020202"/>
                </a:solidFill>
                <a:latin typeface="PT Serif" pitchFamily="34" charset="0"/>
                <a:ea typeface="PT Serif" pitchFamily="34" charset="-122"/>
                <a:cs typeface="PT Serif" pitchFamily="34" charset="-120"/>
              </a:rPr>
              <a:t>Đặc điểm công việc chế tạo wafer</a:t>
            </a:r>
            <a:endParaRPr lang="en-US" sz="4400" b="1" dirty="0"/>
          </a:p>
        </p:txBody>
      </p:sp>
      <p:sp>
        <p:nvSpPr>
          <p:cNvPr id="4" name="Text 1"/>
          <p:cNvSpPr/>
          <p:nvPr/>
        </p:nvSpPr>
        <p:spPr>
          <a:xfrm>
            <a:off x="998381" y="3960073"/>
            <a:ext cx="13291185" cy="306110"/>
          </a:xfrm>
          <a:prstGeom prst="rect">
            <a:avLst/>
          </a:prstGeom>
          <a:noFill/>
          <a:ln/>
        </p:spPr>
        <p:txBody>
          <a:bodyPr wrap="none" lIns="0" tIns="0" rIns="0" bIns="0" rtlCol="0" anchor="t"/>
          <a:lstStyle/>
          <a:p>
            <a:pPr marL="0" indent="0" algn="ctr">
              <a:lnSpc>
                <a:spcPts val="2400"/>
              </a:lnSpc>
              <a:buNone/>
            </a:pPr>
            <a:r>
              <a:rPr lang="en-US" sz="1500" dirty="0">
                <a:solidFill>
                  <a:srgbClr val="383838"/>
                </a:solidFill>
                <a:latin typeface="DM Sans" pitchFamily="34" charset="0"/>
                <a:ea typeface="DM Sans" pitchFamily="34" charset="-122"/>
                <a:cs typeface="DM Sans" pitchFamily="34" charset="-120"/>
              </a:rPr>
              <a:t>Chế tạo wafer là quá trình xử lý silicon để tạo nền tảng cho vi mạch. Yêu cầu độ chính xác cao và kiểm soát chất lượng nghiêm ngặt.</a:t>
            </a:r>
            <a:endParaRPr lang="en-US" sz="1500" dirty="0"/>
          </a:p>
        </p:txBody>
      </p:sp>
      <p:sp>
        <p:nvSpPr>
          <p:cNvPr id="5" name="Shape 2"/>
          <p:cNvSpPr/>
          <p:nvPr/>
        </p:nvSpPr>
        <p:spPr>
          <a:xfrm>
            <a:off x="7303770" y="4810721"/>
            <a:ext cx="22860" cy="3347680"/>
          </a:xfrm>
          <a:prstGeom prst="roundRect">
            <a:avLst>
              <a:gd name="adj" fmla="val 125537"/>
            </a:avLst>
          </a:prstGeom>
          <a:solidFill>
            <a:srgbClr val="D8D4D4"/>
          </a:solidFill>
          <a:ln/>
        </p:spPr>
      </p:sp>
      <p:sp>
        <p:nvSpPr>
          <p:cNvPr id="6" name="Shape 3"/>
          <p:cNvSpPr/>
          <p:nvPr/>
        </p:nvSpPr>
        <p:spPr>
          <a:xfrm>
            <a:off x="6453247" y="5229583"/>
            <a:ext cx="669608" cy="22860"/>
          </a:xfrm>
          <a:prstGeom prst="roundRect">
            <a:avLst>
              <a:gd name="adj" fmla="val 125537"/>
            </a:avLst>
          </a:prstGeom>
          <a:solidFill>
            <a:srgbClr val="D8D4D4"/>
          </a:solidFill>
          <a:ln/>
        </p:spPr>
      </p:sp>
      <p:sp>
        <p:nvSpPr>
          <p:cNvPr id="7" name="Shape 4"/>
          <p:cNvSpPr/>
          <p:nvPr/>
        </p:nvSpPr>
        <p:spPr>
          <a:xfrm>
            <a:off x="7099995" y="5025867"/>
            <a:ext cx="430411" cy="430411"/>
          </a:xfrm>
          <a:prstGeom prst="roundRect">
            <a:avLst>
              <a:gd name="adj" fmla="val 6668"/>
            </a:avLst>
          </a:prstGeom>
          <a:solidFill>
            <a:srgbClr val="F2EEEE"/>
          </a:solidFill>
          <a:ln/>
        </p:spPr>
      </p:sp>
      <p:sp>
        <p:nvSpPr>
          <p:cNvPr id="8" name="Text 5"/>
          <p:cNvSpPr/>
          <p:nvPr/>
        </p:nvSpPr>
        <p:spPr>
          <a:xfrm>
            <a:off x="7234892" y="5090399"/>
            <a:ext cx="160615" cy="301347"/>
          </a:xfrm>
          <a:prstGeom prst="rect">
            <a:avLst/>
          </a:prstGeom>
          <a:noFill/>
          <a:ln/>
        </p:spPr>
        <p:txBody>
          <a:bodyPr wrap="none" lIns="0" tIns="0" rIns="0" bIns="0" rtlCol="0" anchor="t"/>
          <a:lstStyle/>
          <a:p>
            <a:pPr marL="0" indent="0" algn="ctr">
              <a:lnSpc>
                <a:spcPts val="2350"/>
              </a:lnSpc>
              <a:buNone/>
            </a:pPr>
            <a:r>
              <a:rPr lang="en-US" sz="2350" dirty="0">
                <a:solidFill>
                  <a:srgbClr val="383838"/>
                </a:solidFill>
                <a:latin typeface="PT Serif" pitchFamily="34" charset="0"/>
                <a:ea typeface="PT Serif" pitchFamily="34" charset="-122"/>
                <a:cs typeface="PT Serif" pitchFamily="34" charset="-120"/>
              </a:rPr>
              <a:t>1</a:t>
            </a:r>
            <a:endParaRPr lang="en-US" sz="2350" dirty="0"/>
          </a:p>
        </p:txBody>
      </p:sp>
      <p:sp>
        <p:nvSpPr>
          <p:cNvPr id="9" name="Text 6"/>
          <p:cNvSpPr/>
          <p:nvPr/>
        </p:nvSpPr>
        <p:spPr>
          <a:xfrm>
            <a:off x="3752017" y="5001935"/>
            <a:ext cx="2511028" cy="313849"/>
          </a:xfrm>
          <a:prstGeom prst="rect">
            <a:avLst/>
          </a:prstGeom>
          <a:noFill/>
          <a:ln/>
        </p:spPr>
        <p:txBody>
          <a:bodyPr wrap="none" lIns="0" tIns="0" rIns="0" bIns="0" rtlCol="0" anchor="t"/>
          <a:lstStyle/>
          <a:p>
            <a:pPr marL="0" indent="0" algn="r">
              <a:lnSpc>
                <a:spcPts val="2450"/>
              </a:lnSpc>
              <a:buNone/>
            </a:pPr>
            <a:r>
              <a:rPr lang="en-US" sz="1950" b="1" dirty="0">
                <a:solidFill>
                  <a:srgbClr val="383838"/>
                </a:solidFill>
                <a:latin typeface="PT Serif" pitchFamily="34" charset="0"/>
                <a:ea typeface="PT Serif" pitchFamily="34" charset="-122"/>
                <a:cs typeface="PT Serif" pitchFamily="34" charset="-120"/>
              </a:rPr>
              <a:t>Xử lý silicon</a:t>
            </a:r>
            <a:endParaRPr lang="en-US" sz="1950" b="1" dirty="0"/>
          </a:p>
        </p:txBody>
      </p:sp>
      <p:sp>
        <p:nvSpPr>
          <p:cNvPr id="10" name="Text 7"/>
          <p:cNvSpPr/>
          <p:nvPr/>
        </p:nvSpPr>
        <p:spPr>
          <a:xfrm>
            <a:off x="776585" y="5252443"/>
            <a:ext cx="5593437" cy="306110"/>
          </a:xfrm>
          <a:prstGeom prst="rect">
            <a:avLst/>
          </a:prstGeom>
          <a:noFill/>
          <a:ln/>
        </p:spPr>
        <p:txBody>
          <a:bodyPr wrap="none" lIns="0" tIns="0" rIns="0" bIns="0" rtlCol="0" anchor="t"/>
          <a:lstStyle/>
          <a:p>
            <a:pPr marL="0" indent="0" algn="r">
              <a:lnSpc>
                <a:spcPts val="2400"/>
              </a:lnSpc>
              <a:buNone/>
            </a:pPr>
            <a:r>
              <a:rPr lang="en-US" sz="1500" dirty="0">
                <a:solidFill>
                  <a:srgbClr val="383838"/>
                </a:solidFill>
                <a:latin typeface="DM Sans" pitchFamily="34" charset="0"/>
                <a:ea typeface="DM Sans" pitchFamily="34" charset="-122"/>
                <a:cs typeface="DM Sans" pitchFamily="34" charset="-120"/>
              </a:rPr>
              <a:t>Nấu chảy và tinh chế silicon để loại bỏ tạp chất.</a:t>
            </a:r>
            <a:endParaRPr lang="en-US" sz="1500" dirty="0"/>
          </a:p>
        </p:txBody>
      </p:sp>
      <p:sp>
        <p:nvSpPr>
          <p:cNvPr id="11" name="Shape 8"/>
          <p:cNvSpPr/>
          <p:nvPr/>
        </p:nvSpPr>
        <p:spPr>
          <a:xfrm>
            <a:off x="7507545" y="6186012"/>
            <a:ext cx="669608" cy="22860"/>
          </a:xfrm>
          <a:prstGeom prst="roundRect">
            <a:avLst>
              <a:gd name="adj" fmla="val 125537"/>
            </a:avLst>
          </a:prstGeom>
          <a:solidFill>
            <a:srgbClr val="D8D4D4"/>
          </a:solidFill>
          <a:ln/>
        </p:spPr>
      </p:sp>
      <p:sp>
        <p:nvSpPr>
          <p:cNvPr id="12" name="Shape 9"/>
          <p:cNvSpPr/>
          <p:nvPr/>
        </p:nvSpPr>
        <p:spPr>
          <a:xfrm>
            <a:off x="7099995" y="5982296"/>
            <a:ext cx="430411" cy="430411"/>
          </a:xfrm>
          <a:prstGeom prst="roundRect">
            <a:avLst>
              <a:gd name="adj" fmla="val 6668"/>
            </a:avLst>
          </a:prstGeom>
          <a:solidFill>
            <a:srgbClr val="F2EEEE"/>
          </a:solidFill>
          <a:ln/>
        </p:spPr>
      </p:sp>
      <p:sp>
        <p:nvSpPr>
          <p:cNvPr id="13" name="Text 10"/>
          <p:cNvSpPr/>
          <p:nvPr/>
        </p:nvSpPr>
        <p:spPr>
          <a:xfrm>
            <a:off x="7234892" y="6046828"/>
            <a:ext cx="160615" cy="301347"/>
          </a:xfrm>
          <a:prstGeom prst="rect">
            <a:avLst/>
          </a:prstGeom>
          <a:noFill/>
          <a:ln/>
        </p:spPr>
        <p:txBody>
          <a:bodyPr wrap="none" lIns="0" tIns="0" rIns="0" bIns="0" rtlCol="0" anchor="t"/>
          <a:lstStyle/>
          <a:p>
            <a:pPr marL="0" indent="0" algn="ctr">
              <a:lnSpc>
                <a:spcPts val="2350"/>
              </a:lnSpc>
              <a:buNone/>
            </a:pPr>
            <a:r>
              <a:rPr lang="en-US" sz="2350" dirty="0">
                <a:solidFill>
                  <a:srgbClr val="383838"/>
                </a:solidFill>
                <a:latin typeface="PT Serif" pitchFamily="34" charset="0"/>
                <a:ea typeface="PT Serif" pitchFamily="34" charset="-122"/>
                <a:cs typeface="PT Serif" pitchFamily="34" charset="-120"/>
              </a:rPr>
              <a:t>2</a:t>
            </a:r>
            <a:endParaRPr lang="en-US" sz="2350" dirty="0"/>
          </a:p>
        </p:txBody>
      </p:sp>
      <p:sp>
        <p:nvSpPr>
          <p:cNvPr id="14" name="Text 11"/>
          <p:cNvSpPr/>
          <p:nvPr/>
        </p:nvSpPr>
        <p:spPr>
          <a:xfrm>
            <a:off x="8367355" y="5958364"/>
            <a:ext cx="2511028" cy="313849"/>
          </a:xfrm>
          <a:prstGeom prst="rect">
            <a:avLst/>
          </a:prstGeom>
          <a:noFill/>
          <a:ln/>
        </p:spPr>
        <p:txBody>
          <a:bodyPr wrap="none" lIns="0" tIns="0" rIns="0" bIns="0" rtlCol="0" anchor="t"/>
          <a:lstStyle/>
          <a:p>
            <a:pPr marL="0" indent="0" algn="l">
              <a:lnSpc>
                <a:spcPts val="2450"/>
              </a:lnSpc>
              <a:buNone/>
            </a:pPr>
            <a:r>
              <a:rPr lang="en-US" sz="1950" b="1" dirty="0">
                <a:solidFill>
                  <a:srgbClr val="383838"/>
                </a:solidFill>
                <a:latin typeface="PT Serif" pitchFamily="34" charset="0"/>
                <a:ea typeface="PT Serif" pitchFamily="34" charset="-122"/>
                <a:cs typeface="PT Serif" pitchFamily="34" charset="-120"/>
              </a:rPr>
              <a:t>Đúc thành hình trụ</a:t>
            </a:r>
            <a:endParaRPr lang="en-US" sz="1950" b="1" dirty="0"/>
          </a:p>
        </p:txBody>
      </p:sp>
      <p:sp>
        <p:nvSpPr>
          <p:cNvPr id="15" name="Text 12"/>
          <p:cNvSpPr/>
          <p:nvPr/>
        </p:nvSpPr>
        <p:spPr>
          <a:xfrm>
            <a:off x="8474332" y="6208872"/>
            <a:ext cx="5593437" cy="306110"/>
          </a:xfrm>
          <a:prstGeom prst="rect">
            <a:avLst/>
          </a:prstGeom>
          <a:noFill/>
          <a:ln/>
        </p:spPr>
        <p:txBody>
          <a:bodyPr wrap="none" lIns="0" tIns="0" rIns="0" bIns="0" rtlCol="0" anchor="t"/>
          <a:lstStyle/>
          <a:p>
            <a:pPr marL="0" indent="0" algn="l">
              <a:lnSpc>
                <a:spcPts val="2400"/>
              </a:lnSpc>
              <a:buNone/>
            </a:pPr>
            <a:r>
              <a:rPr lang="en-US" sz="1500" dirty="0">
                <a:solidFill>
                  <a:srgbClr val="383838"/>
                </a:solidFill>
                <a:latin typeface="DM Sans" pitchFamily="34" charset="0"/>
                <a:ea typeface="DM Sans" pitchFamily="34" charset="-122"/>
                <a:cs typeface="DM Sans" pitchFamily="34" charset="-120"/>
              </a:rPr>
              <a:t>Silicon tinh khiết được đúc thành các hình trụ lớn.</a:t>
            </a:r>
            <a:endParaRPr lang="en-US" sz="1500" dirty="0"/>
          </a:p>
        </p:txBody>
      </p:sp>
      <p:sp>
        <p:nvSpPr>
          <p:cNvPr id="16" name="Shape 13"/>
          <p:cNvSpPr/>
          <p:nvPr/>
        </p:nvSpPr>
        <p:spPr>
          <a:xfrm>
            <a:off x="6453247" y="7120361"/>
            <a:ext cx="669608" cy="22860"/>
          </a:xfrm>
          <a:prstGeom prst="roundRect">
            <a:avLst>
              <a:gd name="adj" fmla="val 125537"/>
            </a:avLst>
          </a:prstGeom>
          <a:solidFill>
            <a:srgbClr val="D8D4D4"/>
          </a:solidFill>
          <a:ln/>
        </p:spPr>
      </p:sp>
      <p:sp>
        <p:nvSpPr>
          <p:cNvPr id="17" name="Shape 14"/>
          <p:cNvSpPr/>
          <p:nvPr/>
        </p:nvSpPr>
        <p:spPr>
          <a:xfrm>
            <a:off x="7099995" y="6916645"/>
            <a:ext cx="430411" cy="430411"/>
          </a:xfrm>
          <a:prstGeom prst="roundRect">
            <a:avLst>
              <a:gd name="adj" fmla="val 6668"/>
            </a:avLst>
          </a:prstGeom>
          <a:solidFill>
            <a:srgbClr val="F2EEEE"/>
          </a:solidFill>
          <a:ln/>
        </p:spPr>
      </p:sp>
      <p:sp>
        <p:nvSpPr>
          <p:cNvPr id="18" name="Text 15"/>
          <p:cNvSpPr/>
          <p:nvPr/>
        </p:nvSpPr>
        <p:spPr>
          <a:xfrm>
            <a:off x="7234892" y="6981177"/>
            <a:ext cx="160615" cy="301347"/>
          </a:xfrm>
          <a:prstGeom prst="rect">
            <a:avLst/>
          </a:prstGeom>
          <a:noFill/>
          <a:ln/>
        </p:spPr>
        <p:txBody>
          <a:bodyPr wrap="none" lIns="0" tIns="0" rIns="0" bIns="0" rtlCol="0" anchor="t"/>
          <a:lstStyle/>
          <a:p>
            <a:pPr marL="0" indent="0" algn="ctr">
              <a:lnSpc>
                <a:spcPts val="2350"/>
              </a:lnSpc>
              <a:buNone/>
            </a:pPr>
            <a:r>
              <a:rPr lang="en-US" sz="2350" dirty="0">
                <a:solidFill>
                  <a:srgbClr val="383838"/>
                </a:solidFill>
                <a:latin typeface="PT Serif" pitchFamily="34" charset="0"/>
                <a:ea typeface="PT Serif" pitchFamily="34" charset="-122"/>
                <a:cs typeface="PT Serif" pitchFamily="34" charset="-120"/>
              </a:rPr>
              <a:t>3</a:t>
            </a:r>
            <a:endParaRPr lang="en-US" sz="2350" dirty="0"/>
          </a:p>
        </p:txBody>
      </p:sp>
      <p:sp>
        <p:nvSpPr>
          <p:cNvPr id="19" name="Text 16"/>
          <p:cNvSpPr/>
          <p:nvPr/>
        </p:nvSpPr>
        <p:spPr>
          <a:xfrm>
            <a:off x="3752017" y="6892713"/>
            <a:ext cx="2511028" cy="313849"/>
          </a:xfrm>
          <a:prstGeom prst="rect">
            <a:avLst/>
          </a:prstGeom>
          <a:noFill/>
          <a:ln/>
        </p:spPr>
        <p:txBody>
          <a:bodyPr wrap="none" lIns="0" tIns="0" rIns="0" bIns="0" rtlCol="0" anchor="t"/>
          <a:lstStyle/>
          <a:p>
            <a:pPr marL="0" indent="0" algn="r">
              <a:lnSpc>
                <a:spcPts val="2450"/>
              </a:lnSpc>
              <a:buNone/>
            </a:pPr>
            <a:r>
              <a:rPr lang="en-US" sz="1950" b="1" dirty="0">
                <a:solidFill>
                  <a:srgbClr val="383838"/>
                </a:solidFill>
                <a:latin typeface="PT Serif" pitchFamily="34" charset="0"/>
                <a:ea typeface="PT Serif" pitchFamily="34" charset="-122"/>
                <a:cs typeface="PT Serif" pitchFamily="34" charset="-120"/>
              </a:rPr>
              <a:t>Cắt thành wafer</a:t>
            </a:r>
            <a:endParaRPr lang="en-US" sz="1950" b="1" dirty="0"/>
          </a:p>
        </p:txBody>
      </p:sp>
      <p:sp>
        <p:nvSpPr>
          <p:cNvPr id="20" name="Text 17"/>
          <p:cNvSpPr/>
          <p:nvPr/>
        </p:nvSpPr>
        <p:spPr>
          <a:xfrm>
            <a:off x="776585" y="7143221"/>
            <a:ext cx="5593437" cy="306110"/>
          </a:xfrm>
          <a:prstGeom prst="rect">
            <a:avLst/>
          </a:prstGeom>
          <a:noFill/>
          <a:ln/>
        </p:spPr>
        <p:txBody>
          <a:bodyPr wrap="none" lIns="0" tIns="0" rIns="0" bIns="0" rtlCol="0" anchor="t"/>
          <a:lstStyle/>
          <a:p>
            <a:pPr marL="0" indent="0" algn="r">
              <a:lnSpc>
                <a:spcPts val="2400"/>
              </a:lnSpc>
              <a:buNone/>
            </a:pPr>
            <a:r>
              <a:rPr lang="en-US" sz="1500" dirty="0">
                <a:solidFill>
                  <a:srgbClr val="383838"/>
                </a:solidFill>
                <a:latin typeface="DM Sans" pitchFamily="34" charset="0"/>
                <a:ea typeface="DM Sans" pitchFamily="34" charset="-122"/>
                <a:cs typeface="DM Sans" pitchFamily="34" charset="-120"/>
              </a:rPr>
              <a:t>Các hình trụ được cắt thành các lát mỏng gọi là wafer.</a:t>
            </a:r>
            <a:endParaRPr lang="en-US" sz="1500" dirty="0"/>
          </a:p>
        </p:txBody>
      </p:sp>
      <p:pic>
        <p:nvPicPr>
          <p:cNvPr id="1026" name="Picture 2" descr="Manufacturers choose Parramatta | AtParramatta">
            <a:extLst>
              <a:ext uri="{FF2B5EF4-FFF2-40B4-BE49-F238E27FC236}">
                <a16:creationId xmlns:a16="http://schemas.microsoft.com/office/drawing/2014/main" id="{588E4525-3177-8826-F49A-8711909764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7390" y="236217"/>
            <a:ext cx="4460310" cy="280202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5DB6589F-9EF7-8427-464F-36417CD6235E}"/>
              </a:ext>
            </a:extLst>
          </p:cNvPr>
          <p:cNvPicPr>
            <a:picLocks noChangeAspect="1"/>
          </p:cNvPicPr>
          <p:nvPr/>
        </p:nvPicPr>
        <p:blipFill>
          <a:blip r:embed="rId4"/>
          <a:stretch>
            <a:fillRect/>
          </a:stretch>
        </p:blipFill>
        <p:spPr>
          <a:xfrm>
            <a:off x="11686233" y="7362060"/>
            <a:ext cx="2801656" cy="86754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706880" y="3375879"/>
            <a:ext cx="3901440" cy="3268980"/>
          </a:xfrm>
          <a:prstGeom prst="rect">
            <a:avLst/>
          </a:prstGeom>
        </p:spPr>
      </p:pic>
      <p:sp>
        <p:nvSpPr>
          <p:cNvPr id="3" name="Text 0"/>
          <p:cNvSpPr/>
          <p:nvPr/>
        </p:nvSpPr>
        <p:spPr>
          <a:xfrm>
            <a:off x="1485899" y="567095"/>
            <a:ext cx="11658603" cy="1353264"/>
          </a:xfrm>
          <a:prstGeom prst="rect">
            <a:avLst/>
          </a:prstGeom>
          <a:noFill/>
          <a:ln/>
        </p:spPr>
        <p:txBody>
          <a:bodyPr wrap="square" lIns="0" tIns="0" rIns="0" bIns="0" rtlCol="0" anchor="t"/>
          <a:lstStyle/>
          <a:p>
            <a:pPr marL="0" indent="0" algn="ctr">
              <a:lnSpc>
                <a:spcPts val="5300"/>
              </a:lnSpc>
              <a:buNone/>
            </a:pPr>
            <a:r>
              <a:rPr lang="en-US" sz="5400" b="1" dirty="0">
                <a:solidFill>
                  <a:srgbClr val="020202"/>
                </a:solidFill>
                <a:latin typeface="PT Serif" pitchFamily="34" charset="0"/>
                <a:ea typeface="PT Serif" pitchFamily="34" charset="-122"/>
                <a:cs typeface="PT Serif" pitchFamily="34" charset="-120"/>
              </a:rPr>
              <a:t>Nguy cơ tai nạn khi chế tạo wafer</a:t>
            </a:r>
            <a:endParaRPr lang="en-US" sz="5400" b="1" dirty="0"/>
          </a:p>
        </p:txBody>
      </p:sp>
      <p:sp>
        <p:nvSpPr>
          <p:cNvPr id="4" name="Shape 1"/>
          <p:cNvSpPr/>
          <p:nvPr/>
        </p:nvSpPr>
        <p:spPr>
          <a:xfrm>
            <a:off x="6208157" y="2229683"/>
            <a:ext cx="7700486" cy="1204317"/>
          </a:xfrm>
          <a:prstGeom prst="roundRect">
            <a:avLst>
              <a:gd name="adj" fmla="val 2568"/>
            </a:avLst>
          </a:prstGeom>
          <a:solidFill>
            <a:srgbClr val="F2EEEE"/>
          </a:solidFill>
          <a:ln/>
        </p:spPr>
      </p:sp>
      <p:sp>
        <p:nvSpPr>
          <p:cNvPr id="5" name="Text 2"/>
          <p:cNvSpPr/>
          <p:nvPr/>
        </p:nvSpPr>
        <p:spPr>
          <a:xfrm>
            <a:off x="6414373" y="2435900"/>
            <a:ext cx="2706529" cy="338257"/>
          </a:xfrm>
          <a:prstGeom prst="rect">
            <a:avLst/>
          </a:prstGeom>
          <a:noFill/>
          <a:ln/>
        </p:spPr>
        <p:txBody>
          <a:bodyPr wrap="none" lIns="0" tIns="0" rIns="0" bIns="0" rtlCol="0" anchor="t"/>
          <a:lstStyle/>
          <a:p>
            <a:pPr marL="0" indent="0">
              <a:lnSpc>
                <a:spcPts val="2650"/>
              </a:lnSpc>
              <a:buNone/>
            </a:pPr>
            <a:r>
              <a:rPr lang="en-US" sz="2100" b="1" dirty="0">
                <a:solidFill>
                  <a:srgbClr val="383838"/>
                </a:solidFill>
                <a:latin typeface="PT Serif" pitchFamily="34" charset="0"/>
                <a:ea typeface="PT Serif" pitchFamily="34" charset="-122"/>
                <a:cs typeface="PT Serif" pitchFamily="34" charset="-120"/>
              </a:rPr>
              <a:t>Bỏng nhiệt</a:t>
            </a:r>
            <a:endParaRPr lang="en-US" sz="2100" b="1" dirty="0"/>
          </a:p>
        </p:txBody>
      </p:sp>
      <p:sp>
        <p:nvSpPr>
          <p:cNvPr id="6" name="Text 3"/>
          <p:cNvSpPr/>
          <p:nvPr/>
        </p:nvSpPr>
        <p:spPr>
          <a:xfrm>
            <a:off x="6414373" y="2897862"/>
            <a:ext cx="7288054" cy="329922"/>
          </a:xfrm>
          <a:prstGeom prst="rect">
            <a:avLst/>
          </a:prstGeom>
          <a:noFill/>
          <a:ln/>
        </p:spPr>
        <p:txBody>
          <a:bodyPr wrap="none" lIns="0" tIns="0" rIns="0" bIns="0" rtlCol="0" anchor="t"/>
          <a:lstStyle/>
          <a:p>
            <a:pPr marL="0" indent="0">
              <a:lnSpc>
                <a:spcPts val="2550"/>
              </a:lnSpc>
              <a:buNone/>
            </a:pPr>
            <a:r>
              <a:rPr lang="en-US" sz="1600" dirty="0">
                <a:solidFill>
                  <a:srgbClr val="383838"/>
                </a:solidFill>
                <a:latin typeface="DM Sans" pitchFamily="34" charset="0"/>
                <a:ea typeface="DM Sans" pitchFamily="34" charset="-122"/>
                <a:cs typeface="DM Sans" pitchFamily="34" charset="-120"/>
              </a:rPr>
              <a:t>Do tiếp xúc với thiết bị gia nhiệt như lò nung và máy sấy.</a:t>
            </a:r>
            <a:endParaRPr lang="en-US" sz="1600" dirty="0"/>
          </a:p>
        </p:txBody>
      </p:sp>
      <p:sp>
        <p:nvSpPr>
          <p:cNvPr id="7" name="Shape 4"/>
          <p:cNvSpPr/>
          <p:nvPr/>
        </p:nvSpPr>
        <p:spPr>
          <a:xfrm>
            <a:off x="6208157" y="3640217"/>
            <a:ext cx="7700486" cy="1204317"/>
          </a:xfrm>
          <a:prstGeom prst="roundRect">
            <a:avLst>
              <a:gd name="adj" fmla="val 2568"/>
            </a:avLst>
          </a:prstGeom>
          <a:solidFill>
            <a:srgbClr val="F2EEEE"/>
          </a:solidFill>
          <a:ln/>
        </p:spPr>
      </p:sp>
      <p:sp>
        <p:nvSpPr>
          <p:cNvPr id="8" name="Text 5"/>
          <p:cNvSpPr/>
          <p:nvPr/>
        </p:nvSpPr>
        <p:spPr>
          <a:xfrm>
            <a:off x="6414373" y="3846433"/>
            <a:ext cx="2706529" cy="338257"/>
          </a:xfrm>
          <a:prstGeom prst="rect">
            <a:avLst/>
          </a:prstGeom>
          <a:noFill/>
          <a:ln/>
        </p:spPr>
        <p:txBody>
          <a:bodyPr wrap="none" lIns="0" tIns="0" rIns="0" bIns="0" rtlCol="0" anchor="t"/>
          <a:lstStyle/>
          <a:p>
            <a:pPr marL="0" indent="0">
              <a:lnSpc>
                <a:spcPts val="2650"/>
              </a:lnSpc>
              <a:buNone/>
            </a:pPr>
            <a:r>
              <a:rPr lang="en-US" sz="2100" b="1" dirty="0">
                <a:solidFill>
                  <a:srgbClr val="383838"/>
                </a:solidFill>
                <a:latin typeface="PT Serif" pitchFamily="34" charset="0"/>
                <a:ea typeface="PT Serif" pitchFamily="34" charset="-122"/>
                <a:cs typeface="PT Serif" pitchFamily="34" charset="-120"/>
              </a:rPr>
              <a:t>Tiếp xúc hóa chất</a:t>
            </a:r>
            <a:endParaRPr lang="en-US" sz="2100" b="1" dirty="0"/>
          </a:p>
        </p:txBody>
      </p:sp>
      <p:sp>
        <p:nvSpPr>
          <p:cNvPr id="9" name="Text 6"/>
          <p:cNvSpPr/>
          <p:nvPr/>
        </p:nvSpPr>
        <p:spPr>
          <a:xfrm>
            <a:off x="6414373" y="4308396"/>
            <a:ext cx="7288054" cy="329922"/>
          </a:xfrm>
          <a:prstGeom prst="rect">
            <a:avLst/>
          </a:prstGeom>
          <a:noFill/>
          <a:ln/>
        </p:spPr>
        <p:txBody>
          <a:bodyPr wrap="none" lIns="0" tIns="0" rIns="0" bIns="0" rtlCol="0" anchor="t"/>
          <a:lstStyle/>
          <a:p>
            <a:pPr marL="0" indent="0">
              <a:lnSpc>
                <a:spcPts val="2550"/>
              </a:lnSpc>
              <a:buNone/>
            </a:pPr>
            <a:r>
              <a:rPr lang="en-US" sz="1600" dirty="0">
                <a:solidFill>
                  <a:srgbClr val="383838"/>
                </a:solidFill>
                <a:latin typeface="DM Sans" pitchFamily="34" charset="0"/>
                <a:ea typeface="DM Sans" pitchFamily="34" charset="-122"/>
                <a:cs typeface="DM Sans" pitchFamily="34" charset="-120"/>
              </a:rPr>
              <a:t>Có thể gây dị ứng da, kích ứng mắt hoặc hô hấp.</a:t>
            </a:r>
            <a:endParaRPr lang="en-US" sz="1600" dirty="0"/>
          </a:p>
        </p:txBody>
      </p:sp>
      <p:sp>
        <p:nvSpPr>
          <p:cNvPr id="10" name="Shape 7"/>
          <p:cNvSpPr/>
          <p:nvPr/>
        </p:nvSpPr>
        <p:spPr>
          <a:xfrm>
            <a:off x="6208157" y="5050750"/>
            <a:ext cx="7700486" cy="1204317"/>
          </a:xfrm>
          <a:prstGeom prst="roundRect">
            <a:avLst>
              <a:gd name="adj" fmla="val 2568"/>
            </a:avLst>
          </a:prstGeom>
          <a:solidFill>
            <a:srgbClr val="F2EEEE"/>
          </a:solidFill>
          <a:ln/>
        </p:spPr>
      </p:sp>
      <p:sp>
        <p:nvSpPr>
          <p:cNvPr id="11" name="Text 8"/>
          <p:cNvSpPr/>
          <p:nvPr/>
        </p:nvSpPr>
        <p:spPr>
          <a:xfrm>
            <a:off x="6414373" y="5256967"/>
            <a:ext cx="2706529" cy="338257"/>
          </a:xfrm>
          <a:prstGeom prst="rect">
            <a:avLst/>
          </a:prstGeom>
          <a:noFill/>
          <a:ln/>
        </p:spPr>
        <p:txBody>
          <a:bodyPr wrap="none" lIns="0" tIns="0" rIns="0" bIns="0" rtlCol="0" anchor="t"/>
          <a:lstStyle/>
          <a:p>
            <a:pPr marL="0" indent="0">
              <a:lnSpc>
                <a:spcPts val="2650"/>
              </a:lnSpc>
              <a:buNone/>
            </a:pPr>
            <a:r>
              <a:rPr lang="en-US" sz="2100" b="1" dirty="0">
                <a:solidFill>
                  <a:srgbClr val="383838"/>
                </a:solidFill>
                <a:latin typeface="PT Serif" pitchFamily="34" charset="0"/>
                <a:ea typeface="PT Serif" pitchFamily="34" charset="-122"/>
                <a:cs typeface="PT Serif" pitchFamily="34" charset="-120"/>
              </a:rPr>
              <a:t>Chấn thương cơ học</a:t>
            </a:r>
            <a:endParaRPr lang="en-US" sz="2100" b="1" dirty="0"/>
          </a:p>
        </p:txBody>
      </p:sp>
      <p:sp>
        <p:nvSpPr>
          <p:cNvPr id="12" name="Text 9"/>
          <p:cNvSpPr/>
          <p:nvPr/>
        </p:nvSpPr>
        <p:spPr>
          <a:xfrm>
            <a:off x="6414373" y="5718929"/>
            <a:ext cx="7288054" cy="329922"/>
          </a:xfrm>
          <a:prstGeom prst="rect">
            <a:avLst/>
          </a:prstGeom>
          <a:noFill/>
          <a:ln/>
        </p:spPr>
        <p:txBody>
          <a:bodyPr wrap="none" lIns="0" tIns="0" rIns="0" bIns="0" rtlCol="0" anchor="t"/>
          <a:lstStyle/>
          <a:p>
            <a:pPr marL="0" indent="0">
              <a:lnSpc>
                <a:spcPts val="2550"/>
              </a:lnSpc>
              <a:buNone/>
            </a:pPr>
            <a:r>
              <a:rPr lang="en-US" sz="1600" dirty="0">
                <a:solidFill>
                  <a:srgbClr val="383838"/>
                </a:solidFill>
                <a:latin typeface="DM Sans" pitchFamily="34" charset="0"/>
                <a:ea typeface="DM Sans" pitchFamily="34" charset="-122"/>
                <a:cs typeface="DM Sans" pitchFamily="34" charset="-120"/>
              </a:rPr>
              <a:t>Do máy móc và thiết bị trong dây chuyền sản xuất.</a:t>
            </a:r>
            <a:endParaRPr lang="en-US" sz="1600" dirty="0"/>
          </a:p>
        </p:txBody>
      </p:sp>
      <p:sp>
        <p:nvSpPr>
          <p:cNvPr id="13" name="Shape 10"/>
          <p:cNvSpPr/>
          <p:nvPr/>
        </p:nvSpPr>
        <p:spPr>
          <a:xfrm>
            <a:off x="6208157" y="6461284"/>
            <a:ext cx="7700486" cy="1204317"/>
          </a:xfrm>
          <a:prstGeom prst="roundRect">
            <a:avLst>
              <a:gd name="adj" fmla="val 2568"/>
            </a:avLst>
          </a:prstGeom>
          <a:solidFill>
            <a:srgbClr val="F2EEEE"/>
          </a:solidFill>
          <a:ln/>
        </p:spPr>
      </p:sp>
      <p:sp>
        <p:nvSpPr>
          <p:cNvPr id="14" name="Text 11"/>
          <p:cNvSpPr/>
          <p:nvPr/>
        </p:nvSpPr>
        <p:spPr>
          <a:xfrm>
            <a:off x="6414373" y="6667500"/>
            <a:ext cx="2706529" cy="338257"/>
          </a:xfrm>
          <a:prstGeom prst="rect">
            <a:avLst/>
          </a:prstGeom>
          <a:noFill/>
          <a:ln/>
        </p:spPr>
        <p:txBody>
          <a:bodyPr wrap="none" lIns="0" tIns="0" rIns="0" bIns="0" rtlCol="0" anchor="t"/>
          <a:lstStyle/>
          <a:p>
            <a:pPr marL="0" indent="0">
              <a:lnSpc>
                <a:spcPts val="2650"/>
              </a:lnSpc>
              <a:buNone/>
            </a:pPr>
            <a:r>
              <a:rPr lang="en-US" sz="2100" b="1" dirty="0">
                <a:solidFill>
                  <a:srgbClr val="383838"/>
                </a:solidFill>
                <a:latin typeface="PT Serif" pitchFamily="34" charset="0"/>
                <a:ea typeface="PT Serif" pitchFamily="34" charset="-122"/>
                <a:cs typeface="PT Serif" pitchFamily="34" charset="-120"/>
              </a:rPr>
              <a:t>Hít phải bụi</a:t>
            </a:r>
            <a:endParaRPr lang="en-US" sz="2100" b="1" dirty="0"/>
          </a:p>
        </p:txBody>
      </p:sp>
      <p:sp>
        <p:nvSpPr>
          <p:cNvPr id="15" name="Text 12"/>
          <p:cNvSpPr/>
          <p:nvPr/>
        </p:nvSpPr>
        <p:spPr>
          <a:xfrm>
            <a:off x="6414373" y="7129463"/>
            <a:ext cx="7288054" cy="329922"/>
          </a:xfrm>
          <a:prstGeom prst="rect">
            <a:avLst/>
          </a:prstGeom>
          <a:noFill/>
          <a:ln/>
        </p:spPr>
        <p:txBody>
          <a:bodyPr wrap="none" lIns="0" tIns="0" rIns="0" bIns="0" rtlCol="0" anchor="t"/>
          <a:lstStyle/>
          <a:p>
            <a:pPr marL="0" indent="0">
              <a:lnSpc>
                <a:spcPts val="2550"/>
              </a:lnSpc>
              <a:buNone/>
            </a:pPr>
            <a:r>
              <a:rPr lang="en-US" sz="1600" dirty="0">
                <a:solidFill>
                  <a:srgbClr val="383838"/>
                </a:solidFill>
                <a:latin typeface="DM Sans" pitchFamily="34" charset="0"/>
                <a:ea typeface="DM Sans" pitchFamily="34" charset="-122"/>
                <a:cs typeface="DM Sans" pitchFamily="34" charset="-120"/>
              </a:rPr>
              <a:t>Bụi từ nguyên liệu và quá trình sản xuất gây vấn đề hô hấp.</a:t>
            </a:r>
            <a:endParaRPr lang="en-US" sz="1600" dirty="0"/>
          </a:p>
        </p:txBody>
      </p:sp>
      <p:pic>
        <p:nvPicPr>
          <p:cNvPr id="16" name="Picture 15">
            <a:extLst>
              <a:ext uri="{FF2B5EF4-FFF2-40B4-BE49-F238E27FC236}">
                <a16:creationId xmlns:a16="http://schemas.microsoft.com/office/drawing/2014/main" id="{0053E21C-5A66-0AA9-EBDB-44F76C181D21}"/>
              </a:ext>
            </a:extLst>
          </p:cNvPr>
          <p:cNvPicPr>
            <a:picLocks noChangeAspect="1"/>
          </p:cNvPicPr>
          <p:nvPr/>
        </p:nvPicPr>
        <p:blipFill>
          <a:blip r:embed="rId4"/>
          <a:stretch>
            <a:fillRect/>
          </a:stretch>
        </p:blipFill>
        <p:spPr>
          <a:xfrm>
            <a:off x="11686233" y="7362060"/>
            <a:ext cx="2801656" cy="86754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905547" y="0"/>
            <a:ext cx="3102531" cy="2998742"/>
          </a:xfrm>
          <a:prstGeom prst="rect">
            <a:avLst/>
          </a:prstGeom>
        </p:spPr>
      </p:pic>
      <p:sp>
        <p:nvSpPr>
          <p:cNvPr id="3" name="Text 0"/>
          <p:cNvSpPr/>
          <p:nvPr/>
        </p:nvSpPr>
        <p:spPr>
          <a:xfrm>
            <a:off x="865422" y="3084965"/>
            <a:ext cx="12492633" cy="724614"/>
          </a:xfrm>
          <a:prstGeom prst="rect">
            <a:avLst/>
          </a:prstGeom>
          <a:noFill/>
          <a:ln/>
        </p:spPr>
        <p:txBody>
          <a:bodyPr wrap="none" lIns="0" tIns="0" rIns="0" bIns="0" rtlCol="0" anchor="t"/>
          <a:lstStyle/>
          <a:p>
            <a:pPr marL="0" indent="0">
              <a:lnSpc>
                <a:spcPts val="5700"/>
              </a:lnSpc>
              <a:buNone/>
            </a:pPr>
            <a:r>
              <a:rPr lang="en-US" sz="4550" b="1" dirty="0">
                <a:solidFill>
                  <a:srgbClr val="020202"/>
                </a:solidFill>
                <a:latin typeface="PT Serif" pitchFamily="34" charset="0"/>
                <a:ea typeface="PT Serif" pitchFamily="34" charset="-122"/>
                <a:cs typeface="PT Serif" pitchFamily="34" charset="-120"/>
              </a:rPr>
              <a:t>Biện pháp phòng tránh tai nạn khi chế tạo wafer</a:t>
            </a:r>
            <a:endParaRPr lang="en-US" sz="4550" b="1" dirty="0"/>
          </a:p>
        </p:txBody>
      </p:sp>
      <p:pic>
        <p:nvPicPr>
          <p:cNvPr id="4" name="Image 1" descr="preencoded.png"/>
          <p:cNvPicPr>
            <a:picLocks noChangeAspect="1"/>
          </p:cNvPicPr>
          <p:nvPr/>
        </p:nvPicPr>
        <p:blipFill>
          <a:blip r:embed="rId4"/>
          <a:stretch>
            <a:fillRect/>
          </a:stretch>
        </p:blipFill>
        <p:spPr>
          <a:xfrm>
            <a:off x="772954" y="4527828"/>
            <a:ext cx="4361498" cy="883325"/>
          </a:xfrm>
          <a:prstGeom prst="rect">
            <a:avLst/>
          </a:prstGeom>
        </p:spPr>
      </p:pic>
      <p:sp>
        <p:nvSpPr>
          <p:cNvPr id="5" name="Text 1"/>
          <p:cNvSpPr/>
          <p:nvPr/>
        </p:nvSpPr>
        <p:spPr>
          <a:xfrm>
            <a:off x="993696" y="5609986"/>
            <a:ext cx="2898577" cy="362307"/>
          </a:xfrm>
          <a:prstGeom prst="rect">
            <a:avLst/>
          </a:prstGeom>
          <a:noFill/>
          <a:ln/>
        </p:spPr>
        <p:txBody>
          <a:bodyPr wrap="none" lIns="0" tIns="0" rIns="0" bIns="0" rtlCol="0" anchor="t"/>
          <a:lstStyle/>
          <a:p>
            <a:pPr marL="0" indent="0" algn="l">
              <a:lnSpc>
                <a:spcPts val="2850"/>
              </a:lnSpc>
              <a:buNone/>
            </a:pPr>
            <a:r>
              <a:rPr lang="en-US" sz="2250" b="1" dirty="0">
                <a:solidFill>
                  <a:srgbClr val="383838"/>
                </a:solidFill>
                <a:latin typeface="PT Serif" pitchFamily="34" charset="0"/>
                <a:ea typeface="PT Serif" pitchFamily="34" charset="-122"/>
                <a:cs typeface="PT Serif" pitchFamily="34" charset="-120"/>
              </a:rPr>
              <a:t>Đào tạo an toàn</a:t>
            </a:r>
            <a:endParaRPr lang="en-US" sz="2250" b="1" dirty="0"/>
          </a:p>
        </p:txBody>
      </p:sp>
      <p:sp>
        <p:nvSpPr>
          <p:cNvPr id="6" name="Text 2"/>
          <p:cNvSpPr/>
          <p:nvPr/>
        </p:nvSpPr>
        <p:spPr>
          <a:xfrm>
            <a:off x="993696" y="6237089"/>
            <a:ext cx="3920014" cy="1060133"/>
          </a:xfrm>
          <a:prstGeom prst="rect">
            <a:avLst/>
          </a:prstGeom>
          <a:noFill/>
          <a:ln/>
        </p:spPr>
        <p:txBody>
          <a:bodyPr wrap="square" lIns="0" tIns="0" rIns="0" bIns="0" rtlCol="0" anchor="t"/>
          <a:lstStyle/>
          <a:p>
            <a:pPr marL="0" indent="0" algn="l">
              <a:lnSpc>
                <a:spcPts val="2750"/>
              </a:lnSpc>
              <a:buNone/>
            </a:pPr>
            <a:r>
              <a:rPr lang="en-US" sz="1700" dirty="0">
                <a:solidFill>
                  <a:srgbClr val="383838"/>
                </a:solidFill>
                <a:latin typeface="DM Sans" pitchFamily="34" charset="0"/>
                <a:ea typeface="DM Sans" pitchFamily="34" charset="-122"/>
                <a:cs typeface="DM Sans" pitchFamily="34" charset="-120"/>
              </a:rPr>
              <a:t>Hướng dẫn công nhân về quy trình làm việc an toàn và cách sử dụng thiết bị.</a:t>
            </a:r>
            <a:endParaRPr lang="en-US" sz="1700" dirty="0"/>
          </a:p>
        </p:txBody>
      </p:sp>
      <p:pic>
        <p:nvPicPr>
          <p:cNvPr id="7" name="Image 2" descr="preencoded.png"/>
          <p:cNvPicPr>
            <a:picLocks noChangeAspect="1"/>
          </p:cNvPicPr>
          <p:nvPr/>
        </p:nvPicPr>
        <p:blipFill>
          <a:blip r:embed="rId5"/>
          <a:stretch>
            <a:fillRect/>
          </a:stretch>
        </p:blipFill>
        <p:spPr>
          <a:xfrm>
            <a:off x="5134451" y="4527828"/>
            <a:ext cx="4361498" cy="883325"/>
          </a:xfrm>
          <a:prstGeom prst="rect">
            <a:avLst/>
          </a:prstGeom>
        </p:spPr>
      </p:pic>
      <p:sp>
        <p:nvSpPr>
          <p:cNvPr id="8" name="Text 3"/>
          <p:cNvSpPr/>
          <p:nvPr/>
        </p:nvSpPr>
        <p:spPr>
          <a:xfrm>
            <a:off x="5575935" y="5609986"/>
            <a:ext cx="2898577" cy="362307"/>
          </a:xfrm>
          <a:prstGeom prst="rect">
            <a:avLst/>
          </a:prstGeom>
          <a:noFill/>
          <a:ln/>
        </p:spPr>
        <p:txBody>
          <a:bodyPr wrap="none" lIns="0" tIns="0" rIns="0" bIns="0" rtlCol="0" anchor="t"/>
          <a:lstStyle/>
          <a:p>
            <a:pPr marL="0" indent="0" algn="l">
              <a:lnSpc>
                <a:spcPts val="2850"/>
              </a:lnSpc>
              <a:buNone/>
            </a:pPr>
            <a:r>
              <a:rPr lang="en-US" sz="2250" b="1" dirty="0">
                <a:solidFill>
                  <a:srgbClr val="383838"/>
                </a:solidFill>
                <a:latin typeface="PT Serif" pitchFamily="34" charset="0"/>
                <a:ea typeface="PT Serif" pitchFamily="34" charset="-122"/>
                <a:cs typeface="PT Serif" pitchFamily="34" charset="-120"/>
              </a:rPr>
              <a:t>Trang bị bảo hộ</a:t>
            </a:r>
            <a:endParaRPr lang="en-US" sz="2250" b="1" dirty="0"/>
          </a:p>
        </p:txBody>
      </p:sp>
      <p:sp>
        <p:nvSpPr>
          <p:cNvPr id="9" name="Text 4"/>
          <p:cNvSpPr/>
          <p:nvPr/>
        </p:nvSpPr>
        <p:spPr>
          <a:xfrm>
            <a:off x="5575935" y="6237089"/>
            <a:ext cx="3920014" cy="706755"/>
          </a:xfrm>
          <a:prstGeom prst="rect">
            <a:avLst/>
          </a:prstGeom>
          <a:noFill/>
          <a:ln/>
        </p:spPr>
        <p:txBody>
          <a:bodyPr wrap="square" lIns="0" tIns="0" rIns="0" bIns="0" rtlCol="0" anchor="t"/>
          <a:lstStyle/>
          <a:p>
            <a:pPr marL="0" indent="0" algn="l">
              <a:lnSpc>
                <a:spcPts val="2750"/>
              </a:lnSpc>
              <a:buNone/>
            </a:pPr>
            <a:r>
              <a:rPr lang="en-US" sz="1700" dirty="0">
                <a:solidFill>
                  <a:srgbClr val="383838"/>
                </a:solidFill>
                <a:latin typeface="DM Sans" pitchFamily="34" charset="0"/>
                <a:ea typeface="DM Sans" pitchFamily="34" charset="-122"/>
                <a:cs typeface="DM Sans" pitchFamily="34" charset="-120"/>
              </a:rPr>
              <a:t>Cung cấp đầy đủ thiết bị bảo hộ cá nhân như găng tay, kính, khẩu trang.</a:t>
            </a:r>
            <a:endParaRPr lang="en-US" sz="1700" dirty="0"/>
          </a:p>
        </p:txBody>
      </p:sp>
      <p:pic>
        <p:nvPicPr>
          <p:cNvPr id="10" name="Image 3" descr="preencoded.png"/>
          <p:cNvPicPr>
            <a:picLocks noChangeAspect="1"/>
          </p:cNvPicPr>
          <p:nvPr/>
        </p:nvPicPr>
        <p:blipFill>
          <a:blip r:embed="rId6"/>
          <a:stretch>
            <a:fillRect/>
          </a:stretch>
        </p:blipFill>
        <p:spPr>
          <a:xfrm>
            <a:off x="9495949" y="4527828"/>
            <a:ext cx="4361498" cy="883325"/>
          </a:xfrm>
          <a:prstGeom prst="rect">
            <a:avLst/>
          </a:prstGeom>
        </p:spPr>
      </p:pic>
      <p:sp>
        <p:nvSpPr>
          <p:cNvPr id="11" name="Text 5"/>
          <p:cNvSpPr/>
          <p:nvPr/>
        </p:nvSpPr>
        <p:spPr>
          <a:xfrm>
            <a:off x="9937433" y="5609986"/>
            <a:ext cx="2898577" cy="362307"/>
          </a:xfrm>
          <a:prstGeom prst="rect">
            <a:avLst/>
          </a:prstGeom>
          <a:noFill/>
          <a:ln/>
        </p:spPr>
        <p:txBody>
          <a:bodyPr wrap="none" lIns="0" tIns="0" rIns="0" bIns="0" rtlCol="0" anchor="t"/>
          <a:lstStyle/>
          <a:p>
            <a:pPr marL="0" indent="0" algn="l">
              <a:lnSpc>
                <a:spcPts val="2850"/>
              </a:lnSpc>
              <a:buNone/>
            </a:pPr>
            <a:r>
              <a:rPr lang="en-US" sz="2250" b="1" dirty="0">
                <a:solidFill>
                  <a:srgbClr val="383838"/>
                </a:solidFill>
                <a:latin typeface="PT Serif" pitchFamily="34" charset="0"/>
                <a:ea typeface="PT Serif" pitchFamily="34" charset="-122"/>
                <a:cs typeface="PT Serif" pitchFamily="34" charset="-120"/>
              </a:rPr>
              <a:t>Bảo trì thiết bị</a:t>
            </a:r>
            <a:endParaRPr lang="en-US" sz="2250" b="1" dirty="0"/>
          </a:p>
        </p:txBody>
      </p:sp>
      <p:sp>
        <p:nvSpPr>
          <p:cNvPr id="12" name="Text 6"/>
          <p:cNvSpPr/>
          <p:nvPr/>
        </p:nvSpPr>
        <p:spPr>
          <a:xfrm>
            <a:off x="9937433" y="6171126"/>
            <a:ext cx="3920014" cy="1060133"/>
          </a:xfrm>
          <a:prstGeom prst="rect">
            <a:avLst/>
          </a:prstGeom>
          <a:noFill/>
          <a:ln/>
        </p:spPr>
        <p:txBody>
          <a:bodyPr wrap="square" lIns="0" tIns="0" rIns="0" bIns="0" rtlCol="0" anchor="t"/>
          <a:lstStyle/>
          <a:p>
            <a:pPr marL="0" indent="0" algn="l">
              <a:lnSpc>
                <a:spcPts val="2750"/>
              </a:lnSpc>
              <a:buNone/>
            </a:pPr>
            <a:r>
              <a:rPr lang="en-US" sz="1700" dirty="0">
                <a:solidFill>
                  <a:srgbClr val="383838"/>
                </a:solidFill>
                <a:latin typeface="DM Sans" pitchFamily="34" charset="0"/>
                <a:ea typeface="DM Sans" pitchFamily="34" charset="-122"/>
                <a:cs typeface="DM Sans" pitchFamily="34" charset="-120"/>
              </a:rPr>
              <a:t>Kiểm tra và bảo dưỡng máy móc, thiết bị định kỳ để đảm bảo hoạt động an toàn.</a:t>
            </a:r>
            <a:endParaRPr lang="en-US" sz="1700" dirty="0"/>
          </a:p>
        </p:txBody>
      </p:sp>
      <p:pic>
        <p:nvPicPr>
          <p:cNvPr id="13" name="Picture 12">
            <a:extLst>
              <a:ext uri="{FF2B5EF4-FFF2-40B4-BE49-F238E27FC236}">
                <a16:creationId xmlns:a16="http://schemas.microsoft.com/office/drawing/2014/main" id="{DC4C78FC-B79A-DEFA-8BC2-3F076EFDC704}"/>
              </a:ext>
            </a:extLst>
          </p:cNvPr>
          <p:cNvPicPr>
            <a:picLocks noChangeAspect="1"/>
          </p:cNvPicPr>
          <p:nvPr/>
        </p:nvPicPr>
        <p:blipFill>
          <a:blip r:embed="rId7"/>
          <a:stretch>
            <a:fillRect/>
          </a:stretch>
        </p:blipFill>
        <p:spPr>
          <a:xfrm>
            <a:off x="11686233" y="7362060"/>
            <a:ext cx="2801656" cy="86754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5580698" y="243959"/>
            <a:ext cx="3468886" cy="1951911"/>
          </a:xfrm>
          <a:prstGeom prst="rect">
            <a:avLst/>
          </a:prstGeom>
        </p:spPr>
      </p:pic>
      <p:sp>
        <p:nvSpPr>
          <p:cNvPr id="4" name="Text 0"/>
          <p:cNvSpPr/>
          <p:nvPr/>
        </p:nvSpPr>
        <p:spPr>
          <a:xfrm>
            <a:off x="3251239" y="2455426"/>
            <a:ext cx="8150543" cy="640318"/>
          </a:xfrm>
          <a:prstGeom prst="rect">
            <a:avLst/>
          </a:prstGeom>
          <a:noFill/>
          <a:ln/>
        </p:spPr>
        <p:txBody>
          <a:bodyPr wrap="none" lIns="0" tIns="0" rIns="0" bIns="0" rtlCol="0" anchor="t"/>
          <a:lstStyle/>
          <a:p>
            <a:pPr marL="0" indent="0" algn="ctr">
              <a:lnSpc>
                <a:spcPts val="5000"/>
              </a:lnSpc>
              <a:buNone/>
            </a:pPr>
            <a:r>
              <a:rPr lang="en-US" sz="4000" b="1" dirty="0">
                <a:solidFill>
                  <a:srgbClr val="020202"/>
                </a:solidFill>
                <a:latin typeface="PT Serif" pitchFamily="34" charset="0"/>
                <a:ea typeface="PT Serif" pitchFamily="34" charset="-122"/>
                <a:cs typeface="PT Serif" pitchFamily="34" charset="-120"/>
              </a:rPr>
              <a:t>Đặc điểm công việc in hình vi mạch</a:t>
            </a:r>
            <a:endParaRPr lang="en-US" sz="4000" b="1" dirty="0"/>
          </a:p>
        </p:txBody>
      </p:sp>
      <p:sp>
        <p:nvSpPr>
          <p:cNvPr id="5" name="Text 1"/>
          <p:cNvSpPr/>
          <p:nvPr/>
        </p:nvSpPr>
        <p:spPr>
          <a:xfrm>
            <a:off x="2270702" y="3033029"/>
            <a:ext cx="13264277" cy="312182"/>
          </a:xfrm>
          <a:prstGeom prst="rect">
            <a:avLst/>
          </a:prstGeom>
          <a:noFill/>
          <a:ln/>
        </p:spPr>
        <p:txBody>
          <a:bodyPr wrap="none" lIns="0" tIns="0" rIns="0" bIns="0" rtlCol="0" anchor="t"/>
          <a:lstStyle/>
          <a:p>
            <a:pPr marL="0" indent="0">
              <a:lnSpc>
                <a:spcPts val="2450"/>
              </a:lnSpc>
              <a:buNone/>
            </a:pPr>
            <a:r>
              <a:rPr lang="en-US" sz="1500" dirty="0">
                <a:solidFill>
                  <a:srgbClr val="383838"/>
                </a:solidFill>
                <a:latin typeface="DM Sans" pitchFamily="34" charset="0"/>
                <a:ea typeface="DM Sans" pitchFamily="34" charset="-122"/>
                <a:cs typeface="DM Sans" pitchFamily="34" charset="-120"/>
              </a:rPr>
              <a:t>In hình vi mạch là quá trình chuyển mẫu mạch điện lên bề mặt wafer. Sử dụng công nghệ in khắc với độ chính xác cao.</a:t>
            </a:r>
            <a:endParaRPr lang="en-US" sz="1500" dirty="0"/>
          </a:p>
        </p:txBody>
      </p:sp>
      <p:sp>
        <p:nvSpPr>
          <p:cNvPr id="6" name="Shape 2"/>
          <p:cNvSpPr/>
          <p:nvPr/>
        </p:nvSpPr>
        <p:spPr>
          <a:xfrm>
            <a:off x="683062" y="6069211"/>
            <a:ext cx="13264277" cy="22860"/>
          </a:xfrm>
          <a:prstGeom prst="roundRect">
            <a:avLst>
              <a:gd name="adj" fmla="val 128075"/>
            </a:avLst>
          </a:prstGeom>
          <a:solidFill>
            <a:srgbClr val="D8D4D4"/>
          </a:solidFill>
          <a:ln/>
        </p:spPr>
      </p:sp>
      <p:sp>
        <p:nvSpPr>
          <p:cNvPr id="7" name="Shape 3"/>
          <p:cNvSpPr/>
          <p:nvPr/>
        </p:nvSpPr>
        <p:spPr>
          <a:xfrm>
            <a:off x="3938826" y="5386149"/>
            <a:ext cx="22860" cy="683062"/>
          </a:xfrm>
          <a:prstGeom prst="roundRect">
            <a:avLst>
              <a:gd name="adj" fmla="val 128075"/>
            </a:avLst>
          </a:prstGeom>
          <a:solidFill>
            <a:srgbClr val="D8D4D4"/>
          </a:solidFill>
          <a:ln/>
        </p:spPr>
      </p:sp>
      <p:sp>
        <p:nvSpPr>
          <p:cNvPr id="8" name="Shape 4"/>
          <p:cNvSpPr/>
          <p:nvPr/>
        </p:nvSpPr>
        <p:spPr>
          <a:xfrm>
            <a:off x="3730704" y="5849660"/>
            <a:ext cx="439103" cy="439102"/>
          </a:xfrm>
          <a:prstGeom prst="roundRect">
            <a:avLst>
              <a:gd name="adj" fmla="val 6668"/>
            </a:avLst>
          </a:prstGeom>
          <a:solidFill>
            <a:srgbClr val="F2EEEE"/>
          </a:solidFill>
          <a:ln/>
        </p:spPr>
      </p:sp>
      <p:sp>
        <p:nvSpPr>
          <p:cNvPr id="9" name="Text 5"/>
          <p:cNvSpPr/>
          <p:nvPr/>
        </p:nvSpPr>
        <p:spPr>
          <a:xfrm>
            <a:off x="3868341" y="5915501"/>
            <a:ext cx="163830" cy="307419"/>
          </a:xfrm>
          <a:prstGeom prst="rect">
            <a:avLst/>
          </a:prstGeom>
          <a:noFill/>
          <a:ln/>
        </p:spPr>
        <p:txBody>
          <a:bodyPr wrap="none" lIns="0" tIns="0" rIns="0" bIns="0" rtlCol="0" anchor="t"/>
          <a:lstStyle/>
          <a:p>
            <a:pPr marL="0" indent="0" algn="ctr">
              <a:lnSpc>
                <a:spcPts val="2400"/>
              </a:lnSpc>
              <a:buNone/>
            </a:pPr>
            <a:r>
              <a:rPr lang="en-US" sz="2400" dirty="0">
                <a:solidFill>
                  <a:srgbClr val="383838"/>
                </a:solidFill>
                <a:latin typeface="PT Serif" pitchFamily="34" charset="0"/>
                <a:ea typeface="PT Serif" pitchFamily="34" charset="-122"/>
                <a:cs typeface="PT Serif" pitchFamily="34" charset="-120"/>
              </a:rPr>
              <a:t>1</a:t>
            </a:r>
            <a:endParaRPr lang="en-US" sz="2400" dirty="0"/>
          </a:p>
        </p:txBody>
      </p:sp>
      <p:sp>
        <p:nvSpPr>
          <p:cNvPr id="10" name="Text 6"/>
          <p:cNvSpPr/>
          <p:nvPr/>
        </p:nvSpPr>
        <p:spPr>
          <a:xfrm>
            <a:off x="2669381" y="4441388"/>
            <a:ext cx="2561749" cy="320278"/>
          </a:xfrm>
          <a:prstGeom prst="rect">
            <a:avLst/>
          </a:prstGeom>
          <a:noFill/>
          <a:ln/>
        </p:spPr>
        <p:txBody>
          <a:bodyPr wrap="none" lIns="0" tIns="0" rIns="0" bIns="0" rtlCol="0" anchor="t"/>
          <a:lstStyle/>
          <a:p>
            <a:pPr marL="0" indent="0" algn="ctr">
              <a:lnSpc>
                <a:spcPts val="2500"/>
              </a:lnSpc>
              <a:buNone/>
            </a:pPr>
            <a:r>
              <a:rPr lang="en-US" sz="2000" b="1" dirty="0">
                <a:solidFill>
                  <a:srgbClr val="383838"/>
                </a:solidFill>
                <a:latin typeface="PT Serif" pitchFamily="34" charset="0"/>
                <a:ea typeface="PT Serif" pitchFamily="34" charset="-122"/>
                <a:cs typeface="PT Serif" pitchFamily="34" charset="-120"/>
              </a:rPr>
              <a:t>Phủ lớp nhạy sáng</a:t>
            </a:r>
            <a:endParaRPr lang="en-US" sz="2000" b="1" dirty="0"/>
          </a:p>
        </p:txBody>
      </p:sp>
      <p:sp>
        <p:nvSpPr>
          <p:cNvPr id="11" name="Text 7"/>
          <p:cNvSpPr/>
          <p:nvPr/>
        </p:nvSpPr>
        <p:spPr>
          <a:xfrm>
            <a:off x="889576" y="4783692"/>
            <a:ext cx="6144220" cy="312182"/>
          </a:xfrm>
          <a:prstGeom prst="rect">
            <a:avLst/>
          </a:prstGeom>
          <a:noFill/>
          <a:ln/>
        </p:spPr>
        <p:txBody>
          <a:bodyPr wrap="none" lIns="0" tIns="0" rIns="0" bIns="0" rtlCol="0" anchor="t"/>
          <a:lstStyle/>
          <a:p>
            <a:pPr marL="0" indent="0" algn="ctr">
              <a:lnSpc>
                <a:spcPts val="2450"/>
              </a:lnSpc>
              <a:buNone/>
            </a:pPr>
            <a:r>
              <a:rPr lang="en-US" sz="1500" dirty="0">
                <a:solidFill>
                  <a:srgbClr val="383838"/>
                </a:solidFill>
                <a:latin typeface="DM Sans" pitchFamily="34" charset="0"/>
                <a:ea typeface="DM Sans" pitchFamily="34" charset="-122"/>
                <a:cs typeface="DM Sans" pitchFamily="34" charset="-120"/>
              </a:rPr>
              <a:t>Áp dụng lớp photoresist lên bề mặt wafer.</a:t>
            </a:r>
            <a:endParaRPr lang="en-US" sz="1500" dirty="0"/>
          </a:p>
        </p:txBody>
      </p:sp>
      <p:sp>
        <p:nvSpPr>
          <p:cNvPr id="12" name="Shape 8"/>
          <p:cNvSpPr/>
          <p:nvPr/>
        </p:nvSpPr>
        <p:spPr>
          <a:xfrm>
            <a:off x="7303651" y="6069211"/>
            <a:ext cx="22860" cy="683062"/>
          </a:xfrm>
          <a:prstGeom prst="roundRect">
            <a:avLst>
              <a:gd name="adj" fmla="val 128075"/>
            </a:avLst>
          </a:prstGeom>
          <a:solidFill>
            <a:srgbClr val="D8D4D4"/>
          </a:solidFill>
          <a:ln/>
        </p:spPr>
      </p:sp>
      <p:sp>
        <p:nvSpPr>
          <p:cNvPr id="13" name="Shape 9"/>
          <p:cNvSpPr/>
          <p:nvPr/>
        </p:nvSpPr>
        <p:spPr>
          <a:xfrm>
            <a:off x="7095530" y="5849660"/>
            <a:ext cx="439103" cy="439102"/>
          </a:xfrm>
          <a:prstGeom prst="roundRect">
            <a:avLst>
              <a:gd name="adj" fmla="val 6668"/>
            </a:avLst>
          </a:prstGeom>
          <a:solidFill>
            <a:srgbClr val="F2EEEE"/>
          </a:solidFill>
          <a:ln/>
        </p:spPr>
      </p:sp>
      <p:sp>
        <p:nvSpPr>
          <p:cNvPr id="14" name="Text 10"/>
          <p:cNvSpPr/>
          <p:nvPr/>
        </p:nvSpPr>
        <p:spPr>
          <a:xfrm>
            <a:off x="7233166" y="5915501"/>
            <a:ext cx="163830" cy="307419"/>
          </a:xfrm>
          <a:prstGeom prst="rect">
            <a:avLst/>
          </a:prstGeom>
          <a:noFill/>
          <a:ln/>
        </p:spPr>
        <p:txBody>
          <a:bodyPr wrap="none" lIns="0" tIns="0" rIns="0" bIns="0" rtlCol="0" anchor="t"/>
          <a:lstStyle/>
          <a:p>
            <a:pPr marL="0" indent="0" algn="ctr">
              <a:lnSpc>
                <a:spcPts val="2400"/>
              </a:lnSpc>
              <a:buNone/>
            </a:pPr>
            <a:r>
              <a:rPr lang="en-US" sz="2400" dirty="0">
                <a:solidFill>
                  <a:srgbClr val="383838"/>
                </a:solidFill>
                <a:latin typeface="PT Serif" pitchFamily="34" charset="0"/>
                <a:ea typeface="PT Serif" pitchFamily="34" charset="-122"/>
                <a:cs typeface="PT Serif" pitchFamily="34" charset="-120"/>
              </a:rPr>
              <a:t>2</a:t>
            </a:r>
            <a:endParaRPr lang="en-US" sz="2400" dirty="0"/>
          </a:p>
        </p:txBody>
      </p:sp>
      <p:sp>
        <p:nvSpPr>
          <p:cNvPr id="15" name="Text 11"/>
          <p:cNvSpPr/>
          <p:nvPr/>
        </p:nvSpPr>
        <p:spPr>
          <a:xfrm>
            <a:off x="6008251" y="6947535"/>
            <a:ext cx="2613660" cy="320278"/>
          </a:xfrm>
          <a:prstGeom prst="rect">
            <a:avLst/>
          </a:prstGeom>
          <a:noFill/>
          <a:ln/>
        </p:spPr>
        <p:txBody>
          <a:bodyPr wrap="none" lIns="0" tIns="0" rIns="0" bIns="0" rtlCol="0" anchor="t"/>
          <a:lstStyle/>
          <a:p>
            <a:pPr marL="0" indent="0" algn="ctr">
              <a:lnSpc>
                <a:spcPts val="2500"/>
              </a:lnSpc>
              <a:buNone/>
            </a:pPr>
            <a:r>
              <a:rPr lang="en-US" sz="2000" b="1" dirty="0">
                <a:solidFill>
                  <a:srgbClr val="383838"/>
                </a:solidFill>
                <a:latin typeface="PT Serif" pitchFamily="34" charset="0"/>
                <a:ea typeface="PT Serif" pitchFamily="34" charset="-122"/>
                <a:cs typeface="PT Serif" pitchFamily="34" charset="-120"/>
              </a:rPr>
              <a:t>Chiếu sáng qua mặt nạ</a:t>
            </a:r>
            <a:endParaRPr lang="en-US" sz="2000" b="1" dirty="0"/>
          </a:p>
        </p:txBody>
      </p:sp>
      <p:sp>
        <p:nvSpPr>
          <p:cNvPr id="16" name="Text 12"/>
          <p:cNvSpPr/>
          <p:nvPr/>
        </p:nvSpPr>
        <p:spPr>
          <a:xfrm>
            <a:off x="4254401" y="7228761"/>
            <a:ext cx="6144220" cy="312182"/>
          </a:xfrm>
          <a:prstGeom prst="rect">
            <a:avLst/>
          </a:prstGeom>
          <a:noFill/>
          <a:ln/>
        </p:spPr>
        <p:txBody>
          <a:bodyPr wrap="none" lIns="0" tIns="0" rIns="0" bIns="0" rtlCol="0" anchor="t"/>
          <a:lstStyle/>
          <a:p>
            <a:pPr marL="0" indent="0" algn="ctr">
              <a:lnSpc>
                <a:spcPts val="2450"/>
              </a:lnSpc>
              <a:buNone/>
            </a:pPr>
            <a:r>
              <a:rPr lang="en-US" sz="1500" dirty="0">
                <a:solidFill>
                  <a:srgbClr val="383838"/>
                </a:solidFill>
                <a:latin typeface="DM Sans" pitchFamily="34" charset="0"/>
                <a:ea typeface="DM Sans" pitchFamily="34" charset="-122"/>
                <a:cs typeface="DM Sans" pitchFamily="34" charset="-120"/>
              </a:rPr>
              <a:t>Chiếu ánh sáng qua mặt nạ có hình ảnh mạch điện.</a:t>
            </a:r>
            <a:endParaRPr lang="en-US" sz="1500" dirty="0"/>
          </a:p>
        </p:txBody>
      </p:sp>
      <p:sp>
        <p:nvSpPr>
          <p:cNvPr id="17" name="Shape 13"/>
          <p:cNvSpPr/>
          <p:nvPr/>
        </p:nvSpPr>
        <p:spPr>
          <a:xfrm>
            <a:off x="10668595" y="5386149"/>
            <a:ext cx="22860" cy="683062"/>
          </a:xfrm>
          <a:prstGeom prst="roundRect">
            <a:avLst>
              <a:gd name="adj" fmla="val 128075"/>
            </a:avLst>
          </a:prstGeom>
          <a:solidFill>
            <a:srgbClr val="D8D4D4"/>
          </a:solidFill>
          <a:ln/>
        </p:spPr>
      </p:sp>
      <p:sp>
        <p:nvSpPr>
          <p:cNvPr id="18" name="Shape 14"/>
          <p:cNvSpPr/>
          <p:nvPr/>
        </p:nvSpPr>
        <p:spPr>
          <a:xfrm>
            <a:off x="10460474" y="5849660"/>
            <a:ext cx="439103" cy="439102"/>
          </a:xfrm>
          <a:prstGeom prst="roundRect">
            <a:avLst>
              <a:gd name="adj" fmla="val 6668"/>
            </a:avLst>
          </a:prstGeom>
          <a:solidFill>
            <a:srgbClr val="F2EEEE"/>
          </a:solidFill>
          <a:ln/>
        </p:spPr>
      </p:sp>
      <p:sp>
        <p:nvSpPr>
          <p:cNvPr id="19" name="Text 15"/>
          <p:cNvSpPr/>
          <p:nvPr/>
        </p:nvSpPr>
        <p:spPr>
          <a:xfrm>
            <a:off x="10598110" y="5915501"/>
            <a:ext cx="163830" cy="307419"/>
          </a:xfrm>
          <a:prstGeom prst="rect">
            <a:avLst/>
          </a:prstGeom>
          <a:noFill/>
          <a:ln/>
        </p:spPr>
        <p:txBody>
          <a:bodyPr wrap="none" lIns="0" tIns="0" rIns="0" bIns="0" rtlCol="0" anchor="t"/>
          <a:lstStyle/>
          <a:p>
            <a:pPr marL="0" indent="0" algn="ctr">
              <a:lnSpc>
                <a:spcPts val="2400"/>
              </a:lnSpc>
              <a:buNone/>
            </a:pPr>
            <a:r>
              <a:rPr lang="en-US" sz="2400" dirty="0">
                <a:solidFill>
                  <a:srgbClr val="383838"/>
                </a:solidFill>
                <a:latin typeface="PT Serif" pitchFamily="34" charset="0"/>
                <a:ea typeface="PT Serif" pitchFamily="34" charset="-122"/>
                <a:cs typeface="PT Serif" pitchFamily="34" charset="-120"/>
              </a:rPr>
              <a:t>3</a:t>
            </a:r>
            <a:endParaRPr lang="en-US" sz="2400" dirty="0"/>
          </a:p>
        </p:txBody>
      </p:sp>
      <p:sp>
        <p:nvSpPr>
          <p:cNvPr id="20" name="Text 16"/>
          <p:cNvSpPr/>
          <p:nvPr/>
        </p:nvSpPr>
        <p:spPr>
          <a:xfrm>
            <a:off x="9399151" y="4441388"/>
            <a:ext cx="2561749" cy="320278"/>
          </a:xfrm>
          <a:prstGeom prst="rect">
            <a:avLst/>
          </a:prstGeom>
          <a:noFill/>
          <a:ln/>
        </p:spPr>
        <p:txBody>
          <a:bodyPr wrap="none" lIns="0" tIns="0" rIns="0" bIns="0" rtlCol="0" anchor="t"/>
          <a:lstStyle/>
          <a:p>
            <a:pPr marL="0" indent="0" algn="ctr">
              <a:lnSpc>
                <a:spcPts val="2500"/>
              </a:lnSpc>
              <a:buNone/>
            </a:pPr>
            <a:r>
              <a:rPr lang="en-US" sz="2000" b="1" dirty="0">
                <a:solidFill>
                  <a:srgbClr val="383838"/>
                </a:solidFill>
                <a:latin typeface="PT Serif" pitchFamily="34" charset="0"/>
                <a:ea typeface="PT Serif" pitchFamily="34" charset="-122"/>
                <a:cs typeface="PT Serif" pitchFamily="34" charset="-120"/>
              </a:rPr>
              <a:t>Rửa và hiện ảnh</a:t>
            </a:r>
            <a:endParaRPr lang="en-US" sz="2000" b="1" dirty="0"/>
          </a:p>
        </p:txBody>
      </p:sp>
      <p:sp>
        <p:nvSpPr>
          <p:cNvPr id="21" name="Text 17"/>
          <p:cNvSpPr/>
          <p:nvPr/>
        </p:nvSpPr>
        <p:spPr>
          <a:xfrm>
            <a:off x="7619285" y="4712970"/>
            <a:ext cx="6144339" cy="312182"/>
          </a:xfrm>
          <a:prstGeom prst="rect">
            <a:avLst/>
          </a:prstGeom>
          <a:noFill/>
          <a:ln/>
        </p:spPr>
        <p:txBody>
          <a:bodyPr wrap="none" lIns="0" tIns="0" rIns="0" bIns="0" rtlCol="0" anchor="t"/>
          <a:lstStyle/>
          <a:p>
            <a:pPr marL="0" indent="0" algn="ctr">
              <a:lnSpc>
                <a:spcPts val="2450"/>
              </a:lnSpc>
              <a:buNone/>
            </a:pPr>
            <a:r>
              <a:rPr lang="en-US" sz="1500" dirty="0">
                <a:solidFill>
                  <a:srgbClr val="383838"/>
                </a:solidFill>
                <a:latin typeface="DM Sans" pitchFamily="34" charset="0"/>
                <a:ea typeface="DM Sans" pitchFamily="34" charset="-122"/>
                <a:cs typeface="DM Sans" pitchFamily="34" charset="-120"/>
              </a:rPr>
              <a:t>Loại bỏ phần photoresist không cần thiết, để lại mẫu mạch.</a:t>
            </a:r>
            <a:endParaRPr lang="en-US" sz="1500" dirty="0"/>
          </a:p>
        </p:txBody>
      </p:sp>
      <p:pic>
        <p:nvPicPr>
          <p:cNvPr id="22" name="Picture 21">
            <a:extLst>
              <a:ext uri="{FF2B5EF4-FFF2-40B4-BE49-F238E27FC236}">
                <a16:creationId xmlns:a16="http://schemas.microsoft.com/office/drawing/2014/main" id="{CBF920A3-1306-8463-ABA6-4FAD08B72687}"/>
              </a:ext>
            </a:extLst>
          </p:cNvPr>
          <p:cNvPicPr>
            <a:picLocks noChangeAspect="1"/>
          </p:cNvPicPr>
          <p:nvPr/>
        </p:nvPicPr>
        <p:blipFill>
          <a:blip r:embed="rId4"/>
          <a:stretch>
            <a:fillRect/>
          </a:stretch>
        </p:blipFill>
        <p:spPr>
          <a:xfrm>
            <a:off x="11686233" y="7362060"/>
            <a:ext cx="2801656" cy="86754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27973" y="3062823"/>
            <a:ext cx="4876800" cy="4297680"/>
          </a:xfrm>
          <a:prstGeom prst="rect">
            <a:avLst/>
          </a:prstGeom>
        </p:spPr>
      </p:pic>
      <p:sp>
        <p:nvSpPr>
          <p:cNvPr id="3" name="Text 0"/>
          <p:cNvSpPr/>
          <p:nvPr/>
        </p:nvSpPr>
        <p:spPr>
          <a:xfrm>
            <a:off x="1145512" y="832339"/>
            <a:ext cx="12763131" cy="1353264"/>
          </a:xfrm>
          <a:prstGeom prst="rect">
            <a:avLst/>
          </a:prstGeom>
          <a:noFill/>
          <a:ln/>
        </p:spPr>
        <p:txBody>
          <a:bodyPr wrap="square" lIns="0" tIns="0" rIns="0" bIns="0" rtlCol="0" anchor="t"/>
          <a:lstStyle/>
          <a:p>
            <a:pPr marL="0" indent="0">
              <a:lnSpc>
                <a:spcPts val="5300"/>
              </a:lnSpc>
              <a:buNone/>
            </a:pPr>
            <a:r>
              <a:rPr lang="en-US" sz="4400" b="1" dirty="0">
                <a:solidFill>
                  <a:srgbClr val="020202"/>
                </a:solidFill>
                <a:latin typeface="PT Serif" pitchFamily="34" charset="0"/>
                <a:ea typeface="PT Serif" pitchFamily="34" charset="-122"/>
                <a:cs typeface="PT Serif" pitchFamily="34" charset="-120"/>
              </a:rPr>
              <a:t>Nguy cơ tai nạn khi in hình vi mạch</a:t>
            </a:r>
            <a:endParaRPr lang="en-US" sz="4400" b="1" dirty="0"/>
          </a:p>
        </p:txBody>
      </p:sp>
      <p:sp>
        <p:nvSpPr>
          <p:cNvPr id="4" name="Shape 1"/>
          <p:cNvSpPr/>
          <p:nvPr/>
        </p:nvSpPr>
        <p:spPr>
          <a:xfrm>
            <a:off x="6208157" y="2229683"/>
            <a:ext cx="7700486" cy="1204317"/>
          </a:xfrm>
          <a:prstGeom prst="roundRect">
            <a:avLst>
              <a:gd name="adj" fmla="val 2568"/>
            </a:avLst>
          </a:prstGeom>
          <a:solidFill>
            <a:srgbClr val="F2EEEE"/>
          </a:solidFill>
          <a:ln/>
        </p:spPr>
      </p:sp>
      <p:sp>
        <p:nvSpPr>
          <p:cNvPr id="5" name="Text 2"/>
          <p:cNvSpPr/>
          <p:nvPr/>
        </p:nvSpPr>
        <p:spPr>
          <a:xfrm>
            <a:off x="6414373" y="2471445"/>
            <a:ext cx="2706529" cy="338257"/>
          </a:xfrm>
          <a:prstGeom prst="rect">
            <a:avLst/>
          </a:prstGeom>
          <a:noFill/>
          <a:ln/>
        </p:spPr>
        <p:txBody>
          <a:bodyPr wrap="none" lIns="0" tIns="0" rIns="0" bIns="0" rtlCol="0" anchor="t"/>
          <a:lstStyle/>
          <a:p>
            <a:pPr marL="0" indent="0">
              <a:lnSpc>
                <a:spcPts val="2650"/>
              </a:lnSpc>
              <a:buNone/>
            </a:pPr>
            <a:r>
              <a:rPr lang="en-US" sz="2100" b="1" dirty="0">
                <a:solidFill>
                  <a:srgbClr val="383838"/>
                </a:solidFill>
                <a:latin typeface="PT Serif" pitchFamily="34" charset="0"/>
                <a:ea typeface="PT Serif" pitchFamily="34" charset="-122"/>
                <a:cs typeface="PT Serif" pitchFamily="34" charset="-120"/>
              </a:rPr>
              <a:t>Tiếp xúc hóa chất</a:t>
            </a:r>
            <a:endParaRPr lang="en-US" sz="2100" b="1" dirty="0"/>
          </a:p>
        </p:txBody>
      </p:sp>
      <p:sp>
        <p:nvSpPr>
          <p:cNvPr id="6" name="Text 3"/>
          <p:cNvSpPr/>
          <p:nvPr/>
        </p:nvSpPr>
        <p:spPr>
          <a:xfrm>
            <a:off x="6414373" y="2897862"/>
            <a:ext cx="7288054" cy="329922"/>
          </a:xfrm>
          <a:prstGeom prst="rect">
            <a:avLst/>
          </a:prstGeom>
          <a:noFill/>
          <a:ln/>
        </p:spPr>
        <p:txBody>
          <a:bodyPr wrap="none" lIns="0" tIns="0" rIns="0" bIns="0" rtlCol="0" anchor="t"/>
          <a:lstStyle/>
          <a:p>
            <a:pPr marL="0" indent="0">
              <a:lnSpc>
                <a:spcPts val="2550"/>
              </a:lnSpc>
              <a:buNone/>
            </a:pPr>
            <a:r>
              <a:rPr lang="en-US" sz="1600" dirty="0">
                <a:solidFill>
                  <a:srgbClr val="383838"/>
                </a:solidFill>
                <a:latin typeface="DM Sans" pitchFamily="34" charset="0"/>
                <a:ea typeface="DM Sans" pitchFamily="34" charset="-122"/>
                <a:cs typeface="DM Sans" pitchFamily="34" charset="-120"/>
              </a:rPr>
              <a:t>Các chất nhạy sáng và dung môi có thể gây kích ứng.</a:t>
            </a:r>
            <a:endParaRPr lang="en-US" sz="1600" dirty="0"/>
          </a:p>
        </p:txBody>
      </p:sp>
      <p:sp>
        <p:nvSpPr>
          <p:cNvPr id="7" name="Shape 4"/>
          <p:cNvSpPr/>
          <p:nvPr/>
        </p:nvSpPr>
        <p:spPr>
          <a:xfrm>
            <a:off x="6208157" y="3640217"/>
            <a:ext cx="7700486" cy="1204317"/>
          </a:xfrm>
          <a:prstGeom prst="roundRect">
            <a:avLst>
              <a:gd name="adj" fmla="val 2568"/>
            </a:avLst>
          </a:prstGeom>
          <a:solidFill>
            <a:srgbClr val="F2EEEE"/>
          </a:solidFill>
          <a:ln/>
        </p:spPr>
      </p:sp>
      <p:sp>
        <p:nvSpPr>
          <p:cNvPr id="8" name="Text 5"/>
          <p:cNvSpPr/>
          <p:nvPr/>
        </p:nvSpPr>
        <p:spPr>
          <a:xfrm>
            <a:off x="6414373" y="3881978"/>
            <a:ext cx="2706529" cy="338257"/>
          </a:xfrm>
          <a:prstGeom prst="rect">
            <a:avLst/>
          </a:prstGeom>
          <a:noFill/>
          <a:ln/>
        </p:spPr>
        <p:txBody>
          <a:bodyPr wrap="none" lIns="0" tIns="0" rIns="0" bIns="0" rtlCol="0" anchor="t"/>
          <a:lstStyle/>
          <a:p>
            <a:pPr marL="0" indent="0">
              <a:lnSpc>
                <a:spcPts val="2650"/>
              </a:lnSpc>
              <a:buNone/>
            </a:pPr>
            <a:r>
              <a:rPr lang="en-US" sz="2100" b="1" dirty="0">
                <a:solidFill>
                  <a:srgbClr val="383838"/>
                </a:solidFill>
                <a:latin typeface="PT Serif" pitchFamily="34" charset="0"/>
                <a:ea typeface="PT Serif" pitchFamily="34" charset="-122"/>
                <a:cs typeface="PT Serif" pitchFamily="34" charset="-120"/>
              </a:rPr>
              <a:t>Tai nạn cơ học</a:t>
            </a:r>
            <a:endParaRPr lang="en-US" sz="2100" b="1" dirty="0"/>
          </a:p>
        </p:txBody>
      </p:sp>
      <p:sp>
        <p:nvSpPr>
          <p:cNvPr id="9" name="Text 6"/>
          <p:cNvSpPr/>
          <p:nvPr/>
        </p:nvSpPr>
        <p:spPr>
          <a:xfrm>
            <a:off x="6414373" y="4308396"/>
            <a:ext cx="7288054" cy="329922"/>
          </a:xfrm>
          <a:prstGeom prst="rect">
            <a:avLst/>
          </a:prstGeom>
          <a:noFill/>
          <a:ln/>
        </p:spPr>
        <p:txBody>
          <a:bodyPr wrap="none" lIns="0" tIns="0" rIns="0" bIns="0" rtlCol="0" anchor="t"/>
          <a:lstStyle/>
          <a:p>
            <a:pPr marL="0" indent="0">
              <a:lnSpc>
                <a:spcPts val="2550"/>
              </a:lnSpc>
              <a:buNone/>
            </a:pPr>
            <a:r>
              <a:rPr lang="en-US" sz="1600" dirty="0">
                <a:solidFill>
                  <a:srgbClr val="383838"/>
                </a:solidFill>
                <a:latin typeface="DM Sans" pitchFamily="34" charset="0"/>
                <a:ea typeface="DM Sans" pitchFamily="34" charset="-122"/>
                <a:cs typeface="DM Sans" pitchFamily="34" charset="-120"/>
              </a:rPr>
              <a:t>Do thiết bị chiếu sáng và máy in hoạt động với áp lực cao.</a:t>
            </a:r>
            <a:endParaRPr lang="en-US" sz="1600" dirty="0"/>
          </a:p>
        </p:txBody>
      </p:sp>
      <p:sp>
        <p:nvSpPr>
          <p:cNvPr id="10" name="Shape 7"/>
          <p:cNvSpPr/>
          <p:nvPr/>
        </p:nvSpPr>
        <p:spPr>
          <a:xfrm>
            <a:off x="6208157" y="5050750"/>
            <a:ext cx="7700486" cy="1204317"/>
          </a:xfrm>
          <a:prstGeom prst="roundRect">
            <a:avLst>
              <a:gd name="adj" fmla="val 2568"/>
            </a:avLst>
          </a:prstGeom>
          <a:solidFill>
            <a:srgbClr val="F2EEEE"/>
          </a:solidFill>
          <a:ln/>
        </p:spPr>
      </p:sp>
      <p:sp>
        <p:nvSpPr>
          <p:cNvPr id="11" name="Text 8"/>
          <p:cNvSpPr/>
          <p:nvPr/>
        </p:nvSpPr>
        <p:spPr>
          <a:xfrm>
            <a:off x="6414373" y="5292512"/>
            <a:ext cx="2706529" cy="338257"/>
          </a:xfrm>
          <a:prstGeom prst="rect">
            <a:avLst/>
          </a:prstGeom>
          <a:noFill/>
          <a:ln/>
        </p:spPr>
        <p:txBody>
          <a:bodyPr wrap="none" lIns="0" tIns="0" rIns="0" bIns="0" rtlCol="0" anchor="t"/>
          <a:lstStyle/>
          <a:p>
            <a:pPr marL="0" indent="0">
              <a:lnSpc>
                <a:spcPts val="2650"/>
              </a:lnSpc>
              <a:buNone/>
            </a:pPr>
            <a:r>
              <a:rPr lang="en-US" sz="2100" b="1" dirty="0">
                <a:solidFill>
                  <a:srgbClr val="383838"/>
                </a:solidFill>
                <a:latin typeface="PT Serif" pitchFamily="34" charset="0"/>
                <a:ea typeface="PT Serif" pitchFamily="34" charset="-122"/>
                <a:cs typeface="PT Serif" pitchFamily="34" charset="-120"/>
              </a:rPr>
              <a:t>Vấn đề về mắt</a:t>
            </a:r>
            <a:endParaRPr lang="en-US" sz="2100" b="1" dirty="0"/>
          </a:p>
        </p:txBody>
      </p:sp>
      <p:sp>
        <p:nvSpPr>
          <p:cNvPr id="12" name="Text 9"/>
          <p:cNvSpPr/>
          <p:nvPr/>
        </p:nvSpPr>
        <p:spPr>
          <a:xfrm>
            <a:off x="6414373" y="5718929"/>
            <a:ext cx="7288054" cy="329922"/>
          </a:xfrm>
          <a:prstGeom prst="rect">
            <a:avLst/>
          </a:prstGeom>
          <a:noFill/>
          <a:ln/>
        </p:spPr>
        <p:txBody>
          <a:bodyPr wrap="none" lIns="0" tIns="0" rIns="0" bIns="0" rtlCol="0" anchor="t"/>
          <a:lstStyle/>
          <a:p>
            <a:pPr marL="0" indent="0">
              <a:lnSpc>
                <a:spcPts val="2550"/>
              </a:lnSpc>
              <a:buNone/>
            </a:pPr>
            <a:r>
              <a:rPr lang="en-US" sz="1600" dirty="0">
                <a:solidFill>
                  <a:srgbClr val="383838"/>
                </a:solidFill>
                <a:latin typeface="DM Sans" pitchFamily="34" charset="0"/>
                <a:ea typeface="DM Sans" pitchFamily="34" charset="-122"/>
                <a:cs typeface="DM Sans" pitchFamily="34" charset="-120"/>
              </a:rPr>
              <a:t>Do phải làm việc dưới kính hiển vi trong thời gian dài.</a:t>
            </a:r>
            <a:endParaRPr lang="en-US" sz="1600" dirty="0"/>
          </a:p>
        </p:txBody>
      </p:sp>
      <p:sp>
        <p:nvSpPr>
          <p:cNvPr id="13" name="Shape 10"/>
          <p:cNvSpPr/>
          <p:nvPr/>
        </p:nvSpPr>
        <p:spPr>
          <a:xfrm>
            <a:off x="6208157" y="6461284"/>
            <a:ext cx="7700486" cy="1204317"/>
          </a:xfrm>
          <a:prstGeom prst="roundRect">
            <a:avLst>
              <a:gd name="adj" fmla="val 2568"/>
            </a:avLst>
          </a:prstGeom>
          <a:solidFill>
            <a:srgbClr val="F2EEEE"/>
          </a:solidFill>
          <a:ln/>
        </p:spPr>
      </p:sp>
      <p:sp>
        <p:nvSpPr>
          <p:cNvPr id="14" name="Text 11"/>
          <p:cNvSpPr/>
          <p:nvPr/>
        </p:nvSpPr>
        <p:spPr>
          <a:xfrm>
            <a:off x="6414373" y="6667500"/>
            <a:ext cx="2706529" cy="338257"/>
          </a:xfrm>
          <a:prstGeom prst="rect">
            <a:avLst/>
          </a:prstGeom>
          <a:noFill/>
          <a:ln/>
        </p:spPr>
        <p:txBody>
          <a:bodyPr wrap="none" lIns="0" tIns="0" rIns="0" bIns="0" rtlCol="0" anchor="t"/>
          <a:lstStyle/>
          <a:p>
            <a:pPr marL="0" indent="0">
              <a:lnSpc>
                <a:spcPts val="2650"/>
              </a:lnSpc>
              <a:buNone/>
            </a:pPr>
            <a:r>
              <a:rPr lang="en-US" sz="2100" b="1" dirty="0">
                <a:solidFill>
                  <a:srgbClr val="383838"/>
                </a:solidFill>
                <a:latin typeface="PT Serif" pitchFamily="34" charset="0"/>
                <a:ea typeface="PT Serif" pitchFamily="34" charset="-122"/>
                <a:cs typeface="PT Serif" pitchFamily="34" charset="-120"/>
              </a:rPr>
              <a:t>Sự cố điện</a:t>
            </a:r>
            <a:endParaRPr lang="en-US" sz="2100" b="1" dirty="0"/>
          </a:p>
        </p:txBody>
      </p:sp>
      <p:sp>
        <p:nvSpPr>
          <p:cNvPr id="15" name="Text 12"/>
          <p:cNvSpPr/>
          <p:nvPr/>
        </p:nvSpPr>
        <p:spPr>
          <a:xfrm>
            <a:off x="6414373" y="7129463"/>
            <a:ext cx="7288054" cy="329922"/>
          </a:xfrm>
          <a:prstGeom prst="rect">
            <a:avLst/>
          </a:prstGeom>
          <a:noFill/>
          <a:ln/>
        </p:spPr>
        <p:txBody>
          <a:bodyPr wrap="none" lIns="0" tIns="0" rIns="0" bIns="0" rtlCol="0" anchor="t"/>
          <a:lstStyle/>
          <a:p>
            <a:pPr marL="0" indent="0">
              <a:lnSpc>
                <a:spcPts val="2550"/>
              </a:lnSpc>
              <a:buNone/>
            </a:pPr>
            <a:r>
              <a:rPr lang="en-US" sz="1600" dirty="0">
                <a:solidFill>
                  <a:srgbClr val="383838"/>
                </a:solidFill>
                <a:latin typeface="DM Sans" pitchFamily="34" charset="0"/>
                <a:ea typeface="DM Sans" pitchFamily="34" charset="-122"/>
                <a:cs typeface="DM Sans" pitchFamily="34" charset="-120"/>
              </a:rPr>
              <a:t>Nguy cơ điện giật hoặc cháy nổ do thiết bị điện.</a:t>
            </a:r>
            <a:endParaRPr lang="en-US" sz="1600" dirty="0"/>
          </a:p>
        </p:txBody>
      </p:sp>
      <p:pic>
        <p:nvPicPr>
          <p:cNvPr id="16" name="Picture 15">
            <a:extLst>
              <a:ext uri="{FF2B5EF4-FFF2-40B4-BE49-F238E27FC236}">
                <a16:creationId xmlns:a16="http://schemas.microsoft.com/office/drawing/2014/main" id="{6D5C8DD4-FBB1-A690-C2ED-6414E42E7C50}"/>
              </a:ext>
            </a:extLst>
          </p:cNvPr>
          <p:cNvPicPr>
            <a:picLocks noChangeAspect="1"/>
          </p:cNvPicPr>
          <p:nvPr/>
        </p:nvPicPr>
        <p:blipFill>
          <a:blip r:embed="rId4"/>
          <a:stretch>
            <a:fillRect/>
          </a:stretch>
        </p:blipFill>
        <p:spPr>
          <a:xfrm>
            <a:off x="11686233" y="7362060"/>
            <a:ext cx="2801656" cy="86754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15800" y="2429828"/>
            <a:ext cx="4457700" cy="4457700"/>
          </a:xfrm>
          <a:prstGeom prst="rect">
            <a:avLst/>
          </a:prstGeom>
        </p:spPr>
      </p:pic>
      <p:sp>
        <p:nvSpPr>
          <p:cNvPr id="3" name="Text 0"/>
          <p:cNvSpPr/>
          <p:nvPr/>
        </p:nvSpPr>
        <p:spPr>
          <a:xfrm>
            <a:off x="1336431" y="497086"/>
            <a:ext cx="12661866" cy="1185148"/>
          </a:xfrm>
          <a:prstGeom prst="rect">
            <a:avLst/>
          </a:prstGeom>
          <a:noFill/>
          <a:ln/>
        </p:spPr>
        <p:txBody>
          <a:bodyPr wrap="square" lIns="0" tIns="0" rIns="0" bIns="0" rtlCol="0" anchor="t"/>
          <a:lstStyle/>
          <a:p>
            <a:pPr marL="0" indent="0">
              <a:lnSpc>
                <a:spcPts val="4650"/>
              </a:lnSpc>
              <a:buNone/>
            </a:pPr>
            <a:r>
              <a:rPr lang="en-US" sz="4000" b="1" dirty="0">
                <a:solidFill>
                  <a:srgbClr val="020202"/>
                </a:solidFill>
                <a:latin typeface="PT Serif" pitchFamily="34" charset="0"/>
                <a:ea typeface="PT Serif" pitchFamily="34" charset="-122"/>
                <a:cs typeface="PT Serif" pitchFamily="34" charset="-120"/>
              </a:rPr>
              <a:t>Biện pháp phòng tránh tai nạn khi in hình vi mạch</a:t>
            </a:r>
            <a:endParaRPr lang="en-US" sz="4000" b="1" dirty="0"/>
          </a:p>
        </p:txBody>
      </p:sp>
      <p:pic>
        <p:nvPicPr>
          <p:cNvPr id="4" name="Image 1" descr="preencoded.png"/>
          <p:cNvPicPr>
            <a:picLocks noChangeAspect="1"/>
          </p:cNvPicPr>
          <p:nvPr/>
        </p:nvPicPr>
        <p:blipFill>
          <a:blip r:embed="rId4"/>
          <a:stretch>
            <a:fillRect/>
          </a:stretch>
        </p:blipFill>
        <p:spPr>
          <a:xfrm>
            <a:off x="5485457" y="1921239"/>
            <a:ext cx="902970" cy="1444823"/>
          </a:xfrm>
          <a:prstGeom prst="rect">
            <a:avLst/>
          </a:prstGeom>
        </p:spPr>
      </p:pic>
      <p:sp>
        <p:nvSpPr>
          <p:cNvPr id="5" name="Text 1"/>
          <p:cNvSpPr/>
          <p:nvPr/>
        </p:nvSpPr>
        <p:spPr>
          <a:xfrm>
            <a:off x="6659294" y="2101738"/>
            <a:ext cx="2370415" cy="296228"/>
          </a:xfrm>
          <a:prstGeom prst="rect">
            <a:avLst/>
          </a:prstGeom>
          <a:noFill/>
          <a:ln/>
        </p:spPr>
        <p:txBody>
          <a:bodyPr wrap="none" lIns="0" tIns="0" rIns="0" bIns="0" rtlCol="0" anchor="t"/>
          <a:lstStyle/>
          <a:p>
            <a:pPr marL="0" indent="0" algn="l">
              <a:lnSpc>
                <a:spcPts val="2300"/>
              </a:lnSpc>
              <a:buNone/>
            </a:pPr>
            <a:r>
              <a:rPr lang="en-US" sz="1850" b="1" dirty="0">
                <a:solidFill>
                  <a:srgbClr val="383838"/>
                </a:solidFill>
                <a:latin typeface="PT Serif" pitchFamily="34" charset="0"/>
                <a:ea typeface="PT Serif" pitchFamily="34" charset="-122"/>
                <a:cs typeface="PT Serif" pitchFamily="34" charset="-120"/>
              </a:rPr>
              <a:t>Đào tạo kỹ thuật</a:t>
            </a:r>
            <a:endParaRPr lang="en-US" sz="1850" b="1" dirty="0"/>
          </a:p>
        </p:txBody>
      </p:sp>
      <p:sp>
        <p:nvSpPr>
          <p:cNvPr id="6" name="Text 2"/>
          <p:cNvSpPr/>
          <p:nvPr/>
        </p:nvSpPr>
        <p:spPr>
          <a:xfrm>
            <a:off x="6659294" y="2376712"/>
            <a:ext cx="6705957" cy="288965"/>
          </a:xfrm>
          <a:prstGeom prst="rect">
            <a:avLst/>
          </a:prstGeom>
          <a:noFill/>
          <a:ln/>
        </p:spPr>
        <p:txBody>
          <a:bodyPr wrap="none" lIns="0" tIns="0" rIns="0" bIns="0" rtlCol="0" anchor="t"/>
          <a:lstStyle/>
          <a:p>
            <a:pPr marL="0" indent="0" algn="l">
              <a:lnSpc>
                <a:spcPts val="2250"/>
              </a:lnSpc>
              <a:buNone/>
            </a:pPr>
            <a:r>
              <a:rPr lang="en-US" dirty="0">
                <a:solidFill>
                  <a:srgbClr val="383838"/>
                </a:solidFill>
                <a:latin typeface="DM Sans" pitchFamily="34" charset="0"/>
                <a:ea typeface="DM Sans" pitchFamily="34" charset="-122"/>
                <a:cs typeface="DM Sans" pitchFamily="34" charset="-120"/>
              </a:rPr>
              <a:t>Hướng dẫn chi tiết về quy trình in và sử dụng thiết bị an toàn.</a:t>
            </a:r>
            <a:endParaRPr lang="en-US" dirty="0"/>
          </a:p>
        </p:txBody>
      </p:sp>
      <p:pic>
        <p:nvPicPr>
          <p:cNvPr id="7" name="Image 2" descr="preencoded.png"/>
          <p:cNvPicPr>
            <a:picLocks noChangeAspect="1"/>
          </p:cNvPicPr>
          <p:nvPr/>
        </p:nvPicPr>
        <p:blipFill>
          <a:blip r:embed="rId5"/>
          <a:stretch>
            <a:fillRect/>
          </a:stretch>
        </p:blipFill>
        <p:spPr>
          <a:xfrm>
            <a:off x="5485457" y="3366063"/>
            <a:ext cx="902970" cy="1444823"/>
          </a:xfrm>
          <a:prstGeom prst="rect">
            <a:avLst/>
          </a:prstGeom>
        </p:spPr>
      </p:pic>
      <p:sp>
        <p:nvSpPr>
          <p:cNvPr id="8" name="Text 3"/>
          <p:cNvSpPr/>
          <p:nvPr/>
        </p:nvSpPr>
        <p:spPr>
          <a:xfrm>
            <a:off x="6659294" y="3546561"/>
            <a:ext cx="2370415" cy="296228"/>
          </a:xfrm>
          <a:prstGeom prst="rect">
            <a:avLst/>
          </a:prstGeom>
          <a:noFill/>
          <a:ln/>
        </p:spPr>
        <p:txBody>
          <a:bodyPr wrap="none" lIns="0" tIns="0" rIns="0" bIns="0" rtlCol="0" anchor="t"/>
          <a:lstStyle/>
          <a:p>
            <a:pPr marL="0" indent="0" algn="l">
              <a:lnSpc>
                <a:spcPts val="2300"/>
              </a:lnSpc>
              <a:buNone/>
            </a:pPr>
            <a:r>
              <a:rPr lang="en-US" sz="1850" b="1" dirty="0">
                <a:solidFill>
                  <a:srgbClr val="383838"/>
                </a:solidFill>
                <a:latin typeface="PT Serif" pitchFamily="34" charset="0"/>
                <a:ea typeface="PT Serif" pitchFamily="34" charset="-122"/>
                <a:cs typeface="PT Serif" pitchFamily="34" charset="-120"/>
              </a:rPr>
              <a:t>Bảo hộ cá nhân</a:t>
            </a:r>
            <a:endParaRPr lang="en-US" sz="1850" b="1" dirty="0"/>
          </a:p>
        </p:txBody>
      </p:sp>
      <p:sp>
        <p:nvSpPr>
          <p:cNvPr id="9" name="Text 4"/>
          <p:cNvSpPr/>
          <p:nvPr/>
        </p:nvSpPr>
        <p:spPr>
          <a:xfrm>
            <a:off x="6659294" y="3821536"/>
            <a:ext cx="6705957" cy="288965"/>
          </a:xfrm>
          <a:prstGeom prst="rect">
            <a:avLst/>
          </a:prstGeom>
          <a:noFill/>
          <a:ln/>
        </p:spPr>
        <p:txBody>
          <a:bodyPr wrap="none" lIns="0" tIns="0" rIns="0" bIns="0" rtlCol="0" anchor="t"/>
          <a:lstStyle/>
          <a:p>
            <a:pPr marL="0" indent="0" algn="l">
              <a:lnSpc>
                <a:spcPts val="2250"/>
              </a:lnSpc>
              <a:buNone/>
            </a:pPr>
            <a:r>
              <a:rPr lang="en-US" dirty="0">
                <a:solidFill>
                  <a:srgbClr val="383838"/>
                </a:solidFill>
                <a:latin typeface="DM Sans" pitchFamily="34" charset="0"/>
                <a:ea typeface="DM Sans" pitchFamily="34" charset="-122"/>
                <a:cs typeface="DM Sans" pitchFamily="34" charset="-120"/>
              </a:rPr>
              <a:t>Sử dụng găng tay, kính bảo hộ và khẩu trang chuyên dụng.</a:t>
            </a:r>
            <a:endParaRPr lang="en-US" dirty="0"/>
          </a:p>
        </p:txBody>
      </p:sp>
      <p:pic>
        <p:nvPicPr>
          <p:cNvPr id="10" name="Image 3" descr="preencoded.png"/>
          <p:cNvPicPr>
            <a:picLocks noChangeAspect="1"/>
          </p:cNvPicPr>
          <p:nvPr/>
        </p:nvPicPr>
        <p:blipFill>
          <a:blip r:embed="rId6"/>
          <a:stretch>
            <a:fillRect/>
          </a:stretch>
        </p:blipFill>
        <p:spPr>
          <a:xfrm>
            <a:off x="5485457" y="4810886"/>
            <a:ext cx="902970" cy="1444823"/>
          </a:xfrm>
          <a:prstGeom prst="rect">
            <a:avLst/>
          </a:prstGeom>
        </p:spPr>
      </p:pic>
      <p:sp>
        <p:nvSpPr>
          <p:cNvPr id="11" name="Text 5"/>
          <p:cNvSpPr/>
          <p:nvPr/>
        </p:nvSpPr>
        <p:spPr>
          <a:xfrm>
            <a:off x="6659294" y="4991385"/>
            <a:ext cx="2370415" cy="296228"/>
          </a:xfrm>
          <a:prstGeom prst="rect">
            <a:avLst/>
          </a:prstGeom>
          <a:noFill/>
          <a:ln/>
        </p:spPr>
        <p:txBody>
          <a:bodyPr wrap="none" lIns="0" tIns="0" rIns="0" bIns="0" rtlCol="0" anchor="t"/>
          <a:lstStyle/>
          <a:p>
            <a:pPr marL="0" indent="0" algn="l">
              <a:lnSpc>
                <a:spcPts val="2300"/>
              </a:lnSpc>
              <a:buNone/>
            </a:pPr>
            <a:r>
              <a:rPr lang="en-US" sz="1850" b="1" dirty="0">
                <a:solidFill>
                  <a:srgbClr val="383838"/>
                </a:solidFill>
                <a:latin typeface="PT Serif" pitchFamily="34" charset="0"/>
                <a:ea typeface="PT Serif" pitchFamily="34" charset="-122"/>
                <a:cs typeface="PT Serif" pitchFamily="34" charset="-120"/>
              </a:rPr>
              <a:t>Kiểm soát môi trường</a:t>
            </a:r>
            <a:endParaRPr lang="en-US" sz="1850" b="1" dirty="0"/>
          </a:p>
        </p:txBody>
      </p:sp>
      <p:sp>
        <p:nvSpPr>
          <p:cNvPr id="12" name="Text 6"/>
          <p:cNvSpPr/>
          <p:nvPr/>
        </p:nvSpPr>
        <p:spPr>
          <a:xfrm>
            <a:off x="6659294" y="5266359"/>
            <a:ext cx="6705957" cy="288965"/>
          </a:xfrm>
          <a:prstGeom prst="rect">
            <a:avLst/>
          </a:prstGeom>
          <a:noFill/>
          <a:ln/>
        </p:spPr>
        <p:txBody>
          <a:bodyPr wrap="none" lIns="0" tIns="0" rIns="0" bIns="0" rtlCol="0" anchor="t"/>
          <a:lstStyle/>
          <a:p>
            <a:pPr marL="0" indent="0" algn="l">
              <a:lnSpc>
                <a:spcPts val="2250"/>
              </a:lnSpc>
              <a:buNone/>
            </a:pPr>
            <a:r>
              <a:rPr lang="en-US" dirty="0">
                <a:solidFill>
                  <a:srgbClr val="383838"/>
                </a:solidFill>
                <a:latin typeface="DM Sans" pitchFamily="34" charset="0"/>
                <a:ea typeface="DM Sans" pitchFamily="34" charset="-122"/>
                <a:cs typeface="DM Sans" pitchFamily="34" charset="-120"/>
              </a:rPr>
              <a:t>Duy trì hệ thống thông gió hiệu quả và kiểm soát bụi trong phòng sạch.</a:t>
            </a:r>
            <a:endParaRPr lang="en-US" dirty="0"/>
          </a:p>
        </p:txBody>
      </p:sp>
      <p:pic>
        <p:nvPicPr>
          <p:cNvPr id="13" name="Image 4" descr="preencoded.png"/>
          <p:cNvPicPr>
            <a:picLocks noChangeAspect="1"/>
          </p:cNvPicPr>
          <p:nvPr/>
        </p:nvPicPr>
        <p:blipFill>
          <a:blip r:embed="rId7"/>
          <a:stretch>
            <a:fillRect/>
          </a:stretch>
        </p:blipFill>
        <p:spPr>
          <a:xfrm>
            <a:off x="5485457" y="6255710"/>
            <a:ext cx="902970" cy="1444823"/>
          </a:xfrm>
          <a:prstGeom prst="rect">
            <a:avLst/>
          </a:prstGeom>
        </p:spPr>
      </p:pic>
      <p:sp>
        <p:nvSpPr>
          <p:cNvPr id="14" name="Text 7"/>
          <p:cNvSpPr/>
          <p:nvPr/>
        </p:nvSpPr>
        <p:spPr>
          <a:xfrm>
            <a:off x="6659294" y="6436208"/>
            <a:ext cx="2370415" cy="296228"/>
          </a:xfrm>
          <a:prstGeom prst="rect">
            <a:avLst/>
          </a:prstGeom>
          <a:noFill/>
          <a:ln/>
        </p:spPr>
        <p:txBody>
          <a:bodyPr wrap="none" lIns="0" tIns="0" rIns="0" bIns="0" rtlCol="0" anchor="t"/>
          <a:lstStyle/>
          <a:p>
            <a:pPr marL="0" indent="0" algn="l">
              <a:lnSpc>
                <a:spcPts val="2300"/>
              </a:lnSpc>
              <a:buNone/>
            </a:pPr>
            <a:r>
              <a:rPr lang="en-US" sz="1850" b="1" dirty="0">
                <a:solidFill>
                  <a:srgbClr val="383838"/>
                </a:solidFill>
                <a:latin typeface="PT Serif" pitchFamily="34" charset="0"/>
                <a:ea typeface="PT Serif" pitchFamily="34" charset="-122"/>
                <a:cs typeface="PT Serif" pitchFamily="34" charset="-120"/>
              </a:rPr>
              <a:t>Bảo trì thiết bị</a:t>
            </a:r>
            <a:endParaRPr lang="en-US" sz="1850" b="1" dirty="0"/>
          </a:p>
        </p:txBody>
      </p:sp>
      <p:sp>
        <p:nvSpPr>
          <p:cNvPr id="15" name="Text 8"/>
          <p:cNvSpPr/>
          <p:nvPr/>
        </p:nvSpPr>
        <p:spPr>
          <a:xfrm>
            <a:off x="6659294" y="6711183"/>
            <a:ext cx="6705957" cy="288965"/>
          </a:xfrm>
          <a:prstGeom prst="rect">
            <a:avLst/>
          </a:prstGeom>
          <a:noFill/>
          <a:ln/>
        </p:spPr>
        <p:txBody>
          <a:bodyPr wrap="none" lIns="0" tIns="0" rIns="0" bIns="0" rtlCol="0" anchor="t"/>
          <a:lstStyle/>
          <a:p>
            <a:pPr marL="0" indent="0" algn="l">
              <a:lnSpc>
                <a:spcPts val="2250"/>
              </a:lnSpc>
              <a:buNone/>
            </a:pPr>
            <a:r>
              <a:rPr lang="en-US" dirty="0">
                <a:solidFill>
                  <a:srgbClr val="383838"/>
                </a:solidFill>
                <a:latin typeface="DM Sans" pitchFamily="34" charset="0"/>
                <a:ea typeface="DM Sans" pitchFamily="34" charset="-122"/>
                <a:cs typeface="DM Sans" pitchFamily="34" charset="-120"/>
              </a:rPr>
              <a:t>Kiểm tra và bảo dưỡng định kỳ máy móc, đặc biệt là hệ thống điện.</a:t>
            </a:r>
            <a:endParaRPr lang="en-US" dirty="0"/>
          </a:p>
        </p:txBody>
      </p:sp>
      <p:pic>
        <p:nvPicPr>
          <p:cNvPr id="16" name="Picture 15">
            <a:extLst>
              <a:ext uri="{FF2B5EF4-FFF2-40B4-BE49-F238E27FC236}">
                <a16:creationId xmlns:a16="http://schemas.microsoft.com/office/drawing/2014/main" id="{81D17855-8289-F02A-A1A5-47A89EA59419}"/>
              </a:ext>
            </a:extLst>
          </p:cNvPr>
          <p:cNvPicPr>
            <a:picLocks noChangeAspect="1"/>
          </p:cNvPicPr>
          <p:nvPr/>
        </p:nvPicPr>
        <p:blipFill>
          <a:blip r:embed="rId8"/>
          <a:stretch>
            <a:fillRect/>
          </a:stretch>
        </p:blipFill>
        <p:spPr>
          <a:xfrm>
            <a:off x="11686233" y="7362060"/>
            <a:ext cx="2801656" cy="86754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328667" y="2544901"/>
            <a:ext cx="4959191" cy="3719393"/>
          </a:xfrm>
          <a:prstGeom prst="rect">
            <a:avLst/>
          </a:prstGeom>
        </p:spPr>
      </p:pic>
      <p:sp>
        <p:nvSpPr>
          <p:cNvPr id="4" name="Text 0"/>
          <p:cNvSpPr/>
          <p:nvPr/>
        </p:nvSpPr>
        <p:spPr>
          <a:xfrm>
            <a:off x="738307" y="580787"/>
            <a:ext cx="9812462" cy="1384221"/>
          </a:xfrm>
          <a:prstGeom prst="rect">
            <a:avLst/>
          </a:prstGeom>
          <a:noFill/>
          <a:ln/>
        </p:spPr>
        <p:txBody>
          <a:bodyPr wrap="square" lIns="0" tIns="0" rIns="0" bIns="0" rtlCol="0" anchor="t"/>
          <a:lstStyle/>
          <a:p>
            <a:pPr marL="0" indent="0">
              <a:lnSpc>
                <a:spcPts val="5450"/>
              </a:lnSpc>
              <a:buNone/>
            </a:pPr>
            <a:r>
              <a:rPr lang="en-US" sz="4400" b="1" dirty="0">
                <a:solidFill>
                  <a:srgbClr val="020202"/>
                </a:solidFill>
                <a:latin typeface="PT Serif" pitchFamily="34" charset="0"/>
                <a:ea typeface="PT Serif" pitchFamily="34" charset="-122"/>
                <a:cs typeface="PT Serif" pitchFamily="34" charset="-120"/>
              </a:rPr>
              <a:t>Đặc điểm công việc gắn kết vi mạch</a:t>
            </a:r>
            <a:endParaRPr lang="en-US" sz="4400" b="1" dirty="0"/>
          </a:p>
        </p:txBody>
      </p:sp>
      <p:sp>
        <p:nvSpPr>
          <p:cNvPr id="5" name="Text 1"/>
          <p:cNvSpPr/>
          <p:nvPr/>
        </p:nvSpPr>
        <p:spPr>
          <a:xfrm>
            <a:off x="738307" y="1224976"/>
            <a:ext cx="7667387" cy="675084"/>
          </a:xfrm>
          <a:prstGeom prst="rect">
            <a:avLst/>
          </a:prstGeom>
          <a:noFill/>
          <a:ln/>
        </p:spPr>
        <p:txBody>
          <a:bodyPr wrap="square" lIns="0" tIns="0" rIns="0" bIns="0" rtlCol="0" anchor="t"/>
          <a:lstStyle/>
          <a:p>
            <a:pPr marL="0" indent="0">
              <a:lnSpc>
                <a:spcPts val="2650"/>
              </a:lnSpc>
              <a:buNone/>
            </a:pPr>
            <a:r>
              <a:rPr lang="en-US" sz="1650" dirty="0">
                <a:solidFill>
                  <a:srgbClr val="383838"/>
                </a:solidFill>
                <a:latin typeface="DM Sans" pitchFamily="34" charset="0"/>
                <a:ea typeface="DM Sans" pitchFamily="34" charset="-122"/>
                <a:cs typeface="DM Sans" pitchFamily="34" charset="-120"/>
              </a:rPr>
              <a:t>Gắn kết vi mạch là quá trình gắn các vi mạch đã chế tạo vào khung gắn chip. Yêu cầu độ chính xác cao và môi trường làm việc sạch.</a:t>
            </a:r>
            <a:endParaRPr lang="en-US" sz="1650" dirty="0"/>
          </a:p>
        </p:txBody>
      </p:sp>
      <p:sp>
        <p:nvSpPr>
          <p:cNvPr id="6" name="Shape 2"/>
          <p:cNvSpPr/>
          <p:nvPr/>
        </p:nvSpPr>
        <p:spPr>
          <a:xfrm>
            <a:off x="1169203" y="2475786"/>
            <a:ext cx="22860" cy="4455081"/>
          </a:xfrm>
          <a:prstGeom prst="roundRect">
            <a:avLst>
              <a:gd name="adj" fmla="val 138428"/>
            </a:avLst>
          </a:prstGeom>
          <a:solidFill>
            <a:srgbClr val="D8D4D4"/>
          </a:solidFill>
          <a:ln/>
        </p:spPr>
      </p:sp>
      <p:sp>
        <p:nvSpPr>
          <p:cNvPr id="7" name="Shape 3"/>
          <p:cNvSpPr/>
          <p:nvPr/>
        </p:nvSpPr>
        <p:spPr>
          <a:xfrm>
            <a:off x="1395064" y="2938939"/>
            <a:ext cx="738307" cy="22860"/>
          </a:xfrm>
          <a:prstGeom prst="roundRect">
            <a:avLst>
              <a:gd name="adj" fmla="val 138428"/>
            </a:avLst>
          </a:prstGeom>
          <a:solidFill>
            <a:srgbClr val="D8D4D4"/>
          </a:solidFill>
          <a:ln/>
        </p:spPr>
      </p:sp>
      <p:sp>
        <p:nvSpPr>
          <p:cNvPr id="8" name="Shape 4"/>
          <p:cNvSpPr/>
          <p:nvPr/>
        </p:nvSpPr>
        <p:spPr>
          <a:xfrm>
            <a:off x="943341" y="2713077"/>
            <a:ext cx="474583" cy="474583"/>
          </a:xfrm>
          <a:prstGeom prst="roundRect">
            <a:avLst>
              <a:gd name="adj" fmla="val 6668"/>
            </a:avLst>
          </a:prstGeom>
          <a:solidFill>
            <a:srgbClr val="F2EEEE"/>
          </a:solidFill>
          <a:ln/>
        </p:spPr>
      </p:sp>
      <p:sp>
        <p:nvSpPr>
          <p:cNvPr id="9" name="Text 5"/>
          <p:cNvSpPr/>
          <p:nvPr/>
        </p:nvSpPr>
        <p:spPr>
          <a:xfrm>
            <a:off x="1092050" y="2784157"/>
            <a:ext cx="177165" cy="332303"/>
          </a:xfrm>
          <a:prstGeom prst="rect">
            <a:avLst/>
          </a:prstGeom>
          <a:noFill/>
          <a:ln/>
        </p:spPr>
        <p:txBody>
          <a:bodyPr wrap="none" lIns="0" tIns="0" rIns="0" bIns="0" rtlCol="0" anchor="t"/>
          <a:lstStyle/>
          <a:p>
            <a:pPr marL="0" indent="0" algn="ctr">
              <a:lnSpc>
                <a:spcPts val="2600"/>
              </a:lnSpc>
              <a:buNone/>
            </a:pPr>
            <a:r>
              <a:rPr lang="en-US" sz="2600" dirty="0">
                <a:solidFill>
                  <a:srgbClr val="383838"/>
                </a:solidFill>
                <a:latin typeface="PT Serif" pitchFamily="34" charset="0"/>
                <a:ea typeface="PT Serif" pitchFamily="34" charset="-122"/>
                <a:cs typeface="PT Serif" pitchFamily="34" charset="-120"/>
              </a:rPr>
              <a:t>1</a:t>
            </a:r>
            <a:endParaRPr lang="en-US" sz="2600" dirty="0"/>
          </a:p>
        </p:txBody>
      </p:sp>
      <p:sp>
        <p:nvSpPr>
          <p:cNvPr id="10" name="Text 6"/>
          <p:cNvSpPr/>
          <p:nvPr/>
        </p:nvSpPr>
        <p:spPr>
          <a:xfrm>
            <a:off x="2340897" y="2686645"/>
            <a:ext cx="2768798" cy="346115"/>
          </a:xfrm>
          <a:prstGeom prst="rect">
            <a:avLst/>
          </a:prstGeom>
          <a:noFill/>
          <a:ln/>
        </p:spPr>
        <p:txBody>
          <a:bodyPr wrap="none" lIns="0" tIns="0" rIns="0" bIns="0" rtlCol="0" anchor="t"/>
          <a:lstStyle/>
          <a:p>
            <a:pPr marL="0" indent="0" algn="l">
              <a:lnSpc>
                <a:spcPts val="2700"/>
              </a:lnSpc>
              <a:buNone/>
            </a:pPr>
            <a:r>
              <a:rPr lang="en-US" sz="2150" b="1" dirty="0">
                <a:solidFill>
                  <a:srgbClr val="383838"/>
                </a:solidFill>
                <a:latin typeface="PT Serif" pitchFamily="34" charset="0"/>
                <a:ea typeface="PT Serif" pitchFamily="34" charset="-122"/>
                <a:cs typeface="PT Serif" pitchFamily="34" charset="-120"/>
              </a:rPr>
              <a:t>Đặt vi mạch</a:t>
            </a:r>
            <a:endParaRPr lang="en-US" sz="2150" b="1" dirty="0"/>
          </a:p>
        </p:txBody>
      </p:sp>
      <p:sp>
        <p:nvSpPr>
          <p:cNvPr id="11" name="Text 7"/>
          <p:cNvSpPr/>
          <p:nvPr/>
        </p:nvSpPr>
        <p:spPr>
          <a:xfrm>
            <a:off x="2340897" y="3159323"/>
            <a:ext cx="6190774" cy="337542"/>
          </a:xfrm>
          <a:prstGeom prst="rect">
            <a:avLst/>
          </a:prstGeom>
          <a:noFill/>
          <a:ln/>
        </p:spPr>
        <p:txBody>
          <a:bodyPr wrap="none" lIns="0" tIns="0" rIns="0" bIns="0" rtlCol="0" anchor="t"/>
          <a:lstStyle/>
          <a:p>
            <a:pPr marL="0" indent="0" algn="l">
              <a:lnSpc>
                <a:spcPts val="2650"/>
              </a:lnSpc>
              <a:buNone/>
            </a:pPr>
            <a:r>
              <a:rPr lang="en-US" sz="1650" dirty="0">
                <a:solidFill>
                  <a:srgbClr val="383838"/>
                </a:solidFill>
                <a:latin typeface="DM Sans" pitchFamily="34" charset="0"/>
                <a:ea typeface="DM Sans" pitchFamily="34" charset="-122"/>
                <a:cs typeface="DM Sans" pitchFamily="34" charset="-120"/>
              </a:rPr>
              <a:t>Đặt chính xác vi mạch lên bề mặt khung gắn chip.</a:t>
            </a:r>
            <a:endParaRPr lang="en-US" sz="1650" dirty="0"/>
          </a:p>
        </p:txBody>
      </p:sp>
      <p:sp>
        <p:nvSpPr>
          <p:cNvPr id="12" name="Shape 8"/>
          <p:cNvSpPr/>
          <p:nvPr/>
        </p:nvSpPr>
        <p:spPr>
          <a:xfrm>
            <a:off x="1395064" y="4381738"/>
            <a:ext cx="738307" cy="22860"/>
          </a:xfrm>
          <a:prstGeom prst="roundRect">
            <a:avLst>
              <a:gd name="adj" fmla="val 138428"/>
            </a:avLst>
          </a:prstGeom>
          <a:solidFill>
            <a:srgbClr val="D8D4D4"/>
          </a:solidFill>
          <a:ln/>
        </p:spPr>
      </p:sp>
      <p:sp>
        <p:nvSpPr>
          <p:cNvPr id="13" name="Shape 9"/>
          <p:cNvSpPr/>
          <p:nvPr/>
        </p:nvSpPr>
        <p:spPr>
          <a:xfrm>
            <a:off x="943341" y="4155876"/>
            <a:ext cx="474583" cy="474583"/>
          </a:xfrm>
          <a:prstGeom prst="roundRect">
            <a:avLst>
              <a:gd name="adj" fmla="val 6668"/>
            </a:avLst>
          </a:prstGeom>
          <a:solidFill>
            <a:srgbClr val="F2EEEE"/>
          </a:solidFill>
          <a:ln/>
        </p:spPr>
      </p:sp>
      <p:sp>
        <p:nvSpPr>
          <p:cNvPr id="14" name="Text 10"/>
          <p:cNvSpPr/>
          <p:nvPr/>
        </p:nvSpPr>
        <p:spPr>
          <a:xfrm>
            <a:off x="1092050" y="4226957"/>
            <a:ext cx="177165" cy="332303"/>
          </a:xfrm>
          <a:prstGeom prst="rect">
            <a:avLst/>
          </a:prstGeom>
          <a:noFill/>
          <a:ln/>
        </p:spPr>
        <p:txBody>
          <a:bodyPr wrap="none" lIns="0" tIns="0" rIns="0" bIns="0" rtlCol="0" anchor="t"/>
          <a:lstStyle/>
          <a:p>
            <a:pPr marL="0" indent="0" algn="ctr">
              <a:lnSpc>
                <a:spcPts val="2600"/>
              </a:lnSpc>
              <a:buNone/>
            </a:pPr>
            <a:r>
              <a:rPr lang="en-US" sz="2600" dirty="0">
                <a:solidFill>
                  <a:srgbClr val="383838"/>
                </a:solidFill>
                <a:latin typeface="PT Serif" pitchFamily="34" charset="0"/>
                <a:ea typeface="PT Serif" pitchFamily="34" charset="-122"/>
                <a:cs typeface="PT Serif" pitchFamily="34" charset="-120"/>
              </a:rPr>
              <a:t>2</a:t>
            </a:r>
            <a:endParaRPr lang="en-US" sz="2600" dirty="0"/>
          </a:p>
        </p:txBody>
      </p:sp>
      <p:sp>
        <p:nvSpPr>
          <p:cNvPr id="15" name="Text 11"/>
          <p:cNvSpPr/>
          <p:nvPr/>
        </p:nvSpPr>
        <p:spPr>
          <a:xfrm>
            <a:off x="2340897" y="4129445"/>
            <a:ext cx="2768798" cy="346115"/>
          </a:xfrm>
          <a:prstGeom prst="rect">
            <a:avLst/>
          </a:prstGeom>
          <a:noFill/>
          <a:ln/>
        </p:spPr>
        <p:txBody>
          <a:bodyPr wrap="none" lIns="0" tIns="0" rIns="0" bIns="0" rtlCol="0" anchor="t"/>
          <a:lstStyle/>
          <a:p>
            <a:pPr marL="0" indent="0" algn="l">
              <a:lnSpc>
                <a:spcPts val="2700"/>
              </a:lnSpc>
              <a:buNone/>
            </a:pPr>
            <a:r>
              <a:rPr lang="en-US" sz="2150" b="1" dirty="0">
                <a:solidFill>
                  <a:srgbClr val="383838"/>
                </a:solidFill>
                <a:latin typeface="PT Serif" pitchFamily="34" charset="0"/>
                <a:ea typeface="PT Serif" pitchFamily="34" charset="-122"/>
                <a:cs typeface="PT Serif" pitchFamily="34" charset="-120"/>
              </a:rPr>
              <a:t>Kết nối điện</a:t>
            </a:r>
            <a:endParaRPr lang="en-US" sz="2150" b="1" dirty="0"/>
          </a:p>
        </p:txBody>
      </p:sp>
      <p:sp>
        <p:nvSpPr>
          <p:cNvPr id="16" name="Text 12"/>
          <p:cNvSpPr/>
          <p:nvPr/>
        </p:nvSpPr>
        <p:spPr>
          <a:xfrm>
            <a:off x="2340897" y="4602123"/>
            <a:ext cx="6190774" cy="337542"/>
          </a:xfrm>
          <a:prstGeom prst="rect">
            <a:avLst/>
          </a:prstGeom>
          <a:noFill/>
          <a:ln/>
        </p:spPr>
        <p:txBody>
          <a:bodyPr wrap="none" lIns="0" tIns="0" rIns="0" bIns="0" rtlCol="0" anchor="t"/>
          <a:lstStyle/>
          <a:p>
            <a:pPr marL="0" indent="0" algn="l">
              <a:lnSpc>
                <a:spcPts val="2650"/>
              </a:lnSpc>
              <a:buNone/>
            </a:pPr>
            <a:r>
              <a:rPr lang="en-US" sz="1650" dirty="0">
                <a:solidFill>
                  <a:srgbClr val="383838"/>
                </a:solidFill>
                <a:latin typeface="DM Sans" pitchFamily="34" charset="0"/>
                <a:ea typeface="DM Sans" pitchFamily="34" charset="-122"/>
                <a:cs typeface="DM Sans" pitchFamily="34" charset="-120"/>
              </a:rPr>
              <a:t>Kết nối các chân gắn với điểm tiếp xúc trên vi mạch.</a:t>
            </a:r>
            <a:endParaRPr lang="en-US" sz="1650" dirty="0"/>
          </a:p>
        </p:txBody>
      </p:sp>
      <p:sp>
        <p:nvSpPr>
          <p:cNvPr id="17" name="Shape 13"/>
          <p:cNvSpPr/>
          <p:nvPr/>
        </p:nvSpPr>
        <p:spPr>
          <a:xfrm>
            <a:off x="1395064" y="5824537"/>
            <a:ext cx="738307" cy="22860"/>
          </a:xfrm>
          <a:prstGeom prst="roundRect">
            <a:avLst>
              <a:gd name="adj" fmla="val 138428"/>
            </a:avLst>
          </a:prstGeom>
          <a:solidFill>
            <a:srgbClr val="D8D4D4"/>
          </a:solidFill>
          <a:ln/>
        </p:spPr>
      </p:sp>
      <p:sp>
        <p:nvSpPr>
          <p:cNvPr id="18" name="Shape 14"/>
          <p:cNvSpPr/>
          <p:nvPr/>
        </p:nvSpPr>
        <p:spPr>
          <a:xfrm>
            <a:off x="943341" y="5598676"/>
            <a:ext cx="474583" cy="474583"/>
          </a:xfrm>
          <a:prstGeom prst="roundRect">
            <a:avLst>
              <a:gd name="adj" fmla="val 6668"/>
            </a:avLst>
          </a:prstGeom>
          <a:solidFill>
            <a:srgbClr val="F2EEEE"/>
          </a:solidFill>
          <a:ln/>
        </p:spPr>
      </p:sp>
      <p:sp>
        <p:nvSpPr>
          <p:cNvPr id="19" name="Text 15"/>
          <p:cNvSpPr/>
          <p:nvPr/>
        </p:nvSpPr>
        <p:spPr>
          <a:xfrm>
            <a:off x="1092050" y="5669756"/>
            <a:ext cx="177165" cy="332303"/>
          </a:xfrm>
          <a:prstGeom prst="rect">
            <a:avLst/>
          </a:prstGeom>
          <a:noFill/>
          <a:ln/>
        </p:spPr>
        <p:txBody>
          <a:bodyPr wrap="none" lIns="0" tIns="0" rIns="0" bIns="0" rtlCol="0" anchor="t"/>
          <a:lstStyle/>
          <a:p>
            <a:pPr marL="0" indent="0" algn="ctr">
              <a:lnSpc>
                <a:spcPts val="2600"/>
              </a:lnSpc>
              <a:buNone/>
            </a:pPr>
            <a:r>
              <a:rPr lang="en-US" sz="2600" dirty="0">
                <a:solidFill>
                  <a:srgbClr val="383838"/>
                </a:solidFill>
                <a:latin typeface="PT Serif" pitchFamily="34" charset="0"/>
                <a:ea typeface="PT Serif" pitchFamily="34" charset="-122"/>
                <a:cs typeface="PT Serif" pitchFamily="34" charset="-120"/>
              </a:rPr>
              <a:t>3</a:t>
            </a:r>
            <a:endParaRPr lang="en-US" sz="2600" dirty="0"/>
          </a:p>
        </p:txBody>
      </p:sp>
      <p:sp>
        <p:nvSpPr>
          <p:cNvPr id="20" name="Text 16"/>
          <p:cNvSpPr/>
          <p:nvPr/>
        </p:nvSpPr>
        <p:spPr>
          <a:xfrm>
            <a:off x="2340897" y="5572244"/>
            <a:ext cx="2768798" cy="346115"/>
          </a:xfrm>
          <a:prstGeom prst="rect">
            <a:avLst/>
          </a:prstGeom>
          <a:noFill/>
          <a:ln/>
        </p:spPr>
        <p:txBody>
          <a:bodyPr wrap="none" lIns="0" tIns="0" rIns="0" bIns="0" rtlCol="0" anchor="t"/>
          <a:lstStyle/>
          <a:p>
            <a:pPr marL="0" indent="0" algn="l">
              <a:lnSpc>
                <a:spcPts val="2700"/>
              </a:lnSpc>
              <a:buNone/>
            </a:pPr>
            <a:r>
              <a:rPr lang="en-US" sz="2150" b="1" dirty="0">
                <a:solidFill>
                  <a:srgbClr val="383838"/>
                </a:solidFill>
                <a:latin typeface="PT Serif" pitchFamily="34" charset="0"/>
                <a:ea typeface="PT Serif" pitchFamily="34" charset="-122"/>
                <a:cs typeface="PT Serif" pitchFamily="34" charset="-120"/>
              </a:rPr>
              <a:t>Kiểm tra chất lượng</a:t>
            </a:r>
            <a:endParaRPr lang="en-US" sz="2150" b="1" dirty="0"/>
          </a:p>
        </p:txBody>
      </p:sp>
      <p:sp>
        <p:nvSpPr>
          <p:cNvPr id="21" name="Text 17"/>
          <p:cNvSpPr/>
          <p:nvPr/>
        </p:nvSpPr>
        <p:spPr>
          <a:xfrm>
            <a:off x="2340897" y="6044922"/>
            <a:ext cx="6190774" cy="675084"/>
          </a:xfrm>
          <a:prstGeom prst="rect">
            <a:avLst/>
          </a:prstGeom>
          <a:noFill/>
          <a:ln/>
        </p:spPr>
        <p:txBody>
          <a:bodyPr wrap="square" lIns="0" tIns="0" rIns="0" bIns="0" rtlCol="0" anchor="t"/>
          <a:lstStyle/>
          <a:p>
            <a:pPr marL="0" indent="0" algn="l">
              <a:lnSpc>
                <a:spcPts val="2650"/>
              </a:lnSpc>
              <a:buNone/>
            </a:pPr>
            <a:r>
              <a:rPr lang="en-US" sz="1650" dirty="0">
                <a:solidFill>
                  <a:srgbClr val="383838"/>
                </a:solidFill>
                <a:latin typeface="DM Sans" pitchFamily="34" charset="0"/>
                <a:ea typeface="DM Sans" pitchFamily="34" charset="-122"/>
                <a:cs typeface="DM Sans" pitchFamily="34" charset="-120"/>
              </a:rPr>
              <a:t>Kiểm tra kỹ lưỡng các kết nối để đảm bảo hoạt động đúng chức năng.</a:t>
            </a:r>
            <a:endParaRPr lang="en-US" sz="1650" dirty="0"/>
          </a:p>
        </p:txBody>
      </p:sp>
      <p:pic>
        <p:nvPicPr>
          <p:cNvPr id="22" name="Picture 21">
            <a:extLst>
              <a:ext uri="{FF2B5EF4-FFF2-40B4-BE49-F238E27FC236}">
                <a16:creationId xmlns:a16="http://schemas.microsoft.com/office/drawing/2014/main" id="{951F0A4A-CCC4-5F68-C867-59EC88A9B6AD}"/>
              </a:ext>
            </a:extLst>
          </p:cNvPr>
          <p:cNvPicPr>
            <a:picLocks noChangeAspect="1"/>
          </p:cNvPicPr>
          <p:nvPr/>
        </p:nvPicPr>
        <p:blipFill>
          <a:blip r:embed="rId4"/>
          <a:stretch>
            <a:fillRect/>
          </a:stretch>
        </p:blipFill>
        <p:spPr>
          <a:xfrm>
            <a:off x="11686233" y="7362060"/>
            <a:ext cx="2801656" cy="86754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250543" y="266105"/>
            <a:ext cx="2129314" cy="2129314"/>
          </a:xfrm>
          <a:prstGeom prst="rect">
            <a:avLst/>
          </a:prstGeom>
        </p:spPr>
      </p:pic>
      <p:sp>
        <p:nvSpPr>
          <p:cNvPr id="3" name="Text 0"/>
          <p:cNvSpPr/>
          <p:nvPr/>
        </p:nvSpPr>
        <p:spPr>
          <a:xfrm>
            <a:off x="2744834" y="2322281"/>
            <a:ext cx="9527977" cy="698540"/>
          </a:xfrm>
          <a:prstGeom prst="rect">
            <a:avLst/>
          </a:prstGeom>
          <a:noFill/>
          <a:ln/>
        </p:spPr>
        <p:txBody>
          <a:bodyPr wrap="none" lIns="0" tIns="0" rIns="0" bIns="0" rtlCol="0" anchor="t"/>
          <a:lstStyle/>
          <a:p>
            <a:pPr marL="0" indent="0" algn="ctr">
              <a:lnSpc>
                <a:spcPts val="5500"/>
              </a:lnSpc>
              <a:buNone/>
            </a:pPr>
            <a:r>
              <a:rPr lang="en-US" sz="4800" b="1" dirty="0">
                <a:solidFill>
                  <a:srgbClr val="020202"/>
                </a:solidFill>
                <a:latin typeface="PT Serif" pitchFamily="34" charset="0"/>
                <a:ea typeface="PT Serif" pitchFamily="34" charset="-122"/>
                <a:cs typeface="PT Serif" pitchFamily="34" charset="-120"/>
              </a:rPr>
              <a:t>Biện pháp an toàn khi gắn kết vi mạch</a:t>
            </a:r>
            <a:endParaRPr lang="en-US" sz="4800" b="1" dirty="0"/>
          </a:p>
        </p:txBody>
      </p:sp>
      <p:sp>
        <p:nvSpPr>
          <p:cNvPr id="4" name="Shape 1"/>
          <p:cNvSpPr/>
          <p:nvPr/>
        </p:nvSpPr>
        <p:spPr>
          <a:xfrm>
            <a:off x="745212" y="4434483"/>
            <a:ext cx="6463546" cy="1583769"/>
          </a:xfrm>
          <a:prstGeom prst="roundRect">
            <a:avLst>
              <a:gd name="adj" fmla="val 2017"/>
            </a:avLst>
          </a:prstGeom>
          <a:solidFill>
            <a:srgbClr val="F2EEEE"/>
          </a:solidFill>
          <a:ln/>
        </p:spPr>
      </p:sp>
      <p:sp>
        <p:nvSpPr>
          <p:cNvPr id="5" name="Text 2"/>
          <p:cNvSpPr/>
          <p:nvPr/>
        </p:nvSpPr>
        <p:spPr>
          <a:xfrm>
            <a:off x="958096" y="4647367"/>
            <a:ext cx="2794635" cy="349210"/>
          </a:xfrm>
          <a:prstGeom prst="rect">
            <a:avLst/>
          </a:prstGeom>
          <a:noFill/>
          <a:ln/>
        </p:spPr>
        <p:txBody>
          <a:bodyPr wrap="none" lIns="0" tIns="0" rIns="0" bIns="0" rtlCol="0" anchor="t"/>
          <a:lstStyle/>
          <a:p>
            <a:pPr marL="0" indent="0">
              <a:lnSpc>
                <a:spcPts val="2750"/>
              </a:lnSpc>
              <a:buNone/>
            </a:pPr>
            <a:r>
              <a:rPr lang="en-US" sz="2200" b="1" dirty="0">
                <a:solidFill>
                  <a:srgbClr val="383838"/>
                </a:solidFill>
                <a:latin typeface="PT Serif" pitchFamily="34" charset="0"/>
                <a:ea typeface="PT Serif" pitchFamily="34" charset="-122"/>
                <a:cs typeface="PT Serif" pitchFamily="34" charset="-120"/>
              </a:rPr>
              <a:t>Đào tạo chuyên sâu</a:t>
            </a:r>
            <a:endParaRPr lang="en-US" sz="2200" b="1" dirty="0"/>
          </a:p>
        </p:txBody>
      </p:sp>
      <p:sp>
        <p:nvSpPr>
          <p:cNvPr id="6" name="Text 3"/>
          <p:cNvSpPr/>
          <p:nvPr/>
        </p:nvSpPr>
        <p:spPr>
          <a:xfrm>
            <a:off x="958096" y="5124331"/>
            <a:ext cx="6037778" cy="340519"/>
          </a:xfrm>
          <a:prstGeom prst="rect">
            <a:avLst/>
          </a:prstGeom>
          <a:noFill/>
          <a:ln/>
        </p:spPr>
        <p:txBody>
          <a:bodyPr wrap="none" lIns="0" tIns="0" rIns="0" bIns="0" rtlCol="0" anchor="t"/>
          <a:lstStyle/>
          <a:p>
            <a:pPr marL="0" indent="0">
              <a:lnSpc>
                <a:spcPts val="2650"/>
              </a:lnSpc>
              <a:buNone/>
            </a:pPr>
            <a:r>
              <a:rPr lang="en-US" sz="1650" dirty="0">
                <a:solidFill>
                  <a:srgbClr val="383838"/>
                </a:solidFill>
                <a:latin typeface="DM Sans" pitchFamily="34" charset="0"/>
                <a:ea typeface="DM Sans" pitchFamily="34" charset="-122"/>
                <a:cs typeface="DM Sans" pitchFamily="34" charset="-120"/>
              </a:rPr>
              <a:t>Hướng dẫn kỹ thuật gắn kết và quy trình an toàn chi tiết.</a:t>
            </a:r>
            <a:endParaRPr lang="en-US" sz="1650" dirty="0"/>
          </a:p>
        </p:txBody>
      </p:sp>
      <p:sp>
        <p:nvSpPr>
          <p:cNvPr id="7" name="Shape 4"/>
          <p:cNvSpPr/>
          <p:nvPr/>
        </p:nvSpPr>
        <p:spPr>
          <a:xfrm>
            <a:off x="7421642" y="4434483"/>
            <a:ext cx="6463546" cy="1583769"/>
          </a:xfrm>
          <a:prstGeom prst="roundRect">
            <a:avLst>
              <a:gd name="adj" fmla="val 2017"/>
            </a:avLst>
          </a:prstGeom>
          <a:solidFill>
            <a:srgbClr val="F2EEEE"/>
          </a:solidFill>
          <a:ln/>
        </p:spPr>
      </p:sp>
      <p:sp>
        <p:nvSpPr>
          <p:cNvPr id="8" name="Text 5"/>
          <p:cNvSpPr/>
          <p:nvPr/>
        </p:nvSpPr>
        <p:spPr>
          <a:xfrm>
            <a:off x="7634526" y="4647367"/>
            <a:ext cx="2794635" cy="349210"/>
          </a:xfrm>
          <a:prstGeom prst="rect">
            <a:avLst/>
          </a:prstGeom>
          <a:noFill/>
          <a:ln/>
        </p:spPr>
        <p:txBody>
          <a:bodyPr wrap="none" lIns="0" tIns="0" rIns="0" bIns="0" rtlCol="0" anchor="t"/>
          <a:lstStyle/>
          <a:p>
            <a:pPr marL="0" indent="0">
              <a:lnSpc>
                <a:spcPts val="2750"/>
              </a:lnSpc>
              <a:buNone/>
            </a:pPr>
            <a:r>
              <a:rPr lang="en-US" sz="2200" b="1" dirty="0">
                <a:solidFill>
                  <a:srgbClr val="383838"/>
                </a:solidFill>
                <a:latin typeface="PT Serif" pitchFamily="34" charset="0"/>
                <a:ea typeface="PT Serif" pitchFamily="34" charset="-122"/>
                <a:cs typeface="PT Serif" pitchFamily="34" charset="-120"/>
              </a:rPr>
              <a:t>Kiểm soát tĩnh điện</a:t>
            </a:r>
            <a:endParaRPr lang="en-US" sz="2200" b="1" dirty="0"/>
          </a:p>
        </p:txBody>
      </p:sp>
      <p:sp>
        <p:nvSpPr>
          <p:cNvPr id="9" name="Text 6"/>
          <p:cNvSpPr/>
          <p:nvPr/>
        </p:nvSpPr>
        <p:spPr>
          <a:xfrm>
            <a:off x="7634526" y="5124331"/>
            <a:ext cx="6037778" cy="681038"/>
          </a:xfrm>
          <a:prstGeom prst="rect">
            <a:avLst/>
          </a:prstGeom>
          <a:noFill/>
          <a:ln/>
        </p:spPr>
        <p:txBody>
          <a:bodyPr wrap="square" lIns="0" tIns="0" rIns="0" bIns="0" rtlCol="0" anchor="t"/>
          <a:lstStyle/>
          <a:p>
            <a:pPr marL="0" indent="0">
              <a:lnSpc>
                <a:spcPts val="2650"/>
              </a:lnSpc>
              <a:buNone/>
            </a:pPr>
            <a:r>
              <a:rPr lang="en-US" sz="1650" dirty="0">
                <a:solidFill>
                  <a:srgbClr val="383838"/>
                </a:solidFill>
                <a:latin typeface="DM Sans" pitchFamily="34" charset="0"/>
                <a:ea typeface="DM Sans" pitchFamily="34" charset="-122"/>
                <a:cs typeface="DM Sans" pitchFamily="34" charset="-120"/>
              </a:rPr>
              <a:t>Sử dụng thiết bị chống tĩnh điện để bảo vệ linh kiện nhạy cảm.</a:t>
            </a:r>
            <a:endParaRPr lang="en-US" sz="1650" dirty="0"/>
          </a:p>
        </p:txBody>
      </p:sp>
      <p:sp>
        <p:nvSpPr>
          <p:cNvPr id="10" name="Shape 7"/>
          <p:cNvSpPr/>
          <p:nvPr/>
        </p:nvSpPr>
        <p:spPr>
          <a:xfrm>
            <a:off x="745212" y="6231136"/>
            <a:ext cx="6463546" cy="1243251"/>
          </a:xfrm>
          <a:prstGeom prst="roundRect">
            <a:avLst>
              <a:gd name="adj" fmla="val 2569"/>
            </a:avLst>
          </a:prstGeom>
          <a:solidFill>
            <a:srgbClr val="F2EEEE"/>
          </a:solidFill>
          <a:ln/>
        </p:spPr>
      </p:sp>
      <p:sp>
        <p:nvSpPr>
          <p:cNvPr id="11" name="Text 8"/>
          <p:cNvSpPr/>
          <p:nvPr/>
        </p:nvSpPr>
        <p:spPr>
          <a:xfrm>
            <a:off x="958096" y="6444020"/>
            <a:ext cx="2794635" cy="349210"/>
          </a:xfrm>
          <a:prstGeom prst="rect">
            <a:avLst/>
          </a:prstGeom>
          <a:noFill/>
          <a:ln/>
        </p:spPr>
        <p:txBody>
          <a:bodyPr wrap="none" lIns="0" tIns="0" rIns="0" bIns="0" rtlCol="0" anchor="t"/>
          <a:lstStyle/>
          <a:p>
            <a:pPr marL="0" indent="0">
              <a:lnSpc>
                <a:spcPts val="2750"/>
              </a:lnSpc>
              <a:buNone/>
            </a:pPr>
            <a:r>
              <a:rPr lang="en-US" sz="2200" b="1" dirty="0">
                <a:solidFill>
                  <a:srgbClr val="383838"/>
                </a:solidFill>
                <a:latin typeface="PT Serif" pitchFamily="34" charset="0"/>
                <a:ea typeface="PT Serif" pitchFamily="34" charset="-122"/>
                <a:cs typeface="PT Serif" pitchFamily="34" charset="-120"/>
              </a:rPr>
              <a:t>Bảo hộ mắt</a:t>
            </a:r>
            <a:endParaRPr lang="en-US" sz="2200" b="1" dirty="0"/>
          </a:p>
        </p:txBody>
      </p:sp>
      <p:sp>
        <p:nvSpPr>
          <p:cNvPr id="12" name="Text 9"/>
          <p:cNvSpPr/>
          <p:nvPr/>
        </p:nvSpPr>
        <p:spPr>
          <a:xfrm>
            <a:off x="958096" y="6920984"/>
            <a:ext cx="6037778" cy="340519"/>
          </a:xfrm>
          <a:prstGeom prst="rect">
            <a:avLst/>
          </a:prstGeom>
          <a:noFill/>
          <a:ln/>
        </p:spPr>
        <p:txBody>
          <a:bodyPr wrap="none" lIns="0" tIns="0" rIns="0" bIns="0" rtlCol="0" anchor="t"/>
          <a:lstStyle/>
          <a:p>
            <a:pPr marL="0" indent="0">
              <a:lnSpc>
                <a:spcPts val="2650"/>
              </a:lnSpc>
              <a:buNone/>
            </a:pPr>
            <a:r>
              <a:rPr lang="en-US" sz="1650" dirty="0">
                <a:solidFill>
                  <a:srgbClr val="383838"/>
                </a:solidFill>
                <a:latin typeface="DM Sans" pitchFamily="34" charset="0"/>
                <a:ea typeface="DM Sans" pitchFamily="34" charset="-122"/>
                <a:cs typeface="DM Sans" pitchFamily="34" charset="-120"/>
              </a:rPr>
              <a:t>Sử dụng kính bảo hộ đặc biệt khi làm việc dưới kính hiển vi.</a:t>
            </a:r>
            <a:endParaRPr lang="en-US" sz="1650" dirty="0"/>
          </a:p>
        </p:txBody>
      </p:sp>
      <p:sp>
        <p:nvSpPr>
          <p:cNvPr id="13" name="Shape 10"/>
          <p:cNvSpPr/>
          <p:nvPr/>
        </p:nvSpPr>
        <p:spPr>
          <a:xfrm>
            <a:off x="7421642" y="6231136"/>
            <a:ext cx="6463546" cy="1243251"/>
          </a:xfrm>
          <a:prstGeom prst="roundRect">
            <a:avLst>
              <a:gd name="adj" fmla="val 2569"/>
            </a:avLst>
          </a:prstGeom>
          <a:solidFill>
            <a:srgbClr val="F2EEEE"/>
          </a:solidFill>
          <a:ln/>
        </p:spPr>
      </p:sp>
      <p:sp>
        <p:nvSpPr>
          <p:cNvPr id="14" name="Text 11"/>
          <p:cNvSpPr/>
          <p:nvPr/>
        </p:nvSpPr>
        <p:spPr>
          <a:xfrm>
            <a:off x="7634526" y="6444020"/>
            <a:ext cx="2794635" cy="349210"/>
          </a:xfrm>
          <a:prstGeom prst="rect">
            <a:avLst/>
          </a:prstGeom>
          <a:noFill/>
          <a:ln/>
        </p:spPr>
        <p:txBody>
          <a:bodyPr wrap="none" lIns="0" tIns="0" rIns="0" bIns="0" rtlCol="0" anchor="t"/>
          <a:lstStyle/>
          <a:p>
            <a:pPr marL="0" indent="0">
              <a:lnSpc>
                <a:spcPts val="2750"/>
              </a:lnSpc>
              <a:buNone/>
            </a:pPr>
            <a:r>
              <a:rPr lang="en-US" sz="2200" b="1" dirty="0">
                <a:solidFill>
                  <a:srgbClr val="383838"/>
                </a:solidFill>
                <a:latin typeface="PT Serif" pitchFamily="34" charset="0"/>
                <a:ea typeface="PT Serif" pitchFamily="34" charset="-122"/>
                <a:cs typeface="PT Serif" pitchFamily="34" charset="-120"/>
              </a:rPr>
              <a:t>Quản lý stress</a:t>
            </a:r>
            <a:endParaRPr lang="en-US" sz="2200" b="1" dirty="0"/>
          </a:p>
        </p:txBody>
      </p:sp>
      <p:sp>
        <p:nvSpPr>
          <p:cNvPr id="15" name="Text 12"/>
          <p:cNvSpPr/>
          <p:nvPr/>
        </p:nvSpPr>
        <p:spPr>
          <a:xfrm>
            <a:off x="7634526" y="6920984"/>
            <a:ext cx="6037778" cy="340519"/>
          </a:xfrm>
          <a:prstGeom prst="rect">
            <a:avLst/>
          </a:prstGeom>
          <a:noFill/>
          <a:ln/>
        </p:spPr>
        <p:txBody>
          <a:bodyPr wrap="none" lIns="0" tIns="0" rIns="0" bIns="0" rtlCol="0" anchor="t"/>
          <a:lstStyle/>
          <a:p>
            <a:pPr marL="0" indent="0">
              <a:lnSpc>
                <a:spcPts val="2650"/>
              </a:lnSpc>
              <a:buNone/>
            </a:pPr>
            <a:r>
              <a:rPr lang="en-US" sz="1650" dirty="0">
                <a:solidFill>
                  <a:srgbClr val="383838"/>
                </a:solidFill>
                <a:latin typeface="DM Sans" pitchFamily="34" charset="0"/>
                <a:ea typeface="DM Sans" pitchFamily="34" charset="-122"/>
                <a:cs typeface="DM Sans" pitchFamily="34" charset="-120"/>
              </a:rPr>
              <a:t>Tổ chức giờ làm việc hợp lý, giảm căng thẳng cho công nhân.</a:t>
            </a:r>
            <a:endParaRPr lang="en-US" sz="1650" dirty="0"/>
          </a:p>
        </p:txBody>
      </p:sp>
      <p:pic>
        <p:nvPicPr>
          <p:cNvPr id="16" name="Picture 15">
            <a:extLst>
              <a:ext uri="{FF2B5EF4-FFF2-40B4-BE49-F238E27FC236}">
                <a16:creationId xmlns:a16="http://schemas.microsoft.com/office/drawing/2014/main" id="{B9C5C21A-0B6A-4CBB-9465-BCC62C96654A}"/>
              </a:ext>
            </a:extLst>
          </p:cNvPr>
          <p:cNvPicPr>
            <a:picLocks noChangeAspect="1"/>
          </p:cNvPicPr>
          <p:nvPr/>
        </p:nvPicPr>
        <p:blipFill>
          <a:blip r:embed="rId4"/>
          <a:stretch>
            <a:fillRect/>
          </a:stretch>
        </p:blipFill>
        <p:spPr>
          <a:xfrm>
            <a:off x="11686233" y="7362060"/>
            <a:ext cx="2801656" cy="86754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262436" y="2178224"/>
            <a:ext cx="5752172" cy="5752172"/>
          </a:xfrm>
          <a:prstGeom prst="rect">
            <a:avLst/>
          </a:prstGeom>
        </p:spPr>
      </p:pic>
      <p:sp>
        <p:nvSpPr>
          <p:cNvPr id="3" name="Text 0"/>
          <p:cNvSpPr/>
          <p:nvPr/>
        </p:nvSpPr>
        <p:spPr>
          <a:xfrm>
            <a:off x="702469" y="990005"/>
            <a:ext cx="6231493" cy="658535"/>
          </a:xfrm>
          <a:prstGeom prst="rect">
            <a:avLst/>
          </a:prstGeom>
          <a:noFill/>
          <a:ln/>
        </p:spPr>
        <p:txBody>
          <a:bodyPr wrap="none" lIns="0" tIns="0" rIns="0" bIns="0" rtlCol="0" anchor="t"/>
          <a:lstStyle/>
          <a:p>
            <a:pPr marL="0" indent="0">
              <a:lnSpc>
                <a:spcPts val="5150"/>
              </a:lnSpc>
              <a:buNone/>
            </a:pPr>
            <a:r>
              <a:rPr lang="en-US" sz="4400" b="1" dirty="0">
                <a:solidFill>
                  <a:srgbClr val="020202"/>
                </a:solidFill>
                <a:latin typeface="PT Serif" pitchFamily="34" charset="0"/>
                <a:ea typeface="PT Serif" pitchFamily="34" charset="-122"/>
                <a:cs typeface="PT Serif" pitchFamily="34" charset="-120"/>
              </a:rPr>
              <a:t>Xử lý tình huống khẩn cấp</a:t>
            </a:r>
            <a:endParaRPr lang="en-US" sz="4400" b="1" dirty="0"/>
          </a:p>
        </p:txBody>
      </p:sp>
      <p:sp>
        <p:nvSpPr>
          <p:cNvPr id="4" name="Shape 1"/>
          <p:cNvSpPr/>
          <p:nvPr/>
        </p:nvSpPr>
        <p:spPr>
          <a:xfrm>
            <a:off x="992029" y="1949529"/>
            <a:ext cx="22860" cy="5290066"/>
          </a:xfrm>
          <a:prstGeom prst="roundRect">
            <a:avLst>
              <a:gd name="adj" fmla="val 131708"/>
            </a:avLst>
          </a:prstGeom>
          <a:solidFill>
            <a:srgbClr val="D8D4D4"/>
          </a:solidFill>
          <a:ln/>
        </p:spPr>
      </p:sp>
      <p:sp>
        <p:nvSpPr>
          <p:cNvPr id="5" name="Shape 2"/>
          <p:cNvSpPr/>
          <p:nvPr/>
        </p:nvSpPr>
        <p:spPr>
          <a:xfrm>
            <a:off x="1235470" y="2701944"/>
            <a:ext cx="702469" cy="22860"/>
          </a:xfrm>
          <a:prstGeom prst="roundRect">
            <a:avLst>
              <a:gd name="adj" fmla="val 131708"/>
            </a:avLst>
          </a:prstGeom>
          <a:solidFill>
            <a:srgbClr val="D8D4D4"/>
          </a:solidFill>
          <a:ln/>
        </p:spPr>
      </p:sp>
      <p:sp>
        <p:nvSpPr>
          <p:cNvPr id="6" name="Shape 3"/>
          <p:cNvSpPr/>
          <p:nvPr/>
        </p:nvSpPr>
        <p:spPr>
          <a:xfrm>
            <a:off x="806726" y="2487632"/>
            <a:ext cx="451604" cy="451604"/>
          </a:xfrm>
          <a:prstGeom prst="roundRect">
            <a:avLst>
              <a:gd name="adj" fmla="val 6667"/>
            </a:avLst>
          </a:prstGeom>
          <a:solidFill>
            <a:srgbClr val="F2EEEE"/>
          </a:solidFill>
          <a:ln/>
        </p:spPr>
      </p:sp>
      <p:sp>
        <p:nvSpPr>
          <p:cNvPr id="7" name="Text 4"/>
          <p:cNvSpPr/>
          <p:nvPr/>
        </p:nvSpPr>
        <p:spPr>
          <a:xfrm>
            <a:off x="948291" y="2555378"/>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383838"/>
                </a:solidFill>
                <a:latin typeface="PT Serif" pitchFamily="34" charset="0"/>
                <a:ea typeface="PT Serif" pitchFamily="34" charset="-122"/>
                <a:cs typeface="PT Serif" pitchFamily="34" charset="-120"/>
              </a:rPr>
              <a:t>1</a:t>
            </a:r>
            <a:endParaRPr lang="en-US" sz="2450" dirty="0"/>
          </a:p>
        </p:txBody>
      </p:sp>
      <p:sp>
        <p:nvSpPr>
          <p:cNvPr id="8" name="Text 5"/>
          <p:cNvSpPr/>
          <p:nvPr/>
        </p:nvSpPr>
        <p:spPr>
          <a:xfrm>
            <a:off x="2136475" y="2462510"/>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Dừng máy</a:t>
            </a:r>
            <a:endParaRPr lang="en-US" sz="2050" b="1" dirty="0"/>
          </a:p>
        </p:txBody>
      </p:sp>
      <p:sp>
        <p:nvSpPr>
          <p:cNvPr id="9" name="Text 6"/>
          <p:cNvSpPr/>
          <p:nvPr/>
        </p:nvSpPr>
        <p:spPr>
          <a:xfrm>
            <a:off x="2142683" y="2724805"/>
            <a:ext cx="6334125" cy="321112"/>
          </a:xfrm>
          <a:prstGeom prst="rect">
            <a:avLst/>
          </a:prstGeom>
          <a:noFill/>
          <a:ln/>
        </p:spPr>
        <p:txBody>
          <a:bodyPr wrap="none" lIns="0" tIns="0" rIns="0" bIns="0" rtlCol="0" anchor="t"/>
          <a:lstStyle/>
          <a:p>
            <a:pPr marL="0" indent="0" algn="l">
              <a:lnSpc>
                <a:spcPts val="2500"/>
              </a:lnSpc>
              <a:buNone/>
            </a:pPr>
            <a:r>
              <a:rPr lang="en-US" sz="1600" dirty="0">
                <a:solidFill>
                  <a:srgbClr val="383838"/>
                </a:solidFill>
                <a:latin typeface="DM Sans" pitchFamily="34" charset="0"/>
                <a:ea typeface="DM Sans" pitchFamily="34" charset="-122"/>
                <a:cs typeface="DM Sans" pitchFamily="34" charset="-120"/>
              </a:rPr>
              <a:t>Ngay lập tức dừng hoạt động của máy móc khi xảy ra tai nạn.</a:t>
            </a:r>
            <a:endParaRPr lang="en-US" sz="1600" dirty="0"/>
          </a:p>
        </p:txBody>
      </p:sp>
      <p:sp>
        <p:nvSpPr>
          <p:cNvPr id="10" name="Shape 7"/>
          <p:cNvSpPr/>
          <p:nvPr/>
        </p:nvSpPr>
        <p:spPr>
          <a:xfrm>
            <a:off x="1206401" y="3762256"/>
            <a:ext cx="702469" cy="22860"/>
          </a:xfrm>
          <a:prstGeom prst="roundRect">
            <a:avLst>
              <a:gd name="adj" fmla="val 131708"/>
            </a:avLst>
          </a:prstGeom>
          <a:solidFill>
            <a:srgbClr val="D8D4D4"/>
          </a:solidFill>
          <a:ln/>
        </p:spPr>
      </p:sp>
      <p:sp>
        <p:nvSpPr>
          <p:cNvPr id="11" name="Shape 8"/>
          <p:cNvSpPr/>
          <p:nvPr/>
        </p:nvSpPr>
        <p:spPr>
          <a:xfrm>
            <a:off x="777657" y="3547943"/>
            <a:ext cx="451604" cy="451604"/>
          </a:xfrm>
          <a:prstGeom prst="roundRect">
            <a:avLst>
              <a:gd name="adj" fmla="val 6667"/>
            </a:avLst>
          </a:prstGeom>
          <a:solidFill>
            <a:srgbClr val="F2EEEE"/>
          </a:solidFill>
          <a:ln/>
        </p:spPr>
      </p:sp>
      <p:sp>
        <p:nvSpPr>
          <p:cNvPr id="12" name="Text 9"/>
          <p:cNvSpPr/>
          <p:nvPr/>
        </p:nvSpPr>
        <p:spPr>
          <a:xfrm>
            <a:off x="919222" y="3615690"/>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383838"/>
                </a:solidFill>
                <a:latin typeface="PT Serif" pitchFamily="34" charset="0"/>
                <a:ea typeface="PT Serif" pitchFamily="34" charset="-122"/>
                <a:cs typeface="PT Serif" pitchFamily="34" charset="-120"/>
              </a:rPr>
              <a:t>2</a:t>
            </a:r>
            <a:endParaRPr lang="en-US" sz="2450" dirty="0"/>
          </a:p>
        </p:txBody>
      </p:sp>
      <p:sp>
        <p:nvSpPr>
          <p:cNvPr id="13" name="Text 10"/>
          <p:cNvSpPr/>
          <p:nvPr/>
        </p:nvSpPr>
        <p:spPr>
          <a:xfrm>
            <a:off x="2107406" y="3522821"/>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Sơ cứu</a:t>
            </a:r>
            <a:endParaRPr lang="en-US" sz="2050" b="1" dirty="0"/>
          </a:p>
        </p:txBody>
      </p:sp>
      <p:sp>
        <p:nvSpPr>
          <p:cNvPr id="14" name="Text 11"/>
          <p:cNvSpPr/>
          <p:nvPr/>
        </p:nvSpPr>
        <p:spPr>
          <a:xfrm>
            <a:off x="2113614" y="3785116"/>
            <a:ext cx="6334125" cy="321112"/>
          </a:xfrm>
          <a:prstGeom prst="rect">
            <a:avLst/>
          </a:prstGeom>
          <a:noFill/>
          <a:ln/>
        </p:spPr>
        <p:txBody>
          <a:bodyPr wrap="none" lIns="0" tIns="0" rIns="0" bIns="0" rtlCol="0" anchor="t"/>
          <a:lstStyle/>
          <a:p>
            <a:pPr marL="0" indent="0" algn="l">
              <a:lnSpc>
                <a:spcPts val="2500"/>
              </a:lnSpc>
              <a:buNone/>
            </a:pPr>
            <a:r>
              <a:rPr lang="en-US" sz="1600" dirty="0">
                <a:solidFill>
                  <a:srgbClr val="383838"/>
                </a:solidFill>
                <a:latin typeface="DM Sans" pitchFamily="34" charset="0"/>
                <a:ea typeface="DM Sans" pitchFamily="34" charset="-122"/>
                <a:cs typeface="DM Sans" pitchFamily="34" charset="-120"/>
              </a:rPr>
              <a:t>Thực hiện sơ cứu ban đầu cho người bị nạn nếu cần thiết.</a:t>
            </a:r>
            <a:endParaRPr lang="en-US" sz="1600" dirty="0"/>
          </a:p>
        </p:txBody>
      </p:sp>
      <p:sp>
        <p:nvSpPr>
          <p:cNvPr id="15" name="Shape 12"/>
          <p:cNvSpPr/>
          <p:nvPr/>
        </p:nvSpPr>
        <p:spPr>
          <a:xfrm>
            <a:off x="1235470" y="4964309"/>
            <a:ext cx="702469" cy="22860"/>
          </a:xfrm>
          <a:prstGeom prst="roundRect">
            <a:avLst>
              <a:gd name="adj" fmla="val 131708"/>
            </a:avLst>
          </a:prstGeom>
          <a:solidFill>
            <a:srgbClr val="D8D4D4"/>
          </a:solidFill>
          <a:ln/>
        </p:spPr>
      </p:sp>
      <p:sp>
        <p:nvSpPr>
          <p:cNvPr id="16" name="Shape 13"/>
          <p:cNvSpPr/>
          <p:nvPr/>
        </p:nvSpPr>
        <p:spPr>
          <a:xfrm>
            <a:off x="806726" y="4749996"/>
            <a:ext cx="451604" cy="451604"/>
          </a:xfrm>
          <a:prstGeom prst="roundRect">
            <a:avLst>
              <a:gd name="adj" fmla="val 6667"/>
            </a:avLst>
          </a:prstGeom>
          <a:solidFill>
            <a:srgbClr val="F2EEEE"/>
          </a:solidFill>
          <a:ln/>
        </p:spPr>
      </p:sp>
      <p:sp>
        <p:nvSpPr>
          <p:cNvPr id="17" name="Text 14"/>
          <p:cNvSpPr/>
          <p:nvPr/>
        </p:nvSpPr>
        <p:spPr>
          <a:xfrm>
            <a:off x="948291" y="4817743"/>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383838"/>
                </a:solidFill>
                <a:latin typeface="PT Serif" pitchFamily="34" charset="0"/>
                <a:ea typeface="PT Serif" pitchFamily="34" charset="-122"/>
                <a:cs typeface="PT Serif" pitchFamily="34" charset="-120"/>
              </a:rPr>
              <a:t>3</a:t>
            </a:r>
            <a:endParaRPr lang="en-US" sz="2450" dirty="0"/>
          </a:p>
        </p:txBody>
      </p:sp>
      <p:sp>
        <p:nvSpPr>
          <p:cNvPr id="18" name="Text 15"/>
          <p:cNvSpPr/>
          <p:nvPr/>
        </p:nvSpPr>
        <p:spPr>
          <a:xfrm>
            <a:off x="2136475" y="4724874"/>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Gọi cấp cứu</a:t>
            </a:r>
            <a:endParaRPr lang="en-US" sz="2050" b="1" dirty="0"/>
          </a:p>
        </p:txBody>
      </p:sp>
      <p:sp>
        <p:nvSpPr>
          <p:cNvPr id="19" name="Text 16"/>
          <p:cNvSpPr/>
          <p:nvPr/>
        </p:nvSpPr>
        <p:spPr>
          <a:xfrm>
            <a:off x="2142683" y="4987169"/>
            <a:ext cx="6334125" cy="321112"/>
          </a:xfrm>
          <a:prstGeom prst="rect">
            <a:avLst/>
          </a:prstGeom>
          <a:noFill/>
          <a:ln/>
        </p:spPr>
        <p:txBody>
          <a:bodyPr wrap="none" lIns="0" tIns="0" rIns="0" bIns="0" rtlCol="0" anchor="t"/>
          <a:lstStyle/>
          <a:p>
            <a:pPr marL="0" indent="0" algn="l">
              <a:lnSpc>
                <a:spcPts val="2500"/>
              </a:lnSpc>
              <a:buNone/>
            </a:pPr>
            <a:r>
              <a:rPr lang="en-US" sz="1600" dirty="0">
                <a:solidFill>
                  <a:srgbClr val="383838"/>
                </a:solidFill>
                <a:latin typeface="DM Sans" pitchFamily="34" charset="0"/>
                <a:ea typeface="DM Sans" pitchFamily="34" charset="-122"/>
                <a:cs typeface="DM Sans" pitchFamily="34" charset="-120"/>
              </a:rPr>
              <a:t>Liên hệ dịch vụ y tế khẩn cấp nếu tình trạng nghiêm trọng.</a:t>
            </a:r>
            <a:endParaRPr lang="en-US" sz="1600" dirty="0"/>
          </a:p>
        </p:txBody>
      </p:sp>
      <p:sp>
        <p:nvSpPr>
          <p:cNvPr id="20" name="Shape 17"/>
          <p:cNvSpPr/>
          <p:nvPr/>
        </p:nvSpPr>
        <p:spPr>
          <a:xfrm>
            <a:off x="1235470" y="6347043"/>
            <a:ext cx="702469" cy="22860"/>
          </a:xfrm>
          <a:prstGeom prst="roundRect">
            <a:avLst>
              <a:gd name="adj" fmla="val 131708"/>
            </a:avLst>
          </a:prstGeom>
          <a:solidFill>
            <a:srgbClr val="D8D4D4"/>
          </a:solidFill>
          <a:ln/>
        </p:spPr>
      </p:sp>
      <p:sp>
        <p:nvSpPr>
          <p:cNvPr id="21" name="Shape 18"/>
          <p:cNvSpPr/>
          <p:nvPr/>
        </p:nvSpPr>
        <p:spPr>
          <a:xfrm>
            <a:off x="806726" y="6132731"/>
            <a:ext cx="451604" cy="451604"/>
          </a:xfrm>
          <a:prstGeom prst="roundRect">
            <a:avLst>
              <a:gd name="adj" fmla="val 6667"/>
            </a:avLst>
          </a:prstGeom>
          <a:solidFill>
            <a:srgbClr val="F2EEEE"/>
          </a:solidFill>
          <a:ln/>
        </p:spPr>
      </p:sp>
      <p:sp>
        <p:nvSpPr>
          <p:cNvPr id="22" name="Text 19"/>
          <p:cNvSpPr/>
          <p:nvPr/>
        </p:nvSpPr>
        <p:spPr>
          <a:xfrm>
            <a:off x="948291" y="6200477"/>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383838"/>
                </a:solidFill>
                <a:latin typeface="PT Serif" pitchFamily="34" charset="0"/>
                <a:ea typeface="PT Serif" pitchFamily="34" charset="-122"/>
                <a:cs typeface="PT Serif" pitchFamily="34" charset="-120"/>
              </a:rPr>
              <a:t>4</a:t>
            </a:r>
            <a:endParaRPr lang="en-US" sz="2450" dirty="0"/>
          </a:p>
        </p:txBody>
      </p:sp>
      <p:sp>
        <p:nvSpPr>
          <p:cNvPr id="23" name="Text 20"/>
          <p:cNvSpPr/>
          <p:nvPr/>
        </p:nvSpPr>
        <p:spPr>
          <a:xfrm>
            <a:off x="2136475" y="6107608"/>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Báo cáo</a:t>
            </a:r>
            <a:endParaRPr lang="en-US" sz="2050" b="1" dirty="0"/>
          </a:p>
        </p:txBody>
      </p:sp>
      <p:sp>
        <p:nvSpPr>
          <p:cNvPr id="24" name="Text 21"/>
          <p:cNvSpPr/>
          <p:nvPr/>
        </p:nvSpPr>
        <p:spPr>
          <a:xfrm>
            <a:off x="2142683" y="6369903"/>
            <a:ext cx="6334125" cy="321112"/>
          </a:xfrm>
          <a:prstGeom prst="rect">
            <a:avLst/>
          </a:prstGeom>
          <a:noFill/>
          <a:ln/>
        </p:spPr>
        <p:txBody>
          <a:bodyPr wrap="none" lIns="0" tIns="0" rIns="0" bIns="0" rtlCol="0" anchor="t"/>
          <a:lstStyle/>
          <a:p>
            <a:pPr marL="0" indent="0" algn="l">
              <a:lnSpc>
                <a:spcPts val="2500"/>
              </a:lnSpc>
              <a:buNone/>
            </a:pPr>
            <a:r>
              <a:rPr lang="en-US" sz="1600" dirty="0">
                <a:solidFill>
                  <a:srgbClr val="383838"/>
                </a:solidFill>
                <a:latin typeface="DM Sans" pitchFamily="34" charset="0"/>
                <a:ea typeface="DM Sans" pitchFamily="34" charset="-122"/>
                <a:cs typeface="DM Sans" pitchFamily="34" charset="-120"/>
              </a:rPr>
              <a:t>Thông báo cho quản lý và lập báo cáo chi tiết về sự cố.</a:t>
            </a:r>
            <a:endParaRPr lang="en-US" sz="1600" dirty="0"/>
          </a:p>
        </p:txBody>
      </p:sp>
      <p:pic>
        <p:nvPicPr>
          <p:cNvPr id="25" name="Picture 24">
            <a:extLst>
              <a:ext uri="{FF2B5EF4-FFF2-40B4-BE49-F238E27FC236}">
                <a16:creationId xmlns:a16="http://schemas.microsoft.com/office/drawing/2014/main" id="{A079C300-9DF5-9951-79F5-E3FB03A0DA8F}"/>
              </a:ext>
            </a:extLst>
          </p:cNvPr>
          <p:cNvPicPr>
            <a:picLocks noChangeAspect="1"/>
          </p:cNvPicPr>
          <p:nvPr/>
        </p:nvPicPr>
        <p:blipFill>
          <a:blip r:embed="rId4"/>
          <a:stretch>
            <a:fillRect/>
          </a:stretch>
        </p:blipFill>
        <p:spPr>
          <a:xfrm>
            <a:off x="11686233" y="7362060"/>
            <a:ext cx="2801656" cy="86754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074795" y="684728"/>
            <a:ext cx="6480810" cy="809982"/>
          </a:xfrm>
          <a:prstGeom prst="rect">
            <a:avLst/>
          </a:prstGeom>
          <a:noFill/>
          <a:ln/>
        </p:spPr>
        <p:txBody>
          <a:bodyPr wrap="none" lIns="0" tIns="0" rIns="0" bIns="0" rtlCol="0" anchor="t"/>
          <a:lstStyle/>
          <a:p>
            <a:pPr marL="0" indent="0" algn="ctr">
              <a:lnSpc>
                <a:spcPts val="6350"/>
              </a:lnSpc>
              <a:buNone/>
            </a:pPr>
            <a:r>
              <a:rPr lang="en-US" sz="6000" b="1" dirty="0">
                <a:solidFill>
                  <a:srgbClr val="020202"/>
                </a:solidFill>
                <a:latin typeface="PT Serif" pitchFamily="34" charset="0"/>
                <a:ea typeface="PT Serif" pitchFamily="34" charset="-122"/>
                <a:cs typeface="PT Serif" pitchFamily="34" charset="-120"/>
              </a:rPr>
              <a:t>Quy định chung</a:t>
            </a:r>
            <a:endParaRPr lang="en-US" sz="6000" b="1" dirty="0"/>
          </a:p>
        </p:txBody>
      </p:sp>
      <p:sp>
        <p:nvSpPr>
          <p:cNvPr id="3" name="Shape 1"/>
          <p:cNvSpPr/>
          <p:nvPr/>
        </p:nvSpPr>
        <p:spPr>
          <a:xfrm>
            <a:off x="864037" y="5009674"/>
            <a:ext cx="12902327" cy="30480"/>
          </a:xfrm>
          <a:prstGeom prst="roundRect">
            <a:avLst>
              <a:gd name="adj" fmla="val 121500"/>
            </a:avLst>
          </a:prstGeom>
          <a:solidFill>
            <a:srgbClr val="D8D4D4"/>
          </a:solidFill>
          <a:ln/>
        </p:spPr>
      </p:sp>
      <p:sp>
        <p:nvSpPr>
          <p:cNvPr id="4" name="Shape 2"/>
          <p:cNvSpPr/>
          <p:nvPr/>
        </p:nvSpPr>
        <p:spPr>
          <a:xfrm>
            <a:off x="3355181" y="4145637"/>
            <a:ext cx="30480" cy="864037"/>
          </a:xfrm>
          <a:prstGeom prst="roundRect">
            <a:avLst>
              <a:gd name="adj" fmla="val 121500"/>
            </a:avLst>
          </a:prstGeom>
          <a:solidFill>
            <a:srgbClr val="D8D4D4"/>
          </a:solidFill>
          <a:ln/>
        </p:spPr>
      </p:sp>
      <p:sp>
        <p:nvSpPr>
          <p:cNvPr id="5" name="Shape 3"/>
          <p:cNvSpPr/>
          <p:nvPr/>
        </p:nvSpPr>
        <p:spPr>
          <a:xfrm>
            <a:off x="3154442" y="4793694"/>
            <a:ext cx="431959" cy="431959"/>
          </a:xfrm>
          <a:prstGeom prst="roundRect">
            <a:avLst>
              <a:gd name="adj" fmla="val 8573"/>
            </a:avLst>
          </a:prstGeom>
          <a:solidFill>
            <a:srgbClr val="F2EEEE"/>
          </a:solidFill>
          <a:ln/>
        </p:spPr>
      </p:sp>
      <p:sp>
        <p:nvSpPr>
          <p:cNvPr id="6" name="Text 4"/>
          <p:cNvSpPr/>
          <p:nvPr/>
        </p:nvSpPr>
        <p:spPr>
          <a:xfrm>
            <a:off x="160774" y="2474476"/>
            <a:ext cx="5469215" cy="972026"/>
          </a:xfrm>
          <a:prstGeom prst="rect">
            <a:avLst/>
          </a:prstGeom>
          <a:noFill/>
          <a:ln/>
        </p:spPr>
        <p:txBody>
          <a:bodyPr wrap="squar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Huấn luyện an toàn lao động</a:t>
            </a:r>
            <a:endParaRPr lang="en-US" sz="3050" b="1" dirty="0"/>
          </a:p>
        </p:txBody>
      </p:sp>
      <p:sp>
        <p:nvSpPr>
          <p:cNvPr id="7" name="Text 5"/>
          <p:cNvSpPr/>
          <p:nvPr/>
        </p:nvSpPr>
        <p:spPr>
          <a:xfrm>
            <a:off x="894874" y="2908041"/>
            <a:ext cx="4519136"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Tổ chức các khóa huấn luyện an toàn lao động định kỳ cho công nhân.</a:t>
            </a:r>
            <a:endParaRPr lang="en-US" sz="1900" dirty="0"/>
          </a:p>
        </p:txBody>
      </p:sp>
      <p:sp>
        <p:nvSpPr>
          <p:cNvPr id="8" name="Shape 6"/>
          <p:cNvSpPr/>
          <p:nvPr/>
        </p:nvSpPr>
        <p:spPr>
          <a:xfrm>
            <a:off x="5984915" y="5009674"/>
            <a:ext cx="30480" cy="864037"/>
          </a:xfrm>
          <a:prstGeom prst="roundRect">
            <a:avLst>
              <a:gd name="adj" fmla="val 121500"/>
            </a:avLst>
          </a:prstGeom>
          <a:solidFill>
            <a:srgbClr val="D8D4D4"/>
          </a:solidFill>
          <a:ln/>
        </p:spPr>
      </p:sp>
      <p:sp>
        <p:nvSpPr>
          <p:cNvPr id="9" name="Shape 7"/>
          <p:cNvSpPr/>
          <p:nvPr/>
        </p:nvSpPr>
        <p:spPr>
          <a:xfrm>
            <a:off x="5784175" y="4793694"/>
            <a:ext cx="431959" cy="431959"/>
          </a:xfrm>
          <a:prstGeom prst="roundRect">
            <a:avLst>
              <a:gd name="adj" fmla="val 8573"/>
            </a:avLst>
          </a:prstGeom>
          <a:solidFill>
            <a:srgbClr val="F2EEEE"/>
          </a:solidFill>
          <a:ln/>
        </p:spPr>
      </p:sp>
      <p:sp>
        <p:nvSpPr>
          <p:cNvPr id="10" name="Text 8"/>
          <p:cNvSpPr/>
          <p:nvPr/>
        </p:nvSpPr>
        <p:spPr>
          <a:xfrm>
            <a:off x="4055983" y="6120646"/>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Bảo trì thiết bị</a:t>
            </a:r>
            <a:endParaRPr lang="en-US" sz="3050" b="1" dirty="0"/>
          </a:p>
        </p:txBody>
      </p:sp>
      <p:sp>
        <p:nvSpPr>
          <p:cNvPr id="11" name="Text 9"/>
          <p:cNvSpPr/>
          <p:nvPr/>
        </p:nvSpPr>
        <p:spPr>
          <a:xfrm>
            <a:off x="3740587" y="6754773"/>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Thường xuyên kiểm tra </a:t>
            </a:r>
            <a:r>
              <a:rPr lang="en-US" sz="1900" dirty="0" err="1">
                <a:solidFill>
                  <a:srgbClr val="383838"/>
                </a:solidFill>
                <a:latin typeface="DM Sans" pitchFamily="34" charset="0"/>
                <a:ea typeface="DM Sans" pitchFamily="34" charset="-122"/>
                <a:cs typeface="DM Sans" pitchFamily="34" charset="-120"/>
              </a:rPr>
              <a:t>và</a:t>
            </a:r>
            <a:r>
              <a:rPr lang="en-US" sz="1900" dirty="0">
                <a:solidFill>
                  <a:srgbClr val="383838"/>
                </a:solidFill>
                <a:latin typeface="DM Sans" pitchFamily="34" charset="0"/>
                <a:ea typeface="DM Sans" pitchFamily="34" charset="-122"/>
                <a:cs typeface="DM Sans" pitchFamily="34" charset="-120"/>
              </a:rPr>
              <a:t> </a:t>
            </a:r>
          </a:p>
          <a:p>
            <a:pPr marL="0" indent="0" algn="ctr">
              <a:lnSpc>
                <a:spcPts val="3100"/>
              </a:lnSpc>
              <a:buNone/>
            </a:pPr>
            <a:r>
              <a:rPr lang="en-US" sz="1900" dirty="0" err="1">
                <a:solidFill>
                  <a:srgbClr val="383838"/>
                </a:solidFill>
                <a:latin typeface="DM Sans" pitchFamily="34" charset="0"/>
                <a:ea typeface="DM Sans" pitchFamily="34" charset="-122"/>
                <a:cs typeface="DM Sans" pitchFamily="34" charset="-120"/>
              </a:rPr>
              <a:t>bảo</a:t>
            </a:r>
            <a:r>
              <a:rPr lang="en-US" sz="1900" dirty="0">
                <a:solidFill>
                  <a:srgbClr val="383838"/>
                </a:solidFill>
                <a:latin typeface="DM Sans" pitchFamily="34" charset="0"/>
                <a:ea typeface="DM Sans" pitchFamily="34" charset="-122"/>
                <a:cs typeface="DM Sans" pitchFamily="34" charset="-120"/>
              </a:rPr>
              <a:t> dưỡng máy móc, thiết bị sản xuất.</a:t>
            </a:r>
            <a:endParaRPr lang="en-US" sz="1900" dirty="0"/>
          </a:p>
        </p:txBody>
      </p:sp>
      <p:sp>
        <p:nvSpPr>
          <p:cNvPr id="12" name="Shape 10"/>
          <p:cNvSpPr/>
          <p:nvPr/>
        </p:nvSpPr>
        <p:spPr>
          <a:xfrm>
            <a:off x="8614767" y="4145637"/>
            <a:ext cx="30480" cy="864037"/>
          </a:xfrm>
          <a:prstGeom prst="roundRect">
            <a:avLst>
              <a:gd name="adj" fmla="val 121500"/>
            </a:avLst>
          </a:prstGeom>
          <a:solidFill>
            <a:srgbClr val="D8D4D4"/>
          </a:solidFill>
          <a:ln/>
        </p:spPr>
      </p:sp>
      <p:sp>
        <p:nvSpPr>
          <p:cNvPr id="13" name="Shape 11"/>
          <p:cNvSpPr/>
          <p:nvPr/>
        </p:nvSpPr>
        <p:spPr>
          <a:xfrm>
            <a:off x="8414028" y="4793694"/>
            <a:ext cx="431959" cy="431959"/>
          </a:xfrm>
          <a:prstGeom prst="roundRect">
            <a:avLst>
              <a:gd name="adj" fmla="val 8573"/>
            </a:avLst>
          </a:prstGeom>
          <a:solidFill>
            <a:srgbClr val="F2EEEE"/>
          </a:solidFill>
          <a:ln/>
        </p:spPr>
      </p:sp>
      <p:sp>
        <p:nvSpPr>
          <p:cNvPr id="14" name="Text 12"/>
          <p:cNvSpPr/>
          <p:nvPr/>
        </p:nvSpPr>
        <p:spPr>
          <a:xfrm>
            <a:off x="6402225" y="2474476"/>
            <a:ext cx="4172073"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Thiết bị bảo hộ</a:t>
            </a:r>
            <a:endParaRPr lang="en-US" sz="3050" b="1" dirty="0"/>
          </a:p>
        </p:txBody>
      </p:sp>
      <p:sp>
        <p:nvSpPr>
          <p:cNvPr id="15" name="Text 13"/>
          <p:cNvSpPr/>
          <p:nvPr/>
        </p:nvSpPr>
        <p:spPr>
          <a:xfrm>
            <a:off x="6370439" y="3108603"/>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Cung cấp và đảm bảo sử </a:t>
            </a:r>
            <a:r>
              <a:rPr lang="en-US" sz="1900" dirty="0" err="1">
                <a:solidFill>
                  <a:srgbClr val="383838"/>
                </a:solidFill>
                <a:latin typeface="DM Sans" pitchFamily="34" charset="0"/>
                <a:ea typeface="DM Sans" pitchFamily="34" charset="-122"/>
                <a:cs typeface="DM Sans" pitchFamily="34" charset="-120"/>
              </a:rPr>
              <a:t>dụng</a:t>
            </a:r>
            <a:r>
              <a:rPr lang="en-US" sz="1900" dirty="0">
                <a:solidFill>
                  <a:srgbClr val="383838"/>
                </a:solidFill>
                <a:latin typeface="DM Sans" pitchFamily="34" charset="0"/>
                <a:ea typeface="DM Sans" pitchFamily="34" charset="-122"/>
                <a:cs typeface="DM Sans" pitchFamily="34" charset="-120"/>
              </a:rPr>
              <a:t> </a:t>
            </a:r>
          </a:p>
          <a:p>
            <a:pPr marL="0" indent="0" algn="ctr">
              <a:lnSpc>
                <a:spcPts val="3100"/>
              </a:lnSpc>
              <a:buNone/>
            </a:pPr>
            <a:r>
              <a:rPr lang="en-US" sz="1900" dirty="0" err="1">
                <a:solidFill>
                  <a:srgbClr val="383838"/>
                </a:solidFill>
                <a:latin typeface="DM Sans" pitchFamily="34" charset="0"/>
                <a:ea typeface="DM Sans" pitchFamily="34" charset="-122"/>
                <a:cs typeface="DM Sans" pitchFamily="34" charset="-120"/>
              </a:rPr>
              <a:t>đúng</a:t>
            </a:r>
            <a:r>
              <a:rPr lang="en-US" sz="1900" dirty="0">
                <a:solidFill>
                  <a:srgbClr val="383838"/>
                </a:solidFill>
                <a:latin typeface="DM Sans" pitchFamily="34" charset="0"/>
                <a:ea typeface="DM Sans" pitchFamily="34" charset="-122"/>
                <a:cs typeface="DM Sans" pitchFamily="34" charset="-120"/>
              </a:rPr>
              <a:t> các thiết bị bảo hộ cá nhân.</a:t>
            </a:r>
            <a:endParaRPr lang="en-US" sz="1900" dirty="0"/>
          </a:p>
        </p:txBody>
      </p:sp>
      <p:sp>
        <p:nvSpPr>
          <p:cNvPr id="16" name="Shape 14"/>
          <p:cNvSpPr/>
          <p:nvPr/>
        </p:nvSpPr>
        <p:spPr>
          <a:xfrm>
            <a:off x="11244620" y="5009674"/>
            <a:ext cx="30480" cy="864037"/>
          </a:xfrm>
          <a:prstGeom prst="roundRect">
            <a:avLst>
              <a:gd name="adj" fmla="val 121500"/>
            </a:avLst>
          </a:prstGeom>
          <a:solidFill>
            <a:srgbClr val="D8D4D4"/>
          </a:solidFill>
          <a:ln/>
        </p:spPr>
      </p:sp>
      <p:sp>
        <p:nvSpPr>
          <p:cNvPr id="17" name="Shape 15"/>
          <p:cNvSpPr/>
          <p:nvPr/>
        </p:nvSpPr>
        <p:spPr>
          <a:xfrm>
            <a:off x="11043880" y="4793694"/>
            <a:ext cx="431959" cy="431959"/>
          </a:xfrm>
          <a:prstGeom prst="roundRect">
            <a:avLst>
              <a:gd name="adj" fmla="val 8573"/>
            </a:avLst>
          </a:prstGeom>
          <a:solidFill>
            <a:srgbClr val="F2EEEE"/>
          </a:solidFill>
          <a:ln/>
        </p:spPr>
      </p:sp>
      <p:sp>
        <p:nvSpPr>
          <p:cNvPr id="18" name="Text 16"/>
          <p:cNvSpPr/>
          <p:nvPr/>
        </p:nvSpPr>
        <p:spPr>
          <a:xfrm>
            <a:off x="9315688" y="6120646"/>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Môi trường</a:t>
            </a:r>
            <a:endParaRPr lang="en-US" sz="3050" b="1" dirty="0"/>
          </a:p>
        </p:txBody>
      </p:sp>
      <p:sp>
        <p:nvSpPr>
          <p:cNvPr id="19" name="Text 17"/>
          <p:cNvSpPr/>
          <p:nvPr/>
        </p:nvSpPr>
        <p:spPr>
          <a:xfrm>
            <a:off x="9000292" y="6754773"/>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Duy trì không gian làm việc sạch sẽ, thoáng mát và đủ ánh sáng.</a:t>
            </a:r>
            <a:endParaRPr lang="en-US" sz="1900" dirty="0"/>
          </a:p>
        </p:txBody>
      </p:sp>
      <p:pic>
        <p:nvPicPr>
          <p:cNvPr id="20" name="Picture 19">
            <a:extLst>
              <a:ext uri="{FF2B5EF4-FFF2-40B4-BE49-F238E27FC236}">
                <a16:creationId xmlns:a16="http://schemas.microsoft.com/office/drawing/2014/main" id="{C56B5ABF-6EA9-CA2F-7017-F998F1016E80}"/>
              </a:ext>
            </a:extLst>
          </p:cNvPr>
          <p:cNvPicPr>
            <a:picLocks noChangeAspect="1"/>
          </p:cNvPicPr>
          <p:nvPr/>
        </p:nvPicPr>
        <p:blipFill>
          <a:blip r:embed="rId3"/>
          <a:stretch>
            <a:fillRect/>
          </a:stretch>
        </p:blipFill>
        <p:spPr>
          <a:xfrm>
            <a:off x="11686233" y="7362060"/>
            <a:ext cx="2801656" cy="86754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968693" y="573941"/>
            <a:ext cx="6480810" cy="809982"/>
          </a:xfrm>
          <a:prstGeom prst="rect">
            <a:avLst/>
          </a:prstGeom>
          <a:noFill/>
          <a:ln/>
        </p:spPr>
        <p:txBody>
          <a:bodyPr wrap="none" lIns="0" tIns="0" rIns="0" bIns="0" rtlCol="0" anchor="t"/>
          <a:lstStyle/>
          <a:p>
            <a:pPr marL="0" indent="0" algn="ctr">
              <a:lnSpc>
                <a:spcPts val="6350"/>
              </a:lnSpc>
              <a:buNone/>
            </a:pPr>
            <a:r>
              <a:rPr lang="en-US" sz="6000" b="1" dirty="0">
                <a:solidFill>
                  <a:srgbClr val="020202"/>
                </a:solidFill>
                <a:latin typeface="PT Serif" pitchFamily="34" charset="0"/>
                <a:ea typeface="PT Serif" pitchFamily="34" charset="-122"/>
                <a:cs typeface="PT Serif" pitchFamily="34" charset="-120"/>
              </a:rPr>
              <a:t>Tài liệu tham khảo</a:t>
            </a:r>
            <a:endParaRPr lang="en-US" sz="6000" b="1" dirty="0"/>
          </a:p>
        </p:txBody>
      </p:sp>
      <p:sp>
        <p:nvSpPr>
          <p:cNvPr id="3" name="Text 1"/>
          <p:cNvSpPr/>
          <p:nvPr/>
        </p:nvSpPr>
        <p:spPr>
          <a:xfrm>
            <a:off x="864037" y="2406015"/>
            <a:ext cx="6690122" cy="972026"/>
          </a:xfrm>
          <a:prstGeom prst="rect">
            <a:avLst/>
          </a:prstGeom>
          <a:noFill/>
          <a:ln/>
        </p:spPr>
        <p:txBody>
          <a:bodyPr wrap="squar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Bài kiểm </a:t>
            </a:r>
            <a:r>
              <a:rPr lang="en-US" sz="3050" b="1" dirty="0" err="1">
                <a:solidFill>
                  <a:srgbClr val="020202"/>
                </a:solidFill>
                <a:latin typeface="PT Serif" pitchFamily="34" charset="0"/>
                <a:ea typeface="PT Serif" pitchFamily="34" charset="-122"/>
                <a:cs typeface="PT Serif" pitchFamily="34" charset="-120"/>
              </a:rPr>
              <a:t>tra</a:t>
            </a:r>
            <a:r>
              <a:rPr lang="en-US" sz="3050" b="1" dirty="0">
                <a:solidFill>
                  <a:srgbClr val="020202"/>
                </a:solidFill>
                <a:latin typeface="PT Serif" pitchFamily="34" charset="0"/>
                <a:ea typeface="PT Serif" pitchFamily="34" charset="-122"/>
                <a:cs typeface="PT Serif" pitchFamily="34" charset="-120"/>
              </a:rPr>
              <a:t> ATLD </a:t>
            </a:r>
            <a:r>
              <a:rPr lang="en-US" sz="3050" b="1" dirty="0" err="1">
                <a:solidFill>
                  <a:srgbClr val="020202"/>
                </a:solidFill>
                <a:latin typeface="PT Serif" pitchFamily="34" charset="0"/>
                <a:ea typeface="PT Serif" pitchFamily="34" charset="-122"/>
                <a:cs typeface="PT Serif" pitchFamily="34" charset="-120"/>
              </a:rPr>
              <a:t>nhóm</a:t>
            </a:r>
            <a:r>
              <a:rPr lang="en-US" sz="3050" b="1" dirty="0">
                <a:solidFill>
                  <a:srgbClr val="020202"/>
                </a:solidFill>
                <a:latin typeface="PT Serif" pitchFamily="34" charset="0"/>
                <a:ea typeface="PT Serif" pitchFamily="34" charset="-122"/>
                <a:cs typeface="PT Serif" pitchFamily="34" charset="-120"/>
              </a:rPr>
              <a:t> 3</a:t>
            </a:r>
            <a:endParaRPr lang="en-US" sz="3050" dirty="0"/>
          </a:p>
        </p:txBody>
      </p:sp>
      <p:sp>
        <p:nvSpPr>
          <p:cNvPr id="4" name="Text 2"/>
          <p:cNvSpPr/>
          <p:nvPr/>
        </p:nvSpPr>
        <p:spPr>
          <a:xfrm>
            <a:off x="864037" y="2892028"/>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E04F00"/>
                </a:solidFill>
                <a:latin typeface="DM Sans" pitchFamily="34" charset="0"/>
                <a:ea typeface="DM Sans" pitchFamily="34" charset="-122"/>
                <a:cs typeface="DM Sans" pitchFamily="34" charset="-120"/>
                <a:hlinkClick r:id="rId3">
                  <a:extLst>
                    <a:ext uri="{A12FA001-AC4F-418D-AE19-62706E023703}">
                      <ahyp:hlinkClr xmlns:ahyp="http://schemas.microsoft.com/office/drawing/2018/hyperlinkcolor" val="tx"/>
                    </a:ext>
                  </a:extLst>
                </a:hlinkClick>
              </a:rPr>
              <a:t>Trắc nghiệm an toàn lao động nhóm 3</a:t>
            </a:r>
            <a:endParaRPr lang="en-US" sz="1900" dirty="0"/>
          </a:p>
        </p:txBody>
      </p:sp>
      <p:sp>
        <p:nvSpPr>
          <p:cNvPr id="5" name="Text 3"/>
          <p:cNvSpPr/>
          <p:nvPr/>
        </p:nvSpPr>
        <p:spPr>
          <a:xfrm>
            <a:off x="864037" y="4173021"/>
            <a:ext cx="5752505"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Bảng báo giá huấn luyện ATLD</a:t>
            </a:r>
            <a:endParaRPr lang="en-US" sz="3050" dirty="0"/>
          </a:p>
        </p:txBody>
      </p:sp>
      <p:sp>
        <p:nvSpPr>
          <p:cNvPr id="6" name="Text 4"/>
          <p:cNvSpPr/>
          <p:nvPr/>
        </p:nvSpPr>
        <p:spPr>
          <a:xfrm>
            <a:off x="864037" y="4618713"/>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E04F00"/>
                </a:solidFill>
                <a:latin typeface="DM Sans" pitchFamily="34" charset="0"/>
                <a:ea typeface="DM Sans" pitchFamily="34" charset="-122"/>
                <a:cs typeface="DM Sans" pitchFamily="34" charset="-120"/>
                <a:hlinkClick r:id="rId4">
                  <a:extLst>
                    <a:ext uri="{A12FA001-AC4F-418D-AE19-62706E023703}">
                      <ahyp:hlinkClr xmlns:ahyp="http://schemas.microsoft.com/office/drawing/2018/hyperlinkcolor" val="tx"/>
                    </a:ext>
                  </a:extLst>
                </a:hlinkClick>
              </a:rPr>
              <a:t>Xem chi tiết</a:t>
            </a:r>
            <a:endParaRPr lang="en-US" sz="1900" dirty="0"/>
          </a:p>
        </p:txBody>
      </p:sp>
      <p:sp>
        <p:nvSpPr>
          <p:cNvPr id="7" name="Text 5"/>
          <p:cNvSpPr/>
          <p:nvPr/>
        </p:nvSpPr>
        <p:spPr>
          <a:xfrm>
            <a:off x="864037" y="5641419"/>
            <a:ext cx="4827627"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Tải về tài liệu (download)</a:t>
            </a:r>
            <a:endParaRPr lang="en-US" sz="3050" dirty="0"/>
          </a:p>
        </p:txBody>
      </p:sp>
      <p:sp>
        <p:nvSpPr>
          <p:cNvPr id="8" name="Text 6"/>
          <p:cNvSpPr/>
          <p:nvPr/>
        </p:nvSpPr>
        <p:spPr>
          <a:xfrm>
            <a:off x="864037" y="6087112"/>
            <a:ext cx="7556482" cy="790099"/>
          </a:xfrm>
          <a:prstGeom prst="rect">
            <a:avLst/>
          </a:prstGeom>
          <a:noFill/>
          <a:ln/>
        </p:spPr>
        <p:txBody>
          <a:bodyPr wrap="square" lIns="0" tIns="0" rIns="0" bIns="0" rtlCol="0" anchor="t"/>
          <a:lstStyle/>
          <a:p>
            <a:pPr marL="342900" indent="-342900" algn="l">
              <a:lnSpc>
                <a:spcPts val="3100"/>
              </a:lnSpc>
              <a:buSzPct val="100000"/>
              <a:buChar char="•"/>
            </a:pPr>
            <a:r>
              <a:rPr lang="en-US" sz="1900" b="1" u="sng" dirty="0">
                <a:solidFill>
                  <a:srgbClr val="E04F00"/>
                </a:solidFill>
                <a:latin typeface="DM Sans" pitchFamily="34"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Download tài liệu huấn luyện an toàn lao động sản xuất Micro</a:t>
            </a:r>
            <a:endParaRPr lang="en-US" sz="1900" dirty="0"/>
          </a:p>
        </p:txBody>
      </p:sp>
      <p:pic>
        <p:nvPicPr>
          <p:cNvPr id="9" name="Image 0" descr="preencoded.png"/>
          <p:cNvPicPr>
            <a:picLocks noChangeAspect="1"/>
          </p:cNvPicPr>
          <p:nvPr/>
        </p:nvPicPr>
        <p:blipFill>
          <a:blip r:embed="rId6"/>
          <a:stretch>
            <a:fillRect/>
          </a:stretch>
        </p:blipFill>
        <p:spPr>
          <a:xfrm>
            <a:off x="8163997" y="3547942"/>
            <a:ext cx="5609868" cy="1736169"/>
          </a:xfrm>
          <a:prstGeom prst="rect">
            <a:avLst/>
          </a:prstGeom>
        </p:spPr>
      </p:pic>
      <p:pic>
        <p:nvPicPr>
          <p:cNvPr id="11" name="Picture 10">
            <a:extLst>
              <a:ext uri="{FF2B5EF4-FFF2-40B4-BE49-F238E27FC236}">
                <a16:creationId xmlns:a16="http://schemas.microsoft.com/office/drawing/2014/main" id="{7A128240-C986-4BC4-6FA6-010B503F1D0A}"/>
              </a:ext>
            </a:extLst>
          </p:cNvPr>
          <p:cNvPicPr>
            <a:picLocks noChangeAspect="1"/>
          </p:cNvPicPr>
          <p:nvPr/>
        </p:nvPicPr>
        <p:blipFill>
          <a:blip r:embed="rId7"/>
          <a:stretch>
            <a:fillRect/>
          </a:stretch>
        </p:blipFill>
        <p:spPr>
          <a:xfrm>
            <a:off x="11686233" y="7362060"/>
            <a:ext cx="2801656" cy="86754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1013</Words>
  <Application>Microsoft Office PowerPoint</Application>
  <PresentationFormat>Custom</PresentationFormat>
  <Paragraphs>134</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PT Serif</vt:lpstr>
      <vt:lpstr>DM Sans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4</cp:revision>
  <dcterms:created xsi:type="dcterms:W3CDTF">2024-11-11T07:41:16Z</dcterms:created>
  <dcterms:modified xsi:type="dcterms:W3CDTF">2024-11-11T08:18:30Z</dcterms:modified>
</cp:coreProperties>
</file>