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4630400" cy="8229600"/>
  <p:notesSz cx="8229600" cy="14630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95" d="100"/>
          <a:sy n="95" d="100"/>
        </p:scale>
        <p:origin x="426"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064869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lide 1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9.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10.xml"/><Relationship Id="rId6" Type="http://schemas.openxmlformats.org/officeDocument/2006/relationships/image" Target="../media/image4.png"/><Relationship Id="rId5" Type="http://schemas.openxmlformats.org/officeDocument/2006/relationships/image" Target="../media/image20.jpeg"/><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11.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13.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hyperlink" Target="https://antoannamviet.com/bai-kiem-tra-an-toan-lao-dong-nhom-3/" TargetMode="External"/><Relationship Id="rId7"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14.xml"/><Relationship Id="rId6" Type="http://schemas.openxmlformats.org/officeDocument/2006/relationships/image" Target="../media/image23.png"/><Relationship Id="rId5" Type="http://schemas.openxmlformats.org/officeDocument/2006/relationships/hyperlink" Target="https://antoannamviet.com/tai-lieu-an-toan-lao-dong-san-xuat-noi-com-dien/" TargetMode="External"/><Relationship Id="rId4" Type="http://schemas.openxmlformats.org/officeDocument/2006/relationships/hyperlink" Target="https://antoannamviet.com/bao-gia-huan-luyen-an-toan-lao-dong/"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864036" y="2050019"/>
            <a:ext cx="4663440" cy="4663440"/>
          </a:xfrm>
          <a:prstGeom prst="rect">
            <a:avLst/>
          </a:prstGeom>
        </p:spPr>
      </p:pic>
      <p:sp>
        <p:nvSpPr>
          <p:cNvPr id="4" name="Text 0"/>
          <p:cNvSpPr/>
          <p:nvPr/>
        </p:nvSpPr>
        <p:spPr>
          <a:xfrm>
            <a:off x="6350437" y="1187768"/>
            <a:ext cx="7415927" cy="3193971"/>
          </a:xfrm>
          <a:prstGeom prst="rect">
            <a:avLst/>
          </a:prstGeom>
          <a:noFill/>
          <a:ln/>
        </p:spPr>
        <p:txBody>
          <a:bodyPr wrap="square" lIns="0" tIns="0" rIns="0" bIns="0" rtlCol="0" anchor="t"/>
          <a:lstStyle/>
          <a:p>
            <a:pPr marL="0" indent="0">
              <a:lnSpc>
                <a:spcPts val="8350"/>
              </a:lnSpc>
              <a:buNone/>
            </a:pPr>
            <a:r>
              <a:rPr lang="en-US" sz="6700" b="1" dirty="0">
                <a:solidFill>
                  <a:srgbClr val="3B4540"/>
                </a:solidFill>
                <a:latin typeface="Times New Roman" panose="02020603050405020304" pitchFamily="18" charset="0"/>
                <a:ea typeface="Fraunces Extra Bold" pitchFamily="34" charset="-122"/>
                <a:cs typeface="Times New Roman" panose="02020603050405020304" pitchFamily="18" charset="0"/>
              </a:rPr>
              <a:t>An toàn lao động trong sản </a:t>
            </a:r>
            <a:r>
              <a:rPr lang="en-US" sz="6700" b="1" dirty="0" err="1">
                <a:solidFill>
                  <a:srgbClr val="3B4540"/>
                </a:solidFill>
                <a:latin typeface="Times New Roman" panose="02020603050405020304" pitchFamily="18" charset="0"/>
                <a:ea typeface="Fraunces Extra Bold" pitchFamily="34" charset="-122"/>
                <a:cs typeface="Times New Roman" panose="02020603050405020304" pitchFamily="18" charset="0"/>
              </a:rPr>
              <a:t>xuất</a:t>
            </a:r>
            <a:r>
              <a:rPr lang="en-US" sz="6700" b="1" dirty="0">
                <a:solidFill>
                  <a:srgbClr val="3B4540"/>
                </a:solidFill>
                <a:latin typeface="Times New Roman" panose="02020603050405020304" pitchFamily="18" charset="0"/>
                <a:ea typeface="Fraunces Extra Bold" pitchFamily="34" charset="-122"/>
                <a:cs typeface="Times New Roman" panose="02020603050405020304" pitchFamily="18" charset="0"/>
              </a:rPr>
              <a:t> </a:t>
            </a:r>
          </a:p>
          <a:p>
            <a:pPr marL="0" indent="0">
              <a:lnSpc>
                <a:spcPts val="8350"/>
              </a:lnSpc>
              <a:buNone/>
            </a:pPr>
            <a:r>
              <a:rPr lang="en-US" sz="6700" b="1" dirty="0" err="1">
                <a:solidFill>
                  <a:srgbClr val="3B4540"/>
                </a:solidFill>
                <a:latin typeface="Times New Roman" panose="02020603050405020304" pitchFamily="18" charset="0"/>
                <a:ea typeface="Fraunces Extra Bold" pitchFamily="34" charset="-122"/>
                <a:cs typeface="Times New Roman" panose="02020603050405020304" pitchFamily="18" charset="0"/>
              </a:rPr>
              <a:t>Nồi</a:t>
            </a:r>
            <a:r>
              <a:rPr lang="en-US" sz="6700" b="1" dirty="0">
                <a:solidFill>
                  <a:srgbClr val="3B4540"/>
                </a:solidFill>
                <a:latin typeface="Times New Roman" panose="02020603050405020304" pitchFamily="18" charset="0"/>
                <a:ea typeface="Fraunces Extra Bold" pitchFamily="34" charset="-122"/>
                <a:cs typeface="Times New Roman" panose="02020603050405020304" pitchFamily="18" charset="0"/>
              </a:rPr>
              <a:t> </a:t>
            </a:r>
            <a:r>
              <a:rPr lang="en-US" sz="6700" b="1" dirty="0" err="1">
                <a:solidFill>
                  <a:srgbClr val="3B4540"/>
                </a:solidFill>
                <a:latin typeface="Times New Roman" panose="02020603050405020304" pitchFamily="18" charset="0"/>
                <a:ea typeface="Fraunces Extra Bold" pitchFamily="34" charset="-122"/>
                <a:cs typeface="Times New Roman" panose="02020603050405020304" pitchFamily="18" charset="0"/>
              </a:rPr>
              <a:t>Cơm</a:t>
            </a:r>
            <a:r>
              <a:rPr lang="en-US" sz="6700" b="1" dirty="0">
                <a:solidFill>
                  <a:srgbClr val="3B4540"/>
                </a:solidFill>
                <a:latin typeface="Times New Roman" panose="02020603050405020304" pitchFamily="18" charset="0"/>
                <a:ea typeface="Fraunces Extra Bold" pitchFamily="34" charset="-122"/>
                <a:cs typeface="Times New Roman" panose="02020603050405020304" pitchFamily="18" charset="0"/>
              </a:rPr>
              <a:t> </a:t>
            </a:r>
            <a:r>
              <a:rPr lang="en-US" sz="6700" b="1" dirty="0" err="1">
                <a:solidFill>
                  <a:srgbClr val="3B4540"/>
                </a:solidFill>
                <a:latin typeface="Times New Roman" panose="02020603050405020304" pitchFamily="18" charset="0"/>
                <a:ea typeface="Fraunces Extra Bold" pitchFamily="34" charset="-122"/>
                <a:cs typeface="Times New Roman" panose="02020603050405020304" pitchFamily="18" charset="0"/>
              </a:rPr>
              <a:t>Điện</a:t>
            </a:r>
            <a:endParaRPr lang="en-US" sz="6700" dirty="0"/>
          </a:p>
        </p:txBody>
      </p:sp>
      <p:sp>
        <p:nvSpPr>
          <p:cNvPr id="5" name="Text 1"/>
          <p:cNvSpPr/>
          <p:nvPr/>
        </p:nvSpPr>
        <p:spPr>
          <a:xfrm>
            <a:off x="6350437" y="4752023"/>
            <a:ext cx="7415927" cy="1580198"/>
          </a:xfrm>
          <a:prstGeom prst="rect">
            <a:avLst/>
          </a:prstGeom>
          <a:noFill/>
          <a:ln/>
        </p:spPr>
        <p:txBody>
          <a:bodyPr wrap="square" lIns="0" tIns="0" rIns="0" bIns="0" rtlCol="0" anchor="t"/>
          <a:lstStyle/>
          <a:p>
            <a:pPr marL="0" indent="0">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An toàn lao động là yếu tố quan trọng trong sản xuất nồi cơm điện. Bài viết này phân tích các nguy cơ và biện pháp phòng tránh tai nạn lao động trong các công đoạn sản xuất chính.</a:t>
            </a:r>
            <a:endParaRPr lang="en-US" sz="1900" dirty="0"/>
          </a:p>
        </p:txBody>
      </p:sp>
      <p:sp>
        <p:nvSpPr>
          <p:cNvPr id="6" name="Shape 2"/>
          <p:cNvSpPr/>
          <p:nvPr/>
        </p:nvSpPr>
        <p:spPr>
          <a:xfrm>
            <a:off x="6350437" y="6628328"/>
            <a:ext cx="394930" cy="394930"/>
          </a:xfrm>
          <a:prstGeom prst="roundRect">
            <a:avLst>
              <a:gd name="adj" fmla="val 23151155"/>
            </a:avLst>
          </a:prstGeom>
          <a:noFill/>
          <a:ln w="7620">
            <a:solidFill>
              <a:srgbClr val="FFFFFF"/>
            </a:solidFill>
            <a:prstDash val="solid"/>
          </a:ln>
        </p:spPr>
      </p:sp>
      <p:pic>
        <p:nvPicPr>
          <p:cNvPr id="7" name="Image 2" descr="preencoded.png"/>
          <p:cNvPicPr>
            <a:picLocks noChangeAspect="1"/>
          </p:cNvPicPr>
          <p:nvPr/>
        </p:nvPicPr>
        <p:blipFill>
          <a:blip r:embed="rId4"/>
          <a:stretch>
            <a:fillRect/>
          </a:stretch>
        </p:blipFill>
        <p:spPr>
          <a:xfrm>
            <a:off x="6358057" y="6635948"/>
            <a:ext cx="379690" cy="379690"/>
          </a:xfrm>
          <a:prstGeom prst="rect">
            <a:avLst/>
          </a:prstGeom>
        </p:spPr>
      </p:pic>
      <p:sp>
        <p:nvSpPr>
          <p:cNvPr id="8" name="Text 3"/>
          <p:cNvSpPr/>
          <p:nvPr/>
        </p:nvSpPr>
        <p:spPr>
          <a:xfrm>
            <a:off x="6868716" y="6609874"/>
            <a:ext cx="3298984" cy="431959"/>
          </a:xfrm>
          <a:prstGeom prst="rect">
            <a:avLst/>
          </a:prstGeom>
          <a:noFill/>
          <a:ln/>
        </p:spPr>
        <p:txBody>
          <a:bodyPr wrap="none" lIns="0" tIns="0" rIns="0" bIns="0" rtlCol="0" anchor="t"/>
          <a:lstStyle/>
          <a:p>
            <a:pPr marL="0" indent="0" algn="l">
              <a:lnSpc>
                <a:spcPts val="3400"/>
              </a:lnSpc>
              <a:buNone/>
            </a:pPr>
            <a:r>
              <a:rPr lang="en-US" sz="2400" b="1" dirty="0" err="1">
                <a:solidFill>
                  <a:srgbClr val="405449"/>
                </a:solidFill>
                <a:latin typeface="Times New Roman" panose="02020603050405020304" pitchFamily="18" charset="0"/>
                <a:ea typeface="Nobile Bold" pitchFamily="34" charset="-122"/>
                <a:cs typeface="Times New Roman" panose="02020603050405020304" pitchFamily="18" charset="0"/>
              </a:rPr>
              <a:t>Bản</a:t>
            </a:r>
            <a:r>
              <a:rPr lang="en-US" sz="2400" b="1" dirty="0">
                <a:solidFill>
                  <a:srgbClr val="405449"/>
                </a:solidFill>
                <a:latin typeface="Times New Roman" panose="02020603050405020304" pitchFamily="18" charset="0"/>
                <a:ea typeface="Nobile Bold" pitchFamily="34" charset="-122"/>
                <a:cs typeface="Times New Roman" panose="02020603050405020304" pitchFamily="18" charset="0"/>
              </a:rPr>
              <a:t> </a:t>
            </a:r>
            <a:r>
              <a:rPr lang="en-US" sz="2400" b="1" dirty="0" err="1">
                <a:solidFill>
                  <a:srgbClr val="405449"/>
                </a:solidFill>
                <a:latin typeface="Times New Roman" panose="02020603050405020304" pitchFamily="18" charset="0"/>
                <a:ea typeface="Nobile Bold" pitchFamily="34" charset="-122"/>
                <a:cs typeface="Times New Roman" panose="02020603050405020304" pitchFamily="18" charset="0"/>
              </a:rPr>
              <a:t>quyền</a:t>
            </a:r>
            <a:r>
              <a:rPr lang="en-US" sz="2400" b="1" dirty="0">
                <a:solidFill>
                  <a:srgbClr val="405449"/>
                </a:solidFill>
                <a:latin typeface="Times New Roman" panose="02020603050405020304" pitchFamily="18" charset="0"/>
                <a:ea typeface="Nobile Bold" pitchFamily="34" charset="-122"/>
                <a:cs typeface="Times New Roman" panose="02020603050405020304" pitchFamily="18" charset="0"/>
              </a:rPr>
              <a:t> </a:t>
            </a:r>
            <a:r>
              <a:rPr lang="en-US" sz="2400" b="1" dirty="0" err="1">
                <a:solidFill>
                  <a:srgbClr val="405449"/>
                </a:solidFill>
                <a:latin typeface="Times New Roman" panose="02020603050405020304" pitchFamily="18" charset="0"/>
                <a:ea typeface="Nobile Bold" pitchFamily="34" charset="-122"/>
                <a:cs typeface="Times New Roman" panose="02020603050405020304" pitchFamily="18" charset="0"/>
              </a:rPr>
              <a:t>thuộc</a:t>
            </a:r>
            <a:r>
              <a:rPr lang="en-US" sz="2400" b="1" dirty="0">
                <a:solidFill>
                  <a:srgbClr val="405449"/>
                </a:solidFill>
                <a:latin typeface="Times New Roman" panose="02020603050405020304" pitchFamily="18" charset="0"/>
                <a:ea typeface="Nobile Bold" pitchFamily="34" charset="-122"/>
                <a:cs typeface="Times New Roman" panose="02020603050405020304" pitchFamily="18" charset="0"/>
              </a:rPr>
              <a:t> An Toàn  Nam Việt</a:t>
            </a:r>
            <a:endParaRPr lang="en-US" sz="2400" dirty="0"/>
          </a:p>
        </p:txBody>
      </p:sp>
      <p:pic>
        <p:nvPicPr>
          <p:cNvPr id="9" name="Picture 8">
            <a:extLst>
              <a:ext uri="{FF2B5EF4-FFF2-40B4-BE49-F238E27FC236}">
                <a16:creationId xmlns:a16="http://schemas.microsoft.com/office/drawing/2014/main" id="{5B083ECC-7559-5C9B-6FE5-34C0D651430E}"/>
              </a:ext>
            </a:extLst>
          </p:cNvPr>
          <p:cNvPicPr>
            <a:picLocks noChangeAspect="1"/>
          </p:cNvPicPr>
          <p:nvPr/>
        </p:nvPicPr>
        <p:blipFill>
          <a:blip r:embed="rId5"/>
          <a:stretch>
            <a:fillRect/>
          </a:stretch>
        </p:blipFill>
        <p:spPr>
          <a:xfrm>
            <a:off x="11262368" y="7237600"/>
            <a:ext cx="3203590" cy="992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711922" y="2974657"/>
            <a:ext cx="4869180" cy="4869180"/>
          </a:xfrm>
          <a:prstGeom prst="rect">
            <a:avLst/>
          </a:prstGeom>
        </p:spPr>
      </p:pic>
      <p:sp>
        <p:nvSpPr>
          <p:cNvPr id="3" name="Text 0"/>
          <p:cNvSpPr/>
          <p:nvPr/>
        </p:nvSpPr>
        <p:spPr>
          <a:xfrm>
            <a:off x="864037" y="715685"/>
            <a:ext cx="7415927" cy="2314575"/>
          </a:xfrm>
          <a:prstGeom prst="rect">
            <a:avLst/>
          </a:prstGeom>
          <a:noFill/>
          <a:ln/>
        </p:spPr>
        <p:txBody>
          <a:bodyPr wrap="square" lIns="0" tIns="0" rIns="0" bIns="0" rtlCol="0" anchor="t"/>
          <a:lstStyle/>
          <a:p>
            <a:pPr marL="0" indent="0">
              <a:lnSpc>
                <a:spcPts val="6050"/>
              </a:lnSpc>
              <a:buNone/>
            </a:pPr>
            <a:r>
              <a:rPr lang="en-US" sz="4850" b="1" dirty="0">
                <a:solidFill>
                  <a:srgbClr val="3B4540"/>
                </a:solidFill>
                <a:latin typeface="Times New Roman" panose="02020603050405020304" pitchFamily="18" charset="0"/>
                <a:ea typeface="Fraunces Extra Bold" pitchFamily="34" charset="-122"/>
                <a:cs typeface="Times New Roman" panose="02020603050405020304" pitchFamily="18" charset="0"/>
              </a:rPr>
              <a:t>Tình hình tai nạn lao động 6 tháng đầu năm 2024</a:t>
            </a:r>
            <a:endParaRPr lang="en-US" sz="4850" dirty="0"/>
          </a:p>
        </p:txBody>
      </p:sp>
      <p:sp>
        <p:nvSpPr>
          <p:cNvPr id="4" name="Shape 1"/>
          <p:cNvSpPr/>
          <p:nvPr/>
        </p:nvSpPr>
        <p:spPr>
          <a:xfrm>
            <a:off x="864037" y="3678198"/>
            <a:ext cx="555427" cy="555427"/>
          </a:xfrm>
          <a:prstGeom prst="roundRect">
            <a:avLst>
              <a:gd name="adj" fmla="val 40005"/>
            </a:avLst>
          </a:prstGeom>
          <a:solidFill>
            <a:srgbClr val="E8F3E8"/>
          </a:solidFill>
          <a:ln/>
        </p:spPr>
      </p:sp>
      <p:sp>
        <p:nvSpPr>
          <p:cNvPr id="5" name="Text 2"/>
          <p:cNvSpPr/>
          <p:nvPr/>
        </p:nvSpPr>
        <p:spPr>
          <a:xfrm>
            <a:off x="1049298" y="3770709"/>
            <a:ext cx="184785" cy="370284"/>
          </a:xfrm>
          <a:prstGeom prst="rect">
            <a:avLst/>
          </a:prstGeom>
          <a:noFill/>
          <a:ln/>
        </p:spPr>
        <p:txBody>
          <a:bodyPr wrap="none" lIns="0" tIns="0" rIns="0" bIns="0" rtlCol="0" anchor="t"/>
          <a:lstStyle/>
          <a:p>
            <a:pPr marL="0" indent="0" algn="ctr">
              <a:lnSpc>
                <a:spcPts val="2900"/>
              </a:lnSpc>
              <a:buNone/>
            </a:pPr>
            <a:r>
              <a:rPr lang="en-US" sz="2900" b="1" dirty="0">
                <a:solidFill>
                  <a:srgbClr val="405449"/>
                </a:solidFill>
                <a:latin typeface="Times New Roman" panose="02020603050405020304" pitchFamily="18" charset="0"/>
                <a:ea typeface="Fraunces Extra Bold" pitchFamily="34" charset="-122"/>
                <a:cs typeface="Times New Roman" panose="02020603050405020304" pitchFamily="18" charset="0"/>
              </a:rPr>
              <a:t>1</a:t>
            </a:r>
            <a:endParaRPr lang="en-US" sz="2900" dirty="0"/>
          </a:p>
        </p:txBody>
      </p:sp>
      <p:sp>
        <p:nvSpPr>
          <p:cNvPr id="6" name="Text 3"/>
          <p:cNvSpPr/>
          <p:nvPr/>
        </p:nvSpPr>
        <p:spPr>
          <a:xfrm>
            <a:off x="1666280" y="3678198"/>
            <a:ext cx="3086100" cy="385763"/>
          </a:xfrm>
          <a:prstGeom prst="rect">
            <a:avLst/>
          </a:prstGeom>
          <a:noFill/>
          <a:ln/>
        </p:spPr>
        <p:txBody>
          <a:bodyPr wrap="none" lIns="0" tIns="0" rIns="0" bIns="0" rtlCol="0" anchor="t"/>
          <a:lstStyle/>
          <a:p>
            <a:pPr marL="0" indent="0">
              <a:lnSpc>
                <a:spcPts val="3000"/>
              </a:lnSpc>
              <a:buNone/>
            </a:pPr>
            <a:r>
              <a:rPr lang="en-US" sz="2400" b="1" dirty="0">
                <a:solidFill>
                  <a:srgbClr val="405449"/>
                </a:solidFill>
                <a:latin typeface="Times New Roman" panose="02020603050405020304" pitchFamily="18" charset="0"/>
                <a:ea typeface="Fraunces Extra Bold" pitchFamily="34" charset="-122"/>
                <a:cs typeface="Times New Roman" panose="02020603050405020304" pitchFamily="18" charset="0"/>
              </a:rPr>
              <a:t>Số vụ tai nạn</a:t>
            </a:r>
            <a:endParaRPr lang="en-US" sz="2400" dirty="0"/>
          </a:p>
        </p:txBody>
      </p:sp>
      <p:sp>
        <p:nvSpPr>
          <p:cNvPr id="7" name="Text 4"/>
          <p:cNvSpPr/>
          <p:nvPr/>
        </p:nvSpPr>
        <p:spPr>
          <a:xfrm>
            <a:off x="1666280" y="4212074"/>
            <a:ext cx="6613684" cy="395049"/>
          </a:xfrm>
          <a:prstGeom prst="rect">
            <a:avLst/>
          </a:prstGeom>
          <a:noFill/>
          <a:ln/>
        </p:spPr>
        <p:txBody>
          <a:bodyPr wrap="none" lIns="0" tIns="0" rIns="0" bIns="0" rtlCol="0" anchor="t"/>
          <a:lstStyle/>
          <a:p>
            <a:pPr marL="0" indent="0">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3.201 vụ, giảm 7,09% so với cùng kỳ năm 2023</a:t>
            </a:r>
            <a:endParaRPr lang="en-US" sz="1900" dirty="0"/>
          </a:p>
        </p:txBody>
      </p:sp>
      <p:sp>
        <p:nvSpPr>
          <p:cNvPr id="8" name="Shape 5"/>
          <p:cNvSpPr/>
          <p:nvPr/>
        </p:nvSpPr>
        <p:spPr>
          <a:xfrm>
            <a:off x="864037" y="5131594"/>
            <a:ext cx="555427" cy="555427"/>
          </a:xfrm>
          <a:prstGeom prst="roundRect">
            <a:avLst>
              <a:gd name="adj" fmla="val 40005"/>
            </a:avLst>
          </a:prstGeom>
          <a:solidFill>
            <a:srgbClr val="E8F3E8"/>
          </a:solidFill>
          <a:ln/>
        </p:spPr>
      </p:sp>
      <p:sp>
        <p:nvSpPr>
          <p:cNvPr id="9" name="Text 6"/>
          <p:cNvSpPr/>
          <p:nvPr/>
        </p:nvSpPr>
        <p:spPr>
          <a:xfrm>
            <a:off x="1020723" y="5224105"/>
            <a:ext cx="242054" cy="370284"/>
          </a:xfrm>
          <a:prstGeom prst="rect">
            <a:avLst/>
          </a:prstGeom>
          <a:noFill/>
          <a:ln/>
        </p:spPr>
        <p:txBody>
          <a:bodyPr wrap="none" lIns="0" tIns="0" rIns="0" bIns="0" rtlCol="0" anchor="t"/>
          <a:lstStyle/>
          <a:p>
            <a:pPr marL="0" indent="0" algn="ctr">
              <a:lnSpc>
                <a:spcPts val="2900"/>
              </a:lnSpc>
              <a:buNone/>
            </a:pPr>
            <a:r>
              <a:rPr lang="en-US" sz="2900" b="1" dirty="0">
                <a:solidFill>
                  <a:srgbClr val="405449"/>
                </a:solidFill>
                <a:latin typeface="Times New Roman" panose="02020603050405020304" pitchFamily="18" charset="0"/>
                <a:ea typeface="Fraunces Extra Bold" pitchFamily="34" charset="-122"/>
                <a:cs typeface="Times New Roman" panose="02020603050405020304" pitchFamily="18" charset="0"/>
              </a:rPr>
              <a:t>2</a:t>
            </a:r>
            <a:endParaRPr lang="en-US" sz="2900" dirty="0"/>
          </a:p>
        </p:txBody>
      </p:sp>
      <p:sp>
        <p:nvSpPr>
          <p:cNvPr id="10" name="Text 7"/>
          <p:cNvSpPr/>
          <p:nvPr/>
        </p:nvSpPr>
        <p:spPr>
          <a:xfrm>
            <a:off x="1666280" y="5131594"/>
            <a:ext cx="3086100" cy="385763"/>
          </a:xfrm>
          <a:prstGeom prst="rect">
            <a:avLst/>
          </a:prstGeom>
          <a:noFill/>
          <a:ln/>
        </p:spPr>
        <p:txBody>
          <a:bodyPr wrap="none" lIns="0" tIns="0" rIns="0" bIns="0" rtlCol="0" anchor="t"/>
          <a:lstStyle/>
          <a:p>
            <a:pPr marL="0" indent="0">
              <a:lnSpc>
                <a:spcPts val="3000"/>
              </a:lnSpc>
              <a:buNone/>
            </a:pPr>
            <a:r>
              <a:rPr lang="en-US" sz="2400" b="1" dirty="0">
                <a:solidFill>
                  <a:srgbClr val="405449"/>
                </a:solidFill>
                <a:latin typeface="Times New Roman" panose="02020603050405020304" pitchFamily="18" charset="0"/>
                <a:ea typeface="Fraunces Extra Bold" pitchFamily="34" charset="-122"/>
                <a:cs typeface="Times New Roman" panose="02020603050405020304" pitchFamily="18" charset="0"/>
              </a:rPr>
              <a:t>Số người bị nạn</a:t>
            </a:r>
            <a:endParaRPr lang="en-US" sz="2400" dirty="0"/>
          </a:p>
        </p:txBody>
      </p:sp>
      <p:sp>
        <p:nvSpPr>
          <p:cNvPr id="11" name="Text 8"/>
          <p:cNvSpPr/>
          <p:nvPr/>
        </p:nvSpPr>
        <p:spPr>
          <a:xfrm>
            <a:off x="1666280" y="5665470"/>
            <a:ext cx="6613684" cy="395049"/>
          </a:xfrm>
          <a:prstGeom prst="rect">
            <a:avLst/>
          </a:prstGeom>
          <a:noFill/>
          <a:ln/>
        </p:spPr>
        <p:txBody>
          <a:bodyPr wrap="none" lIns="0" tIns="0" rIns="0" bIns="0" rtlCol="0" anchor="t"/>
          <a:lstStyle/>
          <a:p>
            <a:pPr marL="0" indent="0">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3.065 người, giảm 6,04% so với cùng kỳ năm 2023</a:t>
            </a:r>
            <a:endParaRPr lang="en-US" sz="1900" dirty="0"/>
          </a:p>
        </p:txBody>
      </p:sp>
      <p:sp>
        <p:nvSpPr>
          <p:cNvPr id="12" name="Shape 9"/>
          <p:cNvSpPr/>
          <p:nvPr/>
        </p:nvSpPr>
        <p:spPr>
          <a:xfrm>
            <a:off x="864037" y="6584990"/>
            <a:ext cx="555427" cy="555427"/>
          </a:xfrm>
          <a:prstGeom prst="roundRect">
            <a:avLst>
              <a:gd name="adj" fmla="val 40005"/>
            </a:avLst>
          </a:prstGeom>
          <a:solidFill>
            <a:srgbClr val="E8F3E8"/>
          </a:solidFill>
          <a:ln/>
        </p:spPr>
      </p:sp>
      <p:sp>
        <p:nvSpPr>
          <p:cNvPr id="13" name="Text 10"/>
          <p:cNvSpPr/>
          <p:nvPr/>
        </p:nvSpPr>
        <p:spPr>
          <a:xfrm>
            <a:off x="1029891" y="6677501"/>
            <a:ext cx="223718" cy="370284"/>
          </a:xfrm>
          <a:prstGeom prst="rect">
            <a:avLst/>
          </a:prstGeom>
          <a:noFill/>
          <a:ln/>
        </p:spPr>
        <p:txBody>
          <a:bodyPr wrap="none" lIns="0" tIns="0" rIns="0" bIns="0" rtlCol="0" anchor="t"/>
          <a:lstStyle/>
          <a:p>
            <a:pPr marL="0" indent="0" algn="ctr">
              <a:lnSpc>
                <a:spcPts val="2900"/>
              </a:lnSpc>
              <a:buNone/>
            </a:pPr>
            <a:r>
              <a:rPr lang="en-US" sz="2900" b="1" dirty="0">
                <a:solidFill>
                  <a:srgbClr val="405449"/>
                </a:solidFill>
                <a:latin typeface="Times New Roman" panose="02020603050405020304" pitchFamily="18" charset="0"/>
                <a:ea typeface="Fraunces Extra Bold" pitchFamily="34" charset="-122"/>
                <a:cs typeface="Times New Roman" panose="02020603050405020304" pitchFamily="18" charset="0"/>
              </a:rPr>
              <a:t>3</a:t>
            </a:r>
            <a:endParaRPr lang="en-US" sz="2900" dirty="0"/>
          </a:p>
        </p:txBody>
      </p:sp>
      <p:sp>
        <p:nvSpPr>
          <p:cNvPr id="14" name="Text 11"/>
          <p:cNvSpPr/>
          <p:nvPr/>
        </p:nvSpPr>
        <p:spPr>
          <a:xfrm>
            <a:off x="1666280" y="6584990"/>
            <a:ext cx="3086100" cy="385763"/>
          </a:xfrm>
          <a:prstGeom prst="rect">
            <a:avLst/>
          </a:prstGeom>
          <a:noFill/>
          <a:ln/>
        </p:spPr>
        <p:txBody>
          <a:bodyPr wrap="none" lIns="0" tIns="0" rIns="0" bIns="0" rtlCol="0" anchor="t"/>
          <a:lstStyle/>
          <a:p>
            <a:pPr marL="0" indent="0">
              <a:lnSpc>
                <a:spcPts val="3000"/>
              </a:lnSpc>
              <a:buNone/>
            </a:pPr>
            <a:r>
              <a:rPr lang="en-US" sz="2400" b="1" dirty="0">
                <a:solidFill>
                  <a:srgbClr val="405449"/>
                </a:solidFill>
                <a:latin typeface="Times New Roman" panose="02020603050405020304" pitchFamily="18" charset="0"/>
                <a:ea typeface="Fraunces Extra Bold" pitchFamily="34" charset="-122"/>
                <a:cs typeface="Times New Roman" panose="02020603050405020304" pitchFamily="18" charset="0"/>
              </a:rPr>
              <a:t>Số vụ chết người</a:t>
            </a:r>
            <a:endParaRPr lang="en-US" sz="2400" dirty="0"/>
          </a:p>
        </p:txBody>
      </p:sp>
      <p:sp>
        <p:nvSpPr>
          <p:cNvPr id="15" name="Text 12"/>
          <p:cNvSpPr/>
          <p:nvPr/>
        </p:nvSpPr>
        <p:spPr>
          <a:xfrm>
            <a:off x="1666280" y="7118866"/>
            <a:ext cx="6613684" cy="395049"/>
          </a:xfrm>
          <a:prstGeom prst="rect">
            <a:avLst/>
          </a:prstGeom>
          <a:noFill/>
          <a:ln/>
        </p:spPr>
        <p:txBody>
          <a:bodyPr wrap="none" lIns="0" tIns="0" rIns="0" bIns="0" rtlCol="0" anchor="t"/>
          <a:lstStyle/>
          <a:p>
            <a:pPr marL="0" indent="0">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320 vụ, giảm 7,25% so với cùng kỳ năm 2023</a:t>
            </a:r>
            <a:endParaRPr lang="en-US" sz="1900" dirty="0"/>
          </a:p>
        </p:txBody>
      </p:sp>
      <p:pic>
        <p:nvPicPr>
          <p:cNvPr id="16" name="Picture 15">
            <a:extLst>
              <a:ext uri="{FF2B5EF4-FFF2-40B4-BE49-F238E27FC236}">
                <a16:creationId xmlns:a16="http://schemas.microsoft.com/office/drawing/2014/main" id="{F03E7A03-2E76-D3A9-955D-E2E2F0D1D4E7}"/>
              </a:ext>
            </a:extLst>
          </p:cNvPr>
          <p:cNvPicPr>
            <a:picLocks noChangeAspect="1"/>
          </p:cNvPicPr>
          <p:nvPr/>
        </p:nvPicPr>
        <p:blipFill>
          <a:blip r:embed="rId4"/>
          <a:stretch>
            <a:fillRect/>
          </a:stretch>
        </p:blipFill>
        <p:spPr>
          <a:xfrm>
            <a:off x="11262368" y="7237600"/>
            <a:ext cx="3203590" cy="9920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510851" y="2865001"/>
            <a:ext cx="4913352" cy="4330065"/>
          </a:xfrm>
          <a:prstGeom prst="rect">
            <a:avLst/>
          </a:prstGeom>
        </p:spPr>
      </p:pic>
      <p:sp>
        <p:nvSpPr>
          <p:cNvPr id="3" name="Text 0"/>
          <p:cNvSpPr/>
          <p:nvPr/>
        </p:nvSpPr>
        <p:spPr>
          <a:xfrm>
            <a:off x="802123" y="649724"/>
            <a:ext cx="8708727" cy="1432560"/>
          </a:xfrm>
          <a:prstGeom prst="rect">
            <a:avLst/>
          </a:prstGeom>
          <a:noFill/>
          <a:ln/>
        </p:spPr>
        <p:txBody>
          <a:bodyPr wrap="square" lIns="0" tIns="0" rIns="0" bIns="0" rtlCol="0" anchor="t"/>
          <a:lstStyle/>
          <a:p>
            <a:pPr marL="0" indent="0">
              <a:lnSpc>
                <a:spcPts val="5600"/>
              </a:lnSpc>
              <a:buNone/>
            </a:pPr>
            <a:r>
              <a:rPr lang="en-US" sz="4800" b="1" dirty="0">
                <a:solidFill>
                  <a:srgbClr val="3B4540"/>
                </a:solidFill>
                <a:latin typeface="Times New Roman" panose="02020603050405020304" pitchFamily="18" charset="0"/>
                <a:ea typeface="Fraunces Extra Bold" pitchFamily="34" charset="-122"/>
                <a:cs typeface="Times New Roman" panose="02020603050405020304" pitchFamily="18" charset="0"/>
              </a:rPr>
              <a:t>Tai nạn trong đúc và ép nhựa</a:t>
            </a:r>
            <a:endParaRPr lang="en-US" sz="4800" dirty="0"/>
          </a:p>
        </p:txBody>
      </p:sp>
      <p:sp>
        <p:nvSpPr>
          <p:cNvPr id="4" name="Shape 1"/>
          <p:cNvSpPr/>
          <p:nvPr/>
        </p:nvSpPr>
        <p:spPr>
          <a:xfrm>
            <a:off x="1130618" y="2426018"/>
            <a:ext cx="30480" cy="5153739"/>
          </a:xfrm>
          <a:prstGeom prst="roundRect">
            <a:avLst>
              <a:gd name="adj" fmla="val 676785"/>
            </a:avLst>
          </a:prstGeom>
          <a:solidFill>
            <a:srgbClr val="CED9CE"/>
          </a:solidFill>
          <a:ln/>
        </p:spPr>
      </p:sp>
      <p:sp>
        <p:nvSpPr>
          <p:cNvPr id="5" name="Shape 2"/>
          <p:cNvSpPr/>
          <p:nvPr/>
        </p:nvSpPr>
        <p:spPr>
          <a:xfrm>
            <a:off x="1373207" y="2926318"/>
            <a:ext cx="802124" cy="30480"/>
          </a:xfrm>
          <a:prstGeom prst="roundRect">
            <a:avLst>
              <a:gd name="adj" fmla="val 676785"/>
            </a:avLst>
          </a:prstGeom>
          <a:solidFill>
            <a:srgbClr val="CED9CE"/>
          </a:solidFill>
          <a:ln/>
        </p:spPr>
      </p:sp>
      <p:sp>
        <p:nvSpPr>
          <p:cNvPr id="6" name="Shape 3"/>
          <p:cNvSpPr/>
          <p:nvPr/>
        </p:nvSpPr>
        <p:spPr>
          <a:xfrm>
            <a:off x="888028" y="2683788"/>
            <a:ext cx="515660" cy="515660"/>
          </a:xfrm>
          <a:prstGeom prst="roundRect">
            <a:avLst>
              <a:gd name="adj" fmla="val 40004"/>
            </a:avLst>
          </a:prstGeom>
          <a:solidFill>
            <a:srgbClr val="E8F3E8"/>
          </a:solidFill>
          <a:ln/>
        </p:spPr>
      </p:sp>
      <p:sp>
        <p:nvSpPr>
          <p:cNvPr id="7" name="Text 4"/>
          <p:cNvSpPr/>
          <p:nvPr/>
        </p:nvSpPr>
        <p:spPr>
          <a:xfrm>
            <a:off x="1060073" y="2769632"/>
            <a:ext cx="171569" cy="343853"/>
          </a:xfrm>
          <a:prstGeom prst="rect">
            <a:avLst/>
          </a:prstGeom>
          <a:noFill/>
          <a:ln/>
        </p:spPr>
        <p:txBody>
          <a:bodyPr wrap="none" lIns="0" tIns="0" rIns="0" bIns="0" rtlCol="0" anchor="t"/>
          <a:lstStyle/>
          <a:p>
            <a:pPr marL="0" indent="0" algn="ctr">
              <a:lnSpc>
                <a:spcPts val="2700"/>
              </a:lnSpc>
              <a:buNone/>
            </a:pPr>
            <a:r>
              <a:rPr lang="en-US" sz="2700" b="1" dirty="0">
                <a:solidFill>
                  <a:srgbClr val="405449"/>
                </a:solidFill>
                <a:latin typeface="Times New Roman" panose="02020603050405020304" pitchFamily="18" charset="0"/>
                <a:ea typeface="Fraunces Extra Bold" pitchFamily="34" charset="-122"/>
                <a:cs typeface="Times New Roman" panose="02020603050405020304" pitchFamily="18" charset="0"/>
              </a:rPr>
              <a:t>1</a:t>
            </a:r>
            <a:endParaRPr lang="en-US" sz="2700" dirty="0"/>
          </a:p>
        </p:txBody>
      </p:sp>
      <p:sp>
        <p:nvSpPr>
          <p:cNvPr id="8" name="Text 5"/>
          <p:cNvSpPr/>
          <p:nvPr/>
        </p:nvSpPr>
        <p:spPr>
          <a:xfrm>
            <a:off x="2406372" y="2655213"/>
            <a:ext cx="4192548" cy="358021"/>
          </a:xfrm>
          <a:prstGeom prst="rect">
            <a:avLst/>
          </a:prstGeom>
          <a:noFill/>
          <a:ln/>
        </p:spPr>
        <p:txBody>
          <a:bodyPr wrap="none" lIns="0" tIns="0" rIns="0" bIns="0" rtlCol="0" anchor="t"/>
          <a:lstStyle/>
          <a:p>
            <a:pPr marL="0" indent="0" algn="l">
              <a:lnSpc>
                <a:spcPts val="2800"/>
              </a:lnSpc>
              <a:buNone/>
            </a:pPr>
            <a:r>
              <a:rPr lang="en-US" sz="2250" b="1" dirty="0">
                <a:solidFill>
                  <a:srgbClr val="405449"/>
                </a:solidFill>
                <a:latin typeface="Times New Roman" panose="02020603050405020304" pitchFamily="18" charset="0"/>
                <a:ea typeface="Fraunces Extra Bold" pitchFamily="34" charset="-122"/>
                <a:cs typeface="Times New Roman" panose="02020603050405020304" pitchFamily="18" charset="0"/>
              </a:rPr>
              <a:t>Kẹt tay trong máy dập khuôn</a:t>
            </a:r>
            <a:endParaRPr lang="en-US" sz="2250" dirty="0"/>
          </a:p>
        </p:txBody>
      </p:sp>
      <p:sp>
        <p:nvSpPr>
          <p:cNvPr id="9" name="Text 6"/>
          <p:cNvSpPr/>
          <p:nvPr/>
        </p:nvSpPr>
        <p:spPr>
          <a:xfrm>
            <a:off x="2406372" y="3150751"/>
            <a:ext cx="5935504" cy="733425"/>
          </a:xfrm>
          <a:prstGeom prst="rect">
            <a:avLst/>
          </a:prstGeom>
          <a:noFill/>
          <a:ln/>
        </p:spPr>
        <p:txBody>
          <a:bodyPr wrap="square" lIns="0" tIns="0" rIns="0" bIns="0" rtlCol="0" anchor="t"/>
          <a:lstStyle/>
          <a:p>
            <a:pPr marL="0" indent="0" algn="l">
              <a:lnSpc>
                <a:spcPts val="2850"/>
              </a:lnSpc>
              <a:buNone/>
            </a:pPr>
            <a:r>
              <a:rPr lang="en-US" sz="1800" dirty="0">
                <a:solidFill>
                  <a:srgbClr val="405449"/>
                </a:solidFill>
                <a:latin typeface="Times New Roman" panose="02020603050405020304" pitchFamily="18" charset="0"/>
                <a:ea typeface="Nobile" pitchFamily="34" charset="-122"/>
                <a:cs typeface="Times New Roman" panose="02020603050405020304" pitchFamily="18" charset="0"/>
              </a:rPr>
              <a:t>Có thể dẫn đến mất ngón tay hoặc tổn thương vĩnh viễn</a:t>
            </a:r>
            <a:endParaRPr lang="en-US" sz="1800" dirty="0"/>
          </a:p>
        </p:txBody>
      </p:sp>
      <p:sp>
        <p:nvSpPr>
          <p:cNvPr id="10" name="Shape 7"/>
          <p:cNvSpPr/>
          <p:nvPr/>
        </p:nvSpPr>
        <p:spPr>
          <a:xfrm>
            <a:off x="1373207" y="4842867"/>
            <a:ext cx="802124" cy="30480"/>
          </a:xfrm>
          <a:prstGeom prst="roundRect">
            <a:avLst>
              <a:gd name="adj" fmla="val 676785"/>
            </a:avLst>
          </a:prstGeom>
          <a:solidFill>
            <a:srgbClr val="CED9CE"/>
          </a:solidFill>
          <a:ln/>
        </p:spPr>
      </p:sp>
      <p:sp>
        <p:nvSpPr>
          <p:cNvPr id="11" name="Shape 8"/>
          <p:cNvSpPr/>
          <p:nvPr/>
        </p:nvSpPr>
        <p:spPr>
          <a:xfrm>
            <a:off x="888028" y="4600337"/>
            <a:ext cx="515660" cy="515660"/>
          </a:xfrm>
          <a:prstGeom prst="roundRect">
            <a:avLst>
              <a:gd name="adj" fmla="val 40004"/>
            </a:avLst>
          </a:prstGeom>
          <a:solidFill>
            <a:srgbClr val="E8F3E8"/>
          </a:solidFill>
          <a:ln/>
        </p:spPr>
      </p:sp>
      <p:sp>
        <p:nvSpPr>
          <p:cNvPr id="12" name="Text 9"/>
          <p:cNvSpPr/>
          <p:nvPr/>
        </p:nvSpPr>
        <p:spPr>
          <a:xfrm>
            <a:off x="1033522" y="4686181"/>
            <a:ext cx="224671" cy="343853"/>
          </a:xfrm>
          <a:prstGeom prst="rect">
            <a:avLst/>
          </a:prstGeom>
          <a:noFill/>
          <a:ln/>
        </p:spPr>
        <p:txBody>
          <a:bodyPr wrap="none" lIns="0" tIns="0" rIns="0" bIns="0" rtlCol="0" anchor="t"/>
          <a:lstStyle/>
          <a:p>
            <a:pPr marL="0" indent="0" algn="ctr">
              <a:lnSpc>
                <a:spcPts val="2700"/>
              </a:lnSpc>
              <a:buNone/>
            </a:pPr>
            <a:r>
              <a:rPr lang="en-US" sz="2700" b="1" dirty="0">
                <a:solidFill>
                  <a:srgbClr val="405449"/>
                </a:solidFill>
                <a:latin typeface="Times New Roman" panose="02020603050405020304" pitchFamily="18" charset="0"/>
                <a:ea typeface="Fraunces Extra Bold" pitchFamily="34" charset="-122"/>
                <a:cs typeface="Times New Roman" panose="02020603050405020304" pitchFamily="18" charset="0"/>
              </a:rPr>
              <a:t>2</a:t>
            </a:r>
            <a:endParaRPr lang="en-US" sz="2700" dirty="0"/>
          </a:p>
        </p:txBody>
      </p:sp>
      <p:sp>
        <p:nvSpPr>
          <p:cNvPr id="13" name="Text 10"/>
          <p:cNvSpPr/>
          <p:nvPr/>
        </p:nvSpPr>
        <p:spPr>
          <a:xfrm>
            <a:off x="2406372" y="4571762"/>
            <a:ext cx="3477458" cy="358021"/>
          </a:xfrm>
          <a:prstGeom prst="rect">
            <a:avLst/>
          </a:prstGeom>
          <a:noFill/>
          <a:ln/>
        </p:spPr>
        <p:txBody>
          <a:bodyPr wrap="none" lIns="0" tIns="0" rIns="0" bIns="0" rtlCol="0" anchor="t"/>
          <a:lstStyle/>
          <a:p>
            <a:pPr marL="0" indent="0" algn="l">
              <a:lnSpc>
                <a:spcPts val="2800"/>
              </a:lnSpc>
              <a:buNone/>
            </a:pPr>
            <a:r>
              <a:rPr lang="en-US" sz="2250" b="1" dirty="0">
                <a:solidFill>
                  <a:srgbClr val="405449"/>
                </a:solidFill>
                <a:latin typeface="Times New Roman" panose="02020603050405020304" pitchFamily="18" charset="0"/>
                <a:ea typeface="Fraunces Extra Bold" pitchFamily="34" charset="-122"/>
                <a:cs typeface="Times New Roman" panose="02020603050405020304" pitchFamily="18" charset="0"/>
              </a:rPr>
              <a:t>Chấn thương do máy cắt</a:t>
            </a:r>
            <a:endParaRPr lang="en-US" sz="2250" dirty="0"/>
          </a:p>
        </p:txBody>
      </p:sp>
      <p:sp>
        <p:nvSpPr>
          <p:cNvPr id="14" name="Text 11"/>
          <p:cNvSpPr/>
          <p:nvPr/>
        </p:nvSpPr>
        <p:spPr>
          <a:xfrm>
            <a:off x="2406372" y="5067300"/>
            <a:ext cx="5935504" cy="733425"/>
          </a:xfrm>
          <a:prstGeom prst="rect">
            <a:avLst/>
          </a:prstGeom>
          <a:noFill/>
          <a:ln/>
        </p:spPr>
        <p:txBody>
          <a:bodyPr wrap="square" lIns="0" tIns="0" rIns="0" bIns="0" rtlCol="0" anchor="t"/>
          <a:lstStyle/>
          <a:p>
            <a:pPr marL="0" indent="0" algn="l">
              <a:lnSpc>
                <a:spcPts val="2850"/>
              </a:lnSpc>
              <a:buNone/>
            </a:pPr>
            <a:r>
              <a:rPr lang="en-US" sz="1800" dirty="0">
                <a:solidFill>
                  <a:srgbClr val="405449"/>
                </a:solidFill>
                <a:latin typeface="Times New Roman" panose="02020603050405020304" pitchFamily="18" charset="0"/>
                <a:ea typeface="Nobile" pitchFamily="34" charset="-122"/>
                <a:cs typeface="Times New Roman" panose="02020603050405020304" pitchFamily="18" charset="0"/>
              </a:rPr>
              <a:t>Gây vết thương sâu và nghiêm trọng, cần can thiệp y tế ngay</a:t>
            </a:r>
            <a:endParaRPr lang="en-US" sz="1800" dirty="0"/>
          </a:p>
        </p:txBody>
      </p:sp>
      <p:sp>
        <p:nvSpPr>
          <p:cNvPr id="15" name="Shape 12"/>
          <p:cNvSpPr/>
          <p:nvPr/>
        </p:nvSpPr>
        <p:spPr>
          <a:xfrm>
            <a:off x="1373207" y="6759416"/>
            <a:ext cx="802124" cy="30480"/>
          </a:xfrm>
          <a:prstGeom prst="roundRect">
            <a:avLst>
              <a:gd name="adj" fmla="val 676785"/>
            </a:avLst>
          </a:prstGeom>
          <a:solidFill>
            <a:srgbClr val="CED9CE"/>
          </a:solidFill>
          <a:ln/>
        </p:spPr>
      </p:sp>
      <p:sp>
        <p:nvSpPr>
          <p:cNvPr id="16" name="Shape 13"/>
          <p:cNvSpPr/>
          <p:nvPr/>
        </p:nvSpPr>
        <p:spPr>
          <a:xfrm>
            <a:off x="888028" y="6516886"/>
            <a:ext cx="515660" cy="515660"/>
          </a:xfrm>
          <a:prstGeom prst="roundRect">
            <a:avLst>
              <a:gd name="adj" fmla="val 40004"/>
            </a:avLst>
          </a:prstGeom>
          <a:solidFill>
            <a:srgbClr val="E8F3E8"/>
          </a:solidFill>
          <a:ln/>
        </p:spPr>
      </p:sp>
      <p:sp>
        <p:nvSpPr>
          <p:cNvPr id="17" name="Text 14"/>
          <p:cNvSpPr/>
          <p:nvPr/>
        </p:nvSpPr>
        <p:spPr>
          <a:xfrm>
            <a:off x="1041975" y="6602730"/>
            <a:ext cx="207645" cy="343853"/>
          </a:xfrm>
          <a:prstGeom prst="rect">
            <a:avLst/>
          </a:prstGeom>
          <a:noFill/>
          <a:ln/>
        </p:spPr>
        <p:txBody>
          <a:bodyPr wrap="none" lIns="0" tIns="0" rIns="0" bIns="0" rtlCol="0" anchor="t"/>
          <a:lstStyle/>
          <a:p>
            <a:pPr marL="0" indent="0" algn="ctr">
              <a:lnSpc>
                <a:spcPts val="2700"/>
              </a:lnSpc>
              <a:buNone/>
            </a:pPr>
            <a:r>
              <a:rPr lang="en-US" sz="2700" b="1" dirty="0">
                <a:solidFill>
                  <a:srgbClr val="405449"/>
                </a:solidFill>
                <a:latin typeface="Times New Roman" panose="02020603050405020304" pitchFamily="18" charset="0"/>
                <a:ea typeface="Fraunces Extra Bold" pitchFamily="34" charset="-122"/>
                <a:cs typeface="Times New Roman" panose="02020603050405020304" pitchFamily="18" charset="0"/>
              </a:rPr>
              <a:t>3</a:t>
            </a:r>
            <a:endParaRPr lang="en-US" sz="2700" dirty="0"/>
          </a:p>
        </p:txBody>
      </p:sp>
      <p:sp>
        <p:nvSpPr>
          <p:cNvPr id="18" name="Text 15"/>
          <p:cNvSpPr/>
          <p:nvPr/>
        </p:nvSpPr>
        <p:spPr>
          <a:xfrm>
            <a:off x="2406372" y="6488311"/>
            <a:ext cx="2865001" cy="358021"/>
          </a:xfrm>
          <a:prstGeom prst="rect">
            <a:avLst/>
          </a:prstGeom>
          <a:noFill/>
          <a:ln/>
        </p:spPr>
        <p:txBody>
          <a:bodyPr wrap="none" lIns="0" tIns="0" rIns="0" bIns="0" rtlCol="0" anchor="t"/>
          <a:lstStyle/>
          <a:p>
            <a:pPr marL="0" indent="0" algn="l">
              <a:lnSpc>
                <a:spcPts val="2800"/>
              </a:lnSpc>
              <a:buNone/>
            </a:pPr>
            <a:r>
              <a:rPr lang="en-US" sz="2250" b="1" dirty="0">
                <a:solidFill>
                  <a:srgbClr val="405449"/>
                </a:solidFill>
                <a:latin typeface="Times New Roman" panose="02020603050405020304" pitchFamily="18" charset="0"/>
                <a:ea typeface="Fraunces Extra Bold" pitchFamily="34" charset="-122"/>
                <a:cs typeface="Times New Roman" panose="02020603050405020304" pitchFamily="18" charset="0"/>
              </a:rPr>
              <a:t>Phỏng hóa chất</a:t>
            </a:r>
            <a:endParaRPr lang="en-US" sz="2250" dirty="0"/>
          </a:p>
        </p:txBody>
      </p:sp>
      <p:sp>
        <p:nvSpPr>
          <p:cNvPr id="19" name="Text 16"/>
          <p:cNvSpPr/>
          <p:nvPr/>
        </p:nvSpPr>
        <p:spPr>
          <a:xfrm>
            <a:off x="2406372" y="6983849"/>
            <a:ext cx="5935504" cy="366713"/>
          </a:xfrm>
          <a:prstGeom prst="rect">
            <a:avLst/>
          </a:prstGeom>
          <a:noFill/>
          <a:ln/>
        </p:spPr>
        <p:txBody>
          <a:bodyPr wrap="none" lIns="0" tIns="0" rIns="0" bIns="0" rtlCol="0" anchor="t"/>
          <a:lstStyle/>
          <a:p>
            <a:pPr marL="0" indent="0" algn="l">
              <a:lnSpc>
                <a:spcPts val="2850"/>
              </a:lnSpc>
              <a:buNone/>
            </a:pPr>
            <a:r>
              <a:rPr lang="en-US" sz="1800" dirty="0">
                <a:solidFill>
                  <a:srgbClr val="405449"/>
                </a:solidFill>
                <a:latin typeface="Times New Roman" panose="02020603050405020304" pitchFamily="18" charset="0"/>
                <a:ea typeface="Nobile" pitchFamily="34" charset="-122"/>
                <a:cs typeface="Times New Roman" panose="02020603050405020304" pitchFamily="18" charset="0"/>
              </a:rPr>
              <a:t>Do tiếp xúc với chất tẩy rửa hoặc chất phủ bề mặt</a:t>
            </a:r>
            <a:endParaRPr lang="en-US" sz="1800" dirty="0"/>
          </a:p>
        </p:txBody>
      </p:sp>
      <p:pic>
        <p:nvPicPr>
          <p:cNvPr id="20" name="Picture 19">
            <a:extLst>
              <a:ext uri="{FF2B5EF4-FFF2-40B4-BE49-F238E27FC236}">
                <a16:creationId xmlns:a16="http://schemas.microsoft.com/office/drawing/2014/main" id="{A0A3CC5C-59BD-B718-E1EF-24DE084C390D}"/>
              </a:ext>
            </a:extLst>
          </p:cNvPr>
          <p:cNvPicPr>
            <a:picLocks noChangeAspect="1"/>
          </p:cNvPicPr>
          <p:nvPr/>
        </p:nvPicPr>
        <p:blipFill>
          <a:blip r:embed="rId4"/>
          <a:stretch>
            <a:fillRect/>
          </a:stretch>
        </p:blipFill>
        <p:spPr>
          <a:xfrm>
            <a:off x="11262368" y="7237600"/>
            <a:ext cx="3203590" cy="9920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677400" y="2991327"/>
            <a:ext cx="4419600" cy="4419600"/>
          </a:xfrm>
          <a:prstGeom prst="rect">
            <a:avLst/>
          </a:prstGeom>
        </p:spPr>
      </p:pic>
      <p:sp>
        <p:nvSpPr>
          <p:cNvPr id="3" name="Text 0"/>
          <p:cNvSpPr/>
          <p:nvPr/>
        </p:nvSpPr>
        <p:spPr>
          <a:xfrm>
            <a:off x="805815" y="818555"/>
            <a:ext cx="7532370" cy="1438989"/>
          </a:xfrm>
          <a:prstGeom prst="rect">
            <a:avLst/>
          </a:prstGeom>
          <a:noFill/>
          <a:ln/>
        </p:spPr>
        <p:txBody>
          <a:bodyPr wrap="square" lIns="0" tIns="0" rIns="0" bIns="0" rtlCol="0" anchor="t"/>
          <a:lstStyle/>
          <a:p>
            <a:pPr marL="0" indent="0">
              <a:lnSpc>
                <a:spcPts val="5650"/>
              </a:lnSpc>
              <a:buNone/>
            </a:pPr>
            <a:r>
              <a:rPr lang="en-US" sz="4500" b="1" dirty="0">
                <a:solidFill>
                  <a:srgbClr val="3B4540"/>
                </a:solidFill>
                <a:latin typeface="Times New Roman" panose="02020603050405020304" pitchFamily="18" charset="0"/>
                <a:ea typeface="Fraunces Extra Bold" pitchFamily="34" charset="-122"/>
                <a:cs typeface="Times New Roman" panose="02020603050405020304" pitchFamily="18" charset="0"/>
              </a:rPr>
              <a:t>An toàn khi đúc và ép nhựa</a:t>
            </a:r>
            <a:endParaRPr lang="en-US" sz="4500" dirty="0"/>
          </a:p>
        </p:txBody>
      </p:sp>
      <p:sp>
        <p:nvSpPr>
          <p:cNvPr id="4" name="Shape 1"/>
          <p:cNvSpPr/>
          <p:nvPr/>
        </p:nvSpPr>
        <p:spPr>
          <a:xfrm>
            <a:off x="805815" y="2602825"/>
            <a:ext cx="7532370" cy="1326475"/>
          </a:xfrm>
          <a:prstGeom prst="roundRect">
            <a:avLst>
              <a:gd name="adj" fmla="val 15623"/>
            </a:avLst>
          </a:prstGeom>
          <a:solidFill>
            <a:srgbClr val="E8F3E8"/>
          </a:solidFill>
          <a:ln/>
        </p:spPr>
      </p:sp>
      <p:sp>
        <p:nvSpPr>
          <p:cNvPr id="5" name="Text 2"/>
          <p:cNvSpPr/>
          <p:nvPr/>
        </p:nvSpPr>
        <p:spPr>
          <a:xfrm>
            <a:off x="1035963" y="2832973"/>
            <a:ext cx="2878217" cy="359688"/>
          </a:xfrm>
          <a:prstGeom prst="rect">
            <a:avLst/>
          </a:prstGeom>
          <a:noFill/>
          <a:ln/>
        </p:spPr>
        <p:txBody>
          <a:bodyPr wrap="none" lIns="0" tIns="0" rIns="0" bIns="0" rtlCol="0" anchor="t"/>
          <a:lstStyle/>
          <a:p>
            <a:pPr marL="0" indent="0">
              <a:lnSpc>
                <a:spcPts val="2800"/>
              </a:lnSpc>
              <a:buNone/>
            </a:pPr>
            <a:r>
              <a:rPr lang="en-US" sz="2250" b="1" dirty="0">
                <a:solidFill>
                  <a:srgbClr val="405449"/>
                </a:solidFill>
                <a:latin typeface="Times New Roman" panose="02020603050405020304" pitchFamily="18" charset="0"/>
                <a:ea typeface="Fraunces Extra Bold" pitchFamily="34" charset="-122"/>
                <a:cs typeface="Times New Roman" panose="02020603050405020304" pitchFamily="18" charset="0"/>
              </a:rPr>
              <a:t>Trang bị bảo hộ</a:t>
            </a:r>
            <a:endParaRPr lang="en-US" sz="2250" dirty="0"/>
          </a:p>
        </p:txBody>
      </p:sp>
      <p:sp>
        <p:nvSpPr>
          <p:cNvPr id="6" name="Text 3"/>
          <p:cNvSpPr/>
          <p:nvPr/>
        </p:nvSpPr>
        <p:spPr>
          <a:xfrm>
            <a:off x="1035963" y="3330773"/>
            <a:ext cx="7072074" cy="368379"/>
          </a:xfrm>
          <a:prstGeom prst="rect">
            <a:avLst/>
          </a:prstGeom>
          <a:noFill/>
          <a:ln/>
        </p:spPr>
        <p:txBody>
          <a:bodyPr wrap="none" lIns="0" tIns="0" rIns="0" bIns="0" rtlCol="0" anchor="t"/>
          <a:lstStyle/>
          <a:p>
            <a:pPr marL="0" indent="0">
              <a:lnSpc>
                <a:spcPts val="2900"/>
              </a:lnSpc>
              <a:buNone/>
            </a:pPr>
            <a:r>
              <a:rPr lang="en-US" sz="1800" dirty="0">
                <a:solidFill>
                  <a:srgbClr val="405449"/>
                </a:solidFill>
                <a:latin typeface="Times New Roman" panose="02020603050405020304" pitchFamily="18" charset="0"/>
                <a:ea typeface="Nobile" pitchFamily="34" charset="-122"/>
                <a:cs typeface="Times New Roman" panose="02020603050405020304" pitchFamily="18" charset="0"/>
              </a:rPr>
              <a:t>Sử dụng đầy đủ găng tay, kính bảo hộ và quần áo bảo hộ</a:t>
            </a:r>
            <a:endParaRPr lang="en-US" sz="1800" dirty="0"/>
          </a:p>
        </p:txBody>
      </p:sp>
      <p:sp>
        <p:nvSpPr>
          <p:cNvPr id="7" name="Shape 4"/>
          <p:cNvSpPr/>
          <p:nvPr/>
        </p:nvSpPr>
        <p:spPr>
          <a:xfrm>
            <a:off x="805815" y="4159448"/>
            <a:ext cx="7532370" cy="1326475"/>
          </a:xfrm>
          <a:prstGeom prst="roundRect">
            <a:avLst>
              <a:gd name="adj" fmla="val 15623"/>
            </a:avLst>
          </a:prstGeom>
          <a:solidFill>
            <a:srgbClr val="E8F3E8"/>
          </a:solidFill>
          <a:ln/>
        </p:spPr>
      </p:sp>
      <p:sp>
        <p:nvSpPr>
          <p:cNvPr id="8" name="Text 5"/>
          <p:cNvSpPr/>
          <p:nvPr/>
        </p:nvSpPr>
        <p:spPr>
          <a:xfrm>
            <a:off x="1035963" y="4389596"/>
            <a:ext cx="2878217" cy="359688"/>
          </a:xfrm>
          <a:prstGeom prst="rect">
            <a:avLst/>
          </a:prstGeom>
          <a:noFill/>
          <a:ln/>
        </p:spPr>
        <p:txBody>
          <a:bodyPr wrap="none" lIns="0" tIns="0" rIns="0" bIns="0" rtlCol="0" anchor="t"/>
          <a:lstStyle/>
          <a:p>
            <a:pPr marL="0" indent="0">
              <a:lnSpc>
                <a:spcPts val="2800"/>
              </a:lnSpc>
              <a:buNone/>
            </a:pPr>
            <a:r>
              <a:rPr lang="en-US" sz="2250" b="1" dirty="0">
                <a:solidFill>
                  <a:srgbClr val="405449"/>
                </a:solidFill>
                <a:latin typeface="Times New Roman" panose="02020603050405020304" pitchFamily="18" charset="0"/>
                <a:ea typeface="Fraunces Extra Bold" pitchFamily="34" charset="-122"/>
                <a:cs typeface="Times New Roman" panose="02020603050405020304" pitchFamily="18" charset="0"/>
              </a:rPr>
              <a:t>Bảo trì máy móc</a:t>
            </a:r>
            <a:endParaRPr lang="en-US" sz="2250" dirty="0"/>
          </a:p>
        </p:txBody>
      </p:sp>
      <p:sp>
        <p:nvSpPr>
          <p:cNvPr id="9" name="Text 6"/>
          <p:cNvSpPr/>
          <p:nvPr/>
        </p:nvSpPr>
        <p:spPr>
          <a:xfrm>
            <a:off x="1035963" y="4887397"/>
            <a:ext cx="7072074" cy="368379"/>
          </a:xfrm>
          <a:prstGeom prst="rect">
            <a:avLst/>
          </a:prstGeom>
          <a:noFill/>
          <a:ln/>
        </p:spPr>
        <p:txBody>
          <a:bodyPr wrap="none" lIns="0" tIns="0" rIns="0" bIns="0" rtlCol="0" anchor="t"/>
          <a:lstStyle/>
          <a:p>
            <a:pPr marL="0" indent="0">
              <a:lnSpc>
                <a:spcPts val="2900"/>
              </a:lnSpc>
              <a:buNone/>
            </a:pPr>
            <a:r>
              <a:rPr lang="en-US" sz="1800" dirty="0">
                <a:solidFill>
                  <a:srgbClr val="405449"/>
                </a:solidFill>
                <a:latin typeface="Times New Roman" panose="02020603050405020304" pitchFamily="18" charset="0"/>
                <a:ea typeface="Nobile" pitchFamily="34" charset="-122"/>
                <a:cs typeface="Times New Roman" panose="02020603050405020304" pitchFamily="18" charset="0"/>
              </a:rPr>
              <a:t>Kiểm tra và bảo dưỡng định kỳ để đảm bảo hoạt động ổn định</a:t>
            </a:r>
            <a:endParaRPr lang="en-US" sz="1800" dirty="0"/>
          </a:p>
        </p:txBody>
      </p:sp>
      <p:sp>
        <p:nvSpPr>
          <p:cNvPr id="10" name="Shape 7"/>
          <p:cNvSpPr/>
          <p:nvPr/>
        </p:nvSpPr>
        <p:spPr>
          <a:xfrm>
            <a:off x="805815" y="5716072"/>
            <a:ext cx="7532370" cy="1694855"/>
          </a:xfrm>
          <a:prstGeom prst="roundRect">
            <a:avLst>
              <a:gd name="adj" fmla="val 12227"/>
            </a:avLst>
          </a:prstGeom>
          <a:solidFill>
            <a:srgbClr val="E8F3E8"/>
          </a:solidFill>
          <a:ln/>
        </p:spPr>
      </p:sp>
      <p:sp>
        <p:nvSpPr>
          <p:cNvPr id="11" name="Text 8"/>
          <p:cNvSpPr/>
          <p:nvPr/>
        </p:nvSpPr>
        <p:spPr>
          <a:xfrm>
            <a:off x="1035963" y="5946219"/>
            <a:ext cx="2878217" cy="359688"/>
          </a:xfrm>
          <a:prstGeom prst="rect">
            <a:avLst/>
          </a:prstGeom>
          <a:noFill/>
          <a:ln/>
        </p:spPr>
        <p:txBody>
          <a:bodyPr wrap="none" lIns="0" tIns="0" rIns="0" bIns="0" rtlCol="0" anchor="t"/>
          <a:lstStyle/>
          <a:p>
            <a:pPr marL="0" indent="0">
              <a:lnSpc>
                <a:spcPts val="2800"/>
              </a:lnSpc>
              <a:buNone/>
            </a:pPr>
            <a:r>
              <a:rPr lang="en-US" sz="2250" b="1" dirty="0">
                <a:solidFill>
                  <a:srgbClr val="405449"/>
                </a:solidFill>
                <a:latin typeface="Times New Roman" panose="02020603050405020304" pitchFamily="18" charset="0"/>
                <a:ea typeface="Fraunces Extra Bold" pitchFamily="34" charset="-122"/>
                <a:cs typeface="Times New Roman" panose="02020603050405020304" pitchFamily="18" charset="0"/>
              </a:rPr>
              <a:t>Huấn luyện</a:t>
            </a:r>
            <a:endParaRPr lang="en-US" sz="2250" dirty="0"/>
          </a:p>
        </p:txBody>
      </p:sp>
      <p:sp>
        <p:nvSpPr>
          <p:cNvPr id="12" name="Text 9"/>
          <p:cNvSpPr/>
          <p:nvPr/>
        </p:nvSpPr>
        <p:spPr>
          <a:xfrm>
            <a:off x="1035963" y="6444020"/>
            <a:ext cx="7072074" cy="736759"/>
          </a:xfrm>
          <a:prstGeom prst="rect">
            <a:avLst/>
          </a:prstGeom>
          <a:noFill/>
          <a:ln/>
        </p:spPr>
        <p:txBody>
          <a:bodyPr wrap="square" lIns="0" tIns="0" rIns="0" bIns="0" rtlCol="0" anchor="t"/>
          <a:lstStyle/>
          <a:p>
            <a:pPr marL="0" indent="0">
              <a:lnSpc>
                <a:spcPts val="2900"/>
              </a:lnSpc>
              <a:buNone/>
            </a:pPr>
            <a:r>
              <a:rPr lang="en-US" sz="1800" dirty="0">
                <a:solidFill>
                  <a:srgbClr val="405449"/>
                </a:solidFill>
                <a:latin typeface="Times New Roman" panose="02020603050405020304" pitchFamily="18" charset="0"/>
                <a:ea typeface="Nobile" pitchFamily="34" charset="-122"/>
                <a:cs typeface="Times New Roman" panose="02020603050405020304" pitchFamily="18" charset="0"/>
              </a:rPr>
              <a:t>Đào tạo công nhân về quy trình an toàn và xử lý tình huống khẩn cấp</a:t>
            </a:r>
            <a:endParaRPr lang="en-US" sz="1800" dirty="0"/>
          </a:p>
        </p:txBody>
      </p:sp>
      <p:pic>
        <p:nvPicPr>
          <p:cNvPr id="13" name="Picture 12">
            <a:extLst>
              <a:ext uri="{FF2B5EF4-FFF2-40B4-BE49-F238E27FC236}">
                <a16:creationId xmlns:a16="http://schemas.microsoft.com/office/drawing/2014/main" id="{0B12E5B1-BB4B-6681-5716-DF1810E7D9A0}"/>
              </a:ext>
            </a:extLst>
          </p:cNvPr>
          <p:cNvPicPr>
            <a:picLocks noChangeAspect="1"/>
          </p:cNvPicPr>
          <p:nvPr/>
        </p:nvPicPr>
        <p:blipFill>
          <a:blip r:embed="rId4"/>
          <a:stretch>
            <a:fillRect/>
          </a:stretch>
        </p:blipFill>
        <p:spPr>
          <a:xfrm>
            <a:off x="11262368" y="7237600"/>
            <a:ext cx="3203590" cy="9920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5647867" y="-240501"/>
            <a:ext cx="3334545" cy="3334545"/>
          </a:xfrm>
          <a:prstGeom prst="rect">
            <a:avLst/>
          </a:prstGeom>
        </p:spPr>
      </p:pic>
      <p:sp>
        <p:nvSpPr>
          <p:cNvPr id="3" name="Text 0"/>
          <p:cNvSpPr/>
          <p:nvPr/>
        </p:nvSpPr>
        <p:spPr>
          <a:xfrm>
            <a:off x="2259328" y="3290335"/>
            <a:ext cx="10111621" cy="771525"/>
          </a:xfrm>
          <a:prstGeom prst="rect">
            <a:avLst/>
          </a:prstGeom>
          <a:noFill/>
          <a:ln/>
        </p:spPr>
        <p:txBody>
          <a:bodyPr wrap="none" lIns="0" tIns="0" rIns="0" bIns="0" rtlCol="0" anchor="t"/>
          <a:lstStyle/>
          <a:p>
            <a:pPr marL="0" indent="0" algn="ctr">
              <a:lnSpc>
                <a:spcPts val="6050"/>
              </a:lnSpc>
              <a:buNone/>
            </a:pPr>
            <a:r>
              <a:rPr lang="en-US" sz="4850" b="1" dirty="0">
                <a:solidFill>
                  <a:srgbClr val="3B4540"/>
                </a:solidFill>
                <a:latin typeface="Times New Roman" panose="02020603050405020304" pitchFamily="18" charset="0"/>
                <a:ea typeface="Fraunces Extra Bold" pitchFamily="34" charset="-122"/>
                <a:cs typeface="Times New Roman" panose="02020603050405020304" pitchFamily="18" charset="0"/>
              </a:rPr>
              <a:t>Tai nạn trong cắt và uốn kim loại</a:t>
            </a:r>
            <a:endParaRPr lang="en-US" sz="4850" dirty="0"/>
          </a:p>
        </p:txBody>
      </p:sp>
      <p:pic>
        <p:nvPicPr>
          <p:cNvPr id="4" name="Image 1" descr="preencoded.png"/>
          <p:cNvPicPr>
            <a:picLocks noChangeAspect="1"/>
          </p:cNvPicPr>
          <p:nvPr/>
        </p:nvPicPr>
        <p:blipFill>
          <a:blip r:embed="rId4"/>
          <a:stretch>
            <a:fillRect/>
          </a:stretch>
        </p:blipFill>
        <p:spPr>
          <a:xfrm>
            <a:off x="864037" y="4937165"/>
            <a:ext cx="617220" cy="617220"/>
          </a:xfrm>
          <a:prstGeom prst="rect">
            <a:avLst/>
          </a:prstGeom>
        </p:spPr>
      </p:pic>
      <p:sp>
        <p:nvSpPr>
          <p:cNvPr id="5" name="Text 1"/>
          <p:cNvSpPr/>
          <p:nvPr/>
        </p:nvSpPr>
        <p:spPr>
          <a:xfrm>
            <a:off x="864037" y="5801201"/>
            <a:ext cx="3684151" cy="385763"/>
          </a:xfrm>
          <a:prstGeom prst="rect">
            <a:avLst/>
          </a:prstGeom>
          <a:noFill/>
          <a:ln/>
        </p:spPr>
        <p:txBody>
          <a:bodyPr wrap="none" lIns="0" tIns="0" rIns="0" bIns="0" rtlCol="0" anchor="t"/>
          <a:lstStyle/>
          <a:p>
            <a:pPr marL="0" indent="0" algn="l">
              <a:lnSpc>
                <a:spcPts val="3000"/>
              </a:lnSpc>
              <a:buNone/>
            </a:pPr>
            <a:r>
              <a:rPr lang="en-US" sz="2400" b="1" dirty="0">
                <a:solidFill>
                  <a:srgbClr val="405449"/>
                </a:solidFill>
                <a:latin typeface="Times New Roman" panose="02020603050405020304" pitchFamily="18" charset="0"/>
                <a:ea typeface="Fraunces Extra Bold" pitchFamily="34" charset="-122"/>
                <a:cs typeface="Times New Roman" panose="02020603050405020304" pitchFamily="18" charset="0"/>
              </a:rPr>
              <a:t>Chấn thương do lưỡi cắt</a:t>
            </a:r>
            <a:endParaRPr lang="en-US" sz="2400" dirty="0"/>
          </a:p>
        </p:txBody>
      </p:sp>
      <p:sp>
        <p:nvSpPr>
          <p:cNvPr id="6" name="Text 2"/>
          <p:cNvSpPr/>
          <p:nvPr/>
        </p:nvSpPr>
        <p:spPr>
          <a:xfrm>
            <a:off x="864037" y="6335078"/>
            <a:ext cx="4053840" cy="790099"/>
          </a:xfrm>
          <a:prstGeom prst="rect">
            <a:avLst/>
          </a:prstGeom>
          <a:noFill/>
          <a:ln/>
        </p:spPr>
        <p:txBody>
          <a:bodyPr wrap="square" lIns="0" tIns="0" rIns="0" bIns="0" rtlCol="0" anchor="t"/>
          <a:lstStyle/>
          <a:p>
            <a:pPr marL="0" indent="0" algn="l">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Gây vết thương sâu và nghiêm trọng nếu không cẩn thận</a:t>
            </a:r>
            <a:endParaRPr lang="en-US" sz="1900" dirty="0"/>
          </a:p>
        </p:txBody>
      </p:sp>
      <p:pic>
        <p:nvPicPr>
          <p:cNvPr id="7" name="Image 2" descr="preencoded.png"/>
          <p:cNvPicPr>
            <a:picLocks noChangeAspect="1"/>
          </p:cNvPicPr>
          <p:nvPr/>
        </p:nvPicPr>
        <p:blipFill>
          <a:blip r:embed="rId5"/>
          <a:stretch>
            <a:fillRect/>
          </a:stretch>
        </p:blipFill>
        <p:spPr>
          <a:xfrm>
            <a:off x="5288161" y="4937165"/>
            <a:ext cx="617220" cy="617220"/>
          </a:xfrm>
          <a:prstGeom prst="rect">
            <a:avLst/>
          </a:prstGeom>
        </p:spPr>
      </p:pic>
      <p:sp>
        <p:nvSpPr>
          <p:cNvPr id="8" name="Text 3"/>
          <p:cNvSpPr/>
          <p:nvPr/>
        </p:nvSpPr>
        <p:spPr>
          <a:xfrm>
            <a:off x="5288161" y="5801201"/>
            <a:ext cx="3135511" cy="385763"/>
          </a:xfrm>
          <a:prstGeom prst="rect">
            <a:avLst/>
          </a:prstGeom>
          <a:noFill/>
          <a:ln/>
        </p:spPr>
        <p:txBody>
          <a:bodyPr wrap="none" lIns="0" tIns="0" rIns="0" bIns="0" rtlCol="0" anchor="t"/>
          <a:lstStyle/>
          <a:p>
            <a:pPr marL="0" indent="0" algn="l">
              <a:lnSpc>
                <a:spcPts val="3000"/>
              </a:lnSpc>
              <a:buNone/>
            </a:pPr>
            <a:r>
              <a:rPr lang="en-US" sz="2400" b="1" dirty="0">
                <a:solidFill>
                  <a:srgbClr val="405449"/>
                </a:solidFill>
                <a:latin typeface="Times New Roman" panose="02020603050405020304" pitchFamily="18" charset="0"/>
                <a:ea typeface="Fraunces Extra Bold" pitchFamily="34" charset="-122"/>
                <a:cs typeface="Times New Roman" panose="02020603050405020304" pitchFamily="18" charset="0"/>
              </a:rPr>
              <a:t>Kẹt tay vào máy uốn</a:t>
            </a:r>
            <a:endParaRPr lang="en-US" sz="2400" dirty="0"/>
          </a:p>
        </p:txBody>
      </p:sp>
      <p:sp>
        <p:nvSpPr>
          <p:cNvPr id="9" name="Text 4"/>
          <p:cNvSpPr/>
          <p:nvPr/>
        </p:nvSpPr>
        <p:spPr>
          <a:xfrm>
            <a:off x="5288161" y="6335078"/>
            <a:ext cx="4053959" cy="790099"/>
          </a:xfrm>
          <a:prstGeom prst="rect">
            <a:avLst/>
          </a:prstGeom>
          <a:noFill/>
          <a:ln/>
        </p:spPr>
        <p:txBody>
          <a:bodyPr wrap="square" lIns="0" tIns="0" rIns="0" bIns="0" rtlCol="0" anchor="t"/>
          <a:lstStyle/>
          <a:p>
            <a:pPr marL="0" indent="0" algn="l">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Có thể gây chấn thương nặng do lực uốn mạnh</a:t>
            </a:r>
            <a:endParaRPr lang="en-US" sz="1900" dirty="0"/>
          </a:p>
        </p:txBody>
      </p:sp>
      <p:pic>
        <p:nvPicPr>
          <p:cNvPr id="10" name="Image 3" descr="preencoded.png"/>
          <p:cNvPicPr>
            <a:picLocks noChangeAspect="1"/>
          </p:cNvPicPr>
          <p:nvPr/>
        </p:nvPicPr>
        <p:blipFill>
          <a:blip r:embed="rId6"/>
          <a:stretch>
            <a:fillRect/>
          </a:stretch>
        </p:blipFill>
        <p:spPr>
          <a:xfrm>
            <a:off x="9712404" y="4937165"/>
            <a:ext cx="617220" cy="617220"/>
          </a:xfrm>
          <a:prstGeom prst="rect">
            <a:avLst/>
          </a:prstGeom>
        </p:spPr>
      </p:pic>
      <p:sp>
        <p:nvSpPr>
          <p:cNvPr id="11" name="Text 5"/>
          <p:cNvSpPr/>
          <p:nvPr/>
        </p:nvSpPr>
        <p:spPr>
          <a:xfrm>
            <a:off x="9712404" y="5801201"/>
            <a:ext cx="3742253" cy="385763"/>
          </a:xfrm>
          <a:prstGeom prst="rect">
            <a:avLst/>
          </a:prstGeom>
          <a:noFill/>
          <a:ln/>
        </p:spPr>
        <p:txBody>
          <a:bodyPr wrap="none" lIns="0" tIns="0" rIns="0" bIns="0" rtlCol="0" anchor="t"/>
          <a:lstStyle/>
          <a:p>
            <a:pPr marL="0" indent="0" algn="l">
              <a:lnSpc>
                <a:spcPts val="3000"/>
              </a:lnSpc>
              <a:buNone/>
            </a:pPr>
            <a:r>
              <a:rPr lang="en-US" sz="2400" b="1" dirty="0">
                <a:solidFill>
                  <a:srgbClr val="405449"/>
                </a:solidFill>
                <a:latin typeface="Times New Roman" panose="02020603050405020304" pitchFamily="18" charset="0"/>
                <a:ea typeface="Fraunces Extra Bold" pitchFamily="34" charset="-122"/>
                <a:cs typeface="Times New Roman" panose="02020603050405020304" pitchFamily="18" charset="0"/>
              </a:rPr>
              <a:t>Tiếp xúc với bụi kim loại</a:t>
            </a:r>
            <a:endParaRPr lang="en-US" sz="2400" dirty="0"/>
          </a:p>
        </p:txBody>
      </p:sp>
      <p:sp>
        <p:nvSpPr>
          <p:cNvPr id="12" name="Text 6"/>
          <p:cNvSpPr/>
          <p:nvPr/>
        </p:nvSpPr>
        <p:spPr>
          <a:xfrm>
            <a:off x="9712404" y="6335078"/>
            <a:ext cx="4053840" cy="1185148"/>
          </a:xfrm>
          <a:prstGeom prst="rect">
            <a:avLst/>
          </a:prstGeom>
          <a:noFill/>
          <a:ln/>
        </p:spPr>
        <p:txBody>
          <a:bodyPr wrap="square" lIns="0" tIns="0" rIns="0" bIns="0" rtlCol="0" anchor="t"/>
          <a:lstStyle/>
          <a:p>
            <a:pPr marL="0" indent="0" algn="l">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Gây kích ứng da, mắt hoặc hô hấp nếu không có biện pháp bảo vệ</a:t>
            </a:r>
            <a:endParaRPr lang="en-US" sz="1900" dirty="0"/>
          </a:p>
        </p:txBody>
      </p:sp>
      <p:pic>
        <p:nvPicPr>
          <p:cNvPr id="13" name="Picture 12">
            <a:extLst>
              <a:ext uri="{FF2B5EF4-FFF2-40B4-BE49-F238E27FC236}">
                <a16:creationId xmlns:a16="http://schemas.microsoft.com/office/drawing/2014/main" id="{5D792ABE-F85F-7098-F844-A69422DAF75C}"/>
              </a:ext>
            </a:extLst>
          </p:cNvPr>
          <p:cNvPicPr>
            <a:picLocks noChangeAspect="1"/>
          </p:cNvPicPr>
          <p:nvPr/>
        </p:nvPicPr>
        <p:blipFill>
          <a:blip r:embed="rId7"/>
          <a:stretch>
            <a:fillRect/>
          </a:stretch>
        </p:blipFill>
        <p:spPr>
          <a:xfrm>
            <a:off x="11262368" y="7237600"/>
            <a:ext cx="3203590" cy="9920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2881432" y="633174"/>
            <a:ext cx="8867537" cy="719495"/>
          </a:xfrm>
          <a:prstGeom prst="rect">
            <a:avLst/>
          </a:prstGeom>
          <a:noFill/>
          <a:ln/>
        </p:spPr>
        <p:txBody>
          <a:bodyPr wrap="none" lIns="0" tIns="0" rIns="0" bIns="0" rtlCol="0" anchor="t"/>
          <a:lstStyle/>
          <a:p>
            <a:pPr marL="0" indent="0" algn="ctr">
              <a:lnSpc>
                <a:spcPts val="5650"/>
              </a:lnSpc>
              <a:buNone/>
            </a:pPr>
            <a:r>
              <a:rPr lang="en-US" sz="4500" b="1" dirty="0">
                <a:solidFill>
                  <a:srgbClr val="3B4540"/>
                </a:solidFill>
                <a:latin typeface="Times New Roman" panose="02020603050405020304" pitchFamily="18" charset="0"/>
                <a:ea typeface="Fraunces Extra Bold" pitchFamily="34" charset="-122"/>
                <a:cs typeface="Times New Roman" panose="02020603050405020304" pitchFamily="18" charset="0"/>
              </a:rPr>
              <a:t>An toàn khi cắt và uốn kim loại</a:t>
            </a:r>
            <a:endParaRPr lang="en-US" sz="4500" dirty="0"/>
          </a:p>
        </p:txBody>
      </p:sp>
      <p:pic>
        <p:nvPicPr>
          <p:cNvPr id="3" name="Image 0" descr="preencoded.png"/>
          <p:cNvPicPr>
            <a:picLocks noChangeAspect="1"/>
          </p:cNvPicPr>
          <p:nvPr/>
        </p:nvPicPr>
        <p:blipFill>
          <a:blip r:embed="rId3"/>
          <a:stretch>
            <a:fillRect/>
          </a:stretch>
        </p:blipFill>
        <p:spPr>
          <a:xfrm>
            <a:off x="4532947" y="1841778"/>
            <a:ext cx="5564505" cy="3133368"/>
          </a:xfrm>
          <a:prstGeom prst="rect">
            <a:avLst/>
          </a:prstGeom>
        </p:spPr>
      </p:pic>
      <p:sp>
        <p:nvSpPr>
          <p:cNvPr id="4" name="Text 1"/>
          <p:cNvSpPr/>
          <p:nvPr/>
        </p:nvSpPr>
        <p:spPr>
          <a:xfrm>
            <a:off x="805815" y="5205413"/>
            <a:ext cx="13018770" cy="368379"/>
          </a:xfrm>
          <a:prstGeom prst="rect">
            <a:avLst/>
          </a:prstGeom>
          <a:noFill/>
          <a:ln/>
        </p:spPr>
        <p:txBody>
          <a:bodyPr wrap="none" lIns="0" tIns="0" rIns="0" bIns="0" rtlCol="0" anchor="t"/>
          <a:lstStyle/>
          <a:p>
            <a:pPr marL="0" indent="0">
              <a:lnSpc>
                <a:spcPts val="2900"/>
              </a:lnSpc>
              <a:buNone/>
            </a:pPr>
            <a:endParaRPr lang="en-US" sz="1800" dirty="0"/>
          </a:p>
        </p:txBody>
      </p:sp>
      <p:sp>
        <p:nvSpPr>
          <p:cNvPr id="5" name="Text 2"/>
          <p:cNvSpPr/>
          <p:nvPr/>
        </p:nvSpPr>
        <p:spPr>
          <a:xfrm>
            <a:off x="805815" y="6062901"/>
            <a:ext cx="2878217" cy="359688"/>
          </a:xfrm>
          <a:prstGeom prst="rect">
            <a:avLst/>
          </a:prstGeom>
          <a:noFill/>
          <a:ln/>
        </p:spPr>
        <p:txBody>
          <a:bodyPr wrap="none" lIns="0" tIns="0" rIns="0" bIns="0" rtlCol="0" anchor="t"/>
          <a:lstStyle/>
          <a:p>
            <a:pPr marL="0" indent="0">
              <a:lnSpc>
                <a:spcPts val="2800"/>
              </a:lnSpc>
              <a:buNone/>
            </a:pPr>
            <a:r>
              <a:rPr lang="en-US" sz="2250" b="1" dirty="0">
                <a:solidFill>
                  <a:srgbClr val="3B4540"/>
                </a:solidFill>
                <a:latin typeface="Times New Roman" panose="02020603050405020304" pitchFamily="18" charset="0"/>
                <a:ea typeface="Fraunces Extra Bold" pitchFamily="34" charset="-122"/>
                <a:cs typeface="Times New Roman" panose="02020603050405020304" pitchFamily="18" charset="0"/>
              </a:rPr>
              <a:t>Trang bị bảo hộ</a:t>
            </a:r>
            <a:endParaRPr lang="en-US" sz="2250" dirty="0"/>
          </a:p>
        </p:txBody>
      </p:sp>
      <p:sp>
        <p:nvSpPr>
          <p:cNvPr id="6" name="Text 3"/>
          <p:cNvSpPr/>
          <p:nvPr/>
        </p:nvSpPr>
        <p:spPr>
          <a:xfrm>
            <a:off x="805815" y="6652736"/>
            <a:ext cx="3964543" cy="736759"/>
          </a:xfrm>
          <a:prstGeom prst="rect">
            <a:avLst/>
          </a:prstGeom>
          <a:noFill/>
          <a:ln/>
        </p:spPr>
        <p:txBody>
          <a:bodyPr wrap="square" lIns="0" tIns="0" rIns="0" bIns="0" rtlCol="0" anchor="t"/>
          <a:lstStyle/>
          <a:p>
            <a:pPr marL="0" indent="0">
              <a:lnSpc>
                <a:spcPts val="2900"/>
              </a:lnSpc>
              <a:buNone/>
            </a:pPr>
            <a:r>
              <a:rPr lang="en-US" sz="1800" dirty="0">
                <a:solidFill>
                  <a:srgbClr val="405449"/>
                </a:solidFill>
                <a:latin typeface="Times New Roman" panose="02020603050405020304" pitchFamily="18" charset="0"/>
                <a:ea typeface="Nobile" pitchFamily="34" charset="-122"/>
                <a:cs typeface="Times New Roman" panose="02020603050405020304" pitchFamily="18" charset="0"/>
              </a:rPr>
              <a:t>Sử dụng găng tay, kính </a:t>
            </a:r>
            <a:r>
              <a:rPr lang="en-US" sz="1800" dirty="0" err="1">
                <a:solidFill>
                  <a:srgbClr val="405449"/>
                </a:solidFill>
                <a:latin typeface="Times New Roman" panose="02020603050405020304" pitchFamily="18" charset="0"/>
                <a:ea typeface="Nobile" pitchFamily="34" charset="-122"/>
                <a:cs typeface="Times New Roman" panose="02020603050405020304" pitchFamily="18" charset="0"/>
              </a:rPr>
              <a:t>bảo</a:t>
            </a:r>
            <a:r>
              <a:rPr lang="en-US" sz="1800" dirty="0">
                <a:solidFill>
                  <a:srgbClr val="405449"/>
                </a:solidFill>
                <a:latin typeface="Times New Roman" panose="02020603050405020304" pitchFamily="18" charset="0"/>
                <a:ea typeface="Nobile" pitchFamily="34" charset="-122"/>
                <a:cs typeface="Times New Roman" panose="02020603050405020304" pitchFamily="18" charset="0"/>
              </a:rPr>
              <a:t> </a:t>
            </a:r>
            <a:r>
              <a:rPr lang="en-US" sz="1800" dirty="0" err="1">
                <a:solidFill>
                  <a:srgbClr val="405449"/>
                </a:solidFill>
                <a:latin typeface="Times New Roman" panose="02020603050405020304" pitchFamily="18" charset="0"/>
                <a:ea typeface="Nobile" pitchFamily="34" charset="-122"/>
                <a:cs typeface="Times New Roman" panose="02020603050405020304" pitchFamily="18" charset="0"/>
              </a:rPr>
              <a:t>hộ</a:t>
            </a:r>
            <a:endParaRPr lang="en-US" sz="1800" dirty="0">
              <a:solidFill>
                <a:srgbClr val="405449"/>
              </a:solidFill>
              <a:latin typeface="Times New Roman" panose="02020603050405020304" pitchFamily="18" charset="0"/>
              <a:ea typeface="Nobile" pitchFamily="34" charset="-122"/>
              <a:cs typeface="Times New Roman" panose="02020603050405020304" pitchFamily="18" charset="0"/>
            </a:endParaRPr>
          </a:p>
          <a:p>
            <a:pPr marL="0" indent="0">
              <a:lnSpc>
                <a:spcPts val="2900"/>
              </a:lnSpc>
              <a:buNone/>
            </a:pPr>
            <a:r>
              <a:rPr lang="en-US" sz="1800" dirty="0" err="1">
                <a:solidFill>
                  <a:srgbClr val="405449"/>
                </a:solidFill>
                <a:latin typeface="Times New Roman" panose="02020603050405020304" pitchFamily="18" charset="0"/>
                <a:ea typeface="Nobile" pitchFamily="34" charset="-122"/>
                <a:cs typeface="Times New Roman" panose="02020603050405020304" pitchFamily="18" charset="0"/>
              </a:rPr>
              <a:t>và</a:t>
            </a:r>
            <a:r>
              <a:rPr lang="en-US" sz="1800" dirty="0">
                <a:solidFill>
                  <a:srgbClr val="405449"/>
                </a:solidFill>
                <a:latin typeface="Times New Roman" panose="02020603050405020304" pitchFamily="18" charset="0"/>
                <a:ea typeface="Nobile" pitchFamily="34" charset="-122"/>
                <a:cs typeface="Times New Roman" panose="02020603050405020304" pitchFamily="18" charset="0"/>
              </a:rPr>
              <a:t> khẩu trang đúng cách</a:t>
            </a:r>
            <a:endParaRPr lang="en-US" sz="1800" dirty="0"/>
          </a:p>
        </p:txBody>
      </p:sp>
      <p:sp>
        <p:nvSpPr>
          <p:cNvPr id="7" name="Text 4"/>
          <p:cNvSpPr/>
          <p:nvPr/>
        </p:nvSpPr>
        <p:spPr>
          <a:xfrm>
            <a:off x="5339715" y="6062901"/>
            <a:ext cx="2878217" cy="359688"/>
          </a:xfrm>
          <a:prstGeom prst="rect">
            <a:avLst/>
          </a:prstGeom>
          <a:noFill/>
          <a:ln/>
        </p:spPr>
        <p:txBody>
          <a:bodyPr wrap="none" lIns="0" tIns="0" rIns="0" bIns="0" rtlCol="0" anchor="t"/>
          <a:lstStyle/>
          <a:p>
            <a:pPr marL="0" indent="0">
              <a:lnSpc>
                <a:spcPts val="2800"/>
              </a:lnSpc>
              <a:buNone/>
            </a:pPr>
            <a:r>
              <a:rPr lang="en-US" sz="2250" b="1" dirty="0">
                <a:solidFill>
                  <a:srgbClr val="3B4540"/>
                </a:solidFill>
                <a:latin typeface="Times New Roman" panose="02020603050405020304" pitchFamily="18" charset="0"/>
                <a:ea typeface="Fraunces Extra Bold" pitchFamily="34" charset="-122"/>
                <a:cs typeface="Times New Roman" panose="02020603050405020304" pitchFamily="18" charset="0"/>
              </a:rPr>
              <a:t>Bảo trì máy móc</a:t>
            </a:r>
            <a:endParaRPr lang="en-US" sz="2250" dirty="0"/>
          </a:p>
        </p:txBody>
      </p:sp>
      <p:sp>
        <p:nvSpPr>
          <p:cNvPr id="8" name="Text 5"/>
          <p:cNvSpPr/>
          <p:nvPr/>
        </p:nvSpPr>
        <p:spPr>
          <a:xfrm>
            <a:off x="5339715" y="6652736"/>
            <a:ext cx="3964543" cy="736759"/>
          </a:xfrm>
          <a:prstGeom prst="rect">
            <a:avLst/>
          </a:prstGeom>
          <a:noFill/>
          <a:ln/>
        </p:spPr>
        <p:txBody>
          <a:bodyPr wrap="square" lIns="0" tIns="0" rIns="0" bIns="0" rtlCol="0" anchor="t"/>
          <a:lstStyle/>
          <a:p>
            <a:pPr marL="0" indent="0">
              <a:lnSpc>
                <a:spcPts val="2900"/>
              </a:lnSpc>
              <a:buNone/>
            </a:pPr>
            <a:r>
              <a:rPr lang="en-US" sz="1800" dirty="0">
                <a:solidFill>
                  <a:srgbClr val="405449"/>
                </a:solidFill>
                <a:latin typeface="Times New Roman" panose="02020603050405020304" pitchFamily="18" charset="0"/>
                <a:ea typeface="Nobile" pitchFamily="34" charset="-122"/>
                <a:cs typeface="Times New Roman" panose="02020603050405020304" pitchFamily="18" charset="0"/>
              </a:rPr>
              <a:t>Kiểm tra và bảo dưỡng định </a:t>
            </a:r>
            <a:r>
              <a:rPr lang="en-US" sz="1800" dirty="0" err="1">
                <a:solidFill>
                  <a:srgbClr val="405449"/>
                </a:solidFill>
                <a:latin typeface="Times New Roman" panose="02020603050405020304" pitchFamily="18" charset="0"/>
                <a:ea typeface="Nobile" pitchFamily="34" charset="-122"/>
                <a:cs typeface="Times New Roman" panose="02020603050405020304" pitchFamily="18" charset="0"/>
              </a:rPr>
              <a:t>kỳ</a:t>
            </a:r>
            <a:r>
              <a:rPr lang="en-US" sz="1800" dirty="0">
                <a:solidFill>
                  <a:srgbClr val="405449"/>
                </a:solidFill>
                <a:latin typeface="Times New Roman" panose="02020603050405020304" pitchFamily="18" charset="0"/>
                <a:ea typeface="Nobile" pitchFamily="34" charset="-122"/>
                <a:cs typeface="Times New Roman" panose="02020603050405020304" pitchFamily="18" charset="0"/>
              </a:rPr>
              <a:t> </a:t>
            </a:r>
          </a:p>
          <a:p>
            <a:pPr marL="0" indent="0">
              <a:lnSpc>
                <a:spcPts val="2900"/>
              </a:lnSpc>
              <a:buNone/>
            </a:pPr>
            <a:r>
              <a:rPr lang="en-US" sz="1800" dirty="0" err="1">
                <a:solidFill>
                  <a:srgbClr val="405449"/>
                </a:solidFill>
                <a:latin typeface="Times New Roman" panose="02020603050405020304" pitchFamily="18" charset="0"/>
                <a:ea typeface="Nobile" pitchFamily="34" charset="-122"/>
                <a:cs typeface="Times New Roman" panose="02020603050405020304" pitchFamily="18" charset="0"/>
              </a:rPr>
              <a:t>máy</a:t>
            </a:r>
            <a:r>
              <a:rPr lang="en-US" sz="1800" dirty="0">
                <a:solidFill>
                  <a:srgbClr val="405449"/>
                </a:solidFill>
                <a:latin typeface="Times New Roman" panose="02020603050405020304" pitchFamily="18" charset="0"/>
                <a:ea typeface="Nobile" pitchFamily="34" charset="-122"/>
                <a:cs typeface="Times New Roman" panose="02020603050405020304" pitchFamily="18" charset="0"/>
              </a:rPr>
              <a:t> cắt và máy uốn</a:t>
            </a:r>
            <a:endParaRPr lang="en-US" sz="1800" dirty="0"/>
          </a:p>
        </p:txBody>
      </p:sp>
      <p:sp>
        <p:nvSpPr>
          <p:cNvPr id="9" name="Text 6"/>
          <p:cNvSpPr/>
          <p:nvPr/>
        </p:nvSpPr>
        <p:spPr>
          <a:xfrm>
            <a:off x="9873615" y="6062901"/>
            <a:ext cx="2878217" cy="359688"/>
          </a:xfrm>
          <a:prstGeom prst="rect">
            <a:avLst/>
          </a:prstGeom>
          <a:noFill/>
          <a:ln/>
        </p:spPr>
        <p:txBody>
          <a:bodyPr wrap="none" lIns="0" tIns="0" rIns="0" bIns="0" rtlCol="0" anchor="t"/>
          <a:lstStyle/>
          <a:p>
            <a:pPr marL="0" indent="0">
              <a:lnSpc>
                <a:spcPts val="2800"/>
              </a:lnSpc>
              <a:buNone/>
            </a:pPr>
            <a:r>
              <a:rPr lang="en-US" sz="2250" b="1" dirty="0">
                <a:solidFill>
                  <a:srgbClr val="3B4540"/>
                </a:solidFill>
                <a:latin typeface="Times New Roman" panose="02020603050405020304" pitchFamily="18" charset="0"/>
                <a:ea typeface="Fraunces Extra Bold" pitchFamily="34" charset="-122"/>
                <a:cs typeface="Times New Roman" panose="02020603050405020304" pitchFamily="18" charset="0"/>
              </a:rPr>
              <a:t>Môi trường làm việc</a:t>
            </a:r>
            <a:endParaRPr lang="en-US" sz="2250" dirty="0"/>
          </a:p>
        </p:txBody>
      </p:sp>
      <p:sp>
        <p:nvSpPr>
          <p:cNvPr id="10" name="Text 7"/>
          <p:cNvSpPr/>
          <p:nvPr/>
        </p:nvSpPr>
        <p:spPr>
          <a:xfrm>
            <a:off x="9873615" y="6652736"/>
            <a:ext cx="3964543" cy="736759"/>
          </a:xfrm>
          <a:prstGeom prst="rect">
            <a:avLst/>
          </a:prstGeom>
          <a:noFill/>
          <a:ln/>
        </p:spPr>
        <p:txBody>
          <a:bodyPr wrap="square" lIns="0" tIns="0" rIns="0" bIns="0" rtlCol="0" anchor="t"/>
          <a:lstStyle/>
          <a:p>
            <a:pPr marL="0" indent="0">
              <a:lnSpc>
                <a:spcPts val="2900"/>
              </a:lnSpc>
              <a:buNone/>
            </a:pPr>
            <a:r>
              <a:rPr lang="en-US" sz="1800" dirty="0">
                <a:solidFill>
                  <a:srgbClr val="405449"/>
                </a:solidFill>
                <a:latin typeface="Times New Roman" panose="02020603050405020304" pitchFamily="18" charset="0"/>
                <a:ea typeface="Nobile" pitchFamily="34" charset="-122"/>
                <a:cs typeface="Times New Roman" panose="02020603050405020304" pitchFamily="18" charset="0"/>
              </a:rPr>
              <a:t>Đảm bảo khu vực làm việc sạch sẽ, </a:t>
            </a:r>
            <a:r>
              <a:rPr lang="en-US" sz="1800" dirty="0" err="1">
                <a:solidFill>
                  <a:srgbClr val="405449"/>
                </a:solidFill>
                <a:latin typeface="Times New Roman" panose="02020603050405020304" pitchFamily="18" charset="0"/>
                <a:ea typeface="Nobile" pitchFamily="34" charset="-122"/>
                <a:cs typeface="Times New Roman" panose="02020603050405020304" pitchFamily="18" charset="0"/>
              </a:rPr>
              <a:t>đủ</a:t>
            </a:r>
            <a:endParaRPr lang="en-US" sz="1800" dirty="0">
              <a:solidFill>
                <a:srgbClr val="405449"/>
              </a:solidFill>
              <a:latin typeface="Times New Roman" panose="02020603050405020304" pitchFamily="18" charset="0"/>
              <a:ea typeface="Nobile" pitchFamily="34" charset="-122"/>
              <a:cs typeface="Times New Roman" panose="02020603050405020304" pitchFamily="18" charset="0"/>
            </a:endParaRPr>
          </a:p>
          <a:p>
            <a:pPr marL="0" indent="0">
              <a:lnSpc>
                <a:spcPts val="2900"/>
              </a:lnSpc>
              <a:buNone/>
            </a:pPr>
            <a:r>
              <a:rPr lang="en-US" sz="1800" dirty="0">
                <a:solidFill>
                  <a:srgbClr val="405449"/>
                </a:solidFill>
                <a:latin typeface="Times New Roman" panose="02020603050405020304" pitchFamily="18" charset="0"/>
                <a:ea typeface="Nobile" pitchFamily="34" charset="-122"/>
                <a:cs typeface="Times New Roman" panose="02020603050405020304" pitchFamily="18" charset="0"/>
              </a:rPr>
              <a:t> ánh sáng và thông thoáng</a:t>
            </a:r>
            <a:endParaRPr lang="en-US" sz="1800" dirty="0"/>
          </a:p>
        </p:txBody>
      </p:sp>
      <p:pic>
        <p:nvPicPr>
          <p:cNvPr id="11" name="Picture 10">
            <a:extLst>
              <a:ext uri="{FF2B5EF4-FFF2-40B4-BE49-F238E27FC236}">
                <a16:creationId xmlns:a16="http://schemas.microsoft.com/office/drawing/2014/main" id="{47CA0D5A-64F4-F8E6-94E2-DCFDBF075B0C}"/>
              </a:ext>
            </a:extLst>
          </p:cNvPr>
          <p:cNvPicPr>
            <a:picLocks noChangeAspect="1"/>
          </p:cNvPicPr>
          <p:nvPr/>
        </p:nvPicPr>
        <p:blipFill>
          <a:blip r:embed="rId4"/>
          <a:stretch>
            <a:fillRect/>
          </a:stretch>
        </p:blipFill>
        <p:spPr>
          <a:xfrm>
            <a:off x="11262368" y="7237600"/>
            <a:ext cx="3203590" cy="9920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292729" y="3468290"/>
            <a:ext cx="6232387" cy="4154925"/>
          </a:xfrm>
          <a:prstGeom prst="rect">
            <a:avLst/>
          </a:prstGeom>
        </p:spPr>
      </p:pic>
      <p:sp>
        <p:nvSpPr>
          <p:cNvPr id="3" name="Text 0"/>
          <p:cNvSpPr/>
          <p:nvPr/>
        </p:nvSpPr>
        <p:spPr>
          <a:xfrm>
            <a:off x="773311" y="607576"/>
            <a:ext cx="7597378" cy="1381125"/>
          </a:xfrm>
          <a:prstGeom prst="rect">
            <a:avLst/>
          </a:prstGeom>
          <a:noFill/>
          <a:ln/>
        </p:spPr>
        <p:txBody>
          <a:bodyPr wrap="square" lIns="0" tIns="0" rIns="0" bIns="0" rtlCol="0" anchor="t"/>
          <a:lstStyle/>
          <a:p>
            <a:pPr marL="0" indent="0">
              <a:lnSpc>
                <a:spcPts val="5400"/>
              </a:lnSpc>
              <a:buNone/>
            </a:pPr>
            <a:r>
              <a:rPr lang="en-US" sz="4800" b="1" dirty="0">
                <a:solidFill>
                  <a:srgbClr val="3B4540"/>
                </a:solidFill>
                <a:latin typeface="Times New Roman" panose="02020603050405020304" pitchFamily="18" charset="0"/>
                <a:ea typeface="Fraunces Extra Bold" pitchFamily="34" charset="-122"/>
                <a:cs typeface="Times New Roman" panose="02020603050405020304" pitchFamily="18" charset="0"/>
              </a:rPr>
              <a:t>Tai nạn trong lắp ráp cơ khí</a:t>
            </a:r>
            <a:endParaRPr lang="en-US" sz="4800" dirty="0"/>
          </a:p>
        </p:txBody>
      </p:sp>
      <p:pic>
        <p:nvPicPr>
          <p:cNvPr id="4" name="Image 1" descr="preencoded.png"/>
          <p:cNvPicPr>
            <a:picLocks noChangeAspect="1"/>
          </p:cNvPicPr>
          <p:nvPr/>
        </p:nvPicPr>
        <p:blipFill>
          <a:blip r:embed="rId4"/>
          <a:stretch>
            <a:fillRect/>
          </a:stretch>
        </p:blipFill>
        <p:spPr>
          <a:xfrm>
            <a:off x="773311" y="2320052"/>
            <a:ext cx="1104781" cy="1767721"/>
          </a:xfrm>
          <a:prstGeom prst="rect">
            <a:avLst/>
          </a:prstGeom>
        </p:spPr>
      </p:pic>
      <p:sp>
        <p:nvSpPr>
          <p:cNvPr id="5" name="Text 1"/>
          <p:cNvSpPr/>
          <p:nvPr/>
        </p:nvSpPr>
        <p:spPr>
          <a:xfrm>
            <a:off x="2209443" y="2540913"/>
            <a:ext cx="3368635" cy="345281"/>
          </a:xfrm>
          <a:prstGeom prst="rect">
            <a:avLst/>
          </a:prstGeom>
          <a:noFill/>
          <a:ln/>
        </p:spPr>
        <p:txBody>
          <a:bodyPr wrap="none" lIns="0" tIns="0" rIns="0" bIns="0" rtlCol="0" anchor="t"/>
          <a:lstStyle/>
          <a:p>
            <a:pPr marL="0" indent="0" algn="l">
              <a:lnSpc>
                <a:spcPts val="2700"/>
              </a:lnSpc>
              <a:buNone/>
            </a:pPr>
            <a:r>
              <a:rPr lang="en-US" sz="2150" b="1" dirty="0">
                <a:solidFill>
                  <a:srgbClr val="405449"/>
                </a:solidFill>
                <a:latin typeface="Times New Roman" panose="02020603050405020304" pitchFamily="18" charset="0"/>
                <a:ea typeface="Fraunces Extra Bold" pitchFamily="34" charset="-122"/>
                <a:cs typeface="Times New Roman" panose="02020603050405020304" pitchFamily="18" charset="0"/>
              </a:rPr>
              <a:t>Chấn thương do dụng cụ</a:t>
            </a:r>
            <a:endParaRPr lang="en-US" sz="2150" dirty="0"/>
          </a:p>
        </p:txBody>
      </p:sp>
      <p:sp>
        <p:nvSpPr>
          <p:cNvPr id="6" name="Text 2"/>
          <p:cNvSpPr/>
          <p:nvPr/>
        </p:nvSpPr>
        <p:spPr>
          <a:xfrm>
            <a:off x="2209443" y="3018711"/>
            <a:ext cx="6161246" cy="706993"/>
          </a:xfrm>
          <a:prstGeom prst="rect">
            <a:avLst/>
          </a:prstGeom>
          <a:noFill/>
          <a:ln/>
        </p:spPr>
        <p:txBody>
          <a:bodyPr wrap="square" lIns="0" tIns="0" rIns="0" bIns="0" rtlCol="0" anchor="t"/>
          <a:lstStyle/>
          <a:p>
            <a:pPr marL="0" indent="0" algn="l">
              <a:lnSpc>
                <a:spcPts val="2750"/>
              </a:lnSpc>
              <a:buNone/>
            </a:pPr>
            <a:r>
              <a:rPr lang="en-US" sz="1700" dirty="0">
                <a:solidFill>
                  <a:srgbClr val="405449"/>
                </a:solidFill>
                <a:latin typeface="Times New Roman" panose="02020603050405020304" pitchFamily="18" charset="0"/>
                <a:ea typeface="Nobile" pitchFamily="34" charset="-122"/>
                <a:cs typeface="Times New Roman" panose="02020603050405020304" pitchFamily="18" charset="0"/>
              </a:rPr>
              <a:t>Gây vết cắt hoặc trầy xước khi sử dụng dụng cụ không đúng cách</a:t>
            </a:r>
            <a:endParaRPr lang="en-US" sz="1700" dirty="0"/>
          </a:p>
        </p:txBody>
      </p:sp>
      <p:pic>
        <p:nvPicPr>
          <p:cNvPr id="7" name="Image 2" descr="preencoded.png"/>
          <p:cNvPicPr>
            <a:picLocks noChangeAspect="1"/>
          </p:cNvPicPr>
          <p:nvPr/>
        </p:nvPicPr>
        <p:blipFill>
          <a:blip r:embed="rId5"/>
          <a:stretch>
            <a:fillRect/>
          </a:stretch>
        </p:blipFill>
        <p:spPr>
          <a:xfrm>
            <a:off x="773311" y="4087773"/>
            <a:ext cx="1104781" cy="1767721"/>
          </a:xfrm>
          <a:prstGeom prst="rect">
            <a:avLst/>
          </a:prstGeom>
        </p:spPr>
      </p:pic>
      <p:sp>
        <p:nvSpPr>
          <p:cNvPr id="8" name="Text 3"/>
          <p:cNvSpPr/>
          <p:nvPr/>
        </p:nvSpPr>
        <p:spPr>
          <a:xfrm>
            <a:off x="2209443" y="4308634"/>
            <a:ext cx="2762131" cy="345281"/>
          </a:xfrm>
          <a:prstGeom prst="rect">
            <a:avLst/>
          </a:prstGeom>
          <a:noFill/>
          <a:ln/>
        </p:spPr>
        <p:txBody>
          <a:bodyPr wrap="none" lIns="0" tIns="0" rIns="0" bIns="0" rtlCol="0" anchor="t"/>
          <a:lstStyle/>
          <a:p>
            <a:pPr marL="0" indent="0" algn="l">
              <a:lnSpc>
                <a:spcPts val="2700"/>
              </a:lnSpc>
              <a:buNone/>
            </a:pPr>
            <a:r>
              <a:rPr lang="en-US" sz="2150" b="1" dirty="0">
                <a:solidFill>
                  <a:srgbClr val="405449"/>
                </a:solidFill>
                <a:latin typeface="Times New Roman" panose="02020603050405020304" pitchFamily="18" charset="0"/>
                <a:ea typeface="Fraunces Extra Bold" pitchFamily="34" charset="-122"/>
                <a:cs typeface="Times New Roman" panose="02020603050405020304" pitchFamily="18" charset="0"/>
              </a:rPr>
              <a:t>Kẹt tay</a:t>
            </a:r>
            <a:endParaRPr lang="en-US" sz="2150" dirty="0"/>
          </a:p>
        </p:txBody>
      </p:sp>
      <p:sp>
        <p:nvSpPr>
          <p:cNvPr id="9" name="Text 4"/>
          <p:cNvSpPr/>
          <p:nvPr/>
        </p:nvSpPr>
        <p:spPr>
          <a:xfrm>
            <a:off x="2209443" y="4786432"/>
            <a:ext cx="6161246" cy="353497"/>
          </a:xfrm>
          <a:prstGeom prst="rect">
            <a:avLst/>
          </a:prstGeom>
          <a:noFill/>
          <a:ln/>
        </p:spPr>
        <p:txBody>
          <a:bodyPr wrap="none" lIns="0" tIns="0" rIns="0" bIns="0" rtlCol="0" anchor="t"/>
          <a:lstStyle/>
          <a:p>
            <a:pPr marL="0" indent="0" algn="l">
              <a:lnSpc>
                <a:spcPts val="2750"/>
              </a:lnSpc>
              <a:buNone/>
            </a:pPr>
            <a:r>
              <a:rPr lang="en-US" sz="1700" dirty="0">
                <a:solidFill>
                  <a:srgbClr val="405449"/>
                </a:solidFill>
                <a:latin typeface="Times New Roman" panose="02020603050405020304" pitchFamily="18" charset="0"/>
                <a:ea typeface="Nobile" pitchFamily="34" charset="-122"/>
                <a:cs typeface="Times New Roman" panose="02020603050405020304" pitchFamily="18" charset="0"/>
              </a:rPr>
              <a:t>Xảy ra khi lắp ráp các bộ phận kim loại và nhựa</a:t>
            </a:r>
            <a:endParaRPr lang="en-US" sz="1700" dirty="0"/>
          </a:p>
        </p:txBody>
      </p:sp>
      <p:pic>
        <p:nvPicPr>
          <p:cNvPr id="10" name="Image 3" descr="preencoded.png"/>
          <p:cNvPicPr>
            <a:picLocks noChangeAspect="1"/>
          </p:cNvPicPr>
          <p:nvPr/>
        </p:nvPicPr>
        <p:blipFill>
          <a:blip r:embed="rId6"/>
          <a:stretch>
            <a:fillRect/>
          </a:stretch>
        </p:blipFill>
        <p:spPr>
          <a:xfrm>
            <a:off x="773311" y="5855494"/>
            <a:ext cx="1104781" cy="1767721"/>
          </a:xfrm>
          <a:prstGeom prst="rect">
            <a:avLst/>
          </a:prstGeom>
        </p:spPr>
      </p:pic>
      <p:sp>
        <p:nvSpPr>
          <p:cNvPr id="11" name="Text 5"/>
          <p:cNvSpPr/>
          <p:nvPr/>
        </p:nvSpPr>
        <p:spPr>
          <a:xfrm>
            <a:off x="2209443" y="6076355"/>
            <a:ext cx="2762131" cy="345281"/>
          </a:xfrm>
          <a:prstGeom prst="rect">
            <a:avLst/>
          </a:prstGeom>
          <a:noFill/>
          <a:ln/>
        </p:spPr>
        <p:txBody>
          <a:bodyPr wrap="none" lIns="0" tIns="0" rIns="0" bIns="0" rtlCol="0" anchor="t"/>
          <a:lstStyle/>
          <a:p>
            <a:pPr marL="0" indent="0" algn="l">
              <a:lnSpc>
                <a:spcPts val="2700"/>
              </a:lnSpc>
              <a:buNone/>
            </a:pPr>
            <a:r>
              <a:rPr lang="en-US" sz="2150" b="1" dirty="0">
                <a:solidFill>
                  <a:srgbClr val="405449"/>
                </a:solidFill>
                <a:latin typeface="Times New Roman" panose="02020603050405020304" pitchFamily="18" charset="0"/>
                <a:ea typeface="Fraunces Extra Bold" pitchFamily="34" charset="-122"/>
                <a:cs typeface="Times New Roman" panose="02020603050405020304" pitchFamily="18" charset="0"/>
              </a:rPr>
              <a:t>Bỏng</a:t>
            </a:r>
            <a:endParaRPr lang="en-US" sz="2150" dirty="0"/>
          </a:p>
        </p:txBody>
      </p:sp>
      <p:sp>
        <p:nvSpPr>
          <p:cNvPr id="12" name="Text 6"/>
          <p:cNvSpPr/>
          <p:nvPr/>
        </p:nvSpPr>
        <p:spPr>
          <a:xfrm>
            <a:off x="2209443" y="6554153"/>
            <a:ext cx="6161246" cy="353497"/>
          </a:xfrm>
          <a:prstGeom prst="rect">
            <a:avLst/>
          </a:prstGeom>
          <a:noFill/>
          <a:ln/>
        </p:spPr>
        <p:txBody>
          <a:bodyPr wrap="none" lIns="0" tIns="0" rIns="0" bIns="0" rtlCol="0" anchor="t"/>
          <a:lstStyle/>
          <a:p>
            <a:pPr marL="0" indent="0" algn="l">
              <a:lnSpc>
                <a:spcPts val="2750"/>
              </a:lnSpc>
              <a:buNone/>
            </a:pPr>
            <a:r>
              <a:rPr lang="en-US" sz="1700" dirty="0">
                <a:solidFill>
                  <a:srgbClr val="405449"/>
                </a:solidFill>
                <a:latin typeface="Times New Roman" panose="02020603050405020304" pitchFamily="18" charset="0"/>
                <a:ea typeface="Nobile" pitchFamily="34" charset="-122"/>
                <a:cs typeface="Times New Roman" panose="02020603050405020304" pitchFamily="18" charset="0"/>
              </a:rPr>
              <a:t>Do tiếp xúc với các bộ phận nóng hoặc hóa chất</a:t>
            </a:r>
            <a:endParaRPr lang="en-US" sz="1700" dirty="0"/>
          </a:p>
        </p:txBody>
      </p:sp>
      <p:pic>
        <p:nvPicPr>
          <p:cNvPr id="13" name="Picture 12">
            <a:extLst>
              <a:ext uri="{FF2B5EF4-FFF2-40B4-BE49-F238E27FC236}">
                <a16:creationId xmlns:a16="http://schemas.microsoft.com/office/drawing/2014/main" id="{2A6DF2EC-D1DB-BA24-9168-1F7BC3789172}"/>
              </a:ext>
            </a:extLst>
          </p:cNvPr>
          <p:cNvPicPr>
            <a:picLocks noChangeAspect="1"/>
          </p:cNvPicPr>
          <p:nvPr/>
        </p:nvPicPr>
        <p:blipFill>
          <a:blip r:embed="rId7"/>
          <a:stretch>
            <a:fillRect/>
          </a:stretch>
        </p:blipFill>
        <p:spPr>
          <a:xfrm>
            <a:off x="11262368" y="7237600"/>
            <a:ext cx="3203590" cy="9920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709067" y="3585208"/>
            <a:ext cx="5686661" cy="3153849"/>
          </a:xfrm>
          <a:prstGeom prst="rect">
            <a:avLst/>
          </a:prstGeom>
        </p:spPr>
      </p:pic>
      <p:sp>
        <p:nvSpPr>
          <p:cNvPr id="3" name="Text 0"/>
          <p:cNvSpPr/>
          <p:nvPr/>
        </p:nvSpPr>
        <p:spPr>
          <a:xfrm>
            <a:off x="864037" y="1490543"/>
            <a:ext cx="7415927" cy="1543050"/>
          </a:xfrm>
          <a:prstGeom prst="rect">
            <a:avLst/>
          </a:prstGeom>
          <a:noFill/>
          <a:ln/>
        </p:spPr>
        <p:txBody>
          <a:bodyPr wrap="square" lIns="0" tIns="0" rIns="0" bIns="0" rtlCol="0" anchor="t"/>
          <a:lstStyle/>
          <a:p>
            <a:pPr marL="0" indent="0">
              <a:lnSpc>
                <a:spcPts val="6050"/>
              </a:lnSpc>
              <a:buNone/>
            </a:pPr>
            <a:r>
              <a:rPr lang="en-US" sz="4850" b="1" dirty="0">
                <a:solidFill>
                  <a:srgbClr val="3B4540"/>
                </a:solidFill>
                <a:latin typeface="Times New Roman" panose="02020603050405020304" pitchFamily="18" charset="0"/>
                <a:ea typeface="Fraunces Extra Bold" pitchFamily="34" charset="-122"/>
                <a:cs typeface="Times New Roman" panose="02020603050405020304" pitchFamily="18" charset="0"/>
              </a:rPr>
              <a:t>An toàn khi lắp ráp cơ khí</a:t>
            </a:r>
            <a:endParaRPr lang="en-US" sz="4850" dirty="0"/>
          </a:p>
        </p:txBody>
      </p:sp>
      <p:sp>
        <p:nvSpPr>
          <p:cNvPr id="4" name="Shape 1"/>
          <p:cNvSpPr/>
          <p:nvPr/>
        </p:nvSpPr>
        <p:spPr>
          <a:xfrm>
            <a:off x="864037" y="3403878"/>
            <a:ext cx="7415927" cy="3335179"/>
          </a:xfrm>
          <a:prstGeom prst="roundRect">
            <a:avLst>
              <a:gd name="adj" fmla="val 6662"/>
            </a:avLst>
          </a:prstGeom>
          <a:noFill/>
          <a:ln w="15240">
            <a:solidFill>
              <a:srgbClr val="000000">
                <a:alpha val="8000"/>
              </a:srgbClr>
            </a:solidFill>
            <a:prstDash val="solid"/>
          </a:ln>
        </p:spPr>
      </p:sp>
      <p:sp>
        <p:nvSpPr>
          <p:cNvPr id="5" name="Shape 2"/>
          <p:cNvSpPr/>
          <p:nvPr/>
        </p:nvSpPr>
        <p:spPr>
          <a:xfrm>
            <a:off x="879277" y="3419118"/>
            <a:ext cx="7385447" cy="1101566"/>
          </a:xfrm>
          <a:prstGeom prst="rect">
            <a:avLst/>
          </a:prstGeom>
          <a:solidFill>
            <a:srgbClr val="FFFFFF">
              <a:alpha val="4000"/>
            </a:srgbClr>
          </a:solidFill>
          <a:ln/>
        </p:spPr>
      </p:sp>
      <p:sp>
        <p:nvSpPr>
          <p:cNvPr id="6" name="Text 3"/>
          <p:cNvSpPr/>
          <p:nvPr/>
        </p:nvSpPr>
        <p:spPr>
          <a:xfrm>
            <a:off x="1126093" y="3574852"/>
            <a:ext cx="3195280" cy="395049"/>
          </a:xfrm>
          <a:prstGeom prst="rect">
            <a:avLst/>
          </a:prstGeom>
          <a:noFill/>
          <a:ln/>
        </p:spPr>
        <p:txBody>
          <a:bodyPr wrap="none" lIns="0" tIns="0" rIns="0" bIns="0" rtlCol="0" anchor="t"/>
          <a:lstStyle/>
          <a:p>
            <a:pPr marL="0" indent="0">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Trang bị bảo hộ</a:t>
            </a:r>
            <a:endParaRPr lang="en-US" sz="1900" dirty="0"/>
          </a:p>
        </p:txBody>
      </p:sp>
      <p:sp>
        <p:nvSpPr>
          <p:cNvPr id="7" name="Text 4"/>
          <p:cNvSpPr/>
          <p:nvPr/>
        </p:nvSpPr>
        <p:spPr>
          <a:xfrm>
            <a:off x="4822627" y="3574852"/>
            <a:ext cx="3195280" cy="790099"/>
          </a:xfrm>
          <a:prstGeom prst="rect">
            <a:avLst/>
          </a:prstGeom>
          <a:noFill/>
          <a:ln/>
        </p:spPr>
        <p:txBody>
          <a:bodyPr wrap="square" lIns="0" tIns="0" rIns="0" bIns="0" rtlCol="0" anchor="t"/>
          <a:lstStyle/>
          <a:p>
            <a:pPr marL="0" indent="0">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Găng tay, kính bảo hộ, quần áo bảo hộ</a:t>
            </a:r>
            <a:endParaRPr lang="en-US" sz="1900" dirty="0"/>
          </a:p>
        </p:txBody>
      </p:sp>
      <p:sp>
        <p:nvSpPr>
          <p:cNvPr id="8" name="Shape 5"/>
          <p:cNvSpPr/>
          <p:nvPr/>
        </p:nvSpPr>
        <p:spPr>
          <a:xfrm>
            <a:off x="879277" y="4520684"/>
            <a:ext cx="7385447" cy="1101566"/>
          </a:xfrm>
          <a:prstGeom prst="rect">
            <a:avLst/>
          </a:prstGeom>
          <a:solidFill>
            <a:srgbClr val="000000">
              <a:alpha val="4000"/>
            </a:srgbClr>
          </a:solidFill>
          <a:ln/>
        </p:spPr>
      </p:sp>
      <p:sp>
        <p:nvSpPr>
          <p:cNvPr id="9" name="Text 6"/>
          <p:cNvSpPr/>
          <p:nvPr/>
        </p:nvSpPr>
        <p:spPr>
          <a:xfrm>
            <a:off x="1126093" y="4676418"/>
            <a:ext cx="3195280" cy="395049"/>
          </a:xfrm>
          <a:prstGeom prst="rect">
            <a:avLst/>
          </a:prstGeom>
          <a:noFill/>
          <a:ln/>
        </p:spPr>
        <p:txBody>
          <a:bodyPr wrap="none" lIns="0" tIns="0" rIns="0" bIns="0" rtlCol="0" anchor="t"/>
          <a:lstStyle/>
          <a:p>
            <a:pPr marL="0" indent="0">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Quy trình làm việc</a:t>
            </a:r>
            <a:endParaRPr lang="en-US" sz="1900" dirty="0"/>
          </a:p>
        </p:txBody>
      </p:sp>
      <p:sp>
        <p:nvSpPr>
          <p:cNvPr id="10" name="Text 7"/>
          <p:cNvSpPr/>
          <p:nvPr/>
        </p:nvSpPr>
        <p:spPr>
          <a:xfrm>
            <a:off x="4822627" y="4676418"/>
            <a:ext cx="3195280" cy="790099"/>
          </a:xfrm>
          <a:prstGeom prst="rect">
            <a:avLst/>
          </a:prstGeom>
          <a:noFill/>
          <a:ln/>
        </p:spPr>
        <p:txBody>
          <a:bodyPr wrap="square" lIns="0" tIns="0" rIns="0" bIns="0" rtlCol="0" anchor="t"/>
          <a:lstStyle/>
          <a:p>
            <a:pPr marL="0" indent="0">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Tuân thủ quy trình chuẩn, sử dụng đúng công cụ</a:t>
            </a:r>
            <a:endParaRPr lang="en-US" sz="1900" dirty="0"/>
          </a:p>
        </p:txBody>
      </p:sp>
      <p:sp>
        <p:nvSpPr>
          <p:cNvPr id="11" name="Shape 8"/>
          <p:cNvSpPr/>
          <p:nvPr/>
        </p:nvSpPr>
        <p:spPr>
          <a:xfrm>
            <a:off x="879277" y="5622250"/>
            <a:ext cx="7385447" cy="1101566"/>
          </a:xfrm>
          <a:prstGeom prst="rect">
            <a:avLst/>
          </a:prstGeom>
          <a:solidFill>
            <a:srgbClr val="FFFFFF">
              <a:alpha val="4000"/>
            </a:srgbClr>
          </a:solidFill>
          <a:ln/>
        </p:spPr>
      </p:sp>
      <p:sp>
        <p:nvSpPr>
          <p:cNvPr id="12" name="Text 9"/>
          <p:cNvSpPr/>
          <p:nvPr/>
        </p:nvSpPr>
        <p:spPr>
          <a:xfrm>
            <a:off x="1126093" y="5777984"/>
            <a:ext cx="3195280" cy="395049"/>
          </a:xfrm>
          <a:prstGeom prst="rect">
            <a:avLst/>
          </a:prstGeom>
          <a:noFill/>
          <a:ln/>
        </p:spPr>
        <p:txBody>
          <a:bodyPr wrap="none" lIns="0" tIns="0" rIns="0" bIns="0" rtlCol="0" anchor="t"/>
          <a:lstStyle/>
          <a:p>
            <a:pPr marL="0" indent="0">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Môi trường làm việc</a:t>
            </a:r>
            <a:endParaRPr lang="en-US" sz="1900" dirty="0"/>
          </a:p>
        </p:txBody>
      </p:sp>
      <p:sp>
        <p:nvSpPr>
          <p:cNvPr id="13" name="Text 10"/>
          <p:cNvSpPr/>
          <p:nvPr/>
        </p:nvSpPr>
        <p:spPr>
          <a:xfrm>
            <a:off x="4822627" y="5777984"/>
            <a:ext cx="3195280" cy="790099"/>
          </a:xfrm>
          <a:prstGeom prst="rect">
            <a:avLst/>
          </a:prstGeom>
          <a:noFill/>
          <a:ln/>
        </p:spPr>
        <p:txBody>
          <a:bodyPr wrap="square" lIns="0" tIns="0" rIns="0" bIns="0" rtlCol="0" anchor="t"/>
          <a:lstStyle/>
          <a:p>
            <a:pPr marL="0" indent="0">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Sạch sẽ, ngăn nắp, đủ ánh sáng</a:t>
            </a:r>
            <a:endParaRPr lang="en-US" sz="1900" dirty="0"/>
          </a:p>
        </p:txBody>
      </p:sp>
      <p:pic>
        <p:nvPicPr>
          <p:cNvPr id="14" name="Picture 13">
            <a:extLst>
              <a:ext uri="{FF2B5EF4-FFF2-40B4-BE49-F238E27FC236}">
                <a16:creationId xmlns:a16="http://schemas.microsoft.com/office/drawing/2014/main" id="{26F905CE-C5C6-A131-0049-B6AB038043DF}"/>
              </a:ext>
            </a:extLst>
          </p:cNvPr>
          <p:cNvPicPr>
            <a:picLocks noChangeAspect="1"/>
          </p:cNvPicPr>
          <p:nvPr/>
        </p:nvPicPr>
        <p:blipFill>
          <a:blip r:embed="rId4"/>
          <a:stretch>
            <a:fillRect/>
          </a:stretch>
        </p:blipFill>
        <p:spPr>
          <a:xfrm>
            <a:off x="11262368" y="7237600"/>
            <a:ext cx="3203590" cy="99200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2890957" y="920783"/>
            <a:ext cx="8814911" cy="771525"/>
          </a:xfrm>
          <a:prstGeom prst="rect">
            <a:avLst/>
          </a:prstGeom>
          <a:noFill/>
          <a:ln/>
        </p:spPr>
        <p:txBody>
          <a:bodyPr wrap="none" lIns="0" tIns="0" rIns="0" bIns="0" rtlCol="0" anchor="t"/>
          <a:lstStyle/>
          <a:p>
            <a:pPr marL="0" indent="0" algn="ctr">
              <a:lnSpc>
                <a:spcPts val="6050"/>
              </a:lnSpc>
              <a:buNone/>
            </a:pPr>
            <a:r>
              <a:rPr lang="en-US" sz="4850" b="1" dirty="0">
                <a:solidFill>
                  <a:srgbClr val="3B4540"/>
                </a:solidFill>
                <a:latin typeface="Times New Roman" panose="02020603050405020304" pitchFamily="18" charset="0"/>
                <a:ea typeface="Fraunces Extra Bold" pitchFamily="34" charset="-122"/>
                <a:cs typeface="Times New Roman" panose="02020603050405020304" pitchFamily="18" charset="0"/>
              </a:rPr>
              <a:t>Tai nạn trong lắp ráp điện tử</a:t>
            </a:r>
            <a:endParaRPr lang="en-US" sz="4850" dirty="0"/>
          </a:p>
        </p:txBody>
      </p:sp>
      <p:pic>
        <p:nvPicPr>
          <p:cNvPr id="3" name="Image 0" descr="preencoded.png"/>
          <p:cNvPicPr>
            <a:picLocks noChangeAspect="1"/>
          </p:cNvPicPr>
          <p:nvPr/>
        </p:nvPicPr>
        <p:blipFill>
          <a:blip r:embed="rId3"/>
          <a:stretch>
            <a:fillRect/>
          </a:stretch>
        </p:blipFill>
        <p:spPr>
          <a:xfrm>
            <a:off x="864037" y="2678430"/>
            <a:ext cx="4053840" cy="2505432"/>
          </a:xfrm>
          <a:prstGeom prst="rect">
            <a:avLst/>
          </a:prstGeom>
        </p:spPr>
      </p:pic>
      <p:sp>
        <p:nvSpPr>
          <p:cNvPr id="4" name="Text 1"/>
          <p:cNvSpPr/>
          <p:nvPr/>
        </p:nvSpPr>
        <p:spPr>
          <a:xfrm>
            <a:off x="864037" y="5492472"/>
            <a:ext cx="3086100" cy="385763"/>
          </a:xfrm>
          <a:prstGeom prst="rect">
            <a:avLst/>
          </a:prstGeom>
          <a:noFill/>
          <a:ln/>
        </p:spPr>
        <p:txBody>
          <a:bodyPr wrap="none" lIns="0" tIns="0" rIns="0" bIns="0" rtlCol="0" anchor="t"/>
          <a:lstStyle/>
          <a:p>
            <a:pPr marL="0" indent="0" algn="ctr">
              <a:lnSpc>
                <a:spcPts val="3000"/>
              </a:lnSpc>
              <a:buNone/>
            </a:pPr>
            <a:r>
              <a:rPr lang="en-US" sz="2400" b="1" dirty="0">
                <a:solidFill>
                  <a:srgbClr val="405449"/>
                </a:solidFill>
                <a:latin typeface="Times New Roman" panose="02020603050405020304" pitchFamily="18" charset="0"/>
                <a:ea typeface="Fraunces Extra Bold" pitchFamily="34" charset="-122"/>
                <a:cs typeface="Times New Roman" panose="02020603050405020304" pitchFamily="18" charset="0"/>
              </a:rPr>
              <a:t>Bỏng do hàn</a:t>
            </a:r>
            <a:endParaRPr lang="en-US" sz="2400" dirty="0"/>
          </a:p>
        </p:txBody>
      </p:sp>
      <p:sp>
        <p:nvSpPr>
          <p:cNvPr id="5" name="Text 2"/>
          <p:cNvSpPr/>
          <p:nvPr/>
        </p:nvSpPr>
        <p:spPr>
          <a:xfrm>
            <a:off x="864037" y="6026348"/>
            <a:ext cx="4053840" cy="790099"/>
          </a:xfrm>
          <a:prstGeom prst="rect">
            <a:avLst/>
          </a:prstGeom>
          <a:noFill/>
          <a:ln/>
        </p:spPr>
        <p:txBody>
          <a:bodyPr wrap="square" lIns="0" tIns="0" rIns="0" bIns="0" rtlCol="0" anchor="t"/>
          <a:lstStyle/>
          <a:p>
            <a:pPr marL="0" indent="0" algn="l">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Gây tổn thương da nghiêm trọng nếu không có bảo hộ</a:t>
            </a:r>
            <a:endParaRPr lang="en-US" sz="1900" dirty="0"/>
          </a:p>
        </p:txBody>
      </p:sp>
      <p:sp>
        <p:nvSpPr>
          <p:cNvPr id="7" name="Text 3"/>
          <p:cNvSpPr/>
          <p:nvPr/>
        </p:nvSpPr>
        <p:spPr>
          <a:xfrm>
            <a:off x="5288161" y="5492472"/>
            <a:ext cx="3086100" cy="385763"/>
          </a:xfrm>
          <a:prstGeom prst="rect">
            <a:avLst/>
          </a:prstGeom>
          <a:noFill/>
          <a:ln/>
        </p:spPr>
        <p:txBody>
          <a:bodyPr wrap="none" lIns="0" tIns="0" rIns="0" bIns="0" rtlCol="0" anchor="t"/>
          <a:lstStyle/>
          <a:p>
            <a:pPr marL="0" indent="0" algn="ctr">
              <a:lnSpc>
                <a:spcPts val="3000"/>
              </a:lnSpc>
              <a:buNone/>
            </a:pPr>
            <a:r>
              <a:rPr lang="en-US" sz="2400" b="1" dirty="0">
                <a:solidFill>
                  <a:srgbClr val="405449"/>
                </a:solidFill>
                <a:latin typeface="Times New Roman" panose="02020603050405020304" pitchFamily="18" charset="0"/>
                <a:ea typeface="Fraunces Extra Bold" pitchFamily="34" charset="-122"/>
                <a:cs typeface="Times New Roman" panose="02020603050405020304" pitchFamily="18" charset="0"/>
              </a:rPr>
              <a:t>Điện giật</a:t>
            </a:r>
            <a:endParaRPr lang="en-US" sz="2400" dirty="0"/>
          </a:p>
        </p:txBody>
      </p:sp>
      <p:sp>
        <p:nvSpPr>
          <p:cNvPr id="8" name="Text 4"/>
          <p:cNvSpPr/>
          <p:nvPr/>
        </p:nvSpPr>
        <p:spPr>
          <a:xfrm>
            <a:off x="5288161" y="6026348"/>
            <a:ext cx="4053959" cy="790099"/>
          </a:xfrm>
          <a:prstGeom prst="rect">
            <a:avLst/>
          </a:prstGeom>
          <a:noFill/>
          <a:ln/>
        </p:spPr>
        <p:txBody>
          <a:bodyPr wrap="square" lIns="0" tIns="0" rIns="0" bIns="0" rtlCol="0" anchor="t"/>
          <a:lstStyle/>
          <a:p>
            <a:pPr marL="0" indent="0" algn="l">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Nguy hiểm khi tiếp xúc với mạch điện đang hoạt động</a:t>
            </a:r>
            <a:endParaRPr lang="en-US" sz="1900" dirty="0"/>
          </a:p>
        </p:txBody>
      </p:sp>
      <p:sp>
        <p:nvSpPr>
          <p:cNvPr id="10" name="Text 5"/>
          <p:cNvSpPr/>
          <p:nvPr/>
        </p:nvSpPr>
        <p:spPr>
          <a:xfrm>
            <a:off x="9712404" y="5492472"/>
            <a:ext cx="3086100" cy="385763"/>
          </a:xfrm>
          <a:prstGeom prst="rect">
            <a:avLst/>
          </a:prstGeom>
          <a:noFill/>
          <a:ln/>
        </p:spPr>
        <p:txBody>
          <a:bodyPr wrap="none" lIns="0" tIns="0" rIns="0" bIns="0" rtlCol="0" anchor="t"/>
          <a:lstStyle/>
          <a:p>
            <a:pPr marL="0" indent="0" algn="ctr">
              <a:lnSpc>
                <a:spcPts val="3000"/>
              </a:lnSpc>
              <a:buNone/>
            </a:pPr>
            <a:r>
              <a:rPr lang="en-US" sz="2400" b="1" dirty="0">
                <a:solidFill>
                  <a:srgbClr val="405449"/>
                </a:solidFill>
                <a:latin typeface="Times New Roman" panose="02020603050405020304" pitchFamily="18" charset="0"/>
                <a:ea typeface="Fraunces Extra Bold" pitchFamily="34" charset="-122"/>
                <a:cs typeface="Times New Roman" panose="02020603050405020304" pitchFamily="18" charset="0"/>
              </a:rPr>
              <a:t>Tiếp xúc hóa chất</a:t>
            </a:r>
            <a:endParaRPr lang="en-US" sz="2400" dirty="0"/>
          </a:p>
        </p:txBody>
      </p:sp>
      <p:sp>
        <p:nvSpPr>
          <p:cNvPr id="11" name="Text 6"/>
          <p:cNvSpPr/>
          <p:nvPr/>
        </p:nvSpPr>
        <p:spPr>
          <a:xfrm>
            <a:off x="9712404" y="6026348"/>
            <a:ext cx="4053840" cy="790099"/>
          </a:xfrm>
          <a:prstGeom prst="rect">
            <a:avLst/>
          </a:prstGeom>
          <a:noFill/>
          <a:ln/>
        </p:spPr>
        <p:txBody>
          <a:bodyPr wrap="square" lIns="0" tIns="0" rIns="0" bIns="0" rtlCol="0" anchor="t"/>
          <a:lstStyle/>
          <a:p>
            <a:pPr marL="0" indent="0" algn="l">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Gây hại cho sức khỏe nếu hít phải hoặc tiếp xúc với da</a:t>
            </a:r>
            <a:endParaRPr lang="en-US" sz="1900" dirty="0"/>
          </a:p>
        </p:txBody>
      </p:sp>
      <p:pic>
        <p:nvPicPr>
          <p:cNvPr id="1026" name="Picture 2" descr="Hơn 20000 vectơ Hoá Học và Hóa Chất miễn phí - Pixabay">
            <a:extLst>
              <a:ext uri="{FF2B5EF4-FFF2-40B4-BE49-F238E27FC236}">
                <a16:creationId xmlns:a16="http://schemas.microsoft.com/office/drawing/2014/main" id="{73D71AA8-FC53-0AEB-AEBF-1E61621A5CD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309346" y="2876906"/>
            <a:ext cx="1723023" cy="210847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Biển báo nguy hiểm có điện">
            <a:extLst>
              <a:ext uri="{FF2B5EF4-FFF2-40B4-BE49-F238E27FC236}">
                <a16:creationId xmlns:a16="http://schemas.microsoft.com/office/drawing/2014/main" id="{0596414A-ACDC-70C5-F319-5CA8268E503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00212" y="3084019"/>
            <a:ext cx="1919027" cy="191902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12CE0E81-846D-04FB-6EF5-2F888D11B0C5}"/>
              </a:ext>
            </a:extLst>
          </p:cNvPr>
          <p:cNvPicPr>
            <a:picLocks noChangeAspect="1"/>
          </p:cNvPicPr>
          <p:nvPr/>
        </p:nvPicPr>
        <p:blipFill>
          <a:blip r:embed="rId6"/>
          <a:stretch>
            <a:fillRect/>
          </a:stretch>
        </p:blipFill>
        <p:spPr>
          <a:xfrm>
            <a:off x="11262368" y="7237600"/>
            <a:ext cx="3203590" cy="9920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0121" y="2989898"/>
            <a:ext cx="4288078" cy="3999244"/>
          </a:xfrm>
          <a:prstGeom prst="rect">
            <a:avLst/>
          </a:prstGeom>
        </p:spPr>
      </p:pic>
      <p:sp>
        <p:nvSpPr>
          <p:cNvPr id="3" name="Text 0"/>
          <p:cNvSpPr/>
          <p:nvPr/>
        </p:nvSpPr>
        <p:spPr>
          <a:xfrm>
            <a:off x="864037" y="706398"/>
            <a:ext cx="7415927" cy="1543050"/>
          </a:xfrm>
          <a:prstGeom prst="rect">
            <a:avLst/>
          </a:prstGeom>
          <a:noFill/>
          <a:ln/>
        </p:spPr>
        <p:txBody>
          <a:bodyPr wrap="square" lIns="0" tIns="0" rIns="0" bIns="0" rtlCol="0" anchor="t"/>
          <a:lstStyle/>
          <a:p>
            <a:pPr marL="0" indent="0">
              <a:lnSpc>
                <a:spcPts val="6050"/>
              </a:lnSpc>
              <a:buNone/>
            </a:pPr>
            <a:r>
              <a:rPr lang="en-US" sz="4850" b="1" dirty="0">
                <a:solidFill>
                  <a:srgbClr val="3B4540"/>
                </a:solidFill>
                <a:latin typeface="Times New Roman" panose="02020603050405020304" pitchFamily="18" charset="0"/>
                <a:ea typeface="Fraunces Extra Bold" pitchFamily="34" charset="-122"/>
                <a:cs typeface="Times New Roman" panose="02020603050405020304" pitchFamily="18" charset="0"/>
              </a:rPr>
              <a:t>An toàn khi lắp ráp điện tử</a:t>
            </a:r>
            <a:endParaRPr lang="en-US" sz="4850" dirty="0"/>
          </a:p>
        </p:txBody>
      </p:sp>
      <p:sp>
        <p:nvSpPr>
          <p:cNvPr id="4" name="Shape 1"/>
          <p:cNvSpPr/>
          <p:nvPr/>
        </p:nvSpPr>
        <p:spPr>
          <a:xfrm>
            <a:off x="864037" y="2897386"/>
            <a:ext cx="555427" cy="555427"/>
          </a:xfrm>
          <a:prstGeom prst="roundRect">
            <a:avLst>
              <a:gd name="adj" fmla="val 40005"/>
            </a:avLst>
          </a:prstGeom>
          <a:solidFill>
            <a:srgbClr val="E8F3E8"/>
          </a:solidFill>
          <a:ln/>
        </p:spPr>
      </p:sp>
      <p:sp>
        <p:nvSpPr>
          <p:cNvPr id="5" name="Text 2"/>
          <p:cNvSpPr/>
          <p:nvPr/>
        </p:nvSpPr>
        <p:spPr>
          <a:xfrm>
            <a:off x="1049298" y="2989898"/>
            <a:ext cx="184785" cy="370284"/>
          </a:xfrm>
          <a:prstGeom prst="rect">
            <a:avLst/>
          </a:prstGeom>
          <a:noFill/>
          <a:ln/>
        </p:spPr>
        <p:txBody>
          <a:bodyPr wrap="none" lIns="0" tIns="0" rIns="0" bIns="0" rtlCol="0" anchor="t"/>
          <a:lstStyle/>
          <a:p>
            <a:pPr marL="0" indent="0" algn="ctr">
              <a:lnSpc>
                <a:spcPts val="2900"/>
              </a:lnSpc>
              <a:buNone/>
            </a:pPr>
            <a:r>
              <a:rPr lang="en-US" sz="2900" b="1" dirty="0">
                <a:solidFill>
                  <a:srgbClr val="405449"/>
                </a:solidFill>
                <a:latin typeface="Times New Roman" panose="02020603050405020304" pitchFamily="18" charset="0"/>
                <a:ea typeface="Fraunces Extra Bold" pitchFamily="34" charset="-122"/>
                <a:cs typeface="Times New Roman" panose="02020603050405020304" pitchFamily="18" charset="0"/>
              </a:rPr>
              <a:t>1</a:t>
            </a:r>
            <a:endParaRPr lang="en-US" sz="2900" dirty="0"/>
          </a:p>
        </p:txBody>
      </p:sp>
      <p:sp>
        <p:nvSpPr>
          <p:cNvPr id="6" name="Text 3"/>
          <p:cNvSpPr/>
          <p:nvPr/>
        </p:nvSpPr>
        <p:spPr>
          <a:xfrm>
            <a:off x="1666280" y="2897386"/>
            <a:ext cx="3086100" cy="385763"/>
          </a:xfrm>
          <a:prstGeom prst="rect">
            <a:avLst/>
          </a:prstGeom>
          <a:noFill/>
          <a:ln/>
        </p:spPr>
        <p:txBody>
          <a:bodyPr wrap="none" lIns="0" tIns="0" rIns="0" bIns="0" rtlCol="0" anchor="t"/>
          <a:lstStyle/>
          <a:p>
            <a:pPr marL="0" indent="0">
              <a:lnSpc>
                <a:spcPts val="3000"/>
              </a:lnSpc>
              <a:buNone/>
            </a:pPr>
            <a:r>
              <a:rPr lang="en-US" sz="2400" b="1" dirty="0">
                <a:solidFill>
                  <a:srgbClr val="405449"/>
                </a:solidFill>
                <a:latin typeface="Times New Roman" panose="02020603050405020304" pitchFamily="18" charset="0"/>
                <a:ea typeface="Fraunces Extra Bold" pitchFamily="34" charset="-122"/>
                <a:cs typeface="Times New Roman" panose="02020603050405020304" pitchFamily="18" charset="0"/>
              </a:rPr>
              <a:t>Trang bị bảo hộ</a:t>
            </a:r>
            <a:endParaRPr lang="en-US" sz="2400" dirty="0"/>
          </a:p>
        </p:txBody>
      </p:sp>
      <p:sp>
        <p:nvSpPr>
          <p:cNvPr id="7" name="Text 4"/>
          <p:cNvSpPr/>
          <p:nvPr/>
        </p:nvSpPr>
        <p:spPr>
          <a:xfrm>
            <a:off x="1666280" y="3431262"/>
            <a:ext cx="6613684" cy="395049"/>
          </a:xfrm>
          <a:prstGeom prst="rect">
            <a:avLst/>
          </a:prstGeom>
          <a:noFill/>
          <a:ln/>
        </p:spPr>
        <p:txBody>
          <a:bodyPr wrap="none" lIns="0" tIns="0" rIns="0" bIns="0" rtlCol="0" anchor="t"/>
          <a:lstStyle/>
          <a:p>
            <a:pPr marL="0" indent="0">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Sử dụng găng tay cách điện, kính bảo hộ và khẩu trang</a:t>
            </a:r>
            <a:endParaRPr lang="en-US" sz="1900" dirty="0"/>
          </a:p>
        </p:txBody>
      </p:sp>
      <p:sp>
        <p:nvSpPr>
          <p:cNvPr id="8" name="Shape 5"/>
          <p:cNvSpPr/>
          <p:nvPr/>
        </p:nvSpPr>
        <p:spPr>
          <a:xfrm>
            <a:off x="864037" y="4350782"/>
            <a:ext cx="555427" cy="555427"/>
          </a:xfrm>
          <a:prstGeom prst="roundRect">
            <a:avLst>
              <a:gd name="adj" fmla="val 40005"/>
            </a:avLst>
          </a:prstGeom>
          <a:solidFill>
            <a:srgbClr val="E8F3E8"/>
          </a:solidFill>
          <a:ln/>
        </p:spPr>
      </p:sp>
      <p:sp>
        <p:nvSpPr>
          <p:cNvPr id="9" name="Text 6"/>
          <p:cNvSpPr/>
          <p:nvPr/>
        </p:nvSpPr>
        <p:spPr>
          <a:xfrm>
            <a:off x="1020723" y="4443293"/>
            <a:ext cx="242054" cy="370284"/>
          </a:xfrm>
          <a:prstGeom prst="rect">
            <a:avLst/>
          </a:prstGeom>
          <a:noFill/>
          <a:ln/>
        </p:spPr>
        <p:txBody>
          <a:bodyPr wrap="none" lIns="0" tIns="0" rIns="0" bIns="0" rtlCol="0" anchor="t"/>
          <a:lstStyle/>
          <a:p>
            <a:pPr marL="0" indent="0" algn="ctr">
              <a:lnSpc>
                <a:spcPts val="2900"/>
              </a:lnSpc>
              <a:buNone/>
            </a:pPr>
            <a:r>
              <a:rPr lang="en-US" sz="2900" b="1" dirty="0">
                <a:solidFill>
                  <a:srgbClr val="405449"/>
                </a:solidFill>
                <a:latin typeface="Times New Roman" panose="02020603050405020304" pitchFamily="18" charset="0"/>
                <a:ea typeface="Fraunces Extra Bold" pitchFamily="34" charset="-122"/>
                <a:cs typeface="Times New Roman" panose="02020603050405020304" pitchFamily="18" charset="0"/>
              </a:rPr>
              <a:t>2</a:t>
            </a:r>
            <a:endParaRPr lang="en-US" sz="2900" dirty="0"/>
          </a:p>
        </p:txBody>
      </p:sp>
      <p:sp>
        <p:nvSpPr>
          <p:cNvPr id="10" name="Text 7"/>
          <p:cNvSpPr/>
          <p:nvPr/>
        </p:nvSpPr>
        <p:spPr>
          <a:xfrm>
            <a:off x="1666280" y="4350782"/>
            <a:ext cx="3086100" cy="385763"/>
          </a:xfrm>
          <a:prstGeom prst="rect">
            <a:avLst/>
          </a:prstGeom>
          <a:noFill/>
          <a:ln/>
        </p:spPr>
        <p:txBody>
          <a:bodyPr wrap="none" lIns="0" tIns="0" rIns="0" bIns="0" rtlCol="0" anchor="t"/>
          <a:lstStyle/>
          <a:p>
            <a:pPr marL="0" indent="0">
              <a:lnSpc>
                <a:spcPts val="3000"/>
              </a:lnSpc>
              <a:buNone/>
            </a:pPr>
            <a:r>
              <a:rPr lang="en-US" sz="2400" b="1" dirty="0">
                <a:solidFill>
                  <a:srgbClr val="405449"/>
                </a:solidFill>
                <a:latin typeface="Times New Roman" panose="02020603050405020304" pitchFamily="18" charset="0"/>
                <a:ea typeface="Fraunces Extra Bold" pitchFamily="34" charset="-122"/>
                <a:cs typeface="Times New Roman" panose="02020603050405020304" pitchFamily="18" charset="0"/>
              </a:rPr>
              <a:t>Kiểm tra thiết bị</a:t>
            </a:r>
            <a:endParaRPr lang="en-US" sz="2400" dirty="0"/>
          </a:p>
        </p:txBody>
      </p:sp>
      <p:sp>
        <p:nvSpPr>
          <p:cNvPr id="11" name="Text 8"/>
          <p:cNvSpPr/>
          <p:nvPr/>
        </p:nvSpPr>
        <p:spPr>
          <a:xfrm>
            <a:off x="1666280" y="4884658"/>
            <a:ext cx="6613684" cy="790099"/>
          </a:xfrm>
          <a:prstGeom prst="rect">
            <a:avLst/>
          </a:prstGeom>
          <a:noFill/>
          <a:ln/>
        </p:spPr>
        <p:txBody>
          <a:bodyPr wrap="square" lIns="0" tIns="0" rIns="0" bIns="0" rtlCol="0" anchor="t"/>
          <a:lstStyle/>
          <a:p>
            <a:pPr marL="0" indent="0">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Bảo dưỡng định kỳ máy hàn và thiết bị lắp ráp tự động</a:t>
            </a:r>
            <a:endParaRPr lang="en-US" sz="1900" dirty="0"/>
          </a:p>
        </p:txBody>
      </p:sp>
      <p:sp>
        <p:nvSpPr>
          <p:cNvPr id="12" name="Shape 9"/>
          <p:cNvSpPr/>
          <p:nvPr/>
        </p:nvSpPr>
        <p:spPr>
          <a:xfrm>
            <a:off x="864037" y="6199227"/>
            <a:ext cx="555427" cy="555427"/>
          </a:xfrm>
          <a:prstGeom prst="roundRect">
            <a:avLst>
              <a:gd name="adj" fmla="val 40005"/>
            </a:avLst>
          </a:prstGeom>
          <a:solidFill>
            <a:srgbClr val="E8F3E8"/>
          </a:solidFill>
          <a:ln/>
        </p:spPr>
      </p:sp>
      <p:sp>
        <p:nvSpPr>
          <p:cNvPr id="13" name="Text 10"/>
          <p:cNvSpPr/>
          <p:nvPr/>
        </p:nvSpPr>
        <p:spPr>
          <a:xfrm>
            <a:off x="1029891" y="6291739"/>
            <a:ext cx="223718" cy="370284"/>
          </a:xfrm>
          <a:prstGeom prst="rect">
            <a:avLst/>
          </a:prstGeom>
          <a:noFill/>
          <a:ln/>
        </p:spPr>
        <p:txBody>
          <a:bodyPr wrap="none" lIns="0" tIns="0" rIns="0" bIns="0" rtlCol="0" anchor="t"/>
          <a:lstStyle/>
          <a:p>
            <a:pPr marL="0" indent="0" algn="ctr">
              <a:lnSpc>
                <a:spcPts val="2900"/>
              </a:lnSpc>
              <a:buNone/>
            </a:pPr>
            <a:r>
              <a:rPr lang="en-US" sz="2900" b="1" dirty="0">
                <a:solidFill>
                  <a:srgbClr val="405449"/>
                </a:solidFill>
                <a:latin typeface="Times New Roman" panose="02020603050405020304" pitchFamily="18" charset="0"/>
                <a:ea typeface="Fraunces Extra Bold" pitchFamily="34" charset="-122"/>
                <a:cs typeface="Times New Roman" panose="02020603050405020304" pitchFamily="18" charset="0"/>
              </a:rPr>
              <a:t>3</a:t>
            </a:r>
            <a:endParaRPr lang="en-US" sz="2900" dirty="0"/>
          </a:p>
        </p:txBody>
      </p:sp>
      <p:sp>
        <p:nvSpPr>
          <p:cNvPr id="14" name="Text 11"/>
          <p:cNvSpPr/>
          <p:nvPr/>
        </p:nvSpPr>
        <p:spPr>
          <a:xfrm>
            <a:off x="1666280" y="6199227"/>
            <a:ext cx="3086100" cy="385763"/>
          </a:xfrm>
          <a:prstGeom prst="rect">
            <a:avLst/>
          </a:prstGeom>
          <a:noFill/>
          <a:ln/>
        </p:spPr>
        <p:txBody>
          <a:bodyPr wrap="none" lIns="0" tIns="0" rIns="0" bIns="0" rtlCol="0" anchor="t"/>
          <a:lstStyle/>
          <a:p>
            <a:pPr marL="0" indent="0">
              <a:lnSpc>
                <a:spcPts val="3000"/>
              </a:lnSpc>
              <a:buNone/>
            </a:pPr>
            <a:r>
              <a:rPr lang="en-US" sz="2400" b="1" dirty="0">
                <a:solidFill>
                  <a:srgbClr val="405449"/>
                </a:solidFill>
                <a:latin typeface="Times New Roman" panose="02020603050405020304" pitchFamily="18" charset="0"/>
                <a:ea typeface="Fraunces Extra Bold" pitchFamily="34" charset="-122"/>
                <a:cs typeface="Times New Roman" panose="02020603050405020304" pitchFamily="18" charset="0"/>
              </a:rPr>
              <a:t>Huấn luyện an toàn</a:t>
            </a:r>
            <a:endParaRPr lang="en-US" sz="2400" dirty="0"/>
          </a:p>
        </p:txBody>
      </p:sp>
      <p:sp>
        <p:nvSpPr>
          <p:cNvPr id="15" name="Text 12"/>
          <p:cNvSpPr/>
          <p:nvPr/>
        </p:nvSpPr>
        <p:spPr>
          <a:xfrm>
            <a:off x="1666280" y="6733103"/>
            <a:ext cx="6613684" cy="790099"/>
          </a:xfrm>
          <a:prstGeom prst="rect">
            <a:avLst/>
          </a:prstGeom>
          <a:noFill/>
          <a:ln/>
        </p:spPr>
        <p:txBody>
          <a:bodyPr wrap="square" lIns="0" tIns="0" rIns="0" bIns="0" rtlCol="0" anchor="t"/>
          <a:lstStyle/>
          <a:p>
            <a:pPr marL="0" indent="0">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Đào tạo về quy trình lắp ráp an toàn và xử lý tình huống khẩn cấp</a:t>
            </a:r>
            <a:endParaRPr lang="en-US" sz="1900" dirty="0"/>
          </a:p>
        </p:txBody>
      </p:sp>
      <p:pic>
        <p:nvPicPr>
          <p:cNvPr id="16" name="Picture 15">
            <a:extLst>
              <a:ext uri="{FF2B5EF4-FFF2-40B4-BE49-F238E27FC236}">
                <a16:creationId xmlns:a16="http://schemas.microsoft.com/office/drawing/2014/main" id="{1837A38C-99E2-1227-37DF-625AD1B7F3A8}"/>
              </a:ext>
            </a:extLst>
          </p:cNvPr>
          <p:cNvPicPr>
            <a:picLocks noChangeAspect="1"/>
          </p:cNvPicPr>
          <p:nvPr/>
        </p:nvPicPr>
        <p:blipFill>
          <a:blip r:embed="rId4"/>
          <a:stretch>
            <a:fillRect/>
          </a:stretch>
        </p:blipFill>
        <p:spPr>
          <a:xfrm>
            <a:off x="11262368" y="7237600"/>
            <a:ext cx="3203590" cy="99200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4229100" y="738783"/>
            <a:ext cx="6172200" cy="771525"/>
          </a:xfrm>
          <a:prstGeom prst="rect">
            <a:avLst/>
          </a:prstGeom>
          <a:noFill/>
          <a:ln/>
        </p:spPr>
        <p:txBody>
          <a:bodyPr wrap="none" lIns="0" tIns="0" rIns="0" bIns="0" rtlCol="0" anchor="t"/>
          <a:lstStyle/>
          <a:p>
            <a:pPr marL="0" indent="0" algn="ctr">
              <a:lnSpc>
                <a:spcPts val="6050"/>
              </a:lnSpc>
              <a:buNone/>
            </a:pPr>
            <a:r>
              <a:rPr lang="en-US" sz="4850" b="1" dirty="0">
                <a:solidFill>
                  <a:srgbClr val="3B4540"/>
                </a:solidFill>
                <a:latin typeface="Times New Roman" panose="02020603050405020304" pitchFamily="18" charset="0"/>
                <a:ea typeface="Fraunces Extra Bold" pitchFamily="34" charset="-122"/>
                <a:cs typeface="Times New Roman" panose="02020603050405020304" pitchFamily="18" charset="0"/>
              </a:rPr>
              <a:t>Quy định chung</a:t>
            </a:r>
            <a:endParaRPr lang="en-US" sz="4850" dirty="0"/>
          </a:p>
        </p:txBody>
      </p:sp>
      <p:sp>
        <p:nvSpPr>
          <p:cNvPr id="3" name="Shape 1"/>
          <p:cNvSpPr/>
          <p:nvPr/>
        </p:nvSpPr>
        <p:spPr>
          <a:xfrm>
            <a:off x="864037" y="4978837"/>
            <a:ext cx="12902327" cy="30480"/>
          </a:xfrm>
          <a:prstGeom prst="roundRect">
            <a:avLst>
              <a:gd name="adj" fmla="val 729000"/>
            </a:avLst>
          </a:prstGeom>
          <a:solidFill>
            <a:srgbClr val="CED9CE"/>
          </a:solidFill>
          <a:ln/>
        </p:spPr>
      </p:sp>
      <p:sp>
        <p:nvSpPr>
          <p:cNvPr id="4" name="Shape 2"/>
          <p:cNvSpPr/>
          <p:nvPr/>
        </p:nvSpPr>
        <p:spPr>
          <a:xfrm>
            <a:off x="3355181" y="4114800"/>
            <a:ext cx="30480" cy="864037"/>
          </a:xfrm>
          <a:prstGeom prst="roundRect">
            <a:avLst>
              <a:gd name="adj" fmla="val 729000"/>
            </a:avLst>
          </a:prstGeom>
          <a:solidFill>
            <a:srgbClr val="CED9CE"/>
          </a:solidFill>
          <a:ln/>
        </p:spPr>
      </p:sp>
      <p:sp>
        <p:nvSpPr>
          <p:cNvPr id="5" name="Shape 3"/>
          <p:cNvSpPr/>
          <p:nvPr/>
        </p:nvSpPr>
        <p:spPr>
          <a:xfrm>
            <a:off x="3154442" y="4762857"/>
            <a:ext cx="431959" cy="431959"/>
          </a:xfrm>
          <a:prstGeom prst="roundRect">
            <a:avLst>
              <a:gd name="adj" fmla="val 51440"/>
            </a:avLst>
          </a:prstGeom>
          <a:solidFill>
            <a:srgbClr val="E8F3E8"/>
          </a:solidFill>
          <a:ln/>
        </p:spPr>
      </p:sp>
      <p:sp>
        <p:nvSpPr>
          <p:cNvPr id="6" name="Text 4"/>
          <p:cNvSpPr/>
          <p:nvPr/>
        </p:nvSpPr>
        <p:spPr>
          <a:xfrm>
            <a:off x="1110853" y="2004060"/>
            <a:ext cx="4519136" cy="925592"/>
          </a:xfrm>
          <a:prstGeom prst="rect">
            <a:avLst/>
          </a:prstGeom>
          <a:noFill/>
          <a:ln/>
        </p:spPr>
        <p:txBody>
          <a:bodyPr wrap="square" lIns="0" tIns="0" rIns="0" bIns="0" rtlCol="0" anchor="t"/>
          <a:lstStyle/>
          <a:p>
            <a:pPr marL="0" indent="0" algn="ctr">
              <a:lnSpc>
                <a:spcPts val="3600"/>
              </a:lnSpc>
              <a:buNone/>
            </a:pPr>
            <a:r>
              <a:rPr lang="en-US" sz="2900" b="1" dirty="0">
                <a:solidFill>
                  <a:srgbClr val="405449"/>
                </a:solidFill>
                <a:latin typeface="Times New Roman" panose="02020603050405020304" pitchFamily="18" charset="0"/>
                <a:ea typeface="Fraunces Extra Bold" pitchFamily="34" charset="-122"/>
                <a:cs typeface="Times New Roman" panose="02020603050405020304" pitchFamily="18" charset="0"/>
              </a:rPr>
              <a:t>Huấn luyện an toàn lao động</a:t>
            </a:r>
            <a:endParaRPr lang="en-US" sz="2900" dirty="0"/>
          </a:p>
        </p:txBody>
      </p:sp>
      <p:sp>
        <p:nvSpPr>
          <p:cNvPr id="7" name="Text 5"/>
          <p:cNvSpPr/>
          <p:nvPr/>
        </p:nvSpPr>
        <p:spPr>
          <a:xfrm>
            <a:off x="1110853" y="3077766"/>
            <a:ext cx="4519136" cy="790099"/>
          </a:xfrm>
          <a:prstGeom prst="rect">
            <a:avLst/>
          </a:prstGeom>
          <a:noFill/>
          <a:ln/>
        </p:spPr>
        <p:txBody>
          <a:bodyPr wrap="square" lIns="0" tIns="0" rIns="0" bIns="0" rtlCol="0" anchor="t"/>
          <a:lstStyle/>
          <a:p>
            <a:pPr marL="0" indent="0" algn="ctr">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Tổ chức các khóa huấn luyện an toàn lao động định kỳ cho công nhân.</a:t>
            </a:r>
            <a:endParaRPr lang="en-US" sz="1900" dirty="0"/>
          </a:p>
        </p:txBody>
      </p:sp>
      <p:sp>
        <p:nvSpPr>
          <p:cNvPr id="8" name="Shape 6"/>
          <p:cNvSpPr/>
          <p:nvPr/>
        </p:nvSpPr>
        <p:spPr>
          <a:xfrm>
            <a:off x="5984915" y="4978837"/>
            <a:ext cx="30480" cy="864037"/>
          </a:xfrm>
          <a:prstGeom prst="roundRect">
            <a:avLst>
              <a:gd name="adj" fmla="val 729000"/>
            </a:avLst>
          </a:prstGeom>
          <a:solidFill>
            <a:srgbClr val="CED9CE"/>
          </a:solidFill>
          <a:ln/>
        </p:spPr>
      </p:sp>
      <p:sp>
        <p:nvSpPr>
          <p:cNvPr id="9" name="Shape 7"/>
          <p:cNvSpPr/>
          <p:nvPr/>
        </p:nvSpPr>
        <p:spPr>
          <a:xfrm>
            <a:off x="5784175" y="4762857"/>
            <a:ext cx="431959" cy="431959"/>
          </a:xfrm>
          <a:prstGeom prst="roundRect">
            <a:avLst>
              <a:gd name="adj" fmla="val 51440"/>
            </a:avLst>
          </a:prstGeom>
          <a:solidFill>
            <a:srgbClr val="E8F3E8"/>
          </a:solidFill>
          <a:ln/>
        </p:spPr>
      </p:sp>
      <p:sp>
        <p:nvSpPr>
          <p:cNvPr id="10" name="Text 8"/>
          <p:cNvSpPr/>
          <p:nvPr/>
        </p:nvSpPr>
        <p:spPr>
          <a:xfrm>
            <a:off x="4148495" y="6089809"/>
            <a:ext cx="3703320" cy="462796"/>
          </a:xfrm>
          <a:prstGeom prst="rect">
            <a:avLst/>
          </a:prstGeom>
          <a:noFill/>
          <a:ln/>
        </p:spPr>
        <p:txBody>
          <a:bodyPr wrap="none" lIns="0" tIns="0" rIns="0" bIns="0" rtlCol="0" anchor="t"/>
          <a:lstStyle/>
          <a:p>
            <a:pPr marL="0" indent="0" algn="ctr">
              <a:lnSpc>
                <a:spcPts val="3600"/>
              </a:lnSpc>
              <a:buNone/>
            </a:pPr>
            <a:r>
              <a:rPr lang="en-US" sz="2900" b="1" dirty="0">
                <a:solidFill>
                  <a:srgbClr val="405449"/>
                </a:solidFill>
                <a:latin typeface="Times New Roman" panose="02020603050405020304" pitchFamily="18" charset="0"/>
                <a:ea typeface="Fraunces Extra Bold" pitchFamily="34" charset="-122"/>
                <a:cs typeface="Times New Roman" panose="02020603050405020304" pitchFamily="18" charset="0"/>
              </a:rPr>
              <a:t>Bảo trì thiết bị</a:t>
            </a:r>
            <a:endParaRPr lang="en-US" sz="2900" dirty="0"/>
          </a:p>
        </p:txBody>
      </p:sp>
      <p:sp>
        <p:nvSpPr>
          <p:cNvPr id="11" name="Text 9"/>
          <p:cNvSpPr/>
          <p:nvPr/>
        </p:nvSpPr>
        <p:spPr>
          <a:xfrm>
            <a:off x="3740587" y="6700718"/>
            <a:ext cx="4519255" cy="790099"/>
          </a:xfrm>
          <a:prstGeom prst="rect">
            <a:avLst/>
          </a:prstGeom>
          <a:noFill/>
          <a:ln/>
        </p:spPr>
        <p:txBody>
          <a:bodyPr wrap="square" lIns="0" tIns="0" rIns="0" bIns="0" rtlCol="0" anchor="t"/>
          <a:lstStyle/>
          <a:p>
            <a:pPr marL="0" indent="0" algn="ctr">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Thường xuyên kiểm tra và bảo dưỡng máy móc, thiết bị sản xuất.</a:t>
            </a:r>
            <a:endParaRPr lang="en-US" sz="1900" dirty="0"/>
          </a:p>
        </p:txBody>
      </p:sp>
      <p:sp>
        <p:nvSpPr>
          <p:cNvPr id="12" name="Shape 10"/>
          <p:cNvSpPr/>
          <p:nvPr/>
        </p:nvSpPr>
        <p:spPr>
          <a:xfrm>
            <a:off x="8614767" y="4114800"/>
            <a:ext cx="30480" cy="864037"/>
          </a:xfrm>
          <a:prstGeom prst="roundRect">
            <a:avLst>
              <a:gd name="adj" fmla="val 729000"/>
            </a:avLst>
          </a:prstGeom>
          <a:solidFill>
            <a:srgbClr val="CED9CE"/>
          </a:solidFill>
          <a:ln/>
        </p:spPr>
      </p:sp>
      <p:sp>
        <p:nvSpPr>
          <p:cNvPr id="13" name="Shape 11"/>
          <p:cNvSpPr/>
          <p:nvPr/>
        </p:nvSpPr>
        <p:spPr>
          <a:xfrm>
            <a:off x="8414028" y="4762857"/>
            <a:ext cx="431959" cy="431959"/>
          </a:xfrm>
          <a:prstGeom prst="roundRect">
            <a:avLst>
              <a:gd name="adj" fmla="val 51440"/>
            </a:avLst>
          </a:prstGeom>
          <a:solidFill>
            <a:srgbClr val="E8F3E8"/>
          </a:solidFill>
          <a:ln/>
        </p:spPr>
      </p:sp>
      <p:sp>
        <p:nvSpPr>
          <p:cNvPr id="14" name="Text 12"/>
          <p:cNvSpPr/>
          <p:nvPr/>
        </p:nvSpPr>
        <p:spPr>
          <a:xfrm>
            <a:off x="6778347" y="2466856"/>
            <a:ext cx="3703320" cy="462796"/>
          </a:xfrm>
          <a:prstGeom prst="rect">
            <a:avLst/>
          </a:prstGeom>
          <a:noFill/>
          <a:ln/>
        </p:spPr>
        <p:txBody>
          <a:bodyPr wrap="none" lIns="0" tIns="0" rIns="0" bIns="0" rtlCol="0" anchor="t"/>
          <a:lstStyle/>
          <a:p>
            <a:pPr marL="0" indent="0" algn="ctr">
              <a:lnSpc>
                <a:spcPts val="3600"/>
              </a:lnSpc>
              <a:buNone/>
            </a:pPr>
            <a:r>
              <a:rPr lang="en-US" sz="2900" b="1" dirty="0">
                <a:solidFill>
                  <a:srgbClr val="405449"/>
                </a:solidFill>
                <a:latin typeface="Times New Roman" panose="02020603050405020304" pitchFamily="18" charset="0"/>
                <a:ea typeface="Fraunces Extra Bold" pitchFamily="34" charset="-122"/>
                <a:cs typeface="Times New Roman" panose="02020603050405020304" pitchFamily="18" charset="0"/>
              </a:rPr>
              <a:t>Thiết bị bảo hộ</a:t>
            </a:r>
            <a:endParaRPr lang="en-US" sz="2900" dirty="0"/>
          </a:p>
        </p:txBody>
      </p:sp>
      <p:sp>
        <p:nvSpPr>
          <p:cNvPr id="15" name="Text 13"/>
          <p:cNvSpPr/>
          <p:nvPr/>
        </p:nvSpPr>
        <p:spPr>
          <a:xfrm>
            <a:off x="6370439" y="3077766"/>
            <a:ext cx="4519255" cy="790099"/>
          </a:xfrm>
          <a:prstGeom prst="rect">
            <a:avLst/>
          </a:prstGeom>
          <a:noFill/>
          <a:ln/>
        </p:spPr>
        <p:txBody>
          <a:bodyPr wrap="square" lIns="0" tIns="0" rIns="0" bIns="0" rtlCol="0" anchor="t"/>
          <a:lstStyle/>
          <a:p>
            <a:pPr marL="0" indent="0" algn="ctr">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Cung cấp và đảm bảo sử dụng đúng các thiết bị bảo hộ cá nhân.</a:t>
            </a:r>
            <a:endParaRPr lang="en-US" sz="1900" dirty="0"/>
          </a:p>
        </p:txBody>
      </p:sp>
      <p:sp>
        <p:nvSpPr>
          <p:cNvPr id="16" name="Shape 14"/>
          <p:cNvSpPr/>
          <p:nvPr/>
        </p:nvSpPr>
        <p:spPr>
          <a:xfrm>
            <a:off x="11244620" y="4978837"/>
            <a:ext cx="30480" cy="864037"/>
          </a:xfrm>
          <a:prstGeom prst="roundRect">
            <a:avLst>
              <a:gd name="adj" fmla="val 729000"/>
            </a:avLst>
          </a:prstGeom>
          <a:solidFill>
            <a:srgbClr val="CED9CE"/>
          </a:solidFill>
          <a:ln/>
        </p:spPr>
      </p:sp>
      <p:sp>
        <p:nvSpPr>
          <p:cNvPr id="17" name="Shape 15"/>
          <p:cNvSpPr/>
          <p:nvPr/>
        </p:nvSpPr>
        <p:spPr>
          <a:xfrm>
            <a:off x="11043880" y="4762857"/>
            <a:ext cx="431959" cy="431959"/>
          </a:xfrm>
          <a:prstGeom prst="roundRect">
            <a:avLst>
              <a:gd name="adj" fmla="val 51440"/>
            </a:avLst>
          </a:prstGeom>
          <a:solidFill>
            <a:srgbClr val="E8F3E8"/>
          </a:solidFill>
          <a:ln/>
        </p:spPr>
      </p:sp>
      <p:sp>
        <p:nvSpPr>
          <p:cNvPr id="18" name="Text 16"/>
          <p:cNvSpPr/>
          <p:nvPr/>
        </p:nvSpPr>
        <p:spPr>
          <a:xfrm>
            <a:off x="9408200" y="6089809"/>
            <a:ext cx="3703320" cy="462796"/>
          </a:xfrm>
          <a:prstGeom prst="rect">
            <a:avLst/>
          </a:prstGeom>
          <a:noFill/>
          <a:ln/>
        </p:spPr>
        <p:txBody>
          <a:bodyPr wrap="none" lIns="0" tIns="0" rIns="0" bIns="0" rtlCol="0" anchor="t"/>
          <a:lstStyle/>
          <a:p>
            <a:pPr marL="0" indent="0" algn="ctr">
              <a:lnSpc>
                <a:spcPts val="3600"/>
              </a:lnSpc>
              <a:buNone/>
            </a:pPr>
            <a:r>
              <a:rPr lang="en-US" sz="2900" b="1" dirty="0">
                <a:solidFill>
                  <a:srgbClr val="405449"/>
                </a:solidFill>
                <a:latin typeface="Times New Roman" panose="02020603050405020304" pitchFamily="18" charset="0"/>
                <a:ea typeface="Fraunces Extra Bold" pitchFamily="34" charset="-122"/>
                <a:cs typeface="Times New Roman" panose="02020603050405020304" pitchFamily="18" charset="0"/>
              </a:rPr>
              <a:t>Môi trường</a:t>
            </a:r>
            <a:endParaRPr lang="en-US" sz="2900" dirty="0"/>
          </a:p>
        </p:txBody>
      </p:sp>
      <p:sp>
        <p:nvSpPr>
          <p:cNvPr id="19" name="Text 17"/>
          <p:cNvSpPr/>
          <p:nvPr/>
        </p:nvSpPr>
        <p:spPr>
          <a:xfrm>
            <a:off x="9000292" y="6700718"/>
            <a:ext cx="4519255" cy="790099"/>
          </a:xfrm>
          <a:prstGeom prst="rect">
            <a:avLst/>
          </a:prstGeom>
          <a:noFill/>
          <a:ln/>
        </p:spPr>
        <p:txBody>
          <a:bodyPr wrap="square" lIns="0" tIns="0" rIns="0" bIns="0" rtlCol="0" anchor="t"/>
          <a:lstStyle/>
          <a:p>
            <a:pPr marL="0" indent="0" algn="ctr">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Duy trì không gian làm việc sạch sẽ, thoáng mát và đủ ánh sáng.</a:t>
            </a:r>
            <a:endParaRPr lang="en-US" sz="1900" dirty="0"/>
          </a:p>
        </p:txBody>
      </p:sp>
      <p:pic>
        <p:nvPicPr>
          <p:cNvPr id="20" name="Picture 19">
            <a:extLst>
              <a:ext uri="{FF2B5EF4-FFF2-40B4-BE49-F238E27FC236}">
                <a16:creationId xmlns:a16="http://schemas.microsoft.com/office/drawing/2014/main" id="{88010594-8ADE-4CDD-CE70-B64211EDD8AF}"/>
              </a:ext>
            </a:extLst>
          </p:cNvPr>
          <p:cNvPicPr>
            <a:picLocks noChangeAspect="1"/>
          </p:cNvPicPr>
          <p:nvPr/>
        </p:nvPicPr>
        <p:blipFill>
          <a:blip r:embed="rId3"/>
          <a:stretch>
            <a:fillRect/>
          </a:stretch>
        </p:blipFill>
        <p:spPr>
          <a:xfrm>
            <a:off x="11262368" y="7237600"/>
            <a:ext cx="3203590" cy="99200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4949666" y="672703"/>
            <a:ext cx="4731068" cy="591383"/>
          </a:xfrm>
          <a:prstGeom prst="rect">
            <a:avLst/>
          </a:prstGeom>
          <a:noFill/>
          <a:ln/>
        </p:spPr>
        <p:txBody>
          <a:bodyPr wrap="none" lIns="0" tIns="0" rIns="0" bIns="0" rtlCol="0" anchor="t"/>
          <a:lstStyle/>
          <a:p>
            <a:pPr marL="0" indent="0" algn="ctr">
              <a:lnSpc>
                <a:spcPts val="4650"/>
              </a:lnSpc>
              <a:buNone/>
            </a:pPr>
            <a:r>
              <a:rPr lang="en-US" sz="3700" b="1" dirty="0">
                <a:solidFill>
                  <a:srgbClr val="3B4540"/>
                </a:solidFill>
                <a:latin typeface="Times New Roman" panose="02020603050405020304" pitchFamily="18" charset="0"/>
                <a:ea typeface="Fraunces Extra Bold" pitchFamily="34" charset="-122"/>
                <a:cs typeface="Times New Roman" panose="02020603050405020304" pitchFamily="18" charset="0"/>
              </a:rPr>
              <a:t>Xử lý tình huống</a:t>
            </a:r>
            <a:endParaRPr lang="en-US" sz="3700" dirty="0"/>
          </a:p>
        </p:txBody>
      </p:sp>
      <p:pic>
        <p:nvPicPr>
          <p:cNvPr id="3" name="Image 0" descr="preencoded.png"/>
          <p:cNvPicPr>
            <a:picLocks noChangeAspect="1"/>
          </p:cNvPicPr>
          <p:nvPr/>
        </p:nvPicPr>
        <p:blipFill>
          <a:blip r:embed="rId3"/>
          <a:stretch>
            <a:fillRect/>
          </a:stretch>
        </p:blipFill>
        <p:spPr>
          <a:xfrm>
            <a:off x="5759172" y="1642467"/>
            <a:ext cx="3111937" cy="3111937"/>
          </a:xfrm>
          <a:prstGeom prst="rect">
            <a:avLst/>
          </a:prstGeom>
        </p:spPr>
      </p:pic>
      <p:sp>
        <p:nvSpPr>
          <p:cNvPr id="4" name="Text 1"/>
          <p:cNvSpPr/>
          <p:nvPr/>
        </p:nvSpPr>
        <p:spPr>
          <a:xfrm>
            <a:off x="662345" y="4967288"/>
            <a:ext cx="13305711" cy="302657"/>
          </a:xfrm>
          <a:prstGeom prst="rect">
            <a:avLst/>
          </a:prstGeom>
          <a:noFill/>
          <a:ln/>
        </p:spPr>
        <p:txBody>
          <a:bodyPr wrap="none" lIns="0" tIns="0" rIns="0" bIns="0" rtlCol="0" anchor="t"/>
          <a:lstStyle/>
          <a:p>
            <a:pPr marL="0" indent="0" algn="ctr">
              <a:lnSpc>
                <a:spcPts val="2350"/>
              </a:lnSpc>
              <a:buNone/>
            </a:pPr>
            <a:endParaRPr lang="en-US" sz="1450" dirty="0"/>
          </a:p>
        </p:txBody>
      </p:sp>
      <p:sp>
        <p:nvSpPr>
          <p:cNvPr id="5" name="Shape 2"/>
          <p:cNvSpPr/>
          <p:nvPr/>
        </p:nvSpPr>
        <p:spPr>
          <a:xfrm>
            <a:off x="662345" y="5766673"/>
            <a:ext cx="13305711" cy="22860"/>
          </a:xfrm>
          <a:prstGeom prst="roundRect">
            <a:avLst>
              <a:gd name="adj" fmla="val 745064"/>
            </a:avLst>
          </a:prstGeom>
          <a:solidFill>
            <a:srgbClr val="CED9CE"/>
          </a:solidFill>
          <a:ln/>
        </p:spPr>
      </p:sp>
      <p:sp>
        <p:nvSpPr>
          <p:cNvPr id="6" name="Shape 3"/>
          <p:cNvSpPr/>
          <p:nvPr/>
        </p:nvSpPr>
        <p:spPr>
          <a:xfrm>
            <a:off x="2041684" y="5553789"/>
            <a:ext cx="425768" cy="425768"/>
          </a:xfrm>
          <a:prstGeom prst="roundRect">
            <a:avLst>
              <a:gd name="adj" fmla="val 40003"/>
            </a:avLst>
          </a:prstGeom>
          <a:solidFill>
            <a:srgbClr val="E8F3E8"/>
          </a:solidFill>
          <a:ln/>
        </p:spPr>
      </p:sp>
      <p:sp>
        <p:nvSpPr>
          <p:cNvPr id="7" name="Text 4"/>
          <p:cNvSpPr/>
          <p:nvPr/>
        </p:nvSpPr>
        <p:spPr>
          <a:xfrm>
            <a:off x="2183725" y="5624751"/>
            <a:ext cx="141684" cy="283845"/>
          </a:xfrm>
          <a:prstGeom prst="rect">
            <a:avLst/>
          </a:prstGeom>
          <a:noFill/>
          <a:ln/>
        </p:spPr>
        <p:txBody>
          <a:bodyPr wrap="none" lIns="0" tIns="0" rIns="0" bIns="0" rtlCol="0" anchor="t"/>
          <a:lstStyle/>
          <a:p>
            <a:pPr marL="0" indent="0" algn="ctr">
              <a:lnSpc>
                <a:spcPts val="2200"/>
              </a:lnSpc>
              <a:buNone/>
            </a:pPr>
            <a:r>
              <a:rPr lang="en-US" sz="2200" b="1" dirty="0">
                <a:solidFill>
                  <a:srgbClr val="405449"/>
                </a:solidFill>
                <a:latin typeface="Times New Roman" panose="02020603050405020304" pitchFamily="18" charset="0"/>
                <a:ea typeface="Fraunces Extra Bold" pitchFamily="34" charset="-122"/>
                <a:cs typeface="Times New Roman" panose="02020603050405020304" pitchFamily="18" charset="0"/>
              </a:rPr>
              <a:t>1</a:t>
            </a:r>
            <a:endParaRPr lang="en-US" sz="2200" dirty="0"/>
          </a:p>
        </p:txBody>
      </p:sp>
      <p:sp>
        <p:nvSpPr>
          <p:cNvPr id="8" name="Text 5"/>
          <p:cNvSpPr/>
          <p:nvPr/>
        </p:nvSpPr>
        <p:spPr>
          <a:xfrm>
            <a:off x="1071801" y="6239708"/>
            <a:ext cx="2365534" cy="295632"/>
          </a:xfrm>
          <a:prstGeom prst="rect">
            <a:avLst/>
          </a:prstGeom>
          <a:noFill/>
          <a:ln/>
        </p:spPr>
        <p:txBody>
          <a:bodyPr wrap="none" lIns="0" tIns="0" rIns="0" bIns="0" rtlCol="0" anchor="t"/>
          <a:lstStyle/>
          <a:p>
            <a:pPr marL="0" indent="0" algn="ctr">
              <a:lnSpc>
                <a:spcPts val="2300"/>
              </a:lnSpc>
              <a:buNone/>
            </a:pPr>
            <a:r>
              <a:rPr lang="en-US" sz="1850" b="1" dirty="0">
                <a:solidFill>
                  <a:srgbClr val="405449"/>
                </a:solidFill>
                <a:latin typeface="Times New Roman" panose="02020603050405020304" pitchFamily="18" charset="0"/>
                <a:ea typeface="Fraunces Extra Bold" pitchFamily="34" charset="-122"/>
                <a:cs typeface="Times New Roman" panose="02020603050405020304" pitchFamily="18" charset="0"/>
              </a:rPr>
              <a:t>Ngắt điện</a:t>
            </a:r>
            <a:endParaRPr lang="en-US" sz="1850" dirty="0"/>
          </a:p>
        </p:txBody>
      </p:sp>
      <p:sp>
        <p:nvSpPr>
          <p:cNvPr id="9" name="Text 6"/>
          <p:cNvSpPr/>
          <p:nvPr/>
        </p:nvSpPr>
        <p:spPr>
          <a:xfrm>
            <a:off x="851535" y="6648807"/>
            <a:ext cx="2806065" cy="907971"/>
          </a:xfrm>
          <a:prstGeom prst="rect">
            <a:avLst/>
          </a:prstGeom>
          <a:noFill/>
          <a:ln/>
        </p:spPr>
        <p:txBody>
          <a:bodyPr wrap="square" lIns="0" tIns="0" rIns="0" bIns="0" rtlCol="0" anchor="t"/>
          <a:lstStyle/>
          <a:p>
            <a:pPr marL="0" indent="0" algn="ctr">
              <a:lnSpc>
                <a:spcPts val="2350"/>
              </a:lnSpc>
              <a:buNone/>
            </a:pPr>
            <a:r>
              <a:rPr lang="en-US" sz="1450" dirty="0">
                <a:solidFill>
                  <a:srgbClr val="405449"/>
                </a:solidFill>
                <a:latin typeface="Times New Roman" panose="02020603050405020304" pitchFamily="18" charset="0"/>
                <a:ea typeface="Nobile" pitchFamily="34" charset="-122"/>
                <a:cs typeface="Times New Roman" panose="02020603050405020304" pitchFamily="18" charset="0"/>
              </a:rPr>
              <a:t>Ngay lập tức ngắt nguồn điện khi xảy ra tai nạn liên quan đến điện.</a:t>
            </a:r>
            <a:endParaRPr lang="en-US" sz="1450" dirty="0"/>
          </a:p>
        </p:txBody>
      </p:sp>
      <p:sp>
        <p:nvSpPr>
          <p:cNvPr id="10" name="Shape 7"/>
          <p:cNvSpPr/>
          <p:nvPr/>
        </p:nvSpPr>
        <p:spPr>
          <a:xfrm>
            <a:off x="5415320" y="5553789"/>
            <a:ext cx="425768" cy="425768"/>
          </a:xfrm>
          <a:prstGeom prst="roundRect">
            <a:avLst>
              <a:gd name="adj" fmla="val 40003"/>
            </a:avLst>
          </a:prstGeom>
          <a:solidFill>
            <a:srgbClr val="E8F3E8"/>
          </a:solidFill>
          <a:ln/>
        </p:spPr>
      </p:sp>
      <p:sp>
        <p:nvSpPr>
          <p:cNvPr id="11" name="Text 8"/>
          <p:cNvSpPr/>
          <p:nvPr/>
        </p:nvSpPr>
        <p:spPr>
          <a:xfrm>
            <a:off x="5535454" y="5624751"/>
            <a:ext cx="185499" cy="283845"/>
          </a:xfrm>
          <a:prstGeom prst="rect">
            <a:avLst/>
          </a:prstGeom>
          <a:noFill/>
          <a:ln/>
        </p:spPr>
        <p:txBody>
          <a:bodyPr wrap="none" lIns="0" tIns="0" rIns="0" bIns="0" rtlCol="0" anchor="t"/>
          <a:lstStyle/>
          <a:p>
            <a:pPr marL="0" indent="0" algn="ctr">
              <a:lnSpc>
                <a:spcPts val="2200"/>
              </a:lnSpc>
              <a:buNone/>
            </a:pPr>
            <a:r>
              <a:rPr lang="en-US" sz="2200" b="1" dirty="0">
                <a:solidFill>
                  <a:srgbClr val="405449"/>
                </a:solidFill>
                <a:latin typeface="Times New Roman" panose="02020603050405020304" pitchFamily="18" charset="0"/>
                <a:ea typeface="Fraunces Extra Bold" pitchFamily="34" charset="-122"/>
                <a:cs typeface="Times New Roman" panose="02020603050405020304" pitchFamily="18" charset="0"/>
              </a:rPr>
              <a:t>2</a:t>
            </a:r>
            <a:endParaRPr lang="en-US" sz="2200" dirty="0"/>
          </a:p>
        </p:txBody>
      </p:sp>
      <p:sp>
        <p:nvSpPr>
          <p:cNvPr id="12" name="Text 9"/>
          <p:cNvSpPr/>
          <p:nvPr/>
        </p:nvSpPr>
        <p:spPr>
          <a:xfrm>
            <a:off x="4445437" y="6239708"/>
            <a:ext cx="2365534" cy="295632"/>
          </a:xfrm>
          <a:prstGeom prst="rect">
            <a:avLst/>
          </a:prstGeom>
          <a:noFill/>
          <a:ln/>
        </p:spPr>
        <p:txBody>
          <a:bodyPr wrap="none" lIns="0" tIns="0" rIns="0" bIns="0" rtlCol="0" anchor="t"/>
          <a:lstStyle/>
          <a:p>
            <a:pPr marL="0" indent="0" algn="ctr">
              <a:lnSpc>
                <a:spcPts val="2300"/>
              </a:lnSpc>
              <a:buNone/>
            </a:pPr>
            <a:r>
              <a:rPr lang="en-US" sz="1850" b="1" dirty="0">
                <a:solidFill>
                  <a:srgbClr val="405449"/>
                </a:solidFill>
                <a:latin typeface="Times New Roman" panose="02020603050405020304" pitchFamily="18" charset="0"/>
                <a:ea typeface="Fraunces Extra Bold" pitchFamily="34" charset="-122"/>
                <a:cs typeface="Times New Roman" panose="02020603050405020304" pitchFamily="18" charset="0"/>
              </a:rPr>
              <a:t>Sơ cứu</a:t>
            </a:r>
            <a:endParaRPr lang="en-US" sz="1850" dirty="0"/>
          </a:p>
        </p:txBody>
      </p:sp>
      <p:sp>
        <p:nvSpPr>
          <p:cNvPr id="13" name="Text 10"/>
          <p:cNvSpPr/>
          <p:nvPr/>
        </p:nvSpPr>
        <p:spPr>
          <a:xfrm>
            <a:off x="4225171" y="6648807"/>
            <a:ext cx="2806184" cy="907971"/>
          </a:xfrm>
          <a:prstGeom prst="rect">
            <a:avLst/>
          </a:prstGeom>
          <a:noFill/>
          <a:ln/>
        </p:spPr>
        <p:txBody>
          <a:bodyPr wrap="square" lIns="0" tIns="0" rIns="0" bIns="0" rtlCol="0" anchor="t"/>
          <a:lstStyle/>
          <a:p>
            <a:pPr marL="0" indent="0" algn="ctr">
              <a:lnSpc>
                <a:spcPts val="2350"/>
              </a:lnSpc>
              <a:buNone/>
            </a:pPr>
            <a:r>
              <a:rPr lang="en-US" sz="1450" dirty="0">
                <a:solidFill>
                  <a:srgbClr val="405449"/>
                </a:solidFill>
                <a:latin typeface="Times New Roman" panose="02020603050405020304" pitchFamily="18" charset="0"/>
                <a:ea typeface="Nobile" pitchFamily="34" charset="-122"/>
                <a:cs typeface="Times New Roman" panose="02020603050405020304" pitchFamily="18" charset="0"/>
              </a:rPr>
              <a:t>Tiến hành sơ cứu nhanh chóng và chính xác cho nạn nhân tại chỗ.</a:t>
            </a:r>
            <a:endParaRPr lang="en-US" sz="1450" dirty="0"/>
          </a:p>
        </p:txBody>
      </p:sp>
      <p:sp>
        <p:nvSpPr>
          <p:cNvPr id="14" name="Shape 11"/>
          <p:cNvSpPr/>
          <p:nvPr/>
        </p:nvSpPr>
        <p:spPr>
          <a:xfrm>
            <a:off x="8789075" y="5553789"/>
            <a:ext cx="425768" cy="425768"/>
          </a:xfrm>
          <a:prstGeom prst="roundRect">
            <a:avLst>
              <a:gd name="adj" fmla="val 40003"/>
            </a:avLst>
          </a:prstGeom>
          <a:solidFill>
            <a:srgbClr val="E8F3E8"/>
          </a:solidFill>
          <a:ln/>
        </p:spPr>
      </p:sp>
      <p:sp>
        <p:nvSpPr>
          <p:cNvPr id="15" name="Text 12"/>
          <p:cNvSpPr/>
          <p:nvPr/>
        </p:nvSpPr>
        <p:spPr>
          <a:xfrm>
            <a:off x="8916233" y="5624751"/>
            <a:ext cx="171450" cy="283845"/>
          </a:xfrm>
          <a:prstGeom prst="rect">
            <a:avLst/>
          </a:prstGeom>
          <a:noFill/>
          <a:ln/>
        </p:spPr>
        <p:txBody>
          <a:bodyPr wrap="none" lIns="0" tIns="0" rIns="0" bIns="0" rtlCol="0" anchor="t"/>
          <a:lstStyle/>
          <a:p>
            <a:pPr marL="0" indent="0" algn="ctr">
              <a:lnSpc>
                <a:spcPts val="2200"/>
              </a:lnSpc>
              <a:buNone/>
            </a:pPr>
            <a:r>
              <a:rPr lang="en-US" sz="2200" b="1" dirty="0">
                <a:solidFill>
                  <a:srgbClr val="405449"/>
                </a:solidFill>
                <a:latin typeface="Times New Roman" panose="02020603050405020304" pitchFamily="18" charset="0"/>
                <a:ea typeface="Fraunces Extra Bold" pitchFamily="34" charset="-122"/>
                <a:cs typeface="Times New Roman" panose="02020603050405020304" pitchFamily="18" charset="0"/>
              </a:rPr>
              <a:t>3</a:t>
            </a:r>
            <a:endParaRPr lang="en-US" sz="2200" dirty="0"/>
          </a:p>
        </p:txBody>
      </p:sp>
      <p:sp>
        <p:nvSpPr>
          <p:cNvPr id="16" name="Text 13"/>
          <p:cNvSpPr/>
          <p:nvPr/>
        </p:nvSpPr>
        <p:spPr>
          <a:xfrm>
            <a:off x="7819192" y="6239708"/>
            <a:ext cx="2365534" cy="295632"/>
          </a:xfrm>
          <a:prstGeom prst="rect">
            <a:avLst/>
          </a:prstGeom>
          <a:noFill/>
          <a:ln/>
        </p:spPr>
        <p:txBody>
          <a:bodyPr wrap="none" lIns="0" tIns="0" rIns="0" bIns="0" rtlCol="0" anchor="t"/>
          <a:lstStyle/>
          <a:p>
            <a:pPr marL="0" indent="0" algn="ctr">
              <a:lnSpc>
                <a:spcPts val="2300"/>
              </a:lnSpc>
              <a:buNone/>
            </a:pPr>
            <a:r>
              <a:rPr lang="en-US" sz="1850" b="1" dirty="0">
                <a:solidFill>
                  <a:srgbClr val="405449"/>
                </a:solidFill>
                <a:latin typeface="Times New Roman" panose="02020603050405020304" pitchFamily="18" charset="0"/>
                <a:ea typeface="Fraunces Extra Bold" pitchFamily="34" charset="-122"/>
                <a:cs typeface="Times New Roman" panose="02020603050405020304" pitchFamily="18" charset="0"/>
              </a:rPr>
              <a:t>Báo cáo</a:t>
            </a:r>
            <a:endParaRPr lang="en-US" sz="1850" dirty="0"/>
          </a:p>
        </p:txBody>
      </p:sp>
      <p:sp>
        <p:nvSpPr>
          <p:cNvPr id="17" name="Text 14"/>
          <p:cNvSpPr/>
          <p:nvPr/>
        </p:nvSpPr>
        <p:spPr>
          <a:xfrm>
            <a:off x="7598926" y="6648807"/>
            <a:ext cx="2806184" cy="907971"/>
          </a:xfrm>
          <a:prstGeom prst="rect">
            <a:avLst/>
          </a:prstGeom>
          <a:noFill/>
          <a:ln/>
        </p:spPr>
        <p:txBody>
          <a:bodyPr wrap="square" lIns="0" tIns="0" rIns="0" bIns="0" rtlCol="0" anchor="t"/>
          <a:lstStyle/>
          <a:p>
            <a:pPr marL="0" indent="0" algn="ctr">
              <a:lnSpc>
                <a:spcPts val="2350"/>
              </a:lnSpc>
              <a:buNone/>
            </a:pPr>
            <a:r>
              <a:rPr lang="en-US" sz="1450" dirty="0">
                <a:solidFill>
                  <a:srgbClr val="405449"/>
                </a:solidFill>
                <a:latin typeface="Times New Roman" panose="02020603050405020304" pitchFamily="18" charset="0"/>
                <a:ea typeface="Nobile" pitchFamily="34" charset="-122"/>
                <a:cs typeface="Times New Roman" panose="02020603050405020304" pitchFamily="18" charset="0"/>
              </a:rPr>
              <a:t>Thông báo ngay cho quản lý và đội ngũ y tế để được hỗ trợ kịp thời.</a:t>
            </a:r>
            <a:endParaRPr lang="en-US" sz="1450" dirty="0"/>
          </a:p>
        </p:txBody>
      </p:sp>
      <p:sp>
        <p:nvSpPr>
          <p:cNvPr id="18" name="Shape 15"/>
          <p:cNvSpPr/>
          <p:nvPr/>
        </p:nvSpPr>
        <p:spPr>
          <a:xfrm>
            <a:off x="12162830" y="5553789"/>
            <a:ext cx="425768" cy="425768"/>
          </a:xfrm>
          <a:prstGeom prst="roundRect">
            <a:avLst>
              <a:gd name="adj" fmla="val 40003"/>
            </a:avLst>
          </a:prstGeom>
          <a:solidFill>
            <a:srgbClr val="E8F3E8"/>
          </a:solidFill>
          <a:ln/>
        </p:spPr>
      </p:sp>
      <p:sp>
        <p:nvSpPr>
          <p:cNvPr id="19" name="Text 16"/>
          <p:cNvSpPr/>
          <p:nvPr/>
        </p:nvSpPr>
        <p:spPr>
          <a:xfrm>
            <a:off x="12279273" y="5624751"/>
            <a:ext cx="192881" cy="283845"/>
          </a:xfrm>
          <a:prstGeom prst="rect">
            <a:avLst/>
          </a:prstGeom>
          <a:noFill/>
          <a:ln/>
        </p:spPr>
        <p:txBody>
          <a:bodyPr wrap="none" lIns="0" tIns="0" rIns="0" bIns="0" rtlCol="0" anchor="t"/>
          <a:lstStyle/>
          <a:p>
            <a:pPr marL="0" indent="0" algn="ctr">
              <a:lnSpc>
                <a:spcPts val="2200"/>
              </a:lnSpc>
              <a:buNone/>
            </a:pPr>
            <a:r>
              <a:rPr lang="en-US" sz="2200" b="1" dirty="0">
                <a:solidFill>
                  <a:srgbClr val="405449"/>
                </a:solidFill>
                <a:latin typeface="Times New Roman" panose="02020603050405020304" pitchFamily="18" charset="0"/>
                <a:ea typeface="Fraunces Extra Bold" pitchFamily="34" charset="-122"/>
                <a:cs typeface="Times New Roman" panose="02020603050405020304" pitchFamily="18" charset="0"/>
              </a:rPr>
              <a:t>4</a:t>
            </a:r>
            <a:endParaRPr lang="en-US" sz="2200" dirty="0"/>
          </a:p>
        </p:txBody>
      </p:sp>
      <p:sp>
        <p:nvSpPr>
          <p:cNvPr id="20" name="Text 17"/>
          <p:cNvSpPr/>
          <p:nvPr/>
        </p:nvSpPr>
        <p:spPr>
          <a:xfrm>
            <a:off x="11192947" y="6239708"/>
            <a:ext cx="2365534" cy="295632"/>
          </a:xfrm>
          <a:prstGeom prst="rect">
            <a:avLst/>
          </a:prstGeom>
          <a:noFill/>
          <a:ln/>
        </p:spPr>
        <p:txBody>
          <a:bodyPr wrap="none" lIns="0" tIns="0" rIns="0" bIns="0" rtlCol="0" anchor="t"/>
          <a:lstStyle/>
          <a:p>
            <a:pPr marL="0" indent="0" algn="ctr">
              <a:lnSpc>
                <a:spcPts val="2300"/>
              </a:lnSpc>
              <a:buNone/>
            </a:pPr>
            <a:r>
              <a:rPr lang="en-US" sz="1850" b="1" dirty="0">
                <a:solidFill>
                  <a:srgbClr val="405449"/>
                </a:solidFill>
                <a:latin typeface="Times New Roman" panose="02020603050405020304" pitchFamily="18" charset="0"/>
                <a:ea typeface="Fraunces Extra Bold" pitchFamily="34" charset="-122"/>
                <a:cs typeface="Times New Roman" panose="02020603050405020304" pitchFamily="18" charset="0"/>
              </a:rPr>
              <a:t>Điều tra</a:t>
            </a:r>
            <a:endParaRPr lang="en-US" sz="1850" dirty="0"/>
          </a:p>
        </p:txBody>
      </p:sp>
      <p:sp>
        <p:nvSpPr>
          <p:cNvPr id="21" name="Text 18"/>
          <p:cNvSpPr/>
          <p:nvPr/>
        </p:nvSpPr>
        <p:spPr>
          <a:xfrm>
            <a:off x="10972681" y="6648807"/>
            <a:ext cx="2806184" cy="907971"/>
          </a:xfrm>
          <a:prstGeom prst="rect">
            <a:avLst/>
          </a:prstGeom>
          <a:noFill/>
          <a:ln/>
        </p:spPr>
        <p:txBody>
          <a:bodyPr wrap="square" lIns="0" tIns="0" rIns="0" bIns="0" rtlCol="0" anchor="t"/>
          <a:lstStyle/>
          <a:p>
            <a:pPr marL="0" indent="0" algn="ctr">
              <a:lnSpc>
                <a:spcPts val="2350"/>
              </a:lnSpc>
              <a:buNone/>
            </a:pPr>
            <a:r>
              <a:rPr lang="en-US" sz="1450" dirty="0">
                <a:solidFill>
                  <a:srgbClr val="405449"/>
                </a:solidFill>
                <a:latin typeface="Times New Roman" panose="02020603050405020304" pitchFamily="18" charset="0"/>
                <a:ea typeface="Nobile" pitchFamily="34" charset="-122"/>
                <a:cs typeface="Times New Roman" panose="02020603050405020304" pitchFamily="18" charset="0"/>
              </a:rPr>
              <a:t>Tiến hành điều tra nguyên nhân và đề xuất biện pháp phòng ngừa trong tương lai.</a:t>
            </a:r>
            <a:endParaRPr lang="en-US" sz="1450" dirty="0"/>
          </a:p>
        </p:txBody>
      </p:sp>
      <p:pic>
        <p:nvPicPr>
          <p:cNvPr id="22" name="Picture 21">
            <a:extLst>
              <a:ext uri="{FF2B5EF4-FFF2-40B4-BE49-F238E27FC236}">
                <a16:creationId xmlns:a16="http://schemas.microsoft.com/office/drawing/2014/main" id="{2AF6CD19-7A30-E40E-015B-6E8DD1394933}"/>
              </a:ext>
            </a:extLst>
          </p:cNvPr>
          <p:cNvPicPr>
            <a:picLocks noChangeAspect="1"/>
          </p:cNvPicPr>
          <p:nvPr/>
        </p:nvPicPr>
        <p:blipFill>
          <a:blip r:embed="rId4"/>
          <a:stretch>
            <a:fillRect/>
          </a:stretch>
        </p:blipFill>
        <p:spPr>
          <a:xfrm>
            <a:off x="11262368" y="7237600"/>
            <a:ext cx="3203590" cy="99200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4229100" y="1044535"/>
            <a:ext cx="6172200" cy="771525"/>
          </a:xfrm>
          <a:prstGeom prst="rect">
            <a:avLst/>
          </a:prstGeom>
          <a:noFill/>
          <a:ln/>
        </p:spPr>
        <p:txBody>
          <a:bodyPr wrap="none" lIns="0" tIns="0" rIns="0" bIns="0" rtlCol="0" anchor="t"/>
          <a:lstStyle/>
          <a:p>
            <a:pPr marL="0" indent="0" algn="ctr">
              <a:lnSpc>
                <a:spcPts val="6050"/>
              </a:lnSpc>
              <a:buNone/>
            </a:pPr>
            <a:r>
              <a:rPr lang="en-US" sz="4850" b="1" dirty="0">
                <a:solidFill>
                  <a:srgbClr val="3B4540"/>
                </a:solidFill>
                <a:latin typeface="Times New Roman" panose="02020603050405020304" pitchFamily="18" charset="0"/>
                <a:ea typeface="Fraunces Extra Bold" pitchFamily="34" charset="-122"/>
                <a:cs typeface="Times New Roman" panose="02020603050405020304" pitchFamily="18" charset="0"/>
              </a:rPr>
              <a:t>Tài liệu tham khảo</a:t>
            </a:r>
            <a:endParaRPr lang="en-US" sz="4850" dirty="0"/>
          </a:p>
        </p:txBody>
      </p:sp>
      <p:sp>
        <p:nvSpPr>
          <p:cNvPr id="3" name="Text 1"/>
          <p:cNvSpPr/>
          <p:nvPr/>
        </p:nvSpPr>
        <p:spPr>
          <a:xfrm>
            <a:off x="864037" y="2433161"/>
            <a:ext cx="6690122" cy="925592"/>
          </a:xfrm>
          <a:prstGeom prst="rect">
            <a:avLst/>
          </a:prstGeom>
          <a:noFill/>
          <a:ln/>
        </p:spPr>
        <p:txBody>
          <a:bodyPr wrap="square" lIns="0" tIns="0" rIns="0" bIns="0" rtlCol="0" anchor="t"/>
          <a:lstStyle/>
          <a:p>
            <a:pPr marL="0" indent="0">
              <a:lnSpc>
                <a:spcPts val="3600"/>
              </a:lnSpc>
              <a:buNone/>
            </a:pPr>
            <a:r>
              <a:rPr lang="en-US" sz="2900" b="1" dirty="0">
                <a:solidFill>
                  <a:srgbClr val="3B4540"/>
                </a:solidFill>
                <a:latin typeface="Times New Roman" panose="02020603050405020304" pitchFamily="18" charset="0"/>
                <a:ea typeface="Fraunces Extra Bold" pitchFamily="34" charset="-122"/>
                <a:cs typeface="Times New Roman" panose="02020603050405020304" pitchFamily="18" charset="0"/>
              </a:rPr>
              <a:t>Bài kiểm tra an toàn lao động nhóm 3</a:t>
            </a:r>
            <a:endParaRPr lang="en-US" sz="2900" dirty="0"/>
          </a:p>
        </p:txBody>
      </p:sp>
      <p:sp>
        <p:nvSpPr>
          <p:cNvPr id="4" name="Text 2"/>
          <p:cNvSpPr/>
          <p:nvPr/>
        </p:nvSpPr>
        <p:spPr>
          <a:xfrm>
            <a:off x="864037" y="2944982"/>
            <a:ext cx="6690122" cy="395049"/>
          </a:xfrm>
          <a:prstGeom prst="rect">
            <a:avLst/>
          </a:prstGeom>
          <a:noFill/>
          <a:ln/>
        </p:spPr>
        <p:txBody>
          <a:bodyPr wrap="none" lIns="0" tIns="0" rIns="0" bIns="0" rtlCol="0" anchor="t"/>
          <a:lstStyle/>
          <a:p>
            <a:pPr marL="342900" indent="-342900" algn="l">
              <a:lnSpc>
                <a:spcPts val="3100"/>
              </a:lnSpc>
              <a:buSzPct val="100000"/>
              <a:buChar char="•"/>
            </a:pPr>
            <a:r>
              <a:rPr lang="en-US" sz="1900" b="1" u="sng" dirty="0">
                <a:solidFill>
                  <a:srgbClr val="438951"/>
                </a:solidFill>
                <a:latin typeface="Times New Roman" panose="02020603050405020304" pitchFamily="18" charset="0"/>
                <a:ea typeface="Nobile" pitchFamily="34" charset="-122"/>
                <a:cs typeface="Times New Roman" panose="02020603050405020304" pitchFamily="18" charset="0"/>
                <a:hlinkClick r:id="rId3">
                  <a:extLst>
                    <a:ext uri="{A12FA001-AC4F-418D-AE19-62706E023703}">
                      <ahyp:hlinkClr xmlns:ahyp="http://schemas.microsoft.com/office/drawing/2018/hyperlinkcolor" val="tx"/>
                    </a:ext>
                  </a:extLst>
                </a:hlinkClick>
              </a:rPr>
              <a:t>Trắc nghiệm an toàn lao động nhóm 3</a:t>
            </a:r>
            <a:endParaRPr lang="en-US" sz="1900" dirty="0"/>
          </a:p>
        </p:txBody>
      </p:sp>
      <p:sp>
        <p:nvSpPr>
          <p:cNvPr id="5" name="Text 3"/>
          <p:cNvSpPr/>
          <p:nvPr/>
        </p:nvSpPr>
        <p:spPr>
          <a:xfrm>
            <a:off x="864037" y="4247436"/>
            <a:ext cx="5625703" cy="462796"/>
          </a:xfrm>
          <a:prstGeom prst="rect">
            <a:avLst/>
          </a:prstGeom>
          <a:noFill/>
          <a:ln/>
        </p:spPr>
        <p:txBody>
          <a:bodyPr wrap="none" lIns="0" tIns="0" rIns="0" bIns="0" rtlCol="0" anchor="t"/>
          <a:lstStyle/>
          <a:p>
            <a:pPr marL="0" indent="0">
              <a:lnSpc>
                <a:spcPts val="3600"/>
              </a:lnSpc>
              <a:buNone/>
            </a:pPr>
            <a:r>
              <a:rPr lang="en-US" sz="2900" b="1" dirty="0">
                <a:solidFill>
                  <a:srgbClr val="3B4540"/>
                </a:solidFill>
                <a:latin typeface="Times New Roman" panose="02020603050405020304" pitchFamily="18" charset="0"/>
                <a:ea typeface="Fraunces Extra Bold" pitchFamily="34" charset="-122"/>
                <a:cs typeface="Times New Roman" panose="02020603050405020304" pitchFamily="18" charset="0"/>
              </a:rPr>
              <a:t>Bảng báo giá huấn luyện ATLD</a:t>
            </a:r>
            <a:endParaRPr lang="en-US" sz="2900" dirty="0"/>
          </a:p>
        </p:txBody>
      </p:sp>
      <p:sp>
        <p:nvSpPr>
          <p:cNvPr id="6" name="Text 4"/>
          <p:cNvSpPr/>
          <p:nvPr/>
        </p:nvSpPr>
        <p:spPr>
          <a:xfrm>
            <a:off x="884039" y="4817387"/>
            <a:ext cx="6690122" cy="395049"/>
          </a:xfrm>
          <a:prstGeom prst="rect">
            <a:avLst/>
          </a:prstGeom>
          <a:noFill/>
          <a:ln/>
        </p:spPr>
        <p:txBody>
          <a:bodyPr wrap="none" lIns="0" tIns="0" rIns="0" bIns="0" rtlCol="0" anchor="t"/>
          <a:lstStyle/>
          <a:p>
            <a:pPr marL="342900" indent="-342900" algn="l">
              <a:lnSpc>
                <a:spcPts val="3100"/>
              </a:lnSpc>
              <a:buSzPct val="100000"/>
              <a:buChar char="•"/>
            </a:pPr>
            <a:r>
              <a:rPr lang="en-US" sz="1900" b="1" u="sng" dirty="0">
                <a:solidFill>
                  <a:srgbClr val="438951"/>
                </a:solidFill>
                <a:latin typeface="Times New Roman" panose="02020603050405020304" pitchFamily="18" charset="0"/>
                <a:ea typeface="Nobile" pitchFamily="34" charset="-122"/>
                <a:cs typeface="Times New Roman" panose="02020603050405020304" pitchFamily="18" charset="0"/>
                <a:hlinkClick r:id="rId4">
                  <a:extLst>
                    <a:ext uri="{A12FA001-AC4F-418D-AE19-62706E023703}">
                      <ahyp:hlinkClr xmlns:ahyp="http://schemas.microsoft.com/office/drawing/2018/hyperlinkcolor" val="tx"/>
                    </a:ext>
                  </a:extLst>
                </a:hlinkClick>
              </a:rPr>
              <a:t>Xem chi tiết</a:t>
            </a:r>
            <a:endParaRPr lang="en-US" sz="1900" dirty="0"/>
          </a:p>
        </p:txBody>
      </p:sp>
      <p:sp>
        <p:nvSpPr>
          <p:cNvPr id="7" name="Text 5"/>
          <p:cNvSpPr/>
          <p:nvPr/>
        </p:nvSpPr>
        <p:spPr>
          <a:xfrm>
            <a:off x="864037" y="5598914"/>
            <a:ext cx="4598194" cy="462796"/>
          </a:xfrm>
          <a:prstGeom prst="rect">
            <a:avLst/>
          </a:prstGeom>
          <a:noFill/>
          <a:ln/>
        </p:spPr>
        <p:txBody>
          <a:bodyPr wrap="none" lIns="0" tIns="0" rIns="0" bIns="0" rtlCol="0" anchor="t"/>
          <a:lstStyle/>
          <a:p>
            <a:pPr marL="0" indent="0">
              <a:lnSpc>
                <a:spcPts val="3600"/>
              </a:lnSpc>
              <a:buNone/>
            </a:pPr>
            <a:r>
              <a:rPr lang="en-US" sz="2900" b="1" dirty="0">
                <a:solidFill>
                  <a:srgbClr val="3B4540"/>
                </a:solidFill>
                <a:latin typeface="Times New Roman" panose="02020603050405020304" pitchFamily="18" charset="0"/>
                <a:ea typeface="Fraunces Extra Bold" pitchFamily="34" charset="-122"/>
                <a:cs typeface="Times New Roman" panose="02020603050405020304" pitchFamily="18" charset="0"/>
              </a:rPr>
              <a:t>Tải về tài liệu (download)</a:t>
            </a:r>
            <a:endParaRPr lang="en-US" sz="2900" dirty="0"/>
          </a:p>
        </p:txBody>
      </p:sp>
      <p:sp>
        <p:nvSpPr>
          <p:cNvPr id="8" name="Text 6"/>
          <p:cNvSpPr/>
          <p:nvPr/>
        </p:nvSpPr>
        <p:spPr>
          <a:xfrm>
            <a:off x="864037" y="6129425"/>
            <a:ext cx="6690122" cy="790099"/>
          </a:xfrm>
          <a:prstGeom prst="rect">
            <a:avLst/>
          </a:prstGeom>
          <a:noFill/>
          <a:ln/>
        </p:spPr>
        <p:txBody>
          <a:bodyPr wrap="square" lIns="0" tIns="0" rIns="0" bIns="0" rtlCol="0" anchor="t"/>
          <a:lstStyle/>
          <a:p>
            <a:pPr marL="342900" indent="-342900" algn="l">
              <a:lnSpc>
                <a:spcPts val="3100"/>
              </a:lnSpc>
              <a:buSzPct val="100000"/>
              <a:buChar char="•"/>
            </a:pPr>
            <a:r>
              <a:rPr lang="en-US" sz="1900" b="1" u="sng" dirty="0">
                <a:solidFill>
                  <a:srgbClr val="438951"/>
                </a:solidFill>
                <a:latin typeface="Times New Roman" panose="02020603050405020304" pitchFamily="18" charset="0"/>
                <a:ea typeface="Nobile" pitchFamily="34" charset="-122"/>
                <a:cs typeface="Times New Roman" panose="02020603050405020304" pitchFamily="18" charset="0"/>
                <a:hlinkClick r:id="rId5">
                  <a:extLst>
                    <a:ext uri="{A12FA001-AC4F-418D-AE19-62706E023703}">
                      <ahyp:hlinkClr xmlns:ahyp="http://schemas.microsoft.com/office/drawing/2018/hyperlinkcolor" val="tx"/>
                    </a:ext>
                  </a:extLst>
                </a:hlinkClick>
              </a:rPr>
              <a:t>Download tài liệu huấn luyện an toàn lao động sản </a:t>
            </a:r>
            <a:r>
              <a:rPr lang="en-US" sz="1900" b="1" u="sng" dirty="0" err="1">
                <a:solidFill>
                  <a:srgbClr val="438951"/>
                </a:solidFill>
                <a:latin typeface="Times New Roman" panose="02020603050405020304" pitchFamily="18" charset="0"/>
                <a:ea typeface="Nobile" pitchFamily="34" charset="-122"/>
                <a:cs typeface="Times New Roman" panose="02020603050405020304" pitchFamily="18" charset="0"/>
                <a:hlinkClick r:id="rId5">
                  <a:extLst>
                    <a:ext uri="{A12FA001-AC4F-418D-AE19-62706E023703}">
                      <ahyp:hlinkClr xmlns:ahyp="http://schemas.microsoft.com/office/drawing/2018/hyperlinkcolor" val="tx"/>
                    </a:ext>
                  </a:extLst>
                </a:hlinkClick>
              </a:rPr>
              <a:t>xuất</a:t>
            </a:r>
            <a:r>
              <a:rPr lang="en-US" sz="1900" b="1" u="sng" dirty="0">
                <a:solidFill>
                  <a:srgbClr val="438951"/>
                </a:solidFill>
                <a:latin typeface="Times New Roman" panose="02020603050405020304" pitchFamily="18" charset="0"/>
                <a:ea typeface="Nobile" pitchFamily="34" charset="-122"/>
                <a:cs typeface="Times New Roman" panose="02020603050405020304" pitchFamily="18" charset="0"/>
                <a:hlinkClick r:id="rId5">
                  <a:extLst>
                    <a:ext uri="{A12FA001-AC4F-418D-AE19-62706E023703}">
                      <ahyp:hlinkClr xmlns:ahyp="http://schemas.microsoft.com/office/drawing/2018/hyperlinkcolor" val="tx"/>
                    </a:ext>
                  </a:extLst>
                </a:hlinkClick>
              </a:rPr>
              <a:t> </a:t>
            </a:r>
            <a:r>
              <a:rPr lang="en-US" sz="1900" b="1" u="sng" dirty="0" err="1">
                <a:solidFill>
                  <a:srgbClr val="438951"/>
                </a:solidFill>
                <a:latin typeface="Times New Roman" panose="02020603050405020304" pitchFamily="18" charset="0"/>
                <a:ea typeface="Nobile" pitchFamily="34" charset="-122"/>
                <a:cs typeface="Times New Roman" panose="02020603050405020304" pitchFamily="18" charset="0"/>
              </a:rPr>
              <a:t>nồi</a:t>
            </a:r>
            <a:r>
              <a:rPr lang="en-US" sz="1900" b="1" u="sng" dirty="0">
                <a:solidFill>
                  <a:srgbClr val="438951"/>
                </a:solidFill>
                <a:latin typeface="Times New Roman" panose="02020603050405020304" pitchFamily="18" charset="0"/>
                <a:ea typeface="Nobile" pitchFamily="34" charset="-122"/>
                <a:cs typeface="Times New Roman" panose="02020603050405020304" pitchFamily="18" charset="0"/>
              </a:rPr>
              <a:t> </a:t>
            </a:r>
            <a:r>
              <a:rPr lang="en-US" sz="1900" b="1" u="sng" dirty="0" err="1">
                <a:solidFill>
                  <a:srgbClr val="438951"/>
                </a:solidFill>
                <a:latin typeface="Times New Roman" panose="02020603050405020304" pitchFamily="18" charset="0"/>
                <a:ea typeface="Nobile" pitchFamily="34" charset="-122"/>
                <a:cs typeface="Times New Roman" panose="02020603050405020304" pitchFamily="18" charset="0"/>
              </a:rPr>
              <a:t>cơm</a:t>
            </a:r>
            <a:r>
              <a:rPr lang="en-US" sz="1900" b="1" u="sng" dirty="0">
                <a:solidFill>
                  <a:srgbClr val="438951"/>
                </a:solidFill>
                <a:latin typeface="Times New Roman" panose="02020603050405020304" pitchFamily="18" charset="0"/>
                <a:ea typeface="Nobile" pitchFamily="34" charset="-122"/>
                <a:cs typeface="Times New Roman" panose="02020603050405020304" pitchFamily="18" charset="0"/>
              </a:rPr>
              <a:t> </a:t>
            </a:r>
            <a:r>
              <a:rPr lang="en-US" sz="1900" b="1" u="sng" dirty="0" err="1">
                <a:solidFill>
                  <a:srgbClr val="438951"/>
                </a:solidFill>
                <a:latin typeface="Times New Roman" panose="02020603050405020304" pitchFamily="18" charset="0"/>
                <a:ea typeface="Nobile" pitchFamily="34" charset="-122"/>
                <a:cs typeface="Times New Roman" panose="02020603050405020304" pitchFamily="18" charset="0"/>
              </a:rPr>
              <a:t>điện</a:t>
            </a:r>
            <a:endParaRPr lang="en-US" sz="1900" dirty="0"/>
          </a:p>
        </p:txBody>
      </p:sp>
      <p:sp>
        <p:nvSpPr>
          <p:cNvPr id="9" name="Text 7"/>
          <p:cNvSpPr/>
          <p:nvPr/>
        </p:nvSpPr>
        <p:spPr>
          <a:xfrm>
            <a:off x="8163997" y="2408515"/>
            <a:ext cx="5609868" cy="395049"/>
          </a:xfrm>
          <a:prstGeom prst="rect">
            <a:avLst/>
          </a:prstGeom>
          <a:noFill/>
          <a:ln/>
        </p:spPr>
        <p:txBody>
          <a:bodyPr wrap="none" lIns="0" tIns="0" rIns="0" bIns="0" rtlCol="0" anchor="t"/>
          <a:lstStyle/>
          <a:p>
            <a:pPr marL="0" indent="0">
              <a:lnSpc>
                <a:spcPts val="3100"/>
              </a:lnSpc>
              <a:buNone/>
            </a:pPr>
            <a:endParaRPr lang="en-US" sz="1900" dirty="0"/>
          </a:p>
        </p:txBody>
      </p:sp>
      <p:pic>
        <p:nvPicPr>
          <p:cNvPr id="10" name="Image 0" descr="preencoded.png"/>
          <p:cNvPicPr>
            <a:picLocks noChangeAspect="1"/>
          </p:cNvPicPr>
          <p:nvPr/>
        </p:nvPicPr>
        <p:blipFill>
          <a:blip r:embed="rId6"/>
          <a:stretch>
            <a:fillRect/>
          </a:stretch>
        </p:blipFill>
        <p:spPr>
          <a:xfrm>
            <a:off x="8163997" y="3081218"/>
            <a:ext cx="5609868" cy="1736169"/>
          </a:xfrm>
          <a:prstGeom prst="rect">
            <a:avLst/>
          </a:prstGeom>
        </p:spPr>
      </p:pic>
      <p:pic>
        <p:nvPicPr>
          <p:cNvPr id="12" name="Picture 11">
            <a:extLst>
              <a:ext uri="{FF2B5EF4-FFF2-40B4-BE49-F238E27FC236}">
                <a16:creationId xmlns:a16="http://schemas.microsoft.com/office/drawing/2014/main" id="{B59BD661-6301-74F8-8B11-4531E6E393B0}"/>
              </a:ext>
            </a:extLst>
          </p:cNvPr>
          <p:cNvPicPr>
            <a:picLocks noChangeAspect="1"/>
          </p:cNvPicPr>
          <p:nvPr/>
        </p:nvPicPr>
        <p:blipFill>
          <a:blip r:embed="rId7"/>
          <a:stretch>
            <a:fillRect/>
          </a:stretch>
        </p:blipFill>
        <p:spPr>
          <a:xfrm>
            <a:off x="11262368" y="7237600"/>
            <a:ext cx="3203590" cy="9920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TotalTime>
  <Words>811</Words>
  <Application>Microsoft Office PowerPoint</Application>
  <PresentationFormat>Custom</PresentationFormat>
  <Paragraphs>121</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Times New Roman</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Nhan Van</cp:lastModifiedBy>
  <cp:revision>4</cp:revision>
  <dcterms:created xsi:type="dcterms:W3CDTF">2024-11-02T04:41:37Z</dcterms:created>
  <dcterms:modified xsi:type="dcterms:W3CDTF">2024-11-02T04:48:07Z</dcterms:modified>
</cp:coreProperties>
</file>