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02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ntoannamviet.com/tai-lieu-an-toan-lao-dong-san-xuat-noi-chien-khong-dau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9102" y="2946082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852964"/>
            <a:ext cx="8360350" cy="4258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động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trong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Nồi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Chiên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Không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Dầu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4037" y="5481876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Báo cáo về tình hình tai nạn lao động 6 tháng đầu năm 2024 và các biện pháp phòng ngừa. Hướng dẫn an toàn cho các công đoạn sản xuất nồi chiên không dầu.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6963132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57" y="6970752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6944678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13E815-E9F8-3A17-BB32-C90D7B36A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675" y="2632362"/>
            <a:ext cx="435102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101447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động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83444" y="263236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68705" y="2746424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85687" y="265391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85687" y="3187789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83444" y="423959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040130" y="4332104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85687" y="423959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85687" y="4773469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83444" y="6027105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1049298" y="6119617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85687" y="602710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chết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85687" y="6539431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2B084D-2675-7120-5556-9E28C765B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6875" y="2955190"/>
            <a:ext cx="2226668" cy="33400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326880" y="143232"/>
            <a:ext cx="1108710" cy="109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850"/>
              </a:lnSpc>
              <a:buNone/>
            </a:pPr>
            <a:endParaRPr lang="en-US" sz="700" dirty="0"/>
          </a:p>
        </p:txBody>
      </p:sp>
      <p:sp>
        <p:nvSpPr>
          <p:cNvPr id="8" name="Text 3"/>
          <p:cNvSpPr/>
          <p:nvPr/>
        </p:nvSpPr>
        <p:spPr>
          <a:xfrm>
            <a:off x="7714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I. An toàn trong gia công cơ khí</a:t>
            </a:r>
            <a:endParaRPr lang="en-US" sz="4300" dirty="0"/>
          </a:p>
        </p:txBody>
      </p:sp>
      <p:sp>
        <p:nvSpPr>
          <p:cNvPr id="9" name="Shape 4"/>
          <p:cNvSpPr/>
          <p:nvPr/>
        </p:nvSpPr>
        <p:spPr>
          <a:xfrm>
            <a:off x="1086803" y="1865947"/>
            <a:ext cx="30480" cy="5307806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0" name="Shape 5"/>
          <p:cNvSpPr/>
          <p:nvPr/>
        </p:nvSpPr>
        <p:spPr>
          <a:xfrm>
            <a:off x="1319510" y="2346483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1" name="Shape 6"/>
          <p:cNvSpPr/>
          <p:nvPr/>
        </p:nvSpPr>
        <p:spPr>
          <a:xfrm>
            <a:off x="854095" y="2113835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2" name="Text 7"/>
          <p:cNvSpPr/>
          <p:nvPr/>
        </p:nvSpPr>
        <p:spPr>
          <a:xfrm>
            <a:off x="1019473" y="2196465"/>
            <a:ext cx="16502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600" dirty="0"/>
          </a:p>
        </p:txBody>
      </p:sp>
      <p:sp>
        <p:nvSpPr>
          <p:cNvPr id="13" name="Text 8"/>
          <p:cNvSpPr/>
          <p:nvPr/>
        </p:nvSpPr>
        <p:spPr>
          <a:xfrm>
            <a:off x="2314337" y="2086332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2314337" y="2562820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Xử lý nguyên liệu thô thành các linh kiện chính như vỏ nồi, khay chiên.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1319510" y="4189214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16" name="Shape 11"/>
          <p:cNvSpPr/>
          <p:nvPr/>
        </p:nvSpPr>
        <p:spPr>
          <a:xfrm>
            <a:off x="854095" y="3956566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2"/>
          <p:cNvSpPr/>
          <p:nvPr/>
        </p:nvSpPr>
        <p:spPr>
          <a:xfrm>
            <a:off x="993993" y="4039195"/>
            <a:ext cx="21609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600" dirty="0"/>
          </a:p>
        </p:txBody>
      </p:sp>
      <p:sp>
        <p:nvSpPr>
          <p:cNvPr id="18" name="Text 13"/>
          <p:cNvSpPr/>
          <p:nvPr/>
        </p:nvSpPr>
        <p:spPr>
          <a:xfrm>
            <a:off x="2314337" y="3929062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19" name="Text 14"/>
          <p:cNvSpPr/>
          <p:nvPr/>
        </p:nvSpPr>
        <p:spPr>
          <a:xfrm>
            <a:off x="2314337" y="4405550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thương, cắt sâu, bỏng hoặc chấn thương nghiêm trọng khi tiếp xúc với máy móc.</a:t>
            </a:r>
            <a:endParaRPr lang="en-US" sz="1700" dirty="0"/>
          </a:p>
        </p:txBody>
      </p:sp>
      <p:sp>
        <p:nvSpPr>
          <p:cNvPr id="20" name="Shape 15"/>
          <p:cNvSpPr/>
          <p:nvPr/>
        </p:nvSpPr>
        <p:spPr>
          <a:xfrm>
            <a:off x="1319510" y="6031944"/>
            <a:ext cx="771406" cy="30480"/>
          </a:xfrm>
          <a:prstGeom prst="roundRect">
            <a:avLst>
              <a:gd name="adj" fmla="val 650871"/>
            </a:avLst>
          </a:prstGeom>
          <a:solidFill>
            <a:srgbClr val="CED9CE"/>
          </a:solidFill>
          <a:ln/>
        </p:spPr>
      </p:sp>
      <p:sp>
        <p:nvSpPr>
          <p:cNvPr id="21" name="Shape 16"/>
          <p:cNvSpPr/>
          <p:nvPr/>
        </p:nvSpPr>
        <p:spPr>
          <a:xfrm>
            <a:off x="854095" y="5799296"/>
            <a:ext cx="495895" cy="49589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22" name="Text 17"/>
          <p:cNvSpPr/>
          <p:nvPr/>
        </p:nvSpPr>
        <p:spPr>
          <a:xfrm>
            <a:off x="1002209" y="5881925"/>
            <a:ext cx="199668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600" dirty="0"/>
          </a:p>
        </p:txBody>
      </p:sp>
      <p:sp>
        <p:nvSpPr>
          <p:cNvPr id="23" name="Text 18"/>
          <p:cNvSpPr/>
          <p:nvPr/>
        </p:nvSpPr>
        <p:spPr>
          <a:xfrm>
            <a:off x="2314337" y="5771792"/>
            <a:ext cx="3103245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ngừa</a:t>
            </a:r>
            <a:endParaRPr lang="en-US" sz="2150" dirty="0"/>
          </a:p>
        </p:txBody>
      </p:sp>
      <p:sp>
        <p:nvSpPr>
          <p:cNvPr id="24" name="Text 19"/>
          <p:cNvSpPr/>
          <p:nvPr/>
        </p:nvSpPr>
        <p:spPr>
          <a:xfrm>
            <a:off x="2314337" y="6248281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an toàn, bảo trì thiết bị, sử dụng đúng bảo hộ cá nhân.</a:t>
            </a:r>
            <a:endParaRPr lang="en-US" sz="1700" dirty="0"/>
          </a:p>
        </p:txBody>
      </p:sp>
      <p:pic>
        <p:nvPicPr>
          <p:cNvPr id="2050" name="Picture 2" descr="Khám phá nơi sản xuất nồi chiên không dầu Made in Việt Nam">
            <a:extLst>
              <a:ext uri="{FF2B5EF4-FFF2-40B4-BE49-F238E27FC236}">
                <a16:creationId xmlns:a16="http://schemas.microsoft.com/office/drawing/2014/main" id="{D28DC822-C8B6-C0B2-0BFD-57FD3F562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00" y="2955190"/>
            <a:ext cx="5008069" cy="334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A9221D-959F-B692-F9F8-F447A096B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3"/>
          <p:cNvSpPr/>
          <p:nvPr/>
        </p:nvSpPr>
        <p:spPr>
          <a:xfrm>
            <a:off x="62578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II. An toàn khi đúc và ép khuôn</a:t>
            </a:r>
            <a:endParaRPr lang="en-US" sz="4300" dirty="0"/>
          </a:p>
        </p:txBody>
      </p:sp>
      <p:sp>
        <p:nvSpPr>
          <p:cNvPr id="9" name="Shape 4"/>
          <p:cNvSpPr/>
          <p:nvPr/>
        </p:nvSpPr>
        <p:spPr>
          <a:xfrm>
            <a:off x="6257806" y="2314932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10" name="Text 5"/>
          <p:cNvSpPr/>
          <p:nvPr/>
        </p:nvSpPr>
        <p:spPr>
          <a:xfrm>
            <a:off x="6478191" y="25353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6478191" y="301180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Chế tạo các bộ phận nhựa như tay cầm và khay chiên bằng đúc và ép khuôn.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257806" y="415766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13" name="Text 8"/>
          <p:cNvSpPr/>
          <p:nvPr/>
        </p:nvSpPr>
        <p:spPr>
          <a:xfrm>
            <a:off x="6478191" y="437804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6478191" y="4854535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Bỏng do tiếp xúc với nhựa nóng chảy, chấn thương do máy ép khuôn.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6257806" y="6000393"/>
            <a:ext cx="7601188" cy="1622346"/>
          </a:xfrm>
          <a:prstGeom prst="roundRect">
            <a:avLst>
              <a:gd name="adj" fmla="val 12228"/>
            </a:avLst>
          </a:prstGeom>
          <a:solidFill>
            <a:srgbClr val="E8F3E8"/>
          </a:solidFill>
          <a:ln/>
        </p:spPr>
      </p:sp>
      <p:sp>
        <p:nvSpPr>
          <p:cNvPr id="16" name="Text 11"/>
          <p:cNvSpPr/>
          <p:nvPr/>
        </p:nvSpPr>
        <p:spPr>
          <a:xfrm>
            <a:off x="6478191" y="6220777"/>
            <a:ext cx="3103245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ngừa</a:t>
            </a:r>
            <a:endParaRPr lang="en-US" sz="2150" dirty="0"/>
          </a:p>
        </p:txBody>
      </p:sp>
      <p:sp>
        <p:nvSpPr>
          <p:cNvPr id="17" name="Text 12"/>
          <p:cNvSpPr/>
          <p:nvPr/>
        </p:nvSpPr>
        <p:spPr>
          <a:xfrm>
            <a:off x="6478191" y="6697266"/>
            <a:ext cx="7160419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kỹ lưỡng thiết bị, đào tạo quy trình an toàn, sử dụng bảo hộ cá nhân.</a:t>
            </a:r>
            <a:endParaRPr lang="en-US" sz="1700" dirty="0"/>
          </a:p>
        </p:txBody>
      </p:sp>
      <p:pic>
        <p:nvPicPr>
          <p:cNvPr id="1026" name="Picture 2" descr="Khám phá nơi sản xuất nồi chiên không dầu Made in Việt Nam">
            <a:extLst>
              <a:ext uri="{FF2B5EF4-FFF2-40B4-BE49-F238E27FC236}">
                <a16:creationId xmlns:a16="http://schemas.microsoft.com/office/drawing/2014/main" id="{CCE34A0B-73B2-246A-2B49-3C93908A4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90" y="3403731"/>
            <a:ext cx="4693504" cy="313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143F6F-AF2B-1304-5B68-A15098D93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511" y="2201583"/>
            <a:ext cx="5258889" cy="49046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311" y="607576"/>
            <a:ext cx="914441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III. An toàn khi lắp ráp linh kiện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11" y="2320052"/>
            <a:ext cx="1104781" cy="17677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94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94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Kết hợp các linh kiện cơ khí và điện tử để tạo thành sản phẩm hoàn chỉnh.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11" y="4087773"/>
            <a:ext cx="1104781" cy="17677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94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94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Chấn thương do va chạm, cắt phải khi làm việc với các bộ phận sắc nhọn.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311" y="5855494"/>
            <a:ext cx="1104781" cy="17677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9443" y="6076355"/>
            <a:ext cx="311134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ngừa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094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thuật lắp ráp an toàn, sử dụng công cụ và thiết bị bảo hộ phù hợp.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123C3D-69A9-E59B-7C8D-6C157BF25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11282" y="775382"/>
            <a:ext cx="6463546" cy="446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IV. An toàn trong quá trình đóng gói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669" y="1125736"/>
            <a:ext cx="5066943" cy="50669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35770" y="6034729"/>
            <a:ext cx="1787247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335770" y="6400965"/>
            <a:ext cx="4262318" cy="457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Đóng gói sản phẩm hoàn thiện vào bao bì,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ghi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nhãn và chuẩn bị vận chuyển.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954562" y="6034729"/>
            <a:ext cx="1787247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954562" y="6400965"/>
            <a:ext cx="4262318" cy="457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Chấn thương do nâng vác nặng,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cắt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phải khi xử lý vật liệu đóng gói.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573353" y="6034729"/>
            <a:ext cx="2012513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ngừa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573353" y="6400965"/>
            <a:ext cx="4262318" cy="457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thuật nâng vác an toàn,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</a:t>
            </a:r>
            <a:r>
              <a:rPr lang="en-US" sz="14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dụng thiết bị hỗ trợ, đeo găng tay bảo hộ.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9289BE-FA0D-9DBE-53F5-876C835BF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238" y="256342"/>
            <a:ext cx="2051804" cy="20518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36755" y="2570014"/>
            <a:ext cx="6710362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 khẩn cấp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303770" y="4077414"/>
            <a:ext cx="22860" cy="3590211"/>
          </a:xfrm>
          <a:prstGeom prst="roundRect">
            <a:avLst>
              <a:gd name="adj" fmla="val 80774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389191" y="4527471"/>
            <a:ext cx="718066" cy="22860"/>
          </a:xfrm>
          <a:prstGeom prst="roundRect">
            <a:avLst>
              <a:gd name="adj" fmla="val 80774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7084397" y="4308158"/>
            <a:ext cx="461605" cy="461605"/>
          </a:xfrm>
          <a:prstGeom prst="roundRect">
            <a:avLst>
              <a:gd name="adj" fmla="val 40002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7238345" y="4385072"/>
            <a:ext cx="15359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3558778" y="4282559"/>
            <a:ext cx="2628067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Đánh giá tình huống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18066" y="4726067"/>
            <a:ext cx="5468779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Xác định mức độ nghiêm trọng của tai nạn và thực hiện sơ cứu cần thiết.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523143" y="5553194"/>
            <a:ext cx="718066" cy="22860"/>
          </a:xfrm>
          <a:prstGeom prst="roundRect">
            <a:avLst>
              <a:gd name="adj" fmla="val 80774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7084397" y="5333881"/>
            <a:ext cx="461605" cy="461605"/>
          </a:xfrm>
          <a:prstGeom prst="roundRect">
            <a:avLst>
              <a:gd name="adj" fmla="val 40002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7214652" y="5410795"/>
            <a:ext cx="20109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443555" y="5308283"/>
            <a:ext cx="2564487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Thông báo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443555" y="5751790"/>
            <a:ext cx="5468779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Báo ngay cho bộ phận y tế và quản lý để xử lý tình huống.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389191" y="6476405"/>
            <a:ext cx="718066" cy="22860"/>
          </a:xfrm>
          <a:prstGeom prst="roundRect">
            <a:avLst>
              <a:gd name="adj" fmla="val 807740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4397" y="6257092"/>
            <a:ext cx="461605" cy="461605"/>
          </a:xfrm>
          <a:prstGeom prst="roundRect">
            <a:avLst>
              <a:gd name="adj" fmla="val 40002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7222272" y="6334006"/>
            <a:ext cx="18585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3393758" y="6231493"/>
            <a:ext cx="2793087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 và khắc phục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18066" y="6675001"/>
            <a:ext cx="5468779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Phân tích nguyên nhân và thực hiện biện pháp phòng ngừa trong tương lai.</a:t>
            </a:r>
            <a:endParaRPr lang="en-US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593572-0EE1-135C-DA81-306FBACAD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74181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183737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5022056"/>
            <a:ext cx="1290232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3355181" y="415802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6" name="Shape 4"/>
          <p:cNvSpPr/>
          <p:nvPr/>
        </p:nvSpPr>
        <p:spPr>
          <a:xfrm>
            <a:off x="3154442" y="480607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1518761" y="2510076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ATLD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1110853" y="3120985"/>
            <a:ext cx="451913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984915" y="5022056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0" name="Shape 8"/>
          <p:cNvSpPr/>
          <p:nvPr/>
        </p:nvSpPr>
        <p:spPr>
          <a:xfrm>
            <a:off x="5784175" y="480607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1" name="Text 9"/>
          <p:cNvSpPr/>
          <p:nvPr/>
        </p:nvSpPr>
        <p:spPr>
          <a:xfrm>
            <a:off x="4148495" y="6133028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740587" y="674393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614767" y="415802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4" name="Shape 12"/>
          <p:cNvSpPr/>
          <p:nvPr/>
        </p:nvSpPr>
        <p:spPr>
          <a:xfrm>
            <a:off x="8414028" y="480607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5" name="Text 13"/>
          <p:cNvSpPr/>
          <p:nvPr/>
        </p:nvSpPr>
        <p:spPr>
          <a:xfrm>
            <a:off x="6778347" y="2510076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900" dirty="0"/>
          </a:p>
        </p:txBody>
      </p:sp>
      <p:sp>
        <p:nvSpPr>
          <p:cNvPr id="16" name="Text 14"/>
          <p:cNvSpPr/>
          <p:nvPr/>
        </p:nvSpPr>
        <p:spPr>
          <a:xfrm>
            <a:off x="6370439" y="3120985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11244620" y="5022056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8" name="Shape 16"/>
          <p:cNvSpPr/>
          <p:nvPr/>
        </p:nvSpPr>
        <p:spPr>
          <a:xfrm>
            <a:off x="11043880" y="480607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9" name="Text 17"/>
          <p:cNvSpPr/>
          <p:nvPr/>
        </p:nvSpPr>
        <p:spPr>
          <a:xfrm>
            <a:off x="9408200" y="6133028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9000292" y="674393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9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5E9603C-205E-996B-E5B4-BE64BCA8F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002" y="2586205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2114" y="771406"/>
            <a:ext cx="6365558" cy="644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 an toàn lao động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89" y="2683291"/>
            <a:ext cx="515779" cy="51577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601156" y="2612826"/>
            <a:ext cx="2712244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lý thuyết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2601156" y="3058834"/>
            <a:ext cx="7699772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về quy định, quy trình an toàn và nhận diện nguy cơ.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87" y="4184572"/>
            <a:ext cx="515779" cy="51577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601154" y="4089323"/>
            <a:ext cx="25792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Thực hành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2601155" y="4535331"/>
            <a:ext cx="7699772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Hướng dẫn sử dụng thiết bị bảo hộ và xử lý tình huống khẩn cấp.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86" y="5763863"/>
            <a:ext cx="515779" cy="51577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601153" y="5699451"/>
            <a:ext cx="25792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Cấp chứng chỉ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2601153" y="6145459"/>
            <a:ext cx="7699772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Cấp chứng chỉ an toàn lao động sau khi hoàn thành khóa học.</a:t>
            </a: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90FAE5-5555-E768-DB12-1EC1132FF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427" y="3316486"/>
            <a:ext cx="5892426" cy="39260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9508" y="842843"/>
            <a:ext cx="7484983" cy="148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46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và đánh giá an toàn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829508" y="2946202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07388" y="3035022"/>
            <a:ext cx="177403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1599605" y="2946202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định kỳ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599605" y="3458647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kiểm tra an toàn thiết bị và quy trình làm việc hàng tháng.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829508" y="4720590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979884" y="4809411"/>
            <a:ext cx="232291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750" dirty="0"/>
          </a:p>
        </p:txBody>
      </p:sp>
      <p:sp>
        <p:nvSpPr>
          <p:cNvPr id="10" name="Text 7"/>
          <p:cNvSpPr/>
          <p:nvPr/>
        </p:nvSpPr>
        <p:spPr>
          <a:xfrm>
            <a:off x="1599605" y="4720590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Đánh giá rủi ro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599605" y="5233035"/>
            <a:ext cx="6714887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Phân tích và đánh giá các nguy cơ tiềm ẩn tại nơi làm việc.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829508" y="6225780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988695" y="6314601"/>
            <a:ext cx="214670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750" dirty="0"/>
          </a:p>
        </p:txBody>
      </p:sp>
      <p:sp>
        <p:nvSpPr>
          <p:cNvPr id="14" name="Text 11"/>
          <p:cNvSpPr/>
          <p:nvPr/>
        </p:nvSpPr>
        <p:spPr>
          <a:xfrm>
            <a:off x="1599605" y="6225780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Cải tiến liên tục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599605" y="6738225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Cập nhật và cải thiện các biện pháp an toàn dựa trên kết quả đánh giá.</a:t>
            </a:r>
            <a:endParaRPr lang="en-US" sz="18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8D2BF47-2C5A-1EFC-5A42-59D878338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070" y="3986555"/>
            <a:ext cx="5171516" cy="16031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9277" y="149102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215640"/>
            <a:ext cx="7415927" cy="2940129"/>
          </a:xfrm>
          <a:prstGeom prst="roundRect">
            <a:avLst>
              <a:gd name="adj" fmla="val 7557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79277" y="3230880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126212" y="3386614"/>
            <a:ext cx="356080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Bài kiểm tra ATLD nhóm 3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5188268" y="3386614"/>
            <a:ext cx="282963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trực tuyến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79277" y="4332446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26212" y="4488180"/>
            <a:ext cx="35608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Bảng báo giá dịch vụ huấn luyện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188268" y="4488180"/>
            <a:ext cx="2829639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79277" y="5434013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126212" y="5589746"/>
            <a:ext cx="356080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Tài liệu huấn luyện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188268" y="5589746"/>
            <a:ext cx="2829639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Tải về tài liệu</a:t>
            </a: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9ABE3A-4563-3C75-5936-9BFDD9C64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8713" y="7350442"/>
            <a:ext cx="2839176" cy="879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744</Words>
  <Application>Microsoft Office PowerPoint</Application>
  <PresentationFormat>Custom</PresentationFormat>
  <Paragraphs>103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4</cp:revision>
  <dcterms:created xsi:type="dcterms:W3CDTF">2024-11-05T06:25:29Z</dcterms:created>
  <dcterms:modified xsi:type="dcterms:W3CDTF">2024-11-05T07:08:37Z</dcterms:modified>
</cp:coreProperties>
</file>