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4630400" cy="8229600"/>
  <p:notesSz cx="8229600" cy="14630400"/>
  <p:embeddedFontLst>
    <p:embeddedFont>
      <p:font typeface="Abadi" panose="020B0604020104020204" pitchFamily="34" charset="0"/>
      <p:regular r:id="rId19"/>
    </p:embeddedFont>
    <p:embeddedFont>
      <p:font typeface="Open Sans" panose="020B0606030504020204" pitchFamily="34" charset="0"/>
      <p:regular r:id="rId20"/>
      <p:bold r:id="rId21"/>
    </p:embeddedFont>
    <p:embeddedFont>
      <p:font typeface="Open Sans Bold" panose="020B0806030504020204" charset="0"/>
      <p:bold r:id="rId22"/>
    </p:embeddedFont>
    <p:embeddedFont>
      <p:font typeface="Sitka Banner Semibold" pitchFamily="2" charset="0"/>
      <p:bold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F70"/>
    <a:srgbClr val="616A9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4" d="100"/>
          <a:sy n="64" d="100"/>
        </p:scale>
        <p:origin x="1866" y="8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2418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hyperlink" Target="https://antoannamviet.com/quan-trac-moi-truong-lao-dong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png"/><Relationship Id="rId5" Type="http://schemas.openxmlformats.org/officeDocument/2006/relationships/hyperlink" Target="https://antoannamviet.com/tai-lieu-an-toan-lao-dong-san-xuat-phu-kien-dien-thoai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6070" y="1908810"/>
            <a:ext cx="2842260" cy="4411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052036"/>
            <a:ext cx="8360350" cy="532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dirty="0">
                <a:solidFill>
                  <a:schemeClr val="accent1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An toàn lao </a:t>
            </a:r>
            <a:r>
              <a:rPr lang="en-US" sz="6700" b="1" dirty="0" err="1">
                <a:solidFill>
                  <a:schemeClr val="accent1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động</a:t>
            </a:r>
            <a:r>
              <a:rPr lang="en-US" sz="6700" b="1" dirty="0">
                <a:solidFill>
                  <a:schemeClr val="accent1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6700" b="1" dirty="0" err="1">
                <a:solidFill>
                  <a:schemeClr val="accent1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trong</a:t>
            </a:r>
            <a:endParaRPr lang="en-US" sz="6700" b="1" dirty="0">
              <a:solidFill>
                <a:schemeClr val="accent1"/>
              </a:solidFill>
              <a:latin typeface="Sitka Banner Semibold" pitchFamily="2" charset="0"/>
              <a:ea typeface="Unbounded Bold" pitchFamily="34" charset="-122"/>
              <a:cs typeface="Unbounded Bold" pitchFamily="34" charset="-120"/>
            </a:endParaRPr>
          </a:p>
          <a:p>
            <a:pPr marL="0" indent="0">
              <a:lnSpc>
                <a:spcPts val="8350"/>
              </a:lnSpc>
              <a:buNone/>
            </a:pPr>
            <a:r>
              <a:rPr lang="en-US" sz="6700" b="1" dirty="0" err="1">
                <a:solidFill>
                  <a:schemeClr val="accent1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Sản</a:t>
            </a:r>
            <a:r>
              <a:rPr lang="en-US" sz="6700" b="1" dirty="0">
                <a:solidFill>
                  <a:schemeClr val="accent1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6700" b="1" dirty="0" err="1">
                <a:solidFill>
                  <a:schemeClr val="accent1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Xuất</a:t>
            </a:r>
            <a:endParaRPr lang="en-US" sz="6700" b="1" dirty="0">
              <a:solidFill>
                <a:schemeClr val="accent1"/>
              </a:solidFill>
              <a:latin typeface="Sitka Banner Semibold" pitchFamily="2" charset="0"/>
              <a:ea typeface="Unbounded Bold" pitchFamily="34" charset="-122"/>
              <a:cs typeface="Unbounded Bold" pitchFamily="34" charset="-120"/>
            </a:endParaRPr>
          </a:p>
          <a:p>
            <a:pPr marL="0" indent="0">
              <a:lnSpc>
                <a:spcPts val="8350"/>
              </a:lnSpc>
              <a:buNone/>
            </a:pPr>
            <a:r>
              <a:rPr lang="en-US" sz="8000" b="1" dirty="0" err="1">
                <a:solidFill>
                  <a:srgbClr val="333F70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Phụ</a:t>
            </a:r>
            <a:r>
              <a:rPr lang="en-US" sz="8000" b="1" dirty="0">
                <a:solidFill>
                  <a:srgbClr val="333F70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8000" b="1" dirty="0" err="1">
                <a:solidFill>
                  <a:srgbClr val="333F70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Kiện</a:t>
            </a:r>
            <a:r>
              <a:rPr lang="en-US" sz="8000" b="1" dirty="0">
                <a:solidFill>
                  <a:srgbClr val="333F70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8000" b="1" dirty="0" err="1">
                <a:solidFill>
                  <a:srgbClr val="333F70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Điện</a:t>
            </a:r>
            <a:r>
              <a:rPr lang="en-US" sz="8000" b="1" dirty="0">
                <a:solidFill>
                  <a:srgbClr val="333F70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8000" b="1" dirty="0" err="1">
                <a:solidFill>
                  <a:srgbClr val="333F70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Thoại</a:t>
            </a:r>
            <a:endParaRPr lang="en-US" sz="8000" dirty="0">
              <a:solidFill>
                <a:srgbClr val="333F70"/>
              </a:solidFill>
              <a:latin typeface="Sitka Banner Semibold" pitchFamily="2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864037" y="6764060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382316" y="6745605"/>
            <a:ext cx="2591633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Bản</a:t>
            </a:r>
            <a:r>
              <a:rPr lang="en-US" sz="2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</a:t>
            </a: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quyền</a:t>
            </a:r>
            <a:r>
              <a:rPr lang="en-US" sz="2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</a:t>
            </a: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thuộc</a:t>
            </a:r>
            <a:r>
              <a:rPr lang="en-US" sz="2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An </a:t>
            </a: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Toàn</a:t>
            </a:r>
            <a:r>
              <a:rPr lang="en-US" sz="2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Nam </a:t>
            </a:r>
            <a:r>
              <a:rPr lang="en-US" sz="24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Việt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029D26-3D06-0F79-B494-F022AAED5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343" y="7312746"/>
            <a:ext cx="2960914" cy="9168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EBA65B-4117-EFCD-A1B6-E458D5B541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928" y="6662168"/>
            <a:ext cx="598714" cy="598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903923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Sitka Banner Semibold" pitchFamily="2" charset="0"/>
                <a:ea typeface="Unbounded Bold" pitchFamily="34" charset="-122"/>
                <a:cs typeface="Unbounded Bold" pitchFamily="34" charset="-120"/>
              </a:rPr>
              <a:t>Thống kê tai nạn lao động</a:t>
            </a:r>
            <a:endParaRPr lang="en-US" sz="4850" dirty="0">
              <a:latin typeface="Sitka Banner Semibold" pitchFamily="2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864037" y="3094911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45369" y="3187422"/>
            <a:ext cx="19264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666280" y="309491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Số vụ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666280" y="3628787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3.201 vụ tai nạn lao động, giảm 227 vụ so với cùng kỳ năm trước.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64037" y="4943356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87147" y="5035867"/>
            <a:ext cx="3092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666280" y="494335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Số người bị nạn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1666280" y="5477232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3.065 người, giảm 197 người so với cùng kỳ năm trước.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64037" y="6396752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86314" y="6489263"/>
            <a:ext cx="31075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666280" y="6396752"/>
            <a:ext cx="318920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Số vụ chết người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666280" y="6930628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320 vụ, giảm 25 vụ so với cùng kỳ năm trước.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647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8066" y="3128963"/>
            <a:ext cx="11096625" cy="641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Tai nạn do máy móc không an toàn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303770" y="4077891"/>
            <a:ext cx="22860" cy="3590568"/>
          </a:xfrm>
          <a:prstGeom prst="roundRect">
            <a:avLst>
              <a:gd name="adj" fmla="val 376983"/>
            </a:avLst>
          </a:prstGeom>
          <a:solidFill>
            <a:srgbClr val="BCDBD4"/>
          </a:solidFill>
          <a:ln/>
        </p:spPr>
      </p:sp>
      <p:sp>
        <p:nvSpPr>
          <p:cNvPr id="5" name="Shape 2"/>
          <p:cNvSpPr/>
          <p:nvPr/>
        </p:nvSpPr>
        <p:spPr>
          <a:xfrm>
            <a:off x="6389191" y="4527947"/>
            <a:ext cx="718066" cy="22860"/>
          </a:xfrm>
          <a:prstGeom prst="roundRect">
            <a:avLst>
              <a:gd name="adj" fmla="val 376983"/>
            </a:avLst>
          </a:prstGeom>
          <a:solidFill>
            <a:srgbClr val="BCDBD4"/>
          </a:solidFill>
          <a:ln/>
        </p:spPr>
      </p:sp>
      <p:sp>
        <p:nvSpPr>
          <p:cNvPr id="6" name="Shape 3"/>
          <p:cNvSpPr/>
          <p:nvPr/>
        </p:nvSpPr>
        <p:spPr>
          <a:xfrm>
            <a:off x="7084397" y="4308634"/>
            <a:ext cx="461605" cy="461605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235130" y="4385548"/>
            <a:ext cx="160020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3622000" y="4283035"/>
            <a:ext cx="2564725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Nguyên nhân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18066" y="4726662"/>
            <a:ext cx="5468660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Máy móc không được bảo trì đúng cách hoặc thiếu thiết bị an toàn.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523143" y="5553789"/>
            <a:ext cx="718066" cy="22860"/>
          </a:xfrm>
          <a:prstGeom prst="roundRect">
            <a:avLst>
              <a:gd name="adj" fmla="val 376983"/>
            </a:avLst>
          </a:prstGeom>
          <a:solidFill>
            <a:srgbClr val="BCDBD4"/>
          </a:solidFill>
          <a:ln/>
        </p:spPr>
      </p:sp>
      <p:sp>
        <p:nvSpPr>
          <p:cNvPr id="11" name="Shape 8"/>
          <p:cNvSpPr/>
          <p:nvPr/>
        </p:nvSpPr>
        <p:spPr>
          <a:xfrm>
            <a:off x="7084397" y="5334476"/>
            <a:ext cx="461605" cy="461605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86672" y="5411391"/>
            <a:ext cx="256937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8443674" y="5308878"/>
            <a:ext cx="2564725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Hậu quả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443674" y="5752505"/>
            <a:ext cx="5468660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Công nhân có thể bị kẹt tay vào máy ép, gây chấn thương nặng.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389191" y="6477000"/>
            <a:ext cx="718066" cy="22860"/>
          </a:xfrm>
          <a:prstGeom prst="roundRect">
            <a:avLst>
              <a:gd name="adj" fmla="val 376983"/>
            </a:avLst>
          </a:prstGeom>
          <a:solidFill>
            <a:srgbClr val="BCDBD4"/>
          </a:solidFill>
          <a:ln/>
        </p:spPr>
      </p:sp>
      <p:sp>
        <p:nvSpPr>
          <p:cNvPr id="16" name="Shape 13"/>
          <p:cNvSpPr/>
          <p:nvPr/>
        </p:nvSpPr>
        <p:spPr>
          <a:xfrm>
            <a:off x="7084397" y="6257687"/>
            <a:ext cx="461605" cy="461605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186077" y="6334601"/>
            <a:ext cx="258128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3622000" y="6232088"/>
            <a:ext cx="2564725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Giải pháp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718066" y="6675715"/>
            <a:ext cx="5468660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Lắp đặt bộ phận bảo vệ, bảo trì định kỳ và huấn luyện công nhân.</a:t>
            </a:r>
            <a:endParaRPr lang="en-US" sz="16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D378976-A63D-7848-2460-D0FE7558C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343" y="7312746"/>
            <a:ext cx="2960914" cy="9168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014776"/>
            <a:ext cx="129023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Tai nạn do môi trường làm việc không an toàn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417492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Nguyên nhân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4807506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Sàn nhà trơn trượt, ánh sáng kém, không gian chật hẹp.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417492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Hậu quả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4807506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Trượt ngã, va đập, hoặc các chấn thương khác.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417492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Giải pháp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4807506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Đảm bảo môi trường sạch sẽ, thoáng đãng và được chiếu sáng đầy đủ.</a:t>
            </a:r>
            <a:endParaRPr lang="en-US" sz="1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4A8453-D04A-7354-C559-D9E527BE6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4343" y="7312746"/>
            <a:ext cx="2960914" cy="9168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478" y="1089303"/>
            <a:ext cx="7589044" cy="1388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Tai nạn do thiếu huấn luyện và giám sát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777478" y="2810947"/>
            <a:ext cx="7589044" cy="1295043"/>
          </a:xfrm>
          <a:prstGeom prst="roundRect">
            <a:avLst>
              <a:gd name="adj" fmla="val 720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07150" y="3040618"/>
            <a:ext cx="2776895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Nguyên nhân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007150" y="3520916"/>
            <a:ext cx="7129701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Công nhân không được đào tạo đầy đủ về quy trình an toàn.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777478" y="4328041"/>
            <a:ext cx="7589044" cy="1295043"/>
          </a:xfrm>
          <a:prstGeom prst="roundRect">
            <a:avLst>
              <a:gd name="adj" fmla="val 720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07150" y="4557713"/>
            <a:ext cx="2776895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Hậu quả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007150" y="5038011"/>
            <a:ext cx="7129701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Vận hành sai cách thiết bị, gây cháy nổ hoặc hỏng máy móc.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77478" y="5845135"/>
            <a:ext cx="7589044" cy="1295043"/>
          </a:xfrm>
          <a:prstGeom prst="roundRect">
            <a:avLst>
              <a:gd name="adj" fmla="val 720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07150" y="6074807"/>
            <a:ext cx="2776895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Giải pháp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1007150" y="6555105"/>
            <a:ext cx="7129701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Tổ chức khóa huấn luyện định kỳ và đảm bảo giám sát liên tục.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3667" y="650915"/>
            <a:ext cx="7616666" cy="1363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Tai nạn do tiếp xúc với hóa chất độc hại</a:t>
            </a:r>
            <a:endParaRPr lang="en-US" sz="42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667" y="2341840"/>
            <a:ext cx="1090970" cy="17455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81820" y="2559963"/>
            <a:ext cx="2727365" cy="34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Tiếp xúc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2181820" y="3031688"/>
            <a:ext cx="6198513" cy="34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Công nhân tiếp xúc với keo dán, dung môi, hoặc chất tẩy rửa.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667" y="4087416"/>
            <a:ext cx="1090970" cy="174557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81820" y="4305538"/>
            <a:ext cx="2727365" cy="34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Hậu quả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2181820" y="4777264"/>
            <a:ext cx="6198513" cy="34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Dị ứng da, khó thở, hoặc ngộ độc.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667" y="5832991"/>
            <a:ext cx="1090970" cy="17455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81820" y="6051113"/>
            <a:ext cx="2727365" cy="34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Phòng ngừa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2181820" y="6522839"/>
            <a:ext cx="6198513" cy="34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Cung cấp trang thiết bị bảo hộ và đảm bảo thông gió tốt.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8995" y="1169194"/>
            <a:ext cx="7618809" cy="136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Tai nạn do kiệt sức và làm việc quá sức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6560582" y="2857619"/>
            <a:ext cx="30480" cy="4202668"/>
          </a:xfrm>
          <a:prstGeom prst="roundRect">
            <a:avLst>
              <a:gd name="adj" fmla="val 300237"/>
            </a:avLst>
          </a:prstGeom>
          <a:solidFill>
            <a:srgbClr val="BCDBD4"/>
          </a:solidFill>
          <a:ln/>
        </p:spPr>
      </p:sp>
      <p:sp>
        <p:nvSpPr>
          <p:cNvPr id="5" name="Shape 2"/>
          <p:cNvSpPr/>
          <p:nvPr/>
        </p:nvSpPr>
        <p:spPr>
          <a:xfrm>
            <a:off x="6790432" y="3332440"/>
            <a:ext cx="762595" cy="30480"/>
          </a:xfrm>
          <a:prstGeom prst="roundRect">
            <a:avLst>
              <a:gd name="adj" fmla="val 300237"/>
            </a:avLst>
          </a:prstGeom>
          <a:solidFill>
            <a:srgbClr val="BCDBD4"/>
          </a:solidFill>
          <a:ln/>
        </p:spPr>
      </p:sp>
      <p:sp>
        <p:nvSpPr>
          <p:cNvPr id="6" name="Shape 3"/>
          <p:cNvSpPr/>
          <p:nvPr/>
        </p:nvSpPr>
        <p:spPr>
          <a:xfrm>
            <a:off x="6330732" y="3102650"/>
            <a:ext cx="490180" cy="490180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90871" y="3184327"/>
            <a:ext cx="169902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7774186" y="3075503"/>
            <a:ext cx="2723555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Nguyên nhân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774186" y="3546753"/>
            <a:ext cx="6093619" cy="348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Công nhân phải làm việc quá sức, dẫn đến kiệt sức.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790432" y="4805958"/>
            <a:ext cx="762595" cy="30480"/>
          </a:xfrm>
          <a:prstGeom prst="roundRect">
            <a:avLst>
              <a:gd name="adj" fmla="val 300237"/>
            </a:avLst>
          </a:prstGeom>
          <a:solidFill>
            <a:srgbClr val="BCDBD4"/>
          </a:solidFill>
          <a:ln/>
        </p:spPr>
      </p:sp>
      <p:sp>
        <p:nvSpPr>
          <p:cNvPr id="11" name="Shape 8"/>
          <p:cNvSpPr/>
          <p:nvPr/>
        </p:nvSpPr>
        <p:spPr>
          <a:xfrm>
            <a:off x="6330732" y="4576167"/>
            <a:ext cx="490180" cy="490180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9317" y="4657844"/>
            <a:ext cx="272891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550" dirty="0"/>
          </a:p>
        </p:txBody>
      </p:sp>
      <p:sp>
        <p:nvSpPr>
          <p:cNvPr id="13" name="Text 10"/>
          <p:cNvSpPr/>
          <p:nvPr/>
        </p:nvSpPr>
        <p:spPr>
          <a:xfrm>
            <a:off x="7774186" y="4549021"/>
            <a:ext cx="2723555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Hậu quả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7774186" y="5020270"/>
            <a:ext cx="6093619" cy="348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Giảm khả năng tập trung, tăng nguy cơ tai nạn do sơ suất.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790432" y="6279475"/>
            <a:ext cx="762595" cy="30480"/>
          </a:xfrm>
          <a:prstGeom prst="roundRect">
            <a:avLst>
              <a:gd name="adj" fmla="val 300237"/>
            </a:avLst>
          </a:prstGeom>
          <a:solidFill>
            <a:srgbClr val="BCDBD4"/>
          </a:solidFill>
          <a:ln/>
        </p:spPr>
      </p:sp>
      <p:sp>
        <p:nvSpPr>
          <p:cNvPr id="16" name="Shape 13"/>
          <p:cNvSpPr/>
          <p:nvPr/>
        </p:nvSpPr>
        <p:spPr>
          <a:xfrm>
            <a:off x="6330732" y="6049685"/>
            <a:ext cx="490180" cy="490180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38721" y="6131362"/>
            <a:ext cx="274201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7774186" y="6022538"/>
            <a:ext cx="2723555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Giải pháp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7774186" y="6493788"/>
            <a:ext cx="6093619" cy="348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Xây dựng lịch làm việc hợp lý, đảm bảo thời gian nghỉ ngơi.</a:t>
            </a:r>
            <a:endParaRPr lang="en-US" sz="17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0AA9A21-9684-56D5-63EE-7FF8546D4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343" y="7312746"/>
            <a:ext cx="2960914" cy="9168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88273" y="552212"/>
            <a:ext cx="7740253" cy="1253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An toàn trong gia công cơ khí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273" y="2106216"/>
            <a:ext cx="501253" cy="50125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88273" y="2807970"/>
            <a:ext cx="2506623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Máy CNC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88273" y="3241477"/>
            <a:ext cx="7740253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Đảm bảo chính xác cao trong gia công các bộ phận kim loại.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273" y="4163735"/>
            <a:ext cx="501253" cy="50125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188273" y="4865489"/>
            <a:ext cx="2506623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Máy ép nhựa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6188273" y="5298996"/>
            <a:ext cx="7740253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Tạo hình các bộ phận vỏ ngoài của phụ kiện điện thoại.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8273" y="6221254"/>
            <a:ext cx="501253" cy="50125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188273" y="6923008"/>
            <a:ext cx="2506623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An toàn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6188273" y="7356515"/>
            <a:ext cx="7740253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Tuân thủ quy trình vận hành và sử dụng thiết bị bảo hộ.</a:t>
            </a:r>
            <a:endParaRPr lang="en-US" sz="15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6BC090-2AC5-2ADF-46B1-9A7ABC851B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24343" y="7312746"/>
            <a:ext cx="2960914" cy="9168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610" y="2288858"/>
            <a:ext cx="4869180" cy="365188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939760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An toàn trong hàn linh kiện điện tử</a:t>
            </a:r>
            <a:endParaRPr lang="en-US" sz="4850" dirty="0"/>
          </a:p>
        </p:txBody>
      </p:sp>
      <p:sp>
        <p:nvSpPr>
          <p:cNvPr id="5" name="Shape 1"/>
          <p:cNvSpPr/>
          <p:nvPr/>
        </p:nvSpPr>
        <p:spPr>
          <a:xfrm>
            <a:off x="864037" y="2853095"/>
            <a:ext cx="7415927" cy="4436745"/>
          </a:xfrm>
          <a:prstGeom prst="roundRect">
            <a:avLst>
              <a:gd name="adj" fmla="val 2337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879277" y="2868335"/>
            <a:ext cx="7384613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1126927" y="3024068"/>
            <a:ext cx="196381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Thiết bị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3591997" y="3024068"/>
            <a:ext cx="196000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Nguy cơ</a:t>
            </a: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6053257" y="3024068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Biện pháp an toàn</a:t>
            </a:r>
            <a:endParaRPr lang="en-US" sz="1900" dirty="0"/>
          </a:p>
        </p:txBody>
      </p:sp>
      <p:sp>
        <p:nvSpPr>
          <p:cNvPr id="10" name="Shape 6"/>
          <p:cNvSpPr/>
          <p:nvPr/>
        </p:nvSpPr>
        <p:spPr>
          <a:xfrm>
            <a:off x="879277" y="3969901"/>
            <a:ext cx="7384613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7"/>
          <p:cNvSpPr/>
          <p:nvPr/>
        </p:nvSpPr>
        <p:spPr>
          <a:xfrm>
            <a:off x="1126927" y="4125635"/>
            <a:ext cx="196381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Máy hàn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3591997" y="4125635"/>
            <a:ext cx="196000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Bỏng, điện giật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6053257" y="4125635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Sử dụng găng tay, kính bảo hộ</a:t>
            </a:r>
            <a:endParaRPr lang="en-US" sz="1900" dirty="0"/>
          </a:p>
        </p:txBody>
      </p:sp>
      <p:sp>
        <p:nvSpPr>
          <p:cNvPr id="14" name="Shape 10"/>
          <p:cNvSpPr/>
          <p:nvPr/>
        </p:nvSpPr>
        <p:spPr>
          <a:xfrm>
            <a:off x="879277" y="5071467"/>
            <a:ext cx="7384613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1"/>
          <p:cNvSpPr/>
          <p:nvPr/>
        </p:nvSpPr>
        <p:spPr>
          <a:xfrm>
            <a:off x="1126927" y="5227201"/>
            <a:ext cx="196381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Khói hàn</a:t>
            </a:r>
            <a:endParaRPr lang="en-US" sz="1900" dirty="0"/>
          </a:p>
        </p:txBody>
      </p:sp>
      <p:sp>
        <p:nvSpPr>
          <p:cNvPr id="16" name="Text 12"/>
          <p:cNvSpPr/>
          <p:nvPr/>
        </p:nvSpPr>
        <p:spPr>
          <a:xfrm>
            <a:off x="3591997" y="5227201"/>
            <a:ext cx="196000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Kích ứng hô hấp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6053257" y="5227201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Hệ thống thông gió, khẩu trang</a:t>
            </a:r>
            <a:endParaRPr lang="en-US" sz="1900" dirty="0"/>
          </a:p>
        </p:txBody>
      </p:sp>
      <p:sp>
        <p:nvSpPr>
          <p:cNvPr id="18" name="Shape 14"/>
          <p:cNvSpPr/>
          <p:nvPr/>
        </p:nvSpPr>
        <p:spPr>
          <a:xfrm>
            <a:off x="879277" y="6173033"/>
            <a:ext cx="7384613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9" name="Text 15"/>
          <p:cNvSpPr/>
          <p:nvPr/>
        </p:nvSpPr>
        <p:spPr>
          <a:xfrm>
            <a:off x="1126927" y="6328767"/>
            <a:ext cx="196381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Linh kiện nhỏ</a:t>
            </a:r>
            <a:endParaRPr lang="en-US" sz="1900" dirty="0"/>
          </a:p>
        </p:txBody>
      </p:sp>
      <p:sp>
        <p:nvSpPr>
          <p:cNvPr id="20" name="Text 16"/>
          <p:cNvSpPr/>
          <p:nvPr/>
        </p:nvSpPr>
        <p:spPr>
          <a:xfrm>
            <a:off x="3591997" y="6328767"/>
            <a:ext cx="196000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Tổn thương mắt</a:t>
            </a:r>
            <a:endParaRPr lang="en-US" sz="1900" dirty="0"/>
          </a:p>
        </p:txBody>
      </p:sp>
      <p:sp>
        <p:nvSpPr>
          <p:cNvPr id="21" name="Text 17"/>
          <p:cNvSpPr/>
          <p:nvPr/>
        </p:nvSpPr>
        <p:spPr>
          <a:xfrm>
            <a:off x="6053257" y="6328767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Kính bảo vệ, ánh sáng đầy đủ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903923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An toàn trong đóng gói sản phẩm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3094911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45369" y="3187422"/>
            <a:ext cx="19264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666280" y="309491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Kiểm tra bao bì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666280" y="3628787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Đảm bảo không có lỗi như rách, nứt trước khi sử dụng.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64037" y="4548307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87147" y="4640818"/>
            <a:ext cx="3092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666280" y="4548307"/>
            <a:ext cx="318396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Sử dụng công cụ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1666280" y="5082183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Cẩn thận khi dùng dao cắt bao bì để tránh chấn thương.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64037" y="6001703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86314" y="6094214"/>
            <a:ext cx="31075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666280" y="6001703"/>
            <a:ext cx="381845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Môi trường làm việc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666280" y="6535579"/>
            <a:ext cx="661368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Giữ khu vực đóng gói sạch sẽ, thoáng mát để tránh tai nạn.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308610"/>
            <a:ext cx="4389120" cy="2468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4037" y="4455914"/>
            <a:ext cx="5014674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Các dạng tai nạn lao động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864037" y="5119330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Thiếu cẩn trọng hoặc điều kiện làm việc không đảm bảo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864037" y="5792033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Chấn thương do sử dụng công cụ và thiết bị đóng gói</a:t>
            </a:r>
            <a:endParaRPr lang="en-US" sz="1900" dirty="0"/>
          </a:p>
        </p:txBody>
      </p:sp>
      <p:sp>
        <p:nvSpPr>
          <p:cNvPr id="7" name="Text 3"/>
          <p:cNvSpPr/>
          <p:nvPr/>
        </p:nvSpPr>
        <p:spPr>
          <a:xfrm>
            <a:off x="864037" y="6464737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Tình trạng cơ thể bị mệt mỏi hoặc căng thẳng</a:t>
            </a:r>
            <a:endParaRPr lang="en-US" sz="19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3C6574-BEEF-AD60-65A3-B69FF34CB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343" y="7312746"/>
            <a:ext cx="2960914" cy="91685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702957"/>
            <a:ext cx="4243388" cy="28236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3929" y="118645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Nguyên nhân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7978973" y="1849874"/>
            <a:ext cx="30480" cy="4545211"/>
          </a:xfrm>
          <a:prstGeom prst="roundRect">
            <a:avLst>
              <a:gd name="adj" fmla="val 340200"/>
            </a:avLst>
          </a:prstGeom>
          <a:solidFill>
            <a:srgbClr val="BCDBD4"/>
          </a:solidFill>
          <a:ln/>
        </p:spPr>
      </p:sp>
      <p:sp>
        <p:nvSpPr>
          <p:cNvPr id="5" name="Shape 2"/>
          <p:cNvSpPr/>
          <p:nvPr/>
        </p:nvSpPr>
        <p:spPr>
          <a:xfrm>
            <a:off x="8241447" y="2389942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BCDBD4"/>
          </a:solidFill>
          <a:ln/>
        </p:spPr>
      </p:sp>
      <p:sp>
        <p:nvSpPr>
          <p:cNvPr id="6" name="Shape 3"/>
          <p:cNvSpPr/>
          <p:nvPr/>
        </p:nvSpPr>
        <p:spPr>
          <a:xfrm>
            <a:off x="7716500" y="2127528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897832" y="2220039"/>
            <a:ext cx="19264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9352002" y="2096691"/>
            <a:ext cx="338089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Sự thiếu cẩn thận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8241447" y="3516154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BCDBD4"/>
          </a:solidFill>
          <a:ln/>
        </p:spPr>
      </p:sp>
      <p:sp>
        <p:nvSpPr>
          <p:cNvPr id="10" name="Shape 7"/>
          <p:cNvSpPr/>
          <p:nvPr/>
        </p:nvSpPr>
        <p:spPr>
          <a:xfrm>
            <a:off x="7716500" y="3253740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839611" y="3346252"/>
            <a:ext cx="3092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9352002" y="3222903"/>
            <a:ext cx="442198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Điều kiện làm việc không thuận lợi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8241447" y="5028128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BCDBD4"/>
          </a:solidFill>
          <a:ln/>
        </p:spPr>
      </p:sp>
      <p:sp>
        <p:nvSpPr>
          <p:cNvPr id="14" name="Shape 11"/>
          <p:cNvSpPr/>
          <p:nvPr/>
        </p:nvSpPr>
        <p:spPr>
          <a:xfrm>
            <a:off x="7716500" y="4765715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15240">
            <a:solidFill>
              <a:srgbClr val="BCDBD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838777" y="4858226"/>
            <a:ext cx="310753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900" dirty="0"/>
          </a:p>
        </p:txBody>
      </p:sp>
      <p:sp>
        <p:nvSpPr>
          <p:cNvPr id="16" name="Text 13"/>
          <p:cNvSpPr/>
          <p:nvPr/>
        </p:nvSpPr>
        <p:spPr>
          <a:xfrm>
            <a:off x="9352002" y="4734878"/>
            <a:ext cx="442198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Thể lực người lao động không đáp ứng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9352002" y="5753219"/>
            <a:ext cx="4421981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7623929" y="6672739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B28825B-00F0-1173-D73F-612124053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343" y="7312746"/>
            <a:ext cx="2960914" cy="91685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408986"/>
            <a:ext cx="437947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Biện pháp phòng tránh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072402"/>
            <a:ext cx="6150054" cy="41000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37" y="6450092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7623929" y="2300288"/>
            <a:ext cx="6150054" cy="987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Thực hiện </a:t>
            </a:r>
            <a:r>
              <a:rPr lang="en-US" sz="1900" b="1" u="sng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quan trắc môi trường lao động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7623929" y="3374112"/>
            <a:ext cx="6150054" cy="987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Bảo trì và kiểm tra định kỳ các công cụ và thiết bị đóng gói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7623929" y="4447937"/>
            <a:ext cx="6150054" cy="1481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Cung cấp đào tạo an toàn cho nhân viên và sử dụng thiết bị bảo hộ cá nhân là cần thiết</a:t>
            </a:r>
            <a:endParaRPr lang="en-US" sz="19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17DF6C-CAB4-6704-7457-95A4AC5A4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343" y="7312746"/>
            <a:ext cx="2960914" cy="91685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582460"/>
            <a:ext cx="4981337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Quy định an toàn lao động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64037" y="2332196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Đảm bảo rằng tất cả công cụ và thiết bị được sử dụng đúng cách và đã được kiểm tra định kỳ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4037" y="3208615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Môi trường làm việc cần phải được duy trì theo các tiêu chuẩn an toàn</a:t>
            </a:r>
            <a:endParaRPr lang="en-US" sz="1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929" y="2523530"/>
            <a:ext cx="6150054" cy="322873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623929" y="6029920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03AAE4-06F7-11A8-1BE0-21B396E9F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343" y="7312746"/>
            <a:ext cx="2960914" cy="91685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573298"/>
            <a:ext cx="6206847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Xử lý tình huống tai nạn lao động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64037" y="3458885"/>
            <a:ext cx="3898821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Bước đầu tiên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là ngừng ngay hoạt động của thiết bị liên quan để tránh nguy cơ làm trầm trọng thêm tình trạng chấn thương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5372695" y="3458885"/>
            <a:ext cx="3898821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Nếu tai nạn liên quan đến khói hoặc chất độc 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từ bao bì hoặc vật liệu đóng gói, cần di chuyển nạn nhân ra khỏi khu vực bị ô nhiễm đến nơi thông thoáng hơn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9881354" y="3458885"/>
            <a:ext cx="3898821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Sau khi tình huống khẩn cấp được xử lý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cần thực hiện điều tra để xác định nguyên nhân gây tai nạn</a:t>
            </a:r>
            <a:endParaRPr lang="en-US" sz="1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31C86D-25CF-12DF-30B8-7AA704003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4343" y="7312746"/>
            <a:ext cx="2960914" cy="91685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308237"/>
            <a:ext cx="992124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5500" b="1" dirty="0">
                <a:solidFill>
                  <a:srgbClr val="333F70"/>
                </a:solidFill>
                <a:latin typeface="Abadi" panose="020F0502020204030204" pitchFamily="34" charset="0"/>
                <a:ea typeface="Unbounded Bold" pitchFamily="34" charset="-122"/>
                <a:cs typeface="Unbounded Bold" pitchFamily="34" charset="-120"/>
              </a:rPr>
              <a:t>PHẦN III: Tham khảo thêm</a:t>
            </a:r>
            <a:endParaRPr lang="en-US" sz="5500" dirty="0"/>
          </a:p>
        </p:txBody>
      </p:sp>
      <p:sp>
        <p:nvSpPr>
          <p:cNvPr id="3" name="Text 1"/>
          <p:cNvSpPr/>
          <p:nvPr/>
        </p:nvSpPr>
        <p:spPr>
          <a:xfrm>
            <a:off x="864034" y="3068344"/>
            <a:ext cx="12902327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+mj-lt"/>
              <a:buAutoNum type="arabicPeriod"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Bài kiểm tra an toàn lao động nhóm 3 </a:t>
            </a:r>
          </a:p>
          <a:p>
            <a:pPr algn="l">
              <a:lnSpc>
                <a:spcPts val="3100"/>
              </a:lnSpc>
              <a:buSzPct val="100000"/>
            </a:pP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3"/>
              </a:rPr>
              <a:t>Trắc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3"/>
              </a:rPr>
              <a:t> nghiệm an toàn lao động nhóm 3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4037" y="4456385"/>
            <a:ext cx="12902327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Font typeface="+mj-lt"/>
              <a:buAutoNum type="arabicPeriod" startAt="2"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Bảng báo giá dịch vụ huấn luyện an toàn lao </a:t>
            </a:r>
            <a:r>
              <a:rPr lang="en-US" sz="1900" b="1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động</a:t>
            </a: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</a:p>
          <a:p>
            <a:pPr algn="l">
              <a:lnSpc>
                <a:spcPts val="3100"/>
              </a:lnSpc>
              <a:buSzPct val="100000"/>
            </a:pP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/>
              </a:rPr>
              <a:t>Xem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/>
              </a:rPr>
              <a:t> chi tiết</a:t>
            </a:r>
            <a:endParaRPr lang="en-US" sz="1900" dirty="0"/>
          </a:p>
        </p:txBody>
      </p:sp>
      <p:sp>
        <p:nvSpPr>
          <p:cNvPr id="5" name="Text 3">
            <a:hlinkClick r:id="rId5"/>
          </p:cNvPr>
          <p:cNvSpPr/>
          <p:nvPr/>
        </p:nvSpPr>
        <p:spPr>
          <a:xfrm>
            <a:off x="864037" y="5844426"/>
            <a:ext cx="12902327" cy="91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100"/>
              </a:lnSpc>
              <a:buSzPct val="100000"/>
            </a:pP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 </a:t>
            </a:r>
            <a:r>
              <a:rPr lang="en-US" sz="1900" b="1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Tải</a:t>
            </a:r>
            <a:r>
              <a:rPr lang="en-US" sz="1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900" b="1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về</a:t>
            </a:r>
            <a:endParaRPr lang="en-US" sz="1900" b="1" dirty="0">
              <a:solidFill>
                <a:srgbClr val="333F70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algn="l">
              <a:lnSpc>
                <a:spcPts val="3100"/>
              </a:lnSpc>
              <a:buSzPct val="100000"/>
            </a:pP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Tài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liệu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huấn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luyện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an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toàn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lao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động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sản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xuất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phụ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kiện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điện</a:t>
            </a:r>
            <a:r>
              <a:rPr lang="en-US" sz="1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 </a:t>
            </a:r>
            <a:r>
              <a:rPr lang="en-US" sz="190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/>
              </a:rPr>
              <a:t>thoại</a:t>
            </a:r>
            <a:endParaRPr lang="en-US" sz="1900" dirty="0">
              <a:solidFill>
                <a:srgbClr val="333F7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712E48-44E7-C9F5-87BC-DA34A954F7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4343" y="7312746"/>
            <a:ext cx="2960914" cy="9168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874</Words>
  <Application>Microsoft Office PowerPoint</Application>
  <PresentationFormat>Custom</PresentationFormat>
  <Paragraphs>130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Open Sans</vt:lpstr>
      <vt:lpstr>Open Sans Bold</vt:lpstr>
      <vt:lpstr>Sitka Banner Semibold</vt:lpstr>
      <vt:lpstr>Abadi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5</cp:revision>
  <dcterms:created xsi:type="dcterms:W3CDTF">2024-10-26T04:09:11Z</dcterms:created>
  <dcterms:modified xsi:type="dcterms:W3CDTF">2024-10-26T04:27:01Z</dcterms:modified>
</cp:coreProperties>
</file>