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Fraunces Extra Bold" panose="020B0604020202020204" charset="0"/>
      <p:regular r:id="rId16"/>
    </p:embeddedFont>
    <p:embeddedFont>
      <p:font typeface="Posterama" panose="020B0504020200020000" pitchFamily="3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2490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537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5" Type="http://schemas.openxmlformats.org/officeDocument/2006/relationships/hyperlink" Target="https://antoannamviet.com/tai-lieu-an-toan-lao-dong-san-xuat-phu-tung-o-to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10" y="2745343"/>
            <a:ext cx="4869180" cy="27389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50437" y="2116693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động trong sản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88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phụ</a:t>
            </a:r>
            <a:r>
              <a:rPr lang="en-US" sz="8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88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tùng</a:t>
            </a:r>
            <a:r>
              <a:rPr lang="en-US" sz="8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ô </a:t>
            </a:r>
            <a:r>
              <a:rPr lang="en-US" sz="88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tô</a:t>
            </a:r>
            <a:endParaRPr lang="en-US" sz="8800" dirty="0"/>
          </a:p>
        </p:txBody>
      </p:sp>
      <p:sp>
        <p:nvSpPr>
          <p:cNvPr id="5" name="Shape 1"/>
          <p:cNvSpPr/>
          <p:nvPr/>
        </p:nvSpPr>
        <p:spPr>
          <a:xfrm>
            <a:off x="6350437" y="5699403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057" y="5707023"/>
            <a:ext cx="379690" cy="37969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68716" y="5680948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Posterama" panose="020B0502040204020203" pitchFamily="34" charset="0"/>
                <a:ea typeface="Nobile Bold" pitchFamily="34" charset="-122"/>
                <a:cs typeface="Poppins" panose="020B0502040204020203" pitchFamily="2" charset="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Posterama" panose="020B0502040204020203" pitchFamily="34" charset="0"/>
                <a:ea typeface="Nobile Bold" pitchFamily="34" charset="-122"/>
                <a:cs typeface="Poppins" panose="020B0502040204020203" pitchFamily="2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Posterama" panose="020B0502040204020203" pitchFamily="34" charset="0"/>
                <a:ea typeface="Nobile Bold" pitchFamily="34" charset="-122"/>
                <a:cs typeface="Poppins" panose="020B0502040204020203" pitchFamily="2" charset="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Posterama" panose="020B0502040204020203" pitchFamily="34" charset="0"/>
                <a:ea typeface="Nobile Bold" pitchFamily="34" charset="-122"/>
                <a:cs typeface="Poppins" panose="020B0502040204020203" pitchFamily="2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Posterama" panose="020B0502040204020203" pitchFamily="34" charset="0"/>
                <a:ea typeface="Nobile Bold" pitchFamily="34" charset="-122"/>
                <a:cs typeface="Poppins" panose="020B0502040204020203" pitchFamily="2" charset="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Posterama" panose="020B0502040204020203" pitchFamily="34" charset="0"/>
                <a:ea typeface="Nobile Bold" pitchFamily="34" charset="-122"/>
                <a:cs typeface="Poppins" panose="020B0502040204020203" pitchFamily="2" charset="0"/>
              </a:rPr>
              <a:t> An Toàn Nam Việt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015CE4-BFE9-C864-55B8-97AB91934B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2886" y="7319221"/>
            <a:ext cx="2940003" cy="9103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895600"/>
            <a:ext cx="3657600" cy="2438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50437" y="903923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Tình hình tai nạn lao động chung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6350437" y="3094911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6535698" y="3187422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7152680" y="309491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vụ tai nạn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152680" y="3628787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6 tháng đầu năm 2024 xảy ra 3.201 vụ, giảm 7,09% so với cùng kỳ 2023.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6350437" y="4943356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0" name="Text 6"/>
          <p:cNvSpPr/>
          <p:nvPr/>
        </p:nvSpPr>
        <p:spPr>
          <a:xfrm>
            <a:off x="6507123" y="5035867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7152680" y="494335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người bị nạn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7152680" y="5477232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3.065 người bị nạn, giảm 6,04% so với cùng kỳ 2023.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6350437" y="6396752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6516291" y="6489263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7152680" y="639675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người chết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7152680" y="6930628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346 người chết, giảm 1,98% so với cùng kỳ 2023.</a:t>
            </a:r>
            <a:endParaRPr lang="en-US" sz="19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8B8C7E7-384D-7113-3F98-E69BD783E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2886" y="7319221"/>
            <a:ext cx="2940003" cy="9103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64249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258" y="256342"/>
            <a:ext cx="3641765" cy="205156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17947" y="3128367"/>
            <a:ext cx="8484156" cy="641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 trong chế tạo khuôn mẫu</a:t>
            </a:r>
            <a:endParaRPr lang="en-US" sz="4000" dirty="0"/>
          </a:p>
        </p:txBody>
      </p:sp>
      <p:sp>
        <p:nvSpPr>
          <p:cNvPr id="5" name="Shape 1"/>
          <p:cNvSpPr/>
          <p:nvPr/>
        </p:nvSpPr>
        <p:spPr>
          <a:xfrm>
            <a:off x="7303770" y="4077176"/>
            <a:ext cx="22860" cy="3590092"/>
          </a:xfrm>
          <a:prstGeom prst="roundRect">
            <a:avLst>
              <a:gd name="adj" fmla="val 807660"/>
            </a:avLst>
          </a:prstGeom>
          <a:solidFill>
            <a:srgbClr val="CED9CE"/>
          </a:solidFill>
          <a:ln/>
        </p:spPr>
      </p:sp>
      <p:sp>
        <p:nvSpPr>
          <p:cNvPr id="6" name="Shape 2"/>
          <p:cNvSpPr/>
          <p:nvPr/>
        </p:nvSpPr>
        <p:spPr>
          <a:xfrm>
            <a:off x="6389370" y="4527233"/>
            <a:ext cx="717947" cy="22860"/>
          </a:xfrm>
          <a:prstGeom prst="roundRect">
            <a:avLst>
              <a:gd name="adj" fmla="val 807660"/>
            </a:avLst>
          </a:prstGeom>
          <a:solidFill>
            <a:srgbClr val="CED9CE"/>
          </a:solidFill>
          <a:ln/>
        </p:spPr>
      </p:sp>
      <p:sp>
        <p:nvSpPr>
          <p:cNvPr id="7" name="Shape 3"/>
          <p:cNvSpPr/>
          <p:nvPr/>
        </p:nvSpPr>
        <p:spPr>
          <a:xfrm>
            <a:off x="7084457" y="4307919"/>
            <a:ext cx="461486" cy="461486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8" name="Text 4"/>
          <p:cNvSpPr/>
          <p:nvPr/>
        </p:nvSpPr>
        <p:spPr>
          <a:xfrm>
            <a:off x="7238405" y="4384715"/>
            <a:ext cx="153591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3622715" y="4282321"/>
            <a:ext cx="2564249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Kẹt tay vào máy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717947" y="4725829"/>
            <a:ext cx="5469017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Công nhân bị kẹt tay vào máy dập kim loại do không tắt máy trước khi vệ sinh.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7523083" y="5552956"/>
            <a:ext cx="717947" cy="22860"/>
          </a:xfrm>
          <a:prstGeom prst="roundRect">
            <a:avLst>
              <a:gd name="adj" fmla="val 807660"/>
            </a:avLst>
          </a:prstGeom>
          <a:solidFill>
            <a:srgbClr val="CED9CE"/>
          </a:solidFill>
          <a:ln/>
        </p:spPr>
      </p:sp>
      <p:sp>
        <p:nvSpPr>
          <p:cNvPr id="12" name="Shape 8"/>
          <p:cNvSpPr/>
          <p:nvPr/>
        </p:nvSpPr>
        <p:spPr>
          <a:xfrm>
            <a:off x="7084457" y="5333643"/>
            <a:ext cx="461486" cy="461486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13" name="Text 9"/>
          <p:cNvSpPr/>
          <p:nvPr/>
        </p:nvSpPr>
        <p:spPr>
          <a:xfrm>
            <a:off x="7214592" y="5410438"/>
            <a:ext cx="201097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8443436" y="5308044"/>
            <a:ext cx="2564249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Điện giật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8443436" y="5751552"/>
            <a:ext cx="5469017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Kỹ thuật viên bị điện giật khi sửa chữa bảng mạch điện hỏng mà không ngắt nguồn.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6389370" y="6476048"/>
            <a:ext cx="717947" cy="22860"/>
          </a:xfrm>
          <a:prstGeom prst="roundRect">
            <a:avLst>
              <a:gd name="adj" fmla="val 807660"/>
            </a:avLst>
          </a:prstGeom>
          <a:solidFill>
            <a:srgbClr val="CED9CE"/>
          </a:solidFill>
          <a:ln/>
        </p:spPr>
      </p:sp>
      <p:sp>
        <p:nvSpPr>
          <p:cNvPr id="17" name="Shape 13"/>
          <p:cNvSpPr/>
          <p:nvPr/>
        </p:nvSpPr>
        <p:spPr>
          <a:xfrm>
            <a:off x="7084457" y="6256734"/>
            <a:ext cx="461486" cy="461486"/>
          </a:xfrm>
          <a:prstGeom prst="roundRect">
            <a:avLst>
              <a:gd name="adj" fmla="val 40008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7222212" y="6333530"/>
            <a:ext cx="185857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3622715" y="6231136"/>
            <a:ext cx="2564249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Trượt ngã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717947" y="6674644"/>
            <a:ext cx="5469017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Công nhân trượt ngã từ bậc thang khi lắp ráp chi tiết trên cao không đeo thiết bị bảo hộ.</a:t>
            </a:r>
            <a:endParaRPr lang="en-US" sz="16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BCE559D-07B3-DA36-72A1-50C2C02EF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2886" y="7319221"/>
            <a:ext cx="2940003" cy="9103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9511" y="2467570"/>
            <a:ext cx="4935260" cy="329434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71406" y="606743"/>
            <a:ext cx="7601188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chế tạo khuôn mẫu</a:t>
            </a:r>
            <a:endParaRPr lang="en-US" sz="4300" dirty="0"/>
          </a:p>
        </p:txBody>
      </p:sp>
      <p:sp>
        <p:nvSpPr>
          <p:cNvPr id="5" name="Shape 1"/>
          <p:cNvSpPr/>
          <p:nvPr/>
        </p:nvSpPr>
        <p:spPr>
          <a:xfrm>
            <a:off x="771406" y="2314932"/>
            <a:ext cx="7601188" cy="1622346"/>
          </a:xfrm>
          <a:prstGeom prst="roundRect">
            <a:avLst>
              <a:gd name="adj" fmla="val 12228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991791" y="2535317"/>
            <a:ext cx="3155990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Sử dụng thiết bị bảo hộ</a:t>
            </a:r>
            <a:endParaRPr lang="en-US" sz="2150" dirty="0"/>
          </a:p>
        </p:txBody>
      </p:sp>
      <p:sp>
        <p:nvSpPr>
          <p:cNvPr id="7" name="Text 3"/>
          <p:cNvSpPr/>
          <p:nvPr/>
        </p:nvSpPr>
        <p:spPr>
          <a:xfrm>
            <a:off x="991791" y="3011805"/>
            <a:ext cx="7160419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Đeo găng tay, kính bảo hộ và mặt nạ khi làm việc với máy móc và hóa chất.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771406" y="4157663"/>
            <a:ext cx="7601188" cy="1622346"/>
          </a:xfrm>
          <a:prstGeom prst="roundRect">
            <a:avLst>
              <a:gd name="adj" fmla="val 12228"/>
            </a:avLst>
          </a:prstGeom>
          <a:solidFill>
            <a:srgbClr val="E8F3E8"/>
          </a:solidFill>
          <a:ln/>
        </p:spPr>
      </p:sp>
      <p:sp>
        <p:nvSpPr>
          <p:cNvPr id="9" name="Text 5"/>
          <p:cNvSpPr/>
          <p:nvPr/>
        </p:nvSpPr>
        <p:spPr>
          <a:xfrm>
            <a:off x="991791" y="437804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trì máy móc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991791" y="4854535"/>
            <a:ext cx="7160419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Kiểm tra và bảo dưỡng máy CNC, EDM định kỳ để đảm bảo hoạt động an toàn.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771406" y="6000393"/>
            <a:ext cx="7601188" cy="1622346"/>
          </a:xfrm>
          <a:prstGeom prst="roundRect">
            <a:avLst>
              <a:gd name="adj" fmla="val 12228"/>
            </a:avLst>
          </a:prstGeom>
          <a:solidFill>
            <a:srgbClr val="E8F3E8"/>
          </a:solidFill>
          <a:ln/>
        </p:spPr>
      </p:sp>
      <p:sp>
        <p:nvSpPr>
          <p:cNvPr id="12" name="Text 8"/>
          <p:cNvSpPr/>
          <p:nvPr/>
        </p:nvSpPr>
        <p:spPr>
          <a:xfrm>
            <a:off x="991791" y="622077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Đào tạo nhân viên</a:t>
            </a:r>
            <a:endParaRPr lang="en-US" sz="2150" dirty="0"/>
          </a:p>
        </p:txBody>
      </p:sp>
      <p:sp>
        <p:nvSpPr>
          <p:cNvPr id="13" name="Text 9"/>
          <p:cNvSpPr/>
          <p:nvPr/>
        </p:nvSpPr>
        <p:spPr>
          <a:xfrm>
            <a:off x="991791" y="6697266"/>
            <a:ext cx="7160419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Huấn luyện kỹ năng vận hành máy móc an toàn và xử lý tình huống khẩn cấp.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203013"/>
            <a:ext cx="890349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 trong gia công cơ khí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591639"/>
            <a:ext cx="317801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Bị cắt và thương tích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4224218"/>
            <a:ext cx="3898821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Do tiếp xúc với lưỡi dao sắc hoặc các bộ phận máy móc khi không tuân thủ quy trình an toàn.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359163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Bụi kim loại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4224218"/>
            <a:ext cx="3898821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Bụi và mảnh vụn kim loại bay vào mắt hoặc hô hấp khi không đeo kính và khẩu trang bảo hộ.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359163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Sự cố máy móc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4224218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Máy móc bị kẹt hoặc hỏng hóc trong quá trình gia công gây thương tích cho người vận hành.</a:t>
            </a:r>
            <a:endParaRPr lang="en-US" sz="1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447471-567E-3340-AB21-4B742EED1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2886" y="7319221"/>
            <a:ext cx="2940003" cy="9103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23" y="2362676"/>
            <a:ext cx="4958834" cy="35042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24945" y="695801"/>
            <a:ext cx="7093982" cy="659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gia công cơ khí</a:t>
            </a:r>
            <a:endParaRPr lang="en-US" sz="41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945" y="1671638"/>
            <a:ext cx="527447" cy="527447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224945" y="2410063"/>
            <a:ext cx="2637592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Đội mũ bảo hộ</a:t>
            </a:r>
            <a:endParaRPr lang="en-US" sz="2050" dirty="0"/>
          </a:p>
        </p:txBody>
      </p:sp>
      <p:sp>
        <p:nvSpPr>
          <p:cNvPr id="7" name="Text 2"/>
          <p:cNvSpPr/>
          <p:nvPr/>
        </p:nvSpPr>
        <p:spPr>
          <a:xfrm>
            <a:off x="6224945" y="2866192"/>
            <a:ext cx="7666911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Bảo vệ đầu khỏi va đập và vật rơi trong khu vực sản xuất.</a:t>
            </a:r>
            <a:endParaRPr lang="en-US" sz="16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4945" y="3836670"/>
            <a:ext cx="527447" cy="5274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224945" y="4575096"/>
            <a:ext cx="2637592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Đeo găng tay</a:t>
            </a:r>
            <a:endParaRPr lang="en-US" sz="2050" dirty="0"/>
          </a:p>
        </p:txBody>
      </p:sp>
      <p:sp>
        <p:nvSpPr>
          <p:cNvPr id="10" name="Text 4"/>
          <p:cNvSpPr/>
          <p:nvPr/>
        </p:nvSpPr>
        <p:spPr>
          <a:xfrm>
            <a:off x="6224945" y="5031224"/>
            <a:ext cx="7666911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Bảo vệ tay khỏi vết cắt và bỏng khi thao tác với vật liệu và máy móc.</a:t>
            </a:r>
            <a:endParaRPr lang="en-US" sz="16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4945" y="6001703"/>
            <a:ext cx="527447" cy="5274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224945" y="6740128"/>
            <a:ext cx="2637592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Đeo kính bảo hộ</a:t>
            </a:r>
            <a:endParaRPr lang="en-US" sz="2050" dirty="0"/>
          </a:p>
        </p:txBody>
      </p:sp>
      <p:sp>
        <p:nvSpPr>
          <p:cNvPr id="13" name="Text 6"/>
          <p:cNvSpPr/>
          <p:nvPr/>
        </p:nvSpPr>
        <p:spPr>
          <a:xfrm>
            <a:off x="6224945" y="7196257"/>
            <a:ext cx="7666911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Bảo vệ mắt khỏi bụi kim loại và mảnh vụn bay vào.</a:t>
            </a:r>
            <a:endParaRPr lang="en-US" sz="16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62D0D3-29EC-4529-0E68-8605AB17C6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02886" y="7319221"/>
            <a:ext cx="2940003" cy="9103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5107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700" y="285036"/>
            <a:ext cx="2280999" cy="228099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8314" y="3478292"/>
            <a:ext cx="8618458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 trong đúc và ép khuôn</a:t>
            </a:r>
            <a:endParaRPr lang="en-US" sz="44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14" y="4533067"/>
            <a:ext cx="4344591" cy="912257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026319" y="5787390"/>
            <a:ext cx="3186470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Bỏng do kim loại nóng</a:t>
            </a:r>
            <a:endParaRPr lang="en-US" sz="2200" dirty="0"/>
          </a:p>
        </p:txBody>
      </p:sp>
      <p:sp>
        <p:nvSpPr>
          <p:cNvPr id="7" name="Text 2"/>
          <p:cNvSpPr/>
          <p:nvPr/>
        </p:nvSpPr>
        <p:spPr>
          <a:xfrm>
            <a:off x="1026319" y="6280547"/>
            <a:ext cx="3888581" cy="1094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Kim loại nóng chảy tràn ra ngoài khuôn gây bỏng nghiêm trọng cho công nhân.</a:t>
            </a:r>
            <a:endParaRPr lang="en-US" sz="17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2905" y="4533067"/>
            <a:ext cx="4344591" cy="91225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370909" y="5787390"/>
            <a:ext cx="2851071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Kẹt tay vào máy ép</a:t>
            </a:r>
            <a:endParaRPr lang="en-US" sz="2200" dirty="0"/>
          </a:p>
        </p:txBody>
      </p:sp>
      <p:sp>
        <p:nvSpPr>
          <p:cNvPr id="10" name="Text 4"/>
          <p:cNvSpPr/>
          <p:nvPr/>
        </p:nvSpPr>
        <p:spPr>
          <a:xfrm>
            <a:off x="5370909" y="6280547"/>
            <a:ext cx="3888581" cy="1094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Tay công nhân bị kẹt vào máy ép khi đang vận hành do thiếu cẩn thận.</a:t>
            </a:r>
            <a:endParaRPr lang="en-US" sz="17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7495" y="4533067"/>
            <a:ext cx="4344591" cy="91225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9715500" y="5787390"/>
            <a:ext cx="2851071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Hít phải khí độc</a:t>
            </a:r>
            <a:endParaRPr lang="en-US" sz="2200" dirty="0"/>
          </a:p>
        </p:txBody>
      </p:sp>
      <p:sp>
        <p:nvSpPr>
          <p:cNvPr id="13" name="Text 6"/>
          <p:cNvSpPr/>
          <p:nvPr/>
        </p:nvSpPr>
        <p:spPr>
          <a:xfrm>
            <a:off x="9715500" y="6280547"/>
            <a:ext cx="3888581" cy="1094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Công nhân hít phải khói và khí độc từ quá trình đúc kim loại nóng chảy.</a:t>
            </a:r>
            <a:endParaRPr lang="en-US" sz="17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B544108-4B47-F6F8-07EA-3BB2DEB67B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02886" y="7319221"/>
            <a:ext cx="2940003" cy="9103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6933" y="308610"/>
            <a:ext cx="4280535" cy="76123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1095494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đúc và ép khuôn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3008828"/>
            <a:ext cx="7415927" cy="4125278"/>
          </a:xfrm>
          <a:prstGeom prst="roundRect">
            <a:avLst>
              <a:gd name="adj" fmla="val 5386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79277" y="3024068"/>
            <a:ext cx="7385447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1126093" y="3179802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Thiết bị bảo hộ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4822627" y="3179802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Găng tay chịu nhiệt, kính bảo hộ, mặt nạ phòng độc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79277" y="4125635"/>
            <a:ext cx="7385447" cy="149661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1126093" y="4281368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Quy trình an toàn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4822627" y="4281368"/>
            <a:ext cx="319528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Kiểm tra thiết bị, điều chỉnh nhiệt độ và áp suất chính xác</a:t>
            </a:r>
            <a:endParaRPr lang="en-US" sz="1900" dirty="0"/>
          </a:p>
        </p:txBody>
      </p:sp>
      <p:sp>
        <p:nvSpPr>
          <p:cNvPr id="12" name="Shape 8"/>
          <p:cNvSpPr/>
          <p:nvPr/>
        </p:nvSpPr>
        <p:spPr>
          <a:xfrm>
            <a:off x="879277" y="5622250"/>
            <a:ext cx="7385447" cy="14966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1126093" y="5777984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Đào tạo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4822627" y="5777984"/>
            <a:ext cx="319528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Hướng dẫn vận hành an toàn, xử lý sự cố khẩn cấp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413153"/>
            <a:ext cx="803874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 trong xử lý bề mặt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678430"/>
            <a:ext cx="4053840" cy="25054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549247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Bỏng hóa chất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4037" y="602634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Tiếp xúc với axit và dung môi mạnh gây bỏng da và mắt.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161" y="2678430"/>
            <a:ext cx="4053959" cy="25054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88161" y="549247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Ngộ độc hơi độc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88161" y="6026348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Hít phải hơi độc từ sơn và dung môi gây ngộ độc, chóng mặt.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2404" y="2678430"/>
            <a:ext cx="4053840" cy="25054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2404" y="549247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 thiết bị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9712404" y="602634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Bị thương do máy phun sơn, máy mài hoạt động không đúng cách.</a:t>
            </a:r>
            <a:endParaRPr lang="en-US" sz="1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B2E81A-C55C-7640-E46F-E18324F0B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2886" y="7319221"/>
            <a:ext cx="2940003" cy="91037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5939" y="2468285"/>
            <a:ext cx="4942523" cy="329303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61048" y="812602"/>
            <a:ext cx="6548676" cy="679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xử lý bề mặt</a:t>
            </a:r>
            <a:endParaRPr lang="en-US" sz="4250" dirty="0"/>
          </a:p>
        </p:txBody>
      </p:sp>
      <p:sp>
        <p:nvSpPr>
          <p:cNvPr id="5" name="Shape 1"/>
          <p:cNvSpPr/>
          <p:nvPr/>
        </p:nvSpPr>
        <p:spPr>
          <a:xfrm>
            <a:off x="761048" y="2062758"/>
            <a:ext cx="489228" cy="489228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924282" y="2144197"/>
            <a:ext cx="162758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550" dirty="0"/>
          </a:p>
        </p:txBody>
      </p:sp>
      <p:sp>
        <p:nvSpPr>
          <p:cNvPr id="7" name="Text 3"/>
          <p:cNvSpPr/>
          <p:nvPr/>
        </p:nvSpPr>
        <p:spPr>
          <a:xfrm>
            <a:off x="1467683" y="2062758"/>
            <a:ext cx="2718316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Thiết bị bảo hộ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1467683" y="2532817"/>
            <a:ext cx="6915269" cy="69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Sử dụng mặt nạ phòng độc, găng tay và quần áo bảo hộ chống hóa chất.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761048" y="3690818"/>
            <a:ext cx="489228" cy="489228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10" name="Text 6"/>
          <p:cNvSpPr/>
          <p:nvPr/>
        </p:nvSpPr>
        <p:spPr>
          <a:xfrm>
            <a:off x="899041" y="3772257"/>
            <a:ext cx="213122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550" dirty="0"/>
          </a:p>
        </p:txBody>
      </p:sp>
      <p:sp>
        <p:nvSpPr>
          <p:cNvPr id="11" name="Text 7"/>
          <p:cNvSpPr/>
          <p:nvPr/>
        </p:nvSpPr>
        <p:spPr>
          <a:xfrm>
            <a:off x="1467683" y="3690818"/>
            <a:ext cx="2718316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Thông gió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1467683" y="4160877"/>
            <a:ext cx="6915269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Lắp đặt hệ thống thông gió hiệu quả để loại bỏ hơi độc.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61048" y="4970859"/>
            <a:ext cx="489228" cy="489228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907137" y="5052298"/>
            <a:ext cx="197048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550" dirty="0"/>
          </a:p>
        </p:txBody>
      </p:sp>
      <p:sp>
        <p:nvSpPr>
          <p:cNvPr id="15" name="Text 11"/>
          <p:cNvSpPr/>
          <p:nvPr/>
        </p:nvSpPr>
        <p:spPr>
          <a:xfrm>
            <a:off x="1467683" y="4970859"/>
            <a:ext cx="2718316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Quy trình an toàn</a:t>
            </a:r>
            <a:endParaRPr lang="en-US" sz="2100" dirty="0"/>
          </a:p>
        </p:txBody>
      </p:sp>
      <p:sp>
        <p:nvSpPr>
          <p:cNvPr id="16" name="Text 12"/>
          <p:cNvSpPr/>
          <p:nvPr/>
        </p:nvSpPr>
        <p:spPr>
          <a:xfrm>
            <a:off x="1467683" y="5440918"/>
            <a:ext cx="6915269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2040204020203" pitchFamily="34" charset="0"/>
                <a:ea typeface="Nobile" pitchFamily="34" charset="-122"/>
                <a:cs typeface="Poppins" panose="00000500000000000000" pitchFamily="2" charset="0"/>
              </a:rPr>
              <a:t>Tuân thủ quy trình xử lý, lưu trữ hóa chất an toàn.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761048" y="6250900"/>
            <a:ext cx="489228" cy="489228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894755" y="6332339"/>
            <a:ext cx="221694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550" dirty="0"/>
          </a:p>
        </p:txBody>
      </p:sp>
      <p:sp>
        <p:nvSpPr>
          <p:cNvPr id="19" name="Text 15"/>
          <p:cNvSpPr/>
          <p:nvPr/>
        </p:nvSpPr>
        <p:spPr>
          <a:xfrm>
            <a:off x="1467683" y="6250900"/>
            <a:ext cx="2718316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Đào tạo</a:t>
            </a:r>
            <a:endParaRPr lang="en-US" sz="2100" dirty="0"/>
          </a:p>
        </p:txBody>
      </p:sp>
      <p:sp>
        <p:nvSpPr>
          <p:cNvPr id="20" name="Text 16"/>
          <p:cNvSpPr/>
          <p:nvPr/>
        </p:nvSpPr>
        <p:spPr>
          <a:xfrm>
            <a:off x="1467683" y="6720959"/>
            <a:ext cx="6915269" cy="69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Huấn luyện nhận biết mối nguy, sơ cứu và xử lý sự cố tràn hóa chất.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8188" y="579953"/>
            <a:ext cx="5273159" cy="659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lắp ráp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1043107" y="1660922"/>
            <a:ext cx="22860" cy="5989082"/>
          </a:xfrm>
          <a:prstGeom prst="roundRect">
            <a:avLst>
              <a:gd name="adj" fmla="val 830420"/>
            </a:avLst>
          </a:prstGeom>
          <a:solidFill>
            <a:srgbClr val="CED9CE"/>
          </a:solidFill>
          <a:ln/>
        </p:spPr>
      </p:sp>
      <p:sp>
        <p:nvSpPr>
          <p:cNvPr id="4" name="Shape 2"/>
          <p:cNvSpPr/>
          <p:nvPr/>
        </p:nvSpPr>
        <p:spPr>
          <a:xfrm>
            <a:off x="1268968" y="2124075"/>
            <a:ext cx="738188" cy="22860"/>
          </a:xfrm>
          <a:prstGeom prst="roundRect">
            <a:avLst>
              <a:gd name="adj" fmla="val 830420"/>
            </a:avLst>
          </a:prstGeom>
          <a:solidFill>
            <a:srgbClr val="CED9CE"/>
          </a:solidFill>
          <a:ln/>
        </p:spPr>
      </p:sp>
      <p:sp>
        <p:nvSpPr>
          <p:cNvPr id="5" name="Shape 3"/>
          <p:cNvSpPr/>
          <p:nvPr/>
        </p:nvSpPr>
        <p:spPr>
          <a:xfrm>
            <a:off x="817245" y="1898213"/>
            <a:ext cx="474583" cy="474583"/>
          </a:xfrm>
          <a:prstGeom prst="roundRect">
            <a:avLst>
              <a:gd name="adj" fmla="val 40000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975598" y="1977271"/>
            <a:ext cx="157877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450" dirty="0"/>
          </a:p>
        </p:txBody>
      </p:sp>
      <p:sp>
        <p:nvSpPr>
          <p:cNvPr id="7" name="Text 5"/>
          <p:cNvSpPr/>
          <p:nvPr/>
        </p:nvSpPr>
        <p:spPr>
          <a:xfrm>
            <a:off x="2214563" y="1871782"/>
            <a:ext cx="3163848" cy="395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</a:t>
            </a:r>
            <a:endParaRPr lang="en-US" sz="2450" dirty="0"/>
          </a:p>
        </p:txBody>
      </p:sp>
      <p:sp>
        <p:nvSpPr>
          <p:cNvPr id="8" name="Text 6"/>
          <p:cNvSpPr/>
          <p:nvPr/>
        </p:nvSpPr>
        <p:spPr>
          <a:xfrm>
            <a:off x="2214563" y="2393633"/>
            <a:ext cx="1167765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Chấn thương do dụng cụ hoặc thiết bị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2214563" y="2857619"/>
            <a:ext cx="1167765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Trượt ngã hoặc va chạm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1268968" y="4080034"/>
            <a:ext cx="738188" cy="22860"/>
          </a:xfrm>
          <a:prstGeom prst="roundRect">
            <a:avLst>
              <a:gd name="adj" fmla="val 830420"/>
            </a:avLst>
          </a:prstGeom>
          <a:solidFill>
            <a:srgbClr val="CED9CE"/>
          </a:solidFill>
          <a:ln/>
        </p:spPr>
      </p:sp>
      <p:sp>
        <p:nvSpPr>
          <p:cNvPr id="11" name="Shape 9"/>
          <p:cNvSpPr/>
          <p:nvPr/>
        </p:nvSpPr>
        <p:spPr>
          <a:xfrm>
            <a:off x="817245" y="3854172"/>
            <a:ext cx="474583" cy="474583"/>
          </a:xfrm>
          <a:prstGeom prst="roundRect">
            <a:avLst>
              <a:gd name="adj" fmla="val 40000"/>
            </a:avLst>
          </a:prstGeom>
          <a:solidFill>
            <a:srgbClr val="E8F3E8"/>
          </a:solidFill>
          <a:ln/>
        </p:spPr>
      </p:sp>
      <p:sp>
        <p:nvSpPr>
          <p:cNvPr id="12" name="Text 10"/>
          <p:cNvSpPr/>
          <p:nvPr/>
        </p:nvSpPr>
        <p:spPr>
          <a:xfrm>
            <a:off x="951071" y="3933230"/>
            <a:ext cx="206812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1"/>
          <p:cNvSpPr/>
          <p:nvPr/>
        </p:nvSpPr>
        <p:spPr>
          <a:xfrm>
            <a:off x="2214563" y="3827740"/>
            <a:ext cx="2636520" cy="3294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Nguyên nhân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2214563" y="4283631"/>
            <a:ext cx="1167765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Thiếu chú ý và cẩu thả trong các thao tác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2214563" y="4747617"/>
            <a:ext cx="1167765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Sự thiếu sót trong việc thực hiện quy trình kiểm tra và bảo trì định kỳ đối với thiết bị và công cụ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1268968" y="5970032"/>
            <a:ext cx="738188" cy="22860"/>
          </a:xfrm>
          <a:prstGeom prst="roundRect">
            <a:avLst>
              <a:gd name="adj" fmla="val 830420"/>
            </a:avLst>
          </a:prstGeom>
          <a:solidFill>
            <a:srgbClr val="CED9CE"/>
          </a:solidFill>
          <a:ln/>
        </p:spPr>
      </p:sp>
      <p:sp>
        <p:nvSpPr>
          <p:cNvPr id="17" name="Shape 15"/>
          <p:cNvSpPr/>
          <p:nvPr/>
        </p:nvSpPr>
        <p:spPr>
          <a:xfrm>
            <a:off x="817245" y="5744170"/>
            <a:ext cx="474583" cy="474583"/>
          </a:xfrm>
          <a:prstGeom prst="roundRect">
            <a:avLst>
              <a:gd name="adj" fmla="val 40000"/>
            </a:avLst>
          </a:prstGeom>
          <a:solidFill>
            <a:srgbClr val="E8F3E8"/>
          </a:solidFill>
          <a:ln/>
        </p:spPr>
      </p:sp>
      <p:sp>
        <p:nvSpPr>
          <p:cNvPr id="18" name="Text 16"/>
          <p:cNvSpPr/>
          <p:nvPr/>
        </p:nvSpPr>
        <p:spPr>
          <a:xfrm>
            <a:off x="958929" y="5823228"/>
            <a:ext cx="191095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450" dirty="0"/>
          </a:p>
        </p:txBody>
      </p:sp>
      <p:sp>
        <p:nvSpPr>
          <p:cNvPr id="19" name="Text 17"/>
          <p:cNvSpPr/>
          <p:nvPr/>
        </p:nvSpPr>
        <p:spPr>
          <a:xfrm>
            <a:off x="2214563" y="5717738"/>
            <a:ext cx="2636520" cy="3294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Biện pháp</a:t>
            </a:r>
            <a:endParaRPr lang="en-US" sz="2050" dirty="0"/>
          </a:p>
        </p:txBody>
      </p:sp>
      <p:sp>
        <p:nvSpPr>
          <p:cNvPr id="20" name="Text 18"/>
          <p:cNvSpPr/>
          <p:nvPr/>
        </p:nvSpPr>
        <p:spPr>
          <a:xfrm>
            <a:off x="2214563" y="6173629"/>
            <a:ext cx="1167765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Nâng cao ý thức và kỹ năng của các nhân viên thông qua đào tạo thường xuyên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2214563" y="6637615"/>
            <a:ext cx="1167765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Duy trì một môi trường làm việc sạch sẽ và được tổ chức tốt 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2214563" y="7101602"/>
            <a:ext cx="1167765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Sử dụng đầy đủ thiết bị bảo hộ cá nhân</a:t>
            </a:r>
            <a:endParaRPr lang="en-US" sz="165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C2A0130-2F98-A0F2-FE92-43865CC58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2886" y="7319221"/>
            <a:ext cx="2940003" cy="9103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591" y="585073"/>
            <a:ext cx="4031218" cy="2680692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736" y="3505081"/>
            <a:ext cx="6570464" cy="85117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57501" y="4675346"/>
            <a:ext cx="2659856" cy="332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Quy định</a:t>
            </a:r>
            <a:endParaRPr lang="en-US" sz="2050" dirty="0"/>
          </a:p>
        </p:txBody>
      </p:sp>
      <p:sp>
        <p:nvSpPr>
          <p:cNvPr id="5" name="Text 1"/>
          <p:cNvSpPr/>
          <p:nvPr/>
        </p:nvSpPr>
        <p:spPr>
          <a:xfrm>
            <a:off x="957501" y="5135404"/>
            <a:ext cx="6144935" cy="680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Đào tạo người lao động về quy trình lắp ráp và các biện pháp an toàn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957501" y="5943838"/>
            <a:ext cx="6144935" cy="680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Môi trường làm việc cần được trang bị đầy đủ các thiết bị bảo hộ cá nhân. Cũng như phải gọn gàng và ngăn nắp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3505081"/>
            <a:ext cx="6570464" cy="85117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27965" y="4675346"/>
            <a:ext cx="2659856" cy="332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Xử lý tình huống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7527965" y="5135404"/>
            <a:ext cx="6144935" cy="680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Bước 1: Dừng tất cả các hoạt động để tránh làm tình hình nghiêm trọng hơn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7527965" y="5943838"/>
            <a:ext cx="6144935" cy="1021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Bước 2: Di chuyển mọi người ra khỏi khu vực nguy hiểm. Đồng thời, sơ cứu cơ bản nếu có người bị thương trước khi đội ngũ y tế đến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7527965" y="7092672"/>
            <a:ext cx="6144935" cy="34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Bước 3: Báo cáo tai nạn theo quy định nội bộ của công ty</a:t>
            </a:r>
            <a:endParaRPr lang="en-US" sz="16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C2A77D-25E9-232F-9A42-AA1FDCC1E6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2886" y="7319221"/>
            <a:ext cx="2940003" cy="9103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174671"/>
            <a:ext cx="6823948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PHẦN III: Tham khảo thêm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64037" y="2291596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1. Bài kiểm tra an toàn lao động nhóm 3 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2908816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3526036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2. Bảng báo giá dịch vụ huấn luyện an toàn lao động 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64037" y="4538305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155525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</a:rPr>
              <a:t>3. Tải về tài liệu (download) 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64037" y="5772745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phụ tùng ô tô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623929" y="2291596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3929" y="2964299"/>
            <a:ext cx="6150054" cy="38129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67E3BE-59A9-7AF1-696E-A111144F19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02886" y="7319221"/>
            <a:ext cx="2940003" cy="9103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956</Words>
  <Application>Microsoft Office PowerPoint</Application>
  <PresentationFormat>Custom</PresentationFormat>
  <Paragraphs>119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Posterama</vt:lpstr>
      <vt:lpstr>Fraunces Extra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3</cp:revision>
  <dcterms:created xsi:type="dcterms:W3CDTF">2024-10-30T03:30:19Z</dcterms:created>
  <dcterms:modified xsi:type="dcterms:W3CDTF">2024-10-30T03:40:47Z</dcterms:modified>
</cp:coreProperties>
</file>