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4630400" cy="8229600"/>
  <p:notesSz cx="8229600" cy="14630400"/>
  <p:embeddedFontLst>
    <p:embeddedFont>
      <p:font typeface="Barlow ExtraBold" panose="00000900000000000000" pitchFamily="2" charset="0"/>
      <p:bold r:id="rId17"/>
    </p:embeddedFont>
    <p:embeddedFont>
      <p:font typeface="Open Sans" panose="020B0606030504020204" pitchFamily="34" charset="0"/>
      <p:regular r:id="rId18"/>
      <p:bold r:id="rId19"/>
    </p:embeddedFont>
    <p:embeddedFont>
      <p:font typeface="Open Sans Bold" panose="020B0806030504020204" pitchFamily="34" charset="0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1" d="100"/>
          <a:sy n="71" d="100"/>
        </p:scale>
        <p:origin x="153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062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hyperlink" Target="https://antoannamviet.com/tai-lieu-an-toan-lao-dong-san-xuat-phu-tung-xe-may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2194560"/>
            <a:ext cx="4869061" cy="38404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852964"/>
            <a:ext cx="9046445" cy="4258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80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An </a:t>
            </a:r>
            <a:r>
              <a:rPr lang="en-US" sz="8000" b="1" dirty="0" err="1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toàn</a:t>
            </a:r>
            <a:r>
              <a:rPr lang="en-US" sz="80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8000" b="1" dirty="0" err="1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lao</a:t>
            </a:r>
            <a:r>
              <a:rPr lang="en-US" sz="80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8000" b="1" dirty="0" err="1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động</a:t>
            </a:r>
            <a:r>
              <a:rPr lang="en-US" sz="80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8000" b="1" dirty="0" err="1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trong</a:t>
            </a:r>
            <a:r>
              <a:rPr lang="en-US" sz="80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8000" b="1" dirty="0" err="1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sản</a:t>
            </a:r>
            <a:r>
              <a:rPr lang="en-US" sz="80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8000" b="1" dirty="0" err="1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xuất</a:t>
            </a:r>
            <a:r>
              <a:rPr lang="en-US" sz="80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72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PHỤ TÙNG XE MÁY</a:t>
            </a:r>
            <a:endParaRPr lang="en-US" sz="7200" dirty="0">
              <a:latin typeface="Barlow ExtraBold" panose="00000900000000000000" pitchFamily="2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864037" y="5481876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Báo cáo về tình hình tai nạn lao động 6 tháng đầu năm 2024 và các biện pháp an toàn trong ngành sản xuất phụ tùng xe máy. Số vụ tai nạn lao động giảm 7,09% so với cùng kỳ năm trước.</a:t>
            </a:r>
            <a:endParaRPr lang="en-US" sz="1900" dirty="0"/>
          </a:p>
        </p:txBody>
      </p:sp>
      <p:sp>
        <p:nvSpPr>
          <p:cNvPr id="6" name="Shape 2"/>
          <p:cNvSpPr/>
          <p:nvPr/>
        </p:nvSpPr>
        <p:spPr>
          <a:xfrm>
            <a:off x="864037" y="6963132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1382316" y="6944678"/>
            <a:ext cx="2591633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Bản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quyền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thuộc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An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Toàn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Nam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Việt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FF8C1D-846F-4B96-001D-B42725202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523" y="6926104"/>
            <a:ext cx="431958" cy="4319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1680210"/>
            <a:ext cx="4869180" cy="48691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903923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Thống kê tai nạn lao động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3094911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045369" y="3187422"/>
            <a:ext cx="19264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666280" y="30949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Số vụ tai nạn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666280" y="3628787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3.201 vụ, giảm 227 vụ (7,09%) so với cùng kỳ năm 2023.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64037" y="4548307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987147" y="4640818"/>
            <a:ext cx="3092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1666280" y="454830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Số người bị nạn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1666280" y="5082183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3.065 người, giảm 197 người (6,04%) so với cùng kỳ năm 2023.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864037" y="639675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86314" y="6489263"/>
            <a:ext cx="31075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666280" y="6396752"/>
            <a:ext cx="318920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Số vụ chết người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666280" y="6930628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320 vụ, giảm 25 vụ (7,25%) so với cùng kỳ năm 2023.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590800"/>
            <a:ext cx="4572000" cy="304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60770" y="828675"/>
            <a:ext cx="7795260" cy="1204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Tai nạn trong nhà máy sản xuất phụ tùng xe máy</a:t>
            </a:r>
            <a:endParaRPr lang="en-US" sz="3750" dirty="0"/>
          </a:p>
        </p:txBody>
      </p:sp>
      <p:sp>
        <p:nvSpPr>
          <p:cNvPr id="5" name="Shape 1"/>
          <p:cNvSpPr/>
          <p:nvPr/>
        </p:nvSpPr>
        <p:spPr>
          <a:xfrm>
            <a:off x="6160770" y="2321838"/>
            <a:ext cx="7795260" cy="1125260"/>
          </a:xfrm>
          <a:prstGeom prst="roundRect">
            <a:avLst>
              <a:gd name="adj" fmla="val 71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361033" y="2522101"/>
            <a:ext cx="3202067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Tiếp xúc với máy móc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6361033" y="2938701"/>
            <a:ext cx="7394734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Bị kẹt tay hoặc chân vào các bộ phận chuyển động của máy.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6160770" y="3639741"/>
            <a:ext cx="7795260" cy="1125260"/>
          </a:xfrm>
          <a:prstGeom prst="roundRect">
            <a:avLst>
              <a:gd name="adj" fmla="val 71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361033" y="3840004"/>
            <a:ext cx="2659856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Ngộ độc hóa chất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6361033" y="4256603"/>
            <a:ext cx="7394734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tiếp xúc với hóa chất dùng để xử lý hoặc bảo trì thiết bị.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6160770" y="4957643"/>
            <a:ext cx="7795260" cy="1125260"/>
          </a:xfrm>
          <a:prstGeom prst="roundRect">
            <a:avLst>
              <a:gd name="adj" fmla="val 71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33" y="5157907"/>
            <a:ext cx="2408634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Rơi từ độ cao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6361033" y="5574506"/>
            <a:ext cx="7394734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Khi thực hiện công việc bảo trì hoặc lắp ráp thiết bị trên cao.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160770" y="6275546"/>
            <a:ext cx="7795260" cy="1125260"/>
          </a:xfrm>
          <a:prstGeom prst="roundRect">
            <a:avLst>
              <a:gd name="adj" fmla="val 71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361033" y="6475809"/>
            <a:ext cx="3501271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Chấn thương do va đập</a:t>
            </a:r>
            <a:endParaRPr lang="en-US" sz="1850" dirty="0"/>
          </a:p>
        </p:txBody>
      </p:sp>
      <p:sp>
        <p:nvSpPr>
          <p:cNvPr id="16" name="Text 12"/>
          <p:cNvSpPr/>
          <p:nvPr/>
        </p:nvSpPr>
        <p:spPr>
          <a:xfrm>
            <a:off x="6361033" y="6892409"/>
            <a:ext cx="7394734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Khi vật liệu hoặc phụ tùng bị rơi hoặc va đập mạnh.</a:t>
            </a:r>
            <a:endParaRPr lang="en-US" sz="15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3D0D5DE-BE18-7301-5174-4BFF66FE4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11" y="2880955"/>
            <a:ext cx="4935379" cy="246768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7806" y="606743"/>
            <a:ext cx="7601188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Công việc cắt và gia công</a:t>
            </a:r>
            <a:endParaRPr lang="en-US" sz="4300" dirty="0"/>
          </a:p>
        </p:txBody>
      </p:sp>
      <p:sp>
        <p:nvSpPr>
          <p:cNvPr id="5" name="Shape 1"/>
          <p:cNvSpPr/>
          <p:nvPr/>
        </p:nvSpPr>
        <p:spPr>
          <a:xfrm>
            <a:off x="6573203" y="2314932"/>
            <a:ext cx="30480" cy="5307806"/>
          </a:xfrm>
          <a:prstGeom prst="roundRect">
            <a:avLst>
              <a:gd name="adj" fmla="val 303741"/>
            </a:avLst>
          </a:prstGeom>
          <a:solidFill>
            <a:srgbClr val="BCDBD4"/>
          </a:solidFill>
          <a:ln/>
        </p:spPr>
      </p:sp>
      <p:sp>
        <p:nvSpPr>
          <p:cNvPr id="6" name="Shape 2"/>
          <p:cNvSpPr/>
          <p:nvPr/>
        </p:nvSpPr>
        <p:spPr>
          <a:xfrm>
            <a:off x="6805910" y="2795468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BCDBD4"/>
          </a:solidFill>
          <a:ln/>
        </p:spPr>
      </p:sp>
      <p:sp>
        <p:nvSpPr>
          <p:cNvPr id="7" name="Shape 3"/>
          <p:cNvSpPr/>
          <p:nvPr/>
        </p:nvSpPr>
        <p:spPr>
          <a:xfrm>
            <a:off x="6340495" y="2562820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502420" y="2645450"/>
            <a:ext cx="171926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5"/>
          <p:cNvSpPr/>
          <p:nvPr/>
        </p:nvSpPr>
        <p:spPr>
          <a:xfrm>
            <a:off x="7800737" y="2535317"/>
            <a:ext cx="3195995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Sử dụng máy phay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7800737" y="301180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Thực hiện các công đoạn gia công bề mặt, tạo hình dạng và kích thước chính xác.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805910" y="4638199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BCDBD4"/>
          </a:solidFill>
          <a:ln/>
        </p:spPr>
      </p:sp>
      <p:sp>
        <p:nvSpPr>
          <p:cNvPr id="12" name="Shape 8"/>
          <p:cNvSpPr/>
          <p:nvPr/>
        </p:nvSpPr>
        <p:spPr>
          <a:xfrm>
            <a:off x="6340495" y="4405551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450390" y="4488180"/>
            <a:ext cx="275987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0"/>
          <p:cNvSpPr/>
          <p:nvPr/>
        </p:nvSpPr>
        <p:spPr>
          <a:xfrm>
            <a:off x="7800737" y="4378047"/>
            <a:ext cx="2980849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Sử dụng máy tiện</a:t>
            </a:r>
            <a:endParaRPr lang="en-US" sz="2150" dirty="0"/>
          </a:p>
        </p:txBody>
      </p:sp>
      <p:sp>
        <p:nvSpPr>
          <p:cNvPr id="15" name="Text 11"/>
          <p:cNvSpPr/>
          <p:nvPr/>
        </p:nvSpPr>
        <p:spPr>
          <a:xfrm>
            <a:off x="7800737" y="4854535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Gia công các chi tiết có hình dạng tròn hoặc có các đường kính khác nhau.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6805910" y="6480929"/>
            <a:ext cx="771406" cy="30480"/>
          </a:xfrm>
          <a:prstGeom prst="roundRect">
            <a:avLst>
              <a:gd name="adj" fmla="val 303741"/>
            </a:avLst>
          </a:prstGeom>
          <a:solidFill>
            <a:srgbClr val="BCDBD4"/>
          </a:solidFill>
          <a:ln/>
        </p:spPr>
      </p:sp>
      <p:sp>
        <p:nvSpPr>
          <p:cNvPr id="17" name="Shape 13"/>
          <p:cNvSpPr/>
          <p:nvPr/>
        </p:nvSpPr>
        <p:spPr>
          <a:xfrm>
            <a:off x="6340495" y="6248281"/>
            <a:ext cx="495895" cy="49589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49675" y="6330910"/>
            <a:ext cx="277416" cy="330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7800737" y="6220777"/>
            <a:ext cx="2918936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Barlow ExtraBold" panose="020F0502020204030204" pitchFamily="2" charset="0"/>
                <a:ea typeface="Unbounded Bold" pitchFamily="34" charset="-122"/>
                <a:cs typeface="Unbounded Bold" pitchFamily="34" charset="-120"/>
              </a:rPr>
              <a:t>Sử dụng máy cắt</a:t>
            </a:r>
            <a:endParaRPr lang="en-US" sz="2150" dirty="0"/>
          </a:p>
        </p:txBody>
      </p:sp>
      <p:sp>
        <p:nvSpPr>
          <p:cNvPr id="20" name="Text 16"/>
          <p:cNvSpPr/>
          <p:nvPr/>
        </p:nvSpPr>
        <p:spPr>
          <a:xfrm>
            <a:off x="7800737" y="6697266"/>
            <a:ext cx="6058257" cy="7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Chia cắt nguyên liệu thành các phần nhỏ hơn theo yêu cầu của thiết kế.</a:t>
            </a:r>
            <a:endParaRPr lang="en-US" sz="17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59EA7D4-821E-62C1-AFE4-6027AC623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014776"/>
            <a:ext cx="129023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Nguyên nhân tai nạn khi cắt và gia công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417492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Thiếu bảo trì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807506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Máy móc không được kiểm tra hoặc bảo trì định kỳ, dẫn đến sự cố kỹ thuật.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417492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Thiếu đào tạo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807506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Công nhân không được đào tạo đầy đủ về cách sử dụng máy móc an toàn.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4174927"/>
            <a:ext cx="381845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Môi trường làm việc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807506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Khu vực làm việc không được tổ chức hợp lý, gây cản trở và nguy hiểm.</a:t>
            </a:r>
            <a:endParaRPr lang="en-US" sz="1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DCA028-8BAF-A2FF-73A7-0B2A76A82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676400"/>
            <a:ext cx="4876800" cy="48768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38862" y="802719"/>
            <a:ext cx="7839075" cy="1165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Biện pháp phòng tránh tai nạn khi cắt và gia công</a:t>
            </a:r>
            <a:endParaRPr lang="en-US" sz="36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862" y="2247424"/>
            <a:ext cx="466011" cy="46601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138862" y="2899767"/>
            <a:ext cx="3320653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Sử dụng thiết bị bảo hộ</a:t>
            </a:r>
            <a:endParaRPr lang="en-US" sz="1800" dirty="0"/>
          </a:p>
        </p:txBody>
      </p:sp>
      <p:sp>
        <p:nvSpPr>
          <p:cNvPr id="7" name="Text 2"/>
          <p:cNvSpPr/>
          <p:nvPr/>
        </p:nvSpPr>
        <p:spPr>
          <a:xfrm>
            <a:off x="6138862" y="3302794"/>
            <a:ext cx="7839075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Đeo kính bảo hộ, găng tay và thiết bị bảo vệ tai khi làm việc.</a:t>
            </a:r>
            <a:endParaRPr lang="en-US" sz="14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8862" y="4160282"/>
            <a:ext cx="466011" cy="46601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138862" y="4812625"/>
            <a:ext cx="2345293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Đào tạo an toàn</a:t>
            </a:r>
            <a:endParaRPr lang="en-US" sz="1800" dirty="0"/>
          </a:p>
        </p:txBody>
      </p:sp>
      <p:sp>
        <p:nvSpPr>
          <p:cNvPr id="10" name="Text 4"/>
          <p:cNvSpPr/>
          <p:nvPr/>
        </p:nvSpPr>
        <p:spPr>
          <a:xfrm>
            <a:off x="6138862" y="5215652"/>
            <a:ext cx="7839075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Huấn luyện công nhân về quy trình an toàn và cách sử dụng máy móc đúng cách.</a:t>
            </a:r>
            <a:endParaRPr lang="en-US" sz="14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8862" y="6073140"/>
            <a:ext cx="466011" cy="46601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138862" y="6725483"/>
            <a:ext cx="2330410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Bảo trì định kỳ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6138862" y="7128510"/>
            <a:ext cx="7839075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Kiểm tra và bảo trì máy móc thường xuyên để đảm bảo hoạt động ổn định.</a:t>
            </a:r>
            <a:endParaRPr lang="en-US" sz="14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77B120-FBCC-3B6F-81C7-D548AF94D2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3355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876" y="273248"/>
            <a:ext cx="3280529" cy="218705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65334" y="3334941"/>
            <a:ext cx="8298180" cy="683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Công việc hàn và lắp ráp</a:t>
            </a:r>
            <a:endParaRPr lang="en-US" sz="43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34" y="4346377"/>
            <a:ext cx="3274933" cy="87463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983933" y="5549027"/>
            <a:ext cx="2775942" cy="341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Chuẩn bị bề mặt</a:t>
            </a:r>
            <a:endParaRPr lang="en-US" sz="2150" dirty="0"/>
          </a:p>
        </p:txBody>
      </p:sp>
      <p:sp>
        <p:nvSpPr>
          <p:cNvPr id="7" name="Text 2"/>
          <p:cNvSpPr/>
          <p:nvPr/>
        </p:nvSpPr>
        <p:spPr>
          <a:xfrm>
            <a:off x="983933" y="6021943"/>
            <a:ext cx="2837736" cy="699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Làm sạch và chuẩn bị các bề mặt cần hàn.</a:t>
            </a:r>
            <a:endParaRPr lang="en-US" sz="17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0267" y="4346377"/>
            <a:ext cx="3274933" cy="87463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258866" y="5549027"/>
            <a:ext cx="2733556" cy="341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Hàn các chi tiết</a:t>
            </a:r>
            <a:endParaRPr lang="en-US" sz="2150" dirty="0"/>
          </a:p>
        </p:txBody>
      </p:sp>
      <p:sp>
        <p:nvSpPr>
          <p:cNvPr id="10" name="Text 4"/>
          <p:cNvSpPr/>
          <p:nvPr/>
        </p:nvSpPr>
        <p:spPr>
          <a:xfrm>
            <a:off x="4258866" y="6021943"/>
            <a:ext cx="2837736" cy="699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kỹ thuật hàn phù hợp để kết nối các chi tiết.</a:t>
            </a:r>
            <a:endParaRPr lang="en-US" sz="17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4346377"/>
            <a:ext cx="3274933" cy="87463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533799" y="5549027"/>
            <a:ext cx="2733556" cy="341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Lắp ráp</a:t>
            </a:r>
            <a:endParaRPr lang="en-US" sz="2150" dirty="0"/>
          </a:p>
        </p:txBody>
      </p:sp>
      <p:sp>
        <p:nvSpPr>
          <p:cNvPr id="13" name="Text 6"/>
          <p:cNvSpPr/>
          <p:nvPr/>
        </p:nvSpPr>
        <p:spPr>
          <a:xfrm>
            <a:off x="7533799" y="6021943"/>
            <a:ext cx="2837736" cy="1049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Kết hợp các chi tiết đã hàn thành sản phẩm hoàn chỉnh.</a:t>
            </a:r>
            <a:endParaRPr lang="en-US" sz="17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90133" y="4346377"/>
            <a:ext cx="3274933" cy="87463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0808732" y="5549027"/>
            <a:ext cx="2837736" cy="68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Kiểm tra chất lượng</a:t>
            </a:r>
            <a:endParaRPr lang="en-US" sz="2150" dirty="0"/>
          </a:p>
        </p:txBody>
      </p:sp>
      <p:sp>
        <p:nvSpPr>
          <p:cNvPr id="16" name="Text 8"/>
          <p:cNvSpPr/>
          <p:nvPr/>
        </p:nvSpPr>
        <p:spPr>
          <a:xfrm>
            <a:off x="10808732" y="6363653"/>
            <a:ext cx="2837736" cy="1049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Kiểm tra kỹ lưỡng các mối hàn và sự khớp nối của sản phẩm.</a:t>
            </a:r>
            <a:endParaRPr lang="en-US" sz="17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6FB6CA-D373-7C49-2C54-FBA0AEDC9E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6202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203" y="286107"/>
            <a:ext cx="4897874" cy="228981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01291" y="3696653"/>
            <a:ext cx="8483203" cy="71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An toàn khi xử lý bề mặt</a:t>
            </a:r>
            <a:endParaRPr lang="en-US" sz="4500" dirty="0"/>
          </a:p>
        </p:txBody>
      </p:sp>
      <p:sp>
        <p:nvSpPr>
          <p:cNvPr id="5" name="Shape 1"/>
          <p:cNvSpPr/>
          <p:nvPr/>
        </p:nvSpPr>
        <p:spPr>
          <a:xfrm>
            <a:off x="801291" y="4755594"/>
            <a:ext cx="13027819" cy="2639378"/>
          </a:xfrm>
          <a:prstGeom prst="roundRect">
            <a:avLst>
              <a:gd name="adj" fmla="val 364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08911" y="4763214"/>
            <a:ext cx="13011269" cy="6560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1039297" y="4908113"/>
            <a:ext cx="387488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Công đoạn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5379720" y="4908113"/>
            <a:ext cx="387107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Nguy cơ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9716333" y="4908113"/>
            <a:ext cx="387488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Biện pháp phòng ngừa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808911" y="5419249"/>
            <a:ext cx="13011269" cy="6560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1039297" y="5564148"/>
            <a:ext cx="387488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Mài, đánh bóng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5379720" y="5564148"/>
            <a:ext cx="387107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Bụi kim loại, chấn thương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9716333" y="5564148"/>
            <a:ext cx="387488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Đeo kính bảo hộ, mặt nạ chống bụi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808911" y="6075283"/>
            <a:ext cx="13011269" cy="6560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1"/>
          <p:cNvSpPr/>
          <p:nvPr/>
        </p:nvSpPr>
        <p:spPr>
          <a:xfrm>
            <a:off x="1039297" y="6220182"/>
            <a:ext cx="387488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Sơn phủ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379720" y="6220182"/>
            <a:ext cx="387107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Hơi độc, cháy nổ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9716333" y="6220182"/>
            <a:ext cx="387488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Thông gió tốt, trang bị chống cháy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808911" y="6731318"/>
            <a:ext cx="13011269" cy="6560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5"/>
          <p:cNvSpPr/>
          <p:nvPr/>
        </p:nvSpPr>
        <p:spPr>
          <a:xfrm>
            <a:off x="1039297" y="6876217"/>
            <a:ext cx="387488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Phủ lớp chống gỉ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5379720" y="6876217"/>
            <a:ext cx="387107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Tiếp xúc hóa chất</a:t>
            </a:r>
            <a:endParaRPr lang="en-US" sz="1800" dirty="0"/>
          </a:p>
        </p:txBody>
      </p:sp>
      <p:sp>
        <p:nvSpPr>
          <p:cNvPr id="21" name="Text 17"/>
          <p:cNvSpPr/>
          <p:nvPr/>
        </p:nvSpPr>
        <p:spPr>
          <a:xfrm>
            <a:off x="9716333" y="6876217"/>
            <a:ext cx="3874889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Đeo găng tay, quần áo bảo hộ</a:t>
            </a:r>
            <a:endParaRPr lang="en-US" sz="18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5A32A18-FAC8-1801-8511-A292B44E0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413153"/>
            <a:ext cx="1163216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Kiểm tra chất lượng sản phẩm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678430"/>
            <a:ext cx="4053840" cy="25054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5492472"/>
            <a:ext cx="37610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Kiểm tra kích thước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4037" y="602634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thiết bị đo chính xác để kiểm tra kích thước của phụ tùng.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61" y="2678430"/>
            <a:ext cx="4053959" cy="25054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8161" y="54924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Kiểm tra độ bền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88161" y="6026348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Thực hiện các thử nghiệm về độ bền và độ chịu lực của sản phẩm.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404" y="2678430"/>
            <a:ext cx="4053840" cy="25054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2404" y="549247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Kiểm tra bề mặt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712404" y="6026348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Đánh giá chất lượng bề mặt, độ bóng và lớp phủ của phụ tùng.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BA71D3-0328-82D2-4DC6-9172E6B53C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28" y="1831777"/>
            <a:ext cx="4893826" cy="456604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15908" y="653296"/>
            <a:ext cx="7484983" cy="148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00"/>
              </a:lnSpc>
              <a:buNone/>
            </a:pPr>
            <a:r>
              <a:rPr lang="en-US" sz="46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Đặc điểm công việc đóng gói</a:t>
            </a:r>
            <a:endParaRPr lang="en-US" sz="4650" dirty="0"/>
          </a:p>
        </p:txBody>
      </p:sp>
      <p:sp>
        <p:nvSpPr>
          <p:cNvPr id="5" name="Shape 1"/>
          <p:cNvSpPr/>
          <p:nvPr/>
        </p:nvSpPr>
        <p:spPr>
          <a:xfrm>
            <a:off x="6315908" y="2756654"/>
            <a:ext cx="533162" cy="533162"/>
          </a:xfrm>
          <a:prstGeom prst="roundRect">
            <a:avLst>
              <a:gd name="adj" fmla="val 1867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489978" y="2845475"/>
            <a:ext cx="184904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750" dirty="0"/>
          </a:p>
        </p:txBody>
      </p:sp>
      <p:sp>
        <p:nvSpPr>
          <p:cNvPr id="7" name="Text 3"/>
          <p:cNvSpPr/>
          <p:nvPr/>
        </p:nvSpPr>
        <p:spPr>
          <a:xfrm>
            <a:off x="7086005" y="2756654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Lựa chọn bao bì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7086005" y="3269099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bao bì phù hợp để bảo vệ sản phẩm trong quá trình vận chuyển.</a:t>
            </a:r>
            <a:endParaRPr lang="en-US" sz="1850" dirty="0"/>
          </a:p>
        </p:txBody>
      </p:sp>
      <p:sp>
        <p:nvSpPr>
          <p:cNvPr id="9" name="Shape 5"/>
          <p:cNvSpPr/>
          <p:nvPr/>
        </p:nvSpPr>
        <p:spPr>
          <a:xfrm>
            <a:off x="6315908" y="4531043"/>
            <a:ext cx="533162" cy="533162"/>
          </a:xfrm>
          <a:prstGeom prst="roundRect">
            <a:avLst>
              <a:gd name="adj" fmla="val 1867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434018" y="4619863"/>
            <a:ext cx="296823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750" dirty="0"/>
          </a:p>
        </p:txBody>
      </p:sp>
      <p:sp>
        <p:nvSpPr>
          <p:cNvPr id="11" name="Text 7"/>
          <p:cNvSpPr/>
          <p:nvPr/>
        </p:nvSpPr>
        <p:spPr>
          <a:xfrm>
            <a:off x="7086005" y="4531043"/>
            <a:ext cx="338328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Sắp xếp sản phẩm</a:t>
            </a:r>
            <a:endParaRPr lang="en-US" sz="2300" dirty="0"/>
          </a:p>
        </p:txBody>
      </p:sp>
      <p:sp>
        <p:nvSpPr>
          <p:cNvPr id="12" name="Text 8"/>
          <p:cNvSpPr/>
          <p:nvPr/>
        </p:nvSpPr>
        <p:spPr>
          <a:xfrm>
            <a:off x="7086005" y="5043488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Sắp xếp các phụ tùng cẩn thận để tránh va chạm và hư hỏng.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6315908" y="6305431"/>
            <a:ext cx="533162" cy="533162"/>
          </a:xfrm>
          <a:prstGeom prst="roundRect">
            <a:avLst>
              <a:gd name="adj" fmla="val 1867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433304" y="6394252"/>
            <a:ext cx="298252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750" dirty="0"/>
          </a:p>
        </p:txBody>
      </p:sp>
      <p:sp>
        <p:nvSpPr>
          <p:cNvPr id="15" name="Text 11"/>
          <p:cNvSpPr/>
          <p:nvPr/>
        </p:nvSpPr>
        <p:spPr>
          <a:xfrm>
            <a:off x="7086005" y="6305431"/>
            <a:ext cx="2962632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Gắn nhãn</a:t>
            </a:r>
            <a:endParaRPr lang="en-US" sz="2300" dirty="0"/>
          </a:p>
        </p:txBody>
      </p:sp>
      <p:sp>
        <p:nvSpPr>
          <p:cNvPr id="16" name="Text 12"/>
          <p:cNvSpPr/>
          <p:nvPr/>
        </p:nvSpPr>
        <p:spPr>
          <a:xfrm>
            <a:off x="7086005" y="6817876"/>
            <a:ext cx="6714887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1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Gắn nhãn mác và thông tin cần thiết lên bao bì để dễ dàng quản lý.</a:t>
            </a:r>
            <a:endParaRPr lang="en-US" sz="185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C607153-5966-A639-425B-436772943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23938"/>
            <a:ext cx="8023027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8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Các dạng tai nạn lao động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64037" y="2695277"/>
            <a:ext cx="6150054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*  Bị thương do các dụng cụ cắt và đóng gói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5401" y="5292567"/>
            <a:ext cx="6150054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*  Chấn thương do vật liệu đóng gói nặng hoặc cồng kềnh</a:t>
            </a:r>
            <a:endParaRPr lang="en-US" sz="2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929" y="2196346"/>
            <a:ext cx="6150054" cy="411432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623929" y="6588323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D46FCD-AF35-621B-B325-764827B9E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4658" y="303646"/>
            <a:ext cx="7926446" cy="376499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4914" y="4515803"/>
            <a:ext cx="4410670" cy="2187535"/>
          </a:xfrm>
          <a:prstGeom prst="roundRect">
            <a:avLst>
              <a:gd name="adj" fmla="val 244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706874" y="4752940"/>
            <a:ext cx="1908572" cy="238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Nguyên nhân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06874" y="5216864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không đúng cách các công cụ và thiết bị đóng gói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06874" y="6423422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06874" y="5765826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Dụng cụ không được bảo trì tốt hoặc được sử dụng không đúng cách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706874" y="6136296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Môi trường không được tổ chức hợp lý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5117543" y="4515803"/>
            <a:ext cx="4410670" cy="2187535"/>
          </a:xfrm>
          <a:prstGeom prst="roundRect">
            <a:avLst>
              <a:gd name="adj" fmla="val 244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06628" y="4752940"/>
            <a:ext cx="1908572" cy="238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Biện pháp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252321" y="5164217"/>
            <a:ext cx="4141113" cy="407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Đảm bảo công nhân được đào tạo bài bản về các kỹ thuật đóng gói và sử dụng thiết bị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244703" y="5754242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Việc sử dụng thiết bị bảo hộ cá nhân cũng không thể thiếu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5231112" y="6140670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Tổ chức môi trường làm việc gọn gàng và hợp lý là cực kỳ quan trọng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9690172" y="4512841"/>
            <a:ext cx="4410670" cy="2187535"/>
          </a:xfrm>
          <a:prstGeom prst="roundRect">
            <a:avLst>
              <a:gd name="adj" fmla="val 244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944516" y="4752940"/>
            <a:ext cx="1908572" cy="238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Quy định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9782532" y="5216863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Về thiết bị bảo hộ lao động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9782532" y="6423422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9782532" y="6703338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9782532" y="5732049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Thời hạn định kỳ bảo dưỡng thiết bị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9782532" y="6145436"/>
            <a:ext cx="4141113" cy="203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Tuân thủ quy định an toàn lao động về đóng gói</a:t>
            </a:r>
            <a:endParaRPr lang="en-US" sz="1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4452907-1C48-983B-5CE5-D5CEE12E8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167533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Xử lý tình huống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432810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Trước tiên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cần phải dừng ngay công việc và tắt các thiết bị liên quan để ngăn ngừa tình trạng tai nạn trở nên nghiêm trọng hơn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4309229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Thông báo ngay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cho đội ngũ y tế và thực hiện sơ cứu nếu có người bị thương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790599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Kiểm tra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môi trường làm việc để xác định và khắc phục các nguyên nhân có thể dẫn đến tai nạn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4037" y="5271968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Sau khi 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sự cố được giải quyết, tiến hành báo cáo chi tiết về tai nạn và thực hiện các biện pháp cải thiện quy trình làm việc.</a:t>
            </a:r>
            <a:endParaRPr lang="en-US" sz="1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2EF4DC-1B97-7E35-1EAA-831A8F486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602819"/>
            <a:ext cx="992124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Barlow ExtraBold" panose="00000900000000000000" pitchFamily="2" charset="0"/>
                <a:ea typeface="Unbounded Bold" pitchFamily="34" charset="-122"/>
                <a:cs typeface="Unbounded Bold" pitchFamily="34" charset="-120"/>
              </a:rPr>
              <a:t>PHẦN III: Tham khảo thêm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868097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1. Bài kiểm tra an toàn lao động nhóm 3 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3540800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3"/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213503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2. Bảng báo giá dịch vụ huấn luyện an toàn lao động 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4037" y="4886206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/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558909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 Tải về tài liệu (download) 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64037" y="6231612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Download tài liệu huấn luyện an toàn lao động sản xuất phụ tùng xe máy</a:t>
            </a:r>
            <a:endParaRPr lang="en-US" sz="1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57DED3-03FE-4538-0736-7AF24935E8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78948" y="7448328"/>
            <a:ext cx="2383820" cy="7381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1039</Words>
  <Application>Microsoft Office PowerPoint</Application>
  <PresentationFormat>Custom</PresentationFormat>
  <Paragraphs>128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Barlow ExtraBold</vt:lpstr>
      <vt:lpstr>Open Sans</vt:lpstr>
      <vt:lpstr>Arial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4</cp:revision>
  <dcterms:created xsi:type="dcterms:W3CDTF">2024-10-28T03:40:56Z</dcterms:created>
  <dcterms:modified xsi:type="dcterms:W3CDTF">2024-10-28T04:03:42Z</dcterms:modified>
</cp:coreProperties>
</file>