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Lora" pitchFamily="2" charset="0"/>
      <p:regular r:id="rId11"/>
    </p:embeddedFont>
    <p:embeddedFont>
      <p:font typeface="Source Sans Pro" panose="020B0503030403020204" pitchFamily="34" charset="0"/>
      <p:regular r:id="rId12"/>
      <p:bold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338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sp>
      <p:sp>
        <p:nvSpPr>
          <p:cNvPr id="3" name="Shape 1"/>
          <p:cNvSpPr/>
          <p:nvPr/>
        </p:nvSpPr>
        <p:spPr>
          <a:xfrm>
            <a:off x="0" y="0"/>
            <a:ext cx="14630400" cy="8229600"/>
          </a:xfrm>
          <a:prstGeom prst="rect">
            <a:avLst/>
          </a:prstGeom>
          <a:solidFill>
            <a:srgbClr val="252833"/>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13372" y="0"/>
            <a:ext cx="5486400" cy="8229600"/>
          </a:xfrm>
          <a:prstGeom prst="rect">
            <a:avLst/>
          </a:prstGeom>
        </p:spPr>
      </p:pic>
      <p:sp>
        <p:nvSpPr>
          <p:cNvPr id="3" name="Text 0"/>
          <p:cNvSpPr/>
          <p:nvPr/>
        </p:nvSpPr>
        <p:spPr>
          <a:xfrm>
            <a:off x="864037" y="978218"/>
            <a:ext cx="7415927" cy="4008120"/>
          </a:xfrm>
          <a:prstGeom prst="rect">
            <a:avLst/>
          </a:prstGeom>
          <a:noFill/>
          <a:ln/>
        </p:spPr>
        <p:txBody>
          <a:bodyPr wrap="square" lIns="0" tIns="0" rIns="0" bIns="0" rtlCol="0" anchor="t"/>
          <a:lstStyle/>
          <a:p>
            <a:pPr marL="0" indent="0">
              <a:lnSpc>
                <a:spcPts val="7850"/>
              </a:lnSpc>
              <a:buNone/>
            </a:pPr>
            <a:r>
              <a:rPr lang="en-US" sz="6300" dirty="0">
                <a:solidFill>
                  <a:srgbClr val="F98AC7"/>
                </a:solidFill>
                <a:latin typeface="Lora" pitchFamily="34" charset="0"/>
                <a:ea typeface="Lora" pitchFamily="34" charset="-122"/>
                <a:cs typeface="Lora" pitchFamily="34" charset="-120"/>
              </a:rPr>
              <a:t>Tài liệu an toàn lao động sản xuất phuộc (bộ giảm xóc)</a:t>
            </a:r>
            <a:endParaRPr lang="en-US" sz="6300" dirty="0"/>
          </a:p>
        </p:txBody>
      </p:sp>
      <p:sp>
        <p:nvSpPr>
          <p:cNvPr id="4" name="Text 1"/>
          <p:cNvSpPr/>
          <p:nvPr/>
        </p:nvSpPr>
        <p:spPr>
          <a:xfrm>
            <a:off x="864037" y="5356622"/>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D6E5EF"/>
                </a:solidFill>
                <a:latin typeface="Source Sans Pro" pitchFamily="34" charset="0"/>
                <a:ea typeface="Source Sans Pro" pitchFamily="34" charset="-122"/>
                <a:cs typeface="Source Sans Pro" pitchFamily="34" charset="-120"/>
              </a:rPr>
              <a:t>Khám phá tài liệu an toàn lao động quan trọng cho sản xuất phuộc (bộ giảm xóc)! Nội dung tài liệu sẽ cung cấp hướng dẫn chi tiết để đảm bảo an toàn, giảm thiểu rủi ro và nâng cao hiệu suất trong quy trình sản xuất.</a:t>
            </a:r>
            <a:endParaRPr lang="en-US" sz="1900" dirty="0"/>
          </a:p>
        </p:txBody>
      </p:sp>
      <p:sp>
        <p:nvSpPr>
          <p:cNvPr id="5" name="Shape 2"/>
          <p:cNvSpPr/>
          <p:nvPr/>
        </p:nvSpPr>
        <p:spPr>
          <a:xfrm>
            <a:off x="864037" y="683787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71657" y="6845498"/>
            <a:ext cx="379690" cy="379690"/>
          </a:xfrm>
          <a:prstGeom prst="rect">
            <a:avLst/>
          </a:prstGeom>
        </p:spPr>
      </p:pic>
      <p:sp>
        <p:nvSpPr>
          <p:cNvPr id="7" name="Text 3"/>
          <p:cNvSpPr/>
          <p:nvPr/>
        </p:nvSpPr>
        <p:spPr>
          <a:xfrm>
            <a:off x="1382316" y="6819424"/>
            <a:ext cx="2754749" cy="431959"/>
          </a:xfrm>
          <a:prstGeom prst="rect">
            <a:avLst/>
          </a:prstGeom>
          <a:noFill/>
          <a:ln/>
        </p:spPr>
        <p:txBody>
          <a:bodyPr wrap="none" lIns="0" tIns="0" rIns="0" bIns="0" rtlCol="0" anchor="t"/>
          <a:lstStyle/>
          <a:p>
            <a:pPr marL="0" indent="0" algn="l">
              <a:lnSpc>
                <a:spcPts val="3400"/>
              </a:lnSpc>
              <a:buNone/>
            </a:pPr>
            <a:r>
              <a:rPr lang="en-US" sz="2400" b="1" dirty="0" err="1">
                <a:solidFill>
                  <a:srgbClr val="D6E5EF"/>
                </a:solidFill>
                <a:latin typeface="Source Sans Pro" pitchFamily="34" charset="0"/>
                <a:ea typeface="Source Sans Pro" pitchFamily="34" charset="-122"/>
                <a:cs typeface="Source Sans Pro" pitchFamily="34" charset="-120"/>
              </a:rPr>
              <a:t>Bản</a:t>
            </a:r>
            <a:r>
              <a:rPr lang="en-US" sz="2400" b="1" dirty="0">
                <a:solidFill>
                  <a:srgbClr val="D6E5EF"/>
                </a:solidFill>
                <a:latin typeface="Source Sans Pro" pitchFamily="34" charset="0"/>
                <a:ea typeface="Source Sans Pro" pitchFamily="34" charset="-122"/>
                <a:cs typeface="Source Sans Pro" pitchFamily="34" charset="-120"/>
              </a:rPr>
              <a:t> </a:t>
            </a:r>
            <a:r>
              <a:rPr lang="en-US" sz="2400" b="1" dirty="0" err="1">
                <a:solidFill>
                  <a:srgbClr val="D6E5EF"/>
                </a:solidFill>
                <a:latin typeface="Source Sans Pro" pitchFamily="34" charset="0"/>
                <a:ea typeface="Source Sans Pro" pitchFamily="34" charset="-122"/>
                <a:cs typeface="Source Sans Pro" pitchFamily="34" charset="-120"/>
              </a:rPr>
              <a:t>quyền</a:t>
            </a:r>
            <a:r>
              <a:rPr lang="en-US" sz="2400" b="1" dirty="0">
                <a:solidFill>
                  <a:srgbClr val="D6E5EF"/>
                </a:solidFill>
                <a:latin typeface="Source Sans Pro" pitchFamily="34" charset="0"/>
                <a:ea typeface="Source Sans Pro" pitchFamily="34" charset="-122"/>
                <a:cs typeface="Source Sans Pro" pitchFamily="34" charset="-120"/>
              </a:rPr>
              <a:t> </a:t>
            </a:r>
            <a:r>
              <a:rPr lang="en-US" sz="2400" b="1" dirty="0" err="1">
                <a:solidFill>
                  <a:srgbClr val="D6E5EF"/>
                </a:solidFill>
                <a:latin typeface="Source Sans Pro" pitchFamily="34" charset="0"/>
                <a:ea typeface="Source Sans Pro" pitchFamily="34" charset="-122"/>
                <a:cs typeface="Source Sans Pro" pitchFamily="34" charset="-120"/>
              </a:rPr>
              <a:t>thuộc</a:t>
            </a:r>
            <a:r>
              <a:rPr lang="en-US" sz="2400" b="1" dirty="0">
                <a:solidFill>
                  <a:srgbClr val="D6E5EF"/>
                </a:solidFill>
                <a:latin typeface="Source Sans Pro" pitchFamily="34" charset="0"/>
                <a:ea typeface="Source Sans Pro" pitchFamily="34" charset="-122"/>
                <a:cs typeface="Source Sans Pro" pitchFamily="34" charset="-120"/>
              </a:rPr>
              <a:t> </a:t>
            </a:r>
            <a:r>
              <a:rPr lang="en-US" sz="2400" b="1" dirty="0" err="1">
                <a:solidFill>
                  <a:srgbClr val="D6E5EF"/>
                </a:solidFill>
                <a:latin typeface="Source Sans Pro" pitchFamily="34" charset="0"/>
                <a:ea typeface="Source Sans Pro" pitchFamily="34" charset="-122"/>
                <a:cs typeface="Source Sans Pro" pitchFamily="34" charset="-120"/>
              </a:rPr>
              <a:t>về</a:t>
            </a:r>
            <a:r>
              <a:rPr lang="en-US" sz="2400" b="1" dirty="0">
                <a:solidFill>
                  <a:srgbClr val="D6E5EF"/>
                </a:solidFill>
                <a:latin typeface="Source Sans Pro" pitchFamily="34" charset="0"/>
                <a:ea typeface="Source Sans Pro" pitchFamily="34" charset="-122"/>
                <a:cs typeface="Source Sans Pro" pitchFamily="34" charset="-120"/>
              </a:rPr>
              <a:t> An Toàn Nam Việt</a:t>
            </a:r>
            <a:endParaRPr lang="en-US" sz="2400" dirty="0"/>
          </a:p>
        </p:txBody>
      </p:sp>
      <p:pic>
        <p:nvPicPr>
          <p:cNvPr id="9" name="Picture 8">
            <a:extLst>
              <a:ext uri="{FF2B5EF4-FFF2-40B4-BE49-F238E27FC236}">
                <a16:creationId xmlns:a16="http://schemas.microsoft.com/office/drawing/2014/main" id="{CF84EB52-EAFD-5C76-4E73-C34026AD5363}"/>
              </a:ext>
            </a:extLst>
          </p:cNvPr>
          <p:cNvPicPr>
            <a:picLocks noChangeAspect="1"/>
          </p:cNvPicPr>
          <p:nvPr/>
        </p:nvPicPr>
        <p:blipFill>
          <a:blip r:embed="rId5"/>
          <a:stretch>
            <a:fillRect/>
          </a:stretch>
        </p:blipFill>
        <p:spPr>
          <a:xfrm>
            <a:off x="10550768" y="7115502"/>
            <a:ext cx="3959051" cy="12259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12669" y="777359"/>
            <a:ext cx="7891463" cy="1579126"/>
          </a:xfrm>
          <a:prstGeom prst="rect">
            <a:avLst/>
          </a:prstGeom>
          <a:noFill/>
          <a:ln/>
        </p:spPr>
        <p:txBody>
          <a:bodyPr wrap="square" lIns="0" tIns="0" rIns="0" bIns="0" rtlCol="0" anchor="t"/>
          <a:lstStyle/>
          <a:p>
            <a:pPr marL="0" indent="0">
              <a:lnSpc>
                <a:spcPts val="4100"/>
              </a:lnSpc>
              <a:buNone/>
            </a:pPr>
            <a:r>
              <a:rPr lang="en-US" sz="3300" dirty="0">
                <a:solidFill>
                  <a:srgbClr val="F98AC7"/>
                </a:solidFill>
                <a:latin typeface="Lora" pitchFamily="34" charset="0"/>
                <a:ea typeface="Lora" pitchFamily="34" charset="-122"/>
                <a:cs typeface="Lora" pitchFamily="34" charset="-120"/>
              </a:rPr>
              <a:t>PHẦN I: THỰC TRẠNG CÔNG TÁC AN TOÀN ĐỐI VỚI NGÀNH SẢN XUẤT PHUỘC (BỘ GIẢM XÓC)</a:t>
            </a:r>
            <a:endParaRPr lang="en-US" sz="3300" dirty="0"/>
          </a:p>
        </p:txBody>
      </p:sp>
      <p:sp>
        <p:nvSpPr>
          <p:cNvPr id="4" name="Shape 1"/>
          <p:cNvSpPr/>
          <p:nvPr/>
        </p:nvSpPr>
        <p:spPr>
          <a:xfrm>
            <a:off x="6112669" y="2826187"/>
            <a:ext cx="402669" cy="402669"/>
          </a:xfrm>
          <a:prstGeom prst="roundRect">
            <a:avLst>
              <a:gd name="adj" fmla="val 6667"/>
            </a:avLst>
          </a:prstGeom>
          <a:solidFill>
            <a:srgbClr val="444752"/>
          </a:solidFill>
          <a:ln/>
        </p:spPr>
      </p:sp>
      <p:sp>
        <p:nvSpPr>
          <p:cNvPr id="5" name="Text 2"/>
          <p:cNvSpPr/>
          <p:nvPr/>
        </p:nvSpPr>
        <p:spPr>
          <a:xfrm>
            <a:off x="6267926" y="2901196"/>
            <a:ext cx="92035" cy="252651"/>
          </a:xfrm>
          <a:prstGeom prst="rect">
            <a:avLst/>
          </a:prstGeom>
          <a:noFill/>
          <a:ln/>
        </p:spPr>
        <p:txBody>
          <a:bodyPr wrap="none" lIns="0" tIns="0" rIns="0" bIns="0" rtlCol="0" anchor="t"/>
          <a:lstStyle/>
          <a:p>
            <a:pPr marL="0" indent="0" algn="ctr">
              <a:lnSpc>
                <a:spcPts val="1950"/>
              </a:lnSpc>
              <a:buNone/>
            </a:pPr>
            <a:r>
              <a:rPr lang="en-US" sz="1950" dirty="0">
                <a:solidFill>
                  <a:srgbClr val="D6E5EF"/>
                </a:solidFill>
                <a:latin typeface="Lora" pitchFamily="34" charset="0"/>
                <a:ea typeface="Lora" pitchFamily="34" charset="-122"/>
                <a:cs typeface="Lora" pitchFamily="34" charset="-120"/>
              </a:rPr>
              <a:t>1</a:t>
            </a:r>
            <a:endParaRPr lang="en-US" sz="1950" dirty="0"/>
          </a:p>
        </p:txBody>
      </p:sp>
      <p:sp>
        <p:nvSpPr>
          <p:cNvPr id="6" name="Text 3"/>
          <p:cNvSpPr/>
          <p:nvPr/>
        </p:nvSpPr>
        <p:spPr>
          <a:xfrm>
            <a:off x="6694289" y="2826187"/>
            <a:ext cx="2105382" cy="263128"/>
          </a:xfrm>
          <a:prstGeom prst="rect">
            <a:avLst/>
          </a:prstGeom>
          <a:noFill/>
          <a:ln/>
        </p:spPr>
        <p:txBody>
          <a:bodyPr wrap="none" lIns="0" tIns="0" rIns="0" bIns="0" rtlCol="0" anchor="t"/>
          <a:lstStyle/>
          <a:p>
            <a:pPr marL="0" indent="0">
              <a:lnSpc>
                <a:spcPts val="2050"/>
              </a:lnSpc>
              <a:buNone/>
            </a:pPr>
            <a:r>
              <a:rPr lang="en-US" sz="1650" dirty="0">
                <a:solidFill>
                  <a:srgbClr val="D6E5EF"/>
                </a:solidFill>
                <a:latin typeface="Lora" pitchFamily="34" charset="0"/>
                <a:ea typeface="Lora" pitchFamily="34" charset="-122"/>
                <a:cs typeface="Lora" pitchFamily="34" charset="-120"/>
              </a:rPr>
              <a:t>Tình hình chung</a:t>
            </a:r>
            <a:endParaRPr lang="en-US" sz="1650" dirty="0"/>
          </a:p>
        </p:txBody>
      </p:sp>
      <p:sp>
        <p:nvSpPr>
          <p:cNvPr id="7" name="Text 4"/>
          <p:cNvSpPr/>
          <p:nvPr/>
        </p:nvSpPr>
        <p:spPr>
          <a:xfrm>
            <a:off x="6694289" y="3196590"/>
            <a:ext cx="7309842" cy="286226"/>
          </a:xfrm>
          <a:prstGeom prst="rect">
            <a:avLst/>
          </a:prstGeom>
          <a:noFill/>
          <a:ln/>
        </p:spPr>
        <p:txBody>
          <a:bodyPr wrap="none" lIns="0" tIns="0" rIns="0" bIns="0" rtlCol="0" anchor="t"/>
          <a:lstStyle/>
          <a:p>
            <a:pPr marL="0" indent="0">
              <a:lnSpc>
                <a:spcPts val="2250"/>
              </a:lnSpc>
              <a:buNone/>
            </a:pPr>
            <a:r>
              <a:rPr lang="en-US" sz="1400" dirty="0">
                <a:solidFill>
                  <a:srgbClr val="D6E5EF"/>
                </a:solidFill>
                <a:latin typeface="Source Sans Pro" pitchFamily="34" charset="0"/>
                <a:ea typeface="Source Sans Pro" pitchFamily="34" charset="-122"/>
                <a:cs typeface="Source Sans Pro" pitchFamily="34" charset="-120"/>
              </a:rPr>
              <a:t>Bộ Lao động - Thương binh và Xã hội thông báo tình hình tai nạn lao động 6 tháng đầu năm 2024.</a:t>
            </a:r>
            <a:endParaRPr lang="en-US" sz="1400" dirty="0"/>
          </a:p>
        </p:txBody>
      </p:sp>
      <p:sp>
        <p:nvSpPr>
          <p:cNvPr id="8" name="Shape 5"/>
          <p:cNvSpPr/>
          <p:nvPr/>
        </p:nvSpPr>
        <p:spPr>
          <a:xfrm>
            <a:off x="6112669" y="3863102"/>
            <a:ext cx="402669" cy="402669"/>
          </a:xfrm>
          <a:prstGeom prst="roundRect">
            <a:avLst>
              <a:gd name="adj" fmla="val 6667"/>
            </a:avLst>
          </a:prstGeom>
          <a:solidFill>
            <a:srgbClr val="444752"/>
          </a:solidFill>
          <a:ln/>
        </p:spPr>
      </p:sp>
      <p:sp>
        <p:nvSpPr>
          <p:cNvPr id="9" name="Text 6"/>
          <p:cNvSpPr/>
          <p:nvPr/>
        </p:nvSpPr>
        <p:spPr>
          <a:xfrm>
            <a:off x="6246138" y="3938111"/>
            <a:ext cx="135612" cy="252651"/>
          </a:xfrm>
          <a:prstGeom prst="rect">
            <a:avLst/>
          </a:prstGeom>
          <a:noFill/>
          <a:ln/>
        </p:spPr>
        <p:txBody>
          <a:bodyPr wrap="none" lIns="0" tIns="0" rIns="0" bIns="0" rtlCol="0" anchor="t"/>
          <a:lstStyle/>
          <a:p>
            <a:pPr marL="0" indent="0" algn="ctr">
              <a:lnSpc>
                <a:spcPts val="1950"/>
              </a:lnSpc>
              <a:buNone/>
            </a:pPr>
            <a:r>
              <a:rPr lang="en-US" sz="1950" dirty="0">
                <a:solidFill>
                  <a:srgbClr val="D6E5EF"/>
                </a:solidFill>
                <a:latin typeface="Lora" pitchFamily="34" charset="0"/>
                <a:ea typeface="Lora" pitchFamily="34" charset="-122"/>
                <a:cs typeface="Lora" pitchFamily="34" charset="-120"/>
              </a:rPr>
              <a:t>2</a:t>
            </a:r>
            <a:endParaRPr lang="en-US" sz="1950" dirty="0"/>
          </a:p>
        </p:txBody>
      </p:sp>
      <p:sp>
        <p:nvSpPr>
          <p:cNvPr id="10" name="Text 7"/>
          <p:cNvSpPr/>
          <p:nvPr/>
        </p:nvSpPr>
        <p:spPr>
          <a:xfrm>
            <a:off x="6694289" y="3863102"/>
            <a:ext cx="2105382" cy="263128"/>
          </a:xfrm>
          <a:prstGeom prst="rect">
            <a:avLst/>
          </a:prstGeom>
          <a:noFill/>
          <a:ln/>
        </p:spPr>
        <p:txBody>
          <a:bodyPr wrap="none" lIns="0" tIns="0" rIns="0" bIns="0" rtlCol="0" anchor="t"/>
          <a:lstStyle/>
          <a:p>
            <a:pPr marL="0" indent="0">
              <a:lnSpc>
                <a:spcPts val="2050"/>
              </a:lnSpc>
              <a:buNone/>
            </a:pPr>
            <a:r>
              <a:rPr lang="en-US" sz="1650" dirty="0">
                <a:solidFill>
                  <a:srgbClr val="D6E5EF"/>
                </a:solidFill>
                <a:latin typeface="Lora" pitchFamily="34" charset="0"/>
                <a:ea typeface="Lora" pitchFamily="34" charset="-122"/>
                <a:cs typeface="Lora" pitchFamily="34" charset="-120"/>
              </a:rPr>
              <a:t>Tai nạn lao động</a:t>
            </a:r>
            <a:endParaRPr lang="en-US" sz="1650" dirty="0"/>
          </a:p>
        </p:txBody>
      </p:sp>
      <p:sp>
        <p:nvSpPr>
          <p:cNvPr id="11" name="Text 8"/>
          <p:cNvSpPr/>
          <p:nvPr/>
        </p:nvSpPr>
        <p:spPr>
          <a:xfrm>
            <a:off x="6694289" y="4233505"/>
            <a:ext cx="7309842" cy="572453"/>
          </a:xfrm>
          <a:prstGeom prst="rect">
            <a:avLst/>
          </a:prstGeom>
          <a:noFill/>
          <a:ln/>
        </p:spPr>
        <p:txBody>
          <a:bodyPr wrap="square" lIns="0" tIns="0" rIns="0" bIns="0" rtlCol="0" anchor="t"/>
          <a:lstStyle/>
          <a:p>
            <a:pPr marL="0" indent="0">
              <a:lnSpc>
                <a:spcPts val="2250"/>
              </a:lnSpc>
              <a:buNone/>
            </a:pPr>
            <a:r>
              <a:rPr lang="en-US" sz="1400" dirty="0">
                <a:solidFill>
                  <a:srgbClr val="D6E5EF"/>
                </a:solidFill>
                <a:latin typeface="Source Sans Pro" pitchFamily="34" charset="0"/>
                <a:ea typeface="Source Sans Pro" pitchFamily="34" charset="-122"/>
                <a:cs typeface="Source Sans Pro" pitchFamily="34" charset="-120"/>
              </a:rPr>
              <a:t>6 tháng đầu năm 2024, trên toàn quốc đã xảy ra 3.201 vụ tai nạn lao động, giảm 227 vụ so với cùng kỳ năm 2023.</a:t>
            </a:r>
            <a:endParaRPr lang="en-US" sz="1400" dirty="0"/>
          </a:p>
        </p:txBody>
      </p:sp>
      <p:sp>
        <p:nvSpPr>
          <p:cNvPr id="12" name="Shape 9"/>
          <p:cNvSpPr/>
          <p:nvPr/>
        </p:nvSpPr>
        <p:spPr>
          <a:xfrm>
            <a:off x="6112669" y="5186243"/>
            <a:ext cx="402669" cy="402669"/>
          </a:xfrm>
          <a:prstGeom prst="roundRect">
            <a:avLst>
              <a:gd name="adj" fmla="val 6667"/>
            </a:avLst>
          </a:prstGeom>
          <a:solidFill>
            <a:srgbClr val="444752"/>
          </a:solidFill>
          <a:ln/>
        </p:spPr>
      </p:sp>
      <p:sp>
        <p:nvSpPr>
          <p:cNvPr id="13" name="Text 10"/>
          <p:cNvSpPr/>
          <p:nvPr/>
        </p:nvSpPr>
        <p:spPr>
          <a:xfrm>
            <a:off x="6243638" y="5261253"/>
            <a:ext cx="140732" cy="252651"/>
          </a:xfrm>
          <a:prstGeom prst="rect">
            <a:avLst/>
          </a:prstGeom>
          <a:noFill/>
          <a:ln/>
        </p:spPr>
        <p:txBody>
          <a:bodyPr wrap="none" lIns="0" tIns="0" rIns="0" bIns="0" rtlCol="0" anchor="t"/>
          <a:lstStyle/>
          <a:p>
            <a:pPr marL="0" indent="0" algn="ctr">
              <a:lnSpc>
                <a:spcPts val="1950"/>
              </a:lnSpc>
              <a:buNone/>
            </a:pPr>
            <a:r>
              <a:rPr lang="en-US" sz="1950" dirty="0">
                <a:solidFill>
                  <a:srgbClr val="D6E5EF"/>
                </a:solidFill>
                <a:latin typeface="Lora" pitchFamily="34" charset="0"/>
                <a:ea typeface="Lora" pitchFamily="34" charset="-122"/>
                <a:cs typeface="Lora" pitchFamily="34" charset="-120"/>
              </a:rPr>
              <a:t>3</a:t>
            </a:r>
            <a:endParaRPr lang="en-US" sz="1950" dirty="0"/>
          </a:p>
        </p:txBody>
      </p:sp>
      <p:sp>
        <p:nvSpPr>
          <p:cNvPr id="14" name="Text 11"/>
          <p:cNvSpPr/>
          <p:nvPr/>
        </p:nvSpPr>
        <p:spPr>
          <a:xfrm>
            <a:off x="6694289" y="5186243"/>
            <a:ext cx="2105382" cy="263128"/>
          </a:xfrm>
          <a:prstGeom prst="rect">
            <a:avLst/>
          </a:prstGeom>
          <a:noFill/>
          <a:ln/>
        </p:spPr>
        <p:txBody>
          <a:bodyPr wrap="none" lIns="0" tIns="0" rIns="0" bIns="0" rtlCol="0" anchor="t"/>
          <a:lstStyle/>
          <a:p>
            <a:pPr marL="0" indent="0">
              <a:lnSpc>
                <a:spcPts val="2050"/>
              </a:lnSpc>
              <a:buNone/>
            </a:pPr>
            <a:r>
              <a:rPr lang="en-US" sz="1650" dirty="0">
                <a:solidFill>
                  <a:srgbClr val="D6E5EF"/>
                </a:solidFill>
                <a:latin typeface="Lora" pitchFamily="34" charset="0"/>
                <a:ea typeface="Lora" pitchFamily="34" charset="-122"/>
                <a:cs typeface="Lora" pitchFamily="34" charset="-120"/>
              </a:rPr>
              <a:t>Tình hình TNLĐ</a:t>
            </a:r>
            <a:endParaRPr lang="en-US" sz="1650" dirty="0"/>
          </a:p>
        </p:txBody>
      </p:sp>
      <p:sp>
        <p:nvSpPr>
          <p:cNvPr id="15" name="Text 12"/>
          <p:cNvSpPr/>
          <p:nvPr/>
        </p:nvSpPr>
        <p:spPr>
          <a:xfrm>
            <a:off x="6694289" y="5556647"/>
            <a:ext cx="7309842" cy="572453"/>
          </a:xfrm>
          <a:prstGeom prst="rect">
            <a:avLst/>
          </a:prstGeom>
          <a:noFill/>
          <a:ln/>
        </p:spPr>
        <p:txBody>
          <a:bodyPr wrap="square" lIns="0" tIns="0" rIns="0" bIns="0" rtlCol="0" anchor="t"/>
          <a:lstStyle/>
          <a:p>
            <a:pPr marL="0" indent="0">
              <a:lnSpc>
                <a:spcPts val="2250"/>
              </a:lnSpc>
              <a:buNone/>
            </a:pPr>
            <a:r>
              <a:rPr lang="en-US" sz="1400" dirty="0">
                <a:solidFill>
                  <a:srgbClr val="D6E5EF"/>
                </a:solidFill>
                <a:latin typeface="Source Sans Pro" pitchFamily="34" charset="0"/>
                <a:ea typeface="Source Sans Pro" pitchFamily="34" charset="-122"/>
                <a:cs typeface="Source Sans Pro" pitchFamily="34" charset="-120"/>
              </a:rPr>
              <a:t>Tình hình TNLĐ 6 tháng đầu năm 2024 trong khu vực có quan hệ lao động và khu vực người lao động làm việc không theo hợp đồng lao động giảm so với 6 tháng đầu năm 2023.</a:t>
            </a:r>
            <a:endParaRPr lang="en-US" sz="1400" dirty="0"/>
          </a:p>
        </p:txBody>
      </p:sp>
      <p:sp>
        <p:nvSpPr>
          <p:cNvPr id="16" name="Shape 13"/>
          <p:cNvSpPr/>
          <p:nvPr/>
        </p:nvSpPr>
        <p:spPr>
          <a:xfrm>
            <a:off x="6112669" y="6509385"/>
            <a:ext cx="402669" cy="402669"/>
          </a:xfrm>
          <a:prstGeom prst="roundRect">
            <a:avLst>
              <a:gd name="adj" fmla="val 6667"/>
            </a:avLst>
          </a:prstGeom>
          <a:solidFill>
            <a:srgbClr val="444752"/>
          </a:solidFill>
          <a:ln/>
        </p:spPr>
      </p:sp>
      <p:sp>
        <p:nvSpPr>
          <p:cNvPr id="17" name="Text 14"/>
          <p:cNvSpPr/>
          <p:nvPr/>
        </p:nvSpPr>
        <p:spPr>
          <a:xfrm>
            <a:off x="6245543" y="6584394"/>
            <a:ext cx="136922" cy="252651"/>
          </a:xfrm>
          <a:prstGeom prst="rect">
            <a:avLst/>
          </a:prstGeom>
          <a:noFill/>
          <a:ln/>
        </p:spPr>
        <p:txBody>
          <a:bodyPr wrap="none" lIns="0" tIns="0" rIns="0" bIns="0" rtlCol="0" anchor="t"/>
          <a:lstStyle/>
          <a:p>
            <a:pPr marL="0" indent="0" algn="ctr">
              <a:lnSpc>
                <a:spcPts val="1950"/>
              </a:lnSpc>
              <a:buNone/>
            </a:pPr>
            <a:r>
              <a:rPr lang="en-US" sz="1950" dirty="0">
                <a:solidFill>
                  <a:srgbClr val="D6E5EF"/>
                </a:solidFill>
                <a:latin typeface="Lora" pitchFamily="34" charset="0"/>
                <a:ea typeface="Lora" pitchFamily="34" charset="-122"/>
                <a:cs typeface="Lora" pitchFamily="34" charset="-120"/>
              </a:rPr>
              <a:t>4</a:t>
            </a:r>
            <a:endParaRPr lang="en-US" sz="1950" dirty="0"/>
          </a:p>
        </p:txBody>
      </p:sp>
      <p:sp>
        <p:nvSpPr>
          <p:cNvPr id="18" name="Text 15"/>
          <p:cNvSpPr/>
          <p:nvPr/>
        </p:nvSpPr>
        <p:spPr>
          <a:xfrm>
            <a:off x="6694289" y="6509385"/>
            <a:ext cx="2189917" cy="263128"/>
          </a:xfrm>
          <a:prstGeom prst="rect">
            <a:avLst/>
          </a:prstGeom>
          <a:noFill/>
          <a:ln/>
        </p:spPr>
        <p:txBody>
          <a:bodyPr wrap="none" lIns="0" tIns="0" rIns="0" bIns="0" rtlCol="0" anchor="t"/>
          <a:lstStyle/>
          <a:p>
            <a:pPr marL="0" indent="0">
              <a:lnSpc>
                <a:spcPts val="2050"/>
              </a:lnSpc>
              <a:buNone/>
            </a:pPr>
            <a:r>
              <a:rPr lang="en-US" sz="1650" dirty="0">
                <a:solidFill>
                  <a:srgbClr val="D6E5EF"/>
                </a:solidFill>
                <a:latin typeface="Lora" pitchFamily="34" charset="0"/>
                <a:ea typeface="Lora" pitchFamily="34" charset="-122"/>
                <a:cs typeface="Lora" pitchFamily="34" charset="-120"/>
              </a:rPr>
              <a:t>Tai nạn trong nhà máy</a:t>
            </a:r>
            <a:endParaRPr lang="en-US" sz="1650" dirty="0"/>
          </a:p>
        </p:txBody>
      </p:sp>
      <p:sp>
        <p:nvSpPr>
          <p:cNvPr id="19" name="Text 16"/>
          <p:cNvSpPr/>
          <p:nvPr/>
        </p:nvSpPr>
        <p:spPr>
          <a:xfrm>
            <a:off x="6694289" y="6879788"/>
            <a:ext cx="7309842" cy="572453"/>
          </a:xfrm>
          <a:prstGeom prst="rect">
            <a:avLst/>
          </a:prstGeom>
          <a:noFill/>
          <a:ln/>
        </p:spPr>
        <p:txBody>
          <a:bodyPr wrap="square" lIns="0" tIns="0" rIns="0" bIns="0" rtlCol="0" anchor="t"/>
          <a:lstStyle/>
          <a:p>
            <a:pPr marL="0" indent="0">
              <a:lnSpc>
                <a:spcPts val="2250"/>
              </a:lnSpc>
              <a:buNone/>
            </a:pPr>
            <a:r>
              <a:rPr lang="en-US" sz="1400" dirty="0">
                <a:solidFill>
                  <a:srgbClr val="D6E5EF"/>
                </a:solidFill>
                <a:latin typeface="Source Sans Pro" pitchFamily="34" charset="0"/>
                <a:ea typeface="Source Sans Pro" pitchFamily="34" charset="-122"/>
                <a:cs typeface="Source Sans Pro" pitchFamily="34" charset="-120"/>
              </a:rPr>
              <a:t>Trong ngành sản xuất phuộc (bộ giảm xóc), những vụ tai nạn lao động có thể xảy ra do nhiều nguyên nhân khác nhau.</a:t>
            </a:r>
            <a:endParaRPr lang="en-US" sz="1400" dirty="0"/>
          </a:p>
        </p:txBody>
      </p:sp>
      <p:pic>
        <p:nvPicPr>
          <p:cNvPr id="20" name="Picture 19">
            <a:extLst>
              <a:ext uri="{FF2B5EF4-FFF2-40B4-BE49-F238E27FC236}">
                <a16:creationId xmlns:a16="http://schemas.microsoft.com/office/drawing/2014/main" id="{69BC84F4-3659-F9A7-7BF0-5C6379295F15}"/>
              </a:ext>
            </a:extLst>
          </p:cNvPr>
          <p:cNvPicPr>
            <a:picLocks noChangeAspect="1"/>
          </p:cNvPicPr>
          <p:nvPr/>
        </p:nvPicPr>
        <p:blipFill>
          <a:blip r:embed="rId4"/>
          <a:stretch>
            <a:fillRect/>
          </a:stretch>
        </p:blipFill>
        <p:spPr>
          <a:xfrm>
            <a:off x="10389996" y="7065718"/>
            <a:ext cx="4119824" cy="127571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968693" y="1676519"/>
            <a:ext cx="12692896" cy="1452086"/>
          </a:xfrm>
          <a:prstGeom prst="rect">
            <a:avLst/>
          </a:prstGeom>
          <a:noFill/>
          <a:ln/>
        </p:spPr>
        <p:txBody>
          <a:bodyPr wrap="square" lIns="0" tIns="0" rIns="0" bIns="0" rtlCol="0" anchor="t"/>
          <a:lstStyle/>
          <a:p>
            <a:pPr marL="0" indent="0">
              <a:lnSpc>
                <a:spcPts val="5700"/>
              </a:lnSpc>
              <a:buNone/>
            </a:pPr>
            <a:r>
              <a:rPr lang="en-US" sz="4550" dirty="0">
                <a:solidFill>
                  <a:srgbClr val="F98AC7"/>
                </a:solidFill>
                <a:latin typeface="Lora" pitchFamily="34" charset="0"/>
                <a:ea typeface="Lora" pitchFamily="34" charset="-122"/>
                <a:cs typeface="Lora" pitchFamily="34" charset="-120"/>
              </a:rPr>
              <a:t>II. Một số vụ tai nạn lao động trong nhà máy sản xuất phuộc</a:t>
            </a:r>
            <a:endParaRPr lang="en-US" sz="4550" dirty="0"/>
          </a:p>
        </p:txBody>
      </p:sp>
      <p:sp>
        <p:nvSpPr>
          <p:cNvPr id="3" name="Text 1"/>
          <p:cNvSpPr/>
          <p:nvPr/>
        </p:nvSpPr>
        <p:spPr>
          <a:xfrm>
            <a:off x="968693" y="3745706"/>
            <a:ext cx="2904530" cy="363141"/>
          </a:xfrm>
          <a:prstGeom prst="rect">
            <a:avLst/>
          </a:prstGeom>
          <a:noFill/>
          <a:ln/>
        </p:spPr>
        <p:txBody>
          <a:bodyPr wrap="none" lIns="0" tIns="0" rIns="0" bIns="0" rtlCol="0" anchor="t"/>
          <a:lstStyle/>
          <a:p>
            <a:pPr marL="0" indent="0">
              <a:lnSpc>
                <a:spcPts val="2850"/>
              </a:lnSpc>
              <a:buNone/>
            </a:pPr>
            <a:r>
              <a:rPr lang="en-US" sz="2250" dirty="0">
                <a:solidFill>
                  <a:srgbClr val="F98AC7"/>
                </a:solidFill>
                <a:latin typeface="Lora" pitchFamily="34" charset="0"/>
                <a:ea typeface="Lora" pitchFamily="34" charset="-122"/>
                <a:cs typeface="Lora" pitchFamily="34" charset="-120"/>
              </a:rPr>
              <a:t>Thiết bị máy móc</a:t>
            </a:r>
            <a:endParaRPr lang="en-US" sz="2250" dirty="0"/>
          </a:p>
        </p:txBody>
      </p:sp>
      <p:sp>
        <p:nvSpPr>
          <p:cNvPr id="4" name="Text 2"/>
          <p:cNvSpPr/>
          <p:nvPr/>
        </p:nvSpPr>
        <p:spPr>
          <a:xfrm>
            <a:off x="968693" y="4355663"/>
            <a:ext cx="3828931" cy="1975247"/>
          </a:xfrm>
          <a:prstGeom prst="rect">
            <a:avLst/>
          </a:prstGeom>
          <a:noFill/>
          <a:ln/>
        </p:spPr>
        <p:txBody>
          <a:bodyPr wrap="square" lIns="0" tIns="0" rIns="0" bIns="0" rtlCol="0" anchor="t"/>
          <a:lstStyle/>
          <a:p>
            <a:pPr marL="0" indent="0">
              <a:lnSpc>
                <a:spcPts val="3100"/>
              </a:lnSpc>
              <a:buNone/>
            </a:pPr>
            <a:r>
              <a:rPr lang="en-US" sz="1900" dirty="0">
                <a:solidFill>
                  <a:srgbClr val="D6E5EF"/>
                </a:solidFill>
                <a:latin typeface="Source Sans Pro" pitchFamily="34" charset="0"/>
                <a:ea typeface="Source Sans Pro" pitchFamily="34" charset="-122"/>
                <a:cs typeface="Source Sans Pro" pitchFamily="34" charset="-120"/>
              </a:rPr>
              <a:t>Các vụ tai nạn liên quan đến máy móc thường xảy ra khi thiết bị không được bảo trì đúng cách hoặc khi người lao động không tuân thủ quy trình an toàn.</a:t>
            </a:r>
            <a:endParaRPr lang="en-US" sz="1900" dirty="0"/>
          </a:p>
        </p:txBody>
      </p:sp>
      <p:sp>
        <p:nvSpPr>
          <p:cNvPr id="5" name="Text 3"/>
          <p:cNvSpPr/>
          <p:nvPr/>
        </p:nvSpPr>
        <p:spPr>
          <a:xfrm>
            <a:off x="5407462" y="3745706"/>
            <a:ext cx="2904530" cy="363141"/>
          </a:xfrm>
          <a:prstGeom prst="rect">
            <a:avLst/>
          </a:prstGeom>
          <a:noFill/>
          <a:ln/>
        </p:spPr>
        <p:txBody>
          <a:bodyPr wrap="none" lIns="0" tIns="0" rIns="0" bIns="0" rtlCol="0" anchor="t"/>
          <a:lstStyle/>
          <a:p>
            <a:pPr marL="0" indent="0">
              <a:lnSpc>
                <a:spcPts val="2850"/>
              </a:lnSpc>
              <a:buNone/>
            </a:pPr>
            <a:r>
              <a:rPr lang="en-US" sz="2250" dirty="0">
                <a:solidFill>
                  <a:srgbClr val="F98AC7"/>
                </a:solidFill>
                <a:latin typeface="Lora" pitchFamily="34" charset="0"/>
                <a:ea typeface="Lora" pitchFamily="34" charset="-122"/>
                <a:cs typeface="Lora" pitchFamily="34" charset="-120"/>
              </a:rPr>
              <a:t>Vật liệu rơi</a:t>
            </a:r>
            <a:endParaRPr lang="en-US" sz="2250" dirty="0"/>
          </a:p>
        </p:txBody>
      </p:sp>
      <p:sp>
        <p:nvSpPr>
          <p:cNvPr id="6" name="Text 4"/>
          <p:cNvSpPr/>
          <p:nvPr/>
        </p:nvSpPr>
        <p:spPr>
          <a:xfrm>
            <a:off x="5407462" y="4355663"/>
            <a:ext cx="3828931" cy="1975247"/>
          </a:xfrm>
          <a:prstGeom prst="rect">
            <a:avLst/>
          </a:prstGeom>
          <a:noFill/>
          <a:ln/>
        </p:spPr>
        <p:txBody>
          <a:bodyPr wrap="square" lIns="0" tIns="0" rIns="0" bIns="0" rtlCol="0" anchor="t"/>
          <a:lstStyle/>
          <a:p>
            <a:pPr marL="0" indent="0">
              <a:lnSpc>
                <a:spcPts val="3100"/>
              </a:lnSpc>
              <a:buNone/>
            </a:pPr>
            <a:r>
              <a:rPr lang="en-US" sz="1900" dirty="0">
                <a:solidFill>
                  <a:srgbClr val="D6E5EF"/>
                </a:solidFill>
                <a:latin typeface="Source Sans Pro" pitchFamily="34" charset="0"/>
                <a:ea typeface="Source Sans Pro" pitchFamily="34" charset="-122"/>
                <a:cs typeface="Source Sans Pro" pitchFamily="34" charset="-120"/>
              </a:rPr>
              <a:t>Trong quá trình sản xuất, các vật liệu như ống phuộc, bộ phận giảm xóc có thể rơi từ trên cao hoặc bị đổ xuống, gây ra tai nạn cho người lao động đứng dưới.</a:t>
            </a:r>
            <a:endParaRPr lang="en-US" sz="1900" dirty="0"/>
          </a:p>
        </p:txBody>
      </p:sp>
      <p:sp>
        <p:nvSpPr>
          <p:cNvPr id="7" name="Text 5"/>
          <p:cNvSpPr/>
          <p:nvPr/>
        </p:nvSpPr>
        <p:spPr>
          <a:xfrm>
            <a:off x="9846231" y="3745706"/>
            <a:ext cx="2904530" cy="363141"/>
          </a:xfrm>
          <a:prstGeom prst="rect">
            <a:avLst/>
          </a:prstGeom>
          <a:noFill/>
          <a:ln/>
        </p:spPr>
        <p:txBody>
          <a:bodyPr wrap="none" lIns="0" tIns="0" rIns="0" bIns="0" rtlCol="0" anchor="t"/>
          <a:lstStyle/>
          <a:p>
            <a:pPr marL="0" indent="0">
              <a:lnSpc>
                <a:spcPts val="2850"/>
              </a:lnSpc>
              <a:buNone/>
            </a:pPr>
            <a:r>
              <a:rPr lang="en-US" sz="2250" dirty="0">
                <a:solidFill>
                  <a:srgbClr val="F98AC7"/>
                </a:solidFill>
                <a:latin typeface="Lora" pitchFamily="34" charset="0"/>
                <a:ea typeface="Lora" pitchFamily="34" charset="-122"/>
                <a:cs typeface="Lora" pitchFamily="34" charset="-120"/>
              </a:rPr>
              <a:t>Hóa chất</a:t>
            </a:r>
            <a:endParaRPr lang="en-US" sz="2250" dirty="0"/>
          </a:p>
        </p:txBody>
      </p:sp>
      <p:sp>
        <p:nvSpPr>
          <p:cNvPr id="8" name="Text 6"/>
          <p:cNvSpPr/>
          <p:nvPr/>
        </p:nvSpPr>
        <p:spPr>
          <a:xfrm>
            <a:off x="9846231" y="4355663"/>
            <a:ext cx="3828931" cy="1580198"/>
          </a:xfrm>
          <a:prstGeom prst="rect">
            <a:avLst/>
          </a:prstGeom>
          <a:noFill/>
          <a:ln/>
        </p:spPr>
        <p:txBody>
          <a:bodyPr wrap="square" lIns="0" tIns="0" rIns="0" bIns="0" rtlCol="0" anchor="t"/>
          <a:lstStyle/>
          <a:p>
            <a:pPr marL="0" indent="0">
              <a:lnSpc>
                <a:spcPts val="3100"/>
              </a:lnSpc>
              <a:buNone/>
            </a:pPr>
            <a:r>
              <a:rPr lang="en-US" sz="1900" dirty="0">
                <a:solidFill>
                  <a:srgbClr val="D6E5EF"/>
                </a:solidFill>
                <a:latin typeface="Source Sans Pro" pitchFamily="34" charset="0"/>
                <a:ea typeface="Source Sans Pro" pitchFamily="34" charset="-122"/>
                <a:cs typeface="Source Sans Pro" pitchFamily="34" charset="-120"/>
              </a:rPr>
              <a:t>Trong quá trình sản xuất, các hóa chất dùng để xử lý hoặc bảo trì thiết bị có thể gây nguy hiểm nếu không được sử dụng đúng cách.</a:t>
            </a:r>
            <a:endParaRPr lang="en-US" sz="1900" dirty="0"/>
          </a:p>
        </p:txBody>
      </p:sp>
      <p:pic>
        <p:nvPicPr>
          <p:cNvPr id="9" name="Picture 8">
            <a:extLst>
              <a:ext uri="{FF2B5EF4-FFF2-40B4-BE49-F238E27FC236}">
                <a16:creationId xmlns:a16="http://schemas.microsoft.com/office/drawing/2014/main" id="{0C81AAFE-2DB3-B530-3B95-ADF0DC96AA2D}"/>
              </a:ext>
            </a:extLst>
          </p:cNvPr>
          <p:cNvPicPr>
            <a:picLocks noChangeAspect="1"/>
          </p:cNvPicPr>
          <p:nvPr/>
        </p:nvPicPr>
        <p:blipFill>
          <a:blip r:embed="rId3"/>
          <a:stretch>
            <a:fillRect/>
          </a:stretch>
        </p:blipFill>
        <p:spPr>
          <a:xfrm>
            <a:off x="10024760" y="6952622"/>
            <a:ext cx="4485060" cy="13888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18517"/>
          </a:xfrm>
          <a:prstGeom prst="rect">
            <a:avLst/>
          </a:prstGeom>
        </p:spPr>
      </p:pic>
      <p:sp>
        <p:nvSpPr>
          <p:cNvPr id="3" name="Text 0"/>
          <p:cNvSpPr/>
          <p:nvPr/>
        </p:nvSpPr>
        <p:spPr>
          <a:xfrm>
            <a:off x="968693" y="3106341"/>
            <a:ext cx="12692896" cy="1138238"/>
          </a:xfrm>
          <a:prstGeom prst="rect">
            <a:avLst/>
          </a:prstGeom>
          <a:noFill/>
          <a:ln/>
        </p:spPr>
        <p:txBody>
          <a:bodyPr wrap="square" lIns="0" tIns="0" rIns="0" bIns="0" rtlCol="0" anchor="t"/>
          <a:lstStyle/>
          <a:p>
            <a:pPr marL="0" indent="0">
              <a:lnSpc>
                <a:spcPts val="4450"/>
              </a:lnSpc>
              <a:buNone/>
            </a:pPr>
            <a:r>
              <a:rPr lang="en-US" sz="3550" dirty="0">
                <a:solidFill>
                  <a:srgbClr val="F98AC7"/>
                </a:solidFill>
                <a:latin typeface="Lora" pitchFamily="34" charset="0"/>
                <a:ea typeface="Lora" pitchFamily="34" charset="-122"/>
                <a:cs typeface="Lora" pitchFamily="34" charset="-120"/>
              </a:rPr>
              <a:t>PHẦN II: AN TOÀN, VỆ SINH LAO ĐỘNG KHI LÀM VIỆC TRONG NHÀ MÁY SẢN XUẤT PHUỘC (BỘ GIẢM XÓC)</a:t>
            </a:r>
            <a:endParaRPr lang="en-US" sz="3550" dirty="0"/>
          </a:p>
        </p:txBody>
      </p:sp>
      <p:sp>
        <p:nvSpPr>
          <p:cNvPr id="4" name="Shape 1"/>
          <p:cNvSpPr/>
          <p:nvPr/>
        </p:nvSpPr>
        <p:spPr>
          <a:xfrm>
            <a:off x="968693" y="4534733"/>
            <a:ext cx="6249710" cy="1406723"/>
          </a:xfrm>
          <a:prstGeom prst="roundRect">
            <a:avLst>
              <a:gd name="adj" fmla="val 2063"/>
            </a:avLst>
          </a:prstGeom>
          <a:solidFill>
            <a:srgbClr val="444752"/>
          </a:solidFill>
          <a:ln/>
        </p:spPr>
      </p:sp>
      <p:sp>
        <p:nvSpPr>
          <p:cNvPr id="5" name="Text 2"/>
          <p:cNvSpPr/>
          <p:nvPr/>
        </p:nvSpPr>
        <p:spPr>
          <a:xfrm>
            <a:off x="1162169" y="4728210"/>
            <a:ext cx="2428637" cy="284559"/>
          </a:xfrm>
          <a:prstGeom prst="rect">
            <a:avLst/>
          </a:prstGeom>
          <a:noFill/>
          <a:ln/>
        </p:spPr>
        <p:txBody>
          <a:bodyPr wrap="none" lIns="0" tIns="0" rIns="0" bIns="0" rtlCol="0" anchor="t"/>
          <a:lstStyle/>
          <a:p>
            <a:pPr marL="0" indent="0">
              <a:lnSpc>
                <a:spcPts val="2200"/>
              </a:lnSpc>
              <a:buNone/>
            </a:pPr>
            <a:r>
              <a:rPr lang="en-US" sz="1750" dirty="0">
                <a:solidFill>
                  <a:srgbClr val="D6E5EF"/>
                </a:solidFill>
                <a:latin typeface="Lora" pitchFamily="34" charset="0"/>
                <a:ea typeface="Lora" pitchFamily="34" charset="-122"/>
                <a:cs typeface="Lora" pitchFamily="34" charset="-120"/>
              </a:rPr>
              <a:t>Cắt và gia công vật liệu</a:t>
            </a:r>
            <a:endParaRPr lang="en-US" sz="1750" dirty="0"/>
          </a:p>
        </p:txBody>
      </p:sp>
      <p:sp>
        <p:nvSpPr>
          <p:cNvPr id="6" name="Text 3"/>
          <p:cNvSpPr/>
          <p:nvPr/>
        </p:nvSpPr>
        <p:spPr>
          <a:xfrm>
            <a:off x="1162169" y="5128855"/>
            <a:ext cx="5862757" cy="619125"/>
          </a:xfrm>
          <a:prstGeom prst="rect">
            <a:avLst/>
          </a:prstGeom>
          <a:noFill/>
          <a:ln/>
        </p:spPr>
        <p:txBody>
          <a:bodyPr wrap="square" lIns="0" tIns="0" rIns="0" bIns="0" rtlCol="0" anchor="t"/>
          <a:lstStyle/>
          <a:p>
            <a:pPr marL="0" indent="0">
              <a:lnSpc>
                <a:spcPts val="2400"/>
              </a:lnSpc>
              <a:buNone/>
            </a:pPr>
            <a:r>
              <a:rPr lang="en-US" sz="1500" dirty="0">
                <a:solidFill>
                  <a:srgbClr val="D6E5EF"/>
                </a:solidFill>
                <a:latin typeface="Source Sans Pro" pitchFamily="34" charset="0"/>
                <a:ea typeface="Source Sans Pro" pitchFamily="34" charset="-122"/>
                <a:cs typeface="Source Sans Pro" pitchFamily="34" charset="-120"/>
              </a:rPr>
              <a:t>Công việc cắt và gia công vật liệu trong sản xuất phuộc đóng vai trò then chốt trong việc tạo ra các bộ phận cơ bản của sản phẩm.</a:t>
            </a:r>
            <a:endParaRPr lang="en-US" sz="1500" dirty="0"/>
          </a:p>
        </p:txBody>
      </p:sp>
      <p:sp>
        <p:nvSpPr>
          <p:cNvPr id="7" name="Shape 4"/>
          <p:cNvSpPr/>
          <p:nvPr/>
        </p:nvSpPr>
        <p:spPr>
          <a:xfrm>
            <a:off x="7411879" y="4534733"/>
            <a:ext cx="6249710" cy="1406723"/>
          </a:xfrm>
          <a:prstGeom prst="roundRect">
            <a:avLst>
              <a:gd name="adj" fmla="val 2063"/>
            </a:avLst>
          </a:prstGeom>
          <a:solidFill>
            <a:srgbClr val="444752"/>
          </a:solidFill>
          <a:ln/>
        </p:spPr>
      </p:sp>
      <p:sp>
        <p:nvSpPr>
          <p:cNvPr id="8" name="Text 5"/>
          <p:cNvSpPr/>
          <p:nvPr/>
        </p:nvSpPr>
        <p:spPr>
          <a:xfrm>
            <a:off x="7605355" y="4728210"/>
            <a:ext cx="2276237" cy="284559"/>
          </a:xfrm>
          <a:prstGeom prst="rect">
            <a:avLst/>
          </a:prstGeom>
          <a:noFill/>
          <a:ln/>
        </p:spPr>
        <p:txBody>
          <a:bodyPr wrap="none" lIns="0" tIns="0" rIns="0" bIns="0" rtlCol="0" anchor="t"/>
          <a:lstStyle/>
          <a:p>
            <a:pPr marL="0" indent="0">
              <a:lnSpc>
                <a:spcPts val="2200"/>
              </a:lnSpc>
              <a:buNone/>
            </a:pPr>
            <a:r>
              <a:rPr lang="en-US" sz="1750" dirty="0">
                <a:solidFill>
                  <a:srgbClr val="D6E5EF"/>
                </a:solidFill>
                <a:latin typeface="Lora" pitchFamily="34" charset="0"/>
                <a:ea typeface="Lora" pitchFamily="34" charset="-122"/>
                <a:cs typeface="Lora" pitchFamily="34" charset="-120"/>
              </a:rPr>
              <a:t>Hàn và lắp ráp</a:t>
            </a:r>
            <a:endParaRPr lang="en-US" sz="1750" dirty="0"/>
          </a:p>
        </p:txBody>
      </p:sp>
      <p:sp>
        <p:nvSpPr>
          <p:cNvPr id="9" name="Text 6"/>
          <p:cNvSpPr/>
          <p:nvPr/>
        </p:nvSpPr>
        <p:spPr>
          <a:xfrm>
            <a:off x="7605355" y="5128855"/>
            <a:ext cx="5862757" cy="619125"/>
          </a:xfrm>
          <a:prstGeom prst="rect">
            <a:avLst/>
          </a:prstGeom>
          <a:noFill/>
          <a:ln/>
        </p:spPr>
        <p:txBody>
          <a:bodyPr wrap="square" lIns="0" tIns="0" rIns="0" bIns="0" rtlCol="0" anchor="t"/>
          <a:lstStyle/>
          <a:p>
            <a:pPr marL="0" indent="0">
              <a:lnSpc>
                <a:spcPts val="2400"/>
              </a:lnSpc>
              <a:buNone/>
            </a:pPr>
            <a:r>
              <a:rPr lang="en-US" sz="1500" dirty="0">
                <a:solidFill>
                  <a:srgbClr val="D6E5EF"/>
                </a:solidFill>
                <a:latin typeface="Source Sans Pro" pitchFamily="34" charset="0"/>
                <a:ea typeface="Source Sans Pro" pitchFamily="34" charset="-122"/>
                <a:cs typeface="Source Sans Pro" pitchFamily="34" charset="-120"/>
              </a:rPr>
              <a:t>Công việc hàn và lắp ráp trong sản xuất phuộc là giai đoạn quan trọng, quyết định đến chất lượng và sự ổn định của sản phẩm cuối cùng.</a:t>
            </a:r>
            <a:endParaRPr lang="en-US" sz="1500" dirty="0"/>
          </a:p>
        </p:txBody>
      </p:sp>
      <p:sp>
        <p:nvSpPr>
          <p:cNvPr id="10" name="Shape 7"/>
          <p:cNvSpPr/>
          <p:nvPr/>
        </p:nvSpPr>
        <p:spPr>
          <a:xfrm>
            <a:off x="968693" y="6134933"/>
            <a:ext cx="6249710" cy="1406723"/>
          </a:xfrm>
          <a:prstGeom prst="roundRect">
            <a:avLst>
              <a:gd name="adj" fmla="val 2063"/>
            </a:avLst>
          </a:prstGeom>
          <a:solidFill>
            <a:srgbClr val="444752"/>
          </a:solidFill>
          <a:ln/>
        </p:spPr>
      </p:sp>
      <p:sp>
        <p:nvSpPr>
          <p:cNvPr id="11" name="Text 8"/>
          <p:cNvSpPr/>
          <p:nvPr/>
        </p:nvSpPr>
        <p:spPr>
          <a:xfrm>
            <a:off x="1162169" y="6328410"/>
            <a:ext cx="2276237" cy="284559"/>
          </a:xfrm>
          <a:prstGeom prst="rect">
            <a:avLst/>
          </a:prstGeom>
          <a:noFill/>
          <a:ln/>
        </p:spPr>
        <p:txBody>
          <a:bodyPr wrap="none" lIns="0" tIns="0" rIns="0" bIns="0" rtlCol="0" anchor="t"/>
          <a:lstStyle/>
          <a:p>
            <a:pPr marL="0" indent="0">
              <a:lnSpc>
                <a:spcPts val="2200"/>
              </a:lnSpc>
              <a:buNone/>
            </a:pPr>
            <a:r>
              <a:rPr lang="en-US" sz="1750" dirty="0">
                <a:solidFill>
                  <a:srgbClr val="D6E5EF"/>
                </a:solidFill>
                <a:latin typeface="Lora" pitchFamily="34" charset="0"/>
                <a:ea typeface="Lora" pitchFamily="34" charset="-122"/>
                <a:cs typeface="Lora" pitchFamily="34" charset="-120"/>
              </a:rPr>
              <a:t>Xử lý bề mặt</a:t>
            </a:r>
            <a:endParaRPr lang="en-US" sz="1750" dirty="0"/>
          </a:p>
        </p:txBody>
      </p:sp>
      <p:sp>
        <p:nvSpPr>
          <p:cNvPr id="12" name="Text 9"/>
          <p:cNvSpPr/>
          <p:nvPr/>
        </p:nvSpPr>
        <p:spPr>
          <a:xfrm>
            <a:off x="1162169" y="6729055"/>
            <a:ext cx="5862757" cy="619125"/>
          </a:xfrm>
          <a:prstGeom prst="rect">
            <a:avLst/>
          </a:prstGeom>
          <a:noFill/>
          <a:ln/>
        </p:spPr>
        <p:txBody>
          <a:bodyPr wrap="square" lIns="0" tIns="0" rIns="0" bIns="0" rtlCol="0" anchor="t"/>
          <a:lstStyle/>
          <a:p>
            <a:pPr marL="0" indent="0">
              <a:lnSpc>
                <a:spcPts val="2400"/>
              </a:lnSpc>
              <a:buNone/>
            </a:pPr>
            <a:r>
              <a:rPr lang="en-US" sz="1500" dirty="0">
                <a:solidFill>
                  <a:srgbClr val="D6E5EF"/>
                </a:solidFill>
                <a:latin typeface="Source Sans Pro" pitchFamily="34" charset="0"/>
                <a:ea typeface="Source Sans Pro" pitchFamily="34" charset="-122"/>
                <a:cs typeface="Source Sans Pro" pitchFamily="34" charset="-120"/>
              </a:rPr>
              <a:t>Công việc xử lý bề mặt trong sản xuất phuộc đóng vai trò quan trọng trong việc nâng cao độ bền và khả năng chống ăn mòn của các bộ phận.</a:t>
            </a:r>
            <a:endParaRPr lang="en-US" sz="1500" dirty="0"/>
          </a:p>
        </p:txBody>
      </p:sp>
      <p:sp>
        <p:nvSpPr>
          <p:cNvPr id="13" name="Shape 10"/>
          <p:cNvSpPr/>
          <p:nvPr/>
        </p:nvSpPr>
        <p:spPr>
          <a:xfrm>
            <a:off x="7411879" y="6134933"/>
            <a:ext cx="6249710" cy="1406723"/>
          </a:xfrm>
          <a:prstGeom prst="roundRect">
            <a:avLst>
              <a:gd name="adj" fmla="val 2063"/>
            </a:avLst>
          </a:prstGeom>
          <a:solidFill>
            <a:srgbClr val="444752"/>
          </a:solidFill>
          <a:ln/>
        </p:spPr>
      </p:sp>
      <p:sp>
        <p:nvSpPr>
          <p:cNvPr id="14" name="Text 11"/>
          <p:cNvSpPr/>
          <p:nvPr/>
        </p:nvSpPr>
        <p:spPr>
          <a:xfrm>
            <a:off x="7605355" y="6328410"/>
            <a:ext cx="2276237" cy="284559"/>
          </a:xfrm>
          <a:prstGeom prst="rect">
            <a:avLst/>
          </a:prstGeom>
          <a:noFill/>
          <a:ln/>
        </p:spPr>
        <p:txBody>
          <a:bodyPr wrap="none" lIns="0" tIns="0" rIns="0" bIns="0" rtlCol="0" anchor="t"/>
          <a:lstStyle/>
          <a:p>
            <a:pPr marL="0" indent="0">
              <a:lnSpc>
                <a:spcPts val="2200"/>
              </a:lnSpc>
              <a:buNone/>
            </a:pPr>
            <a:r>
              <a:rPr lang="en-US" sz="1750" dirty="0">
                <a:solidFill>
                  <a:srgbClr val="D6E5EF"/>
                </a:solidFill>
                <a:latin typeface="Lora" pitchFamily="34" charset="0"/>
                <a:ea typeface="Lora" pitchFamily="34" charset="-122"/>
                <a:cs typeface="Lora" pitchFamily="34" charset="-120"/>
              </a:rPr>
              <a:t>Lắp ráp</a:t>
            </a:r>
            <a:endParaRPr lang="en-US" sz="1750" dirty="0"/>
          </a:p>
        </p:txBody>
      </p:sp>
      <p:sp>
        <p:nvSpPr>
          <p:cNvPr id="15" name="Text 12"/>
          <p:cNvSpPr/>
          <p:nvPr/>
        </p:nvSpPr>
        <p:spPr>
          <a:xfrm>
            <a:off x="7605355" y="6729055"/>
            <a:ext cx="5862757" cy="619125"/>
          </a:xfrm>
          <a:prstGeom prst="rect">
            <a:avLst/>
          </a:prstGeom>
          <a:noFill/>
          <a:ln/>
        </p:spPr>
        <p:txBody>
          <a:bodyPr wrap="square" lIns="0" tIns="0" rIns="0" bIns="0" rtlCol="0" anchor="t"/>
          <a:lstStyle/>
          <a:p>
            <a:pPr marL="0" indent="0">
              <a:lnSpc>
                <a:spcPts val="2400"/>
              </a:lnSpc>
              <a:buNone/>
            </a:pPr>
            <a:r>
              <a:rPr lang="en-US" sz="1500" dirty="0">
                <a:solidFill>
                  <a:srgbClr val="D6E5EF"/>
                </a:solidFill>
                <a:latin typeface="Source Sans Pro" pitchFamily="34" charset="0"/>
                <a:ea typeface="Source Sans Pro" pitchFamily="34" charset="-122"/>
                <a:cs typeface="Source Sans Pro" pitchFamily="34" charset="-120"/>
              </a:rPr>
              <a:t>Trong công đoạn lắp ráp, các bộ phận đã được gia công và xử lý bề mặt sẽ được kết hợp để tạo thành sản phẩm phuộc hoàn chỉnh.</a:t>
            </a:r>
            <a:endParaRPr lang="en-US" sz="1500" dirty="0"/>
          </a:p>
        </p:txBody>
      </p:sp>
      <p:pic>
        <p:nvPicPr>
          <p:cNvPr id="16" name="Picture 15">
            <a:extLst>
              <a:ext uri="{FF2B5EF4-FFF2-40B4-BE49-F238E27FC236}">
                <a16:creationId xmlns:a16="http://schemas.microsoft.com/office/drawing/2014/main" id="{95BD88EF-D494-76BC-883A-E73C6D196F02}"/>
              </a:ext>
            </a:extLst>
          </p:cNvPr>
          <p:cNvPicPr>
            <a:picLocks noChangeAspect="1"/>
          </p:cNvPicPr>
          <p:nvPr/>
        </p:nvPicPr>
        <p:blipFill>
          <a:blip r:embed="rId4"/>
          <a:stretch>
            <a:fillRect/>
          </a:stretch>
        </p:blipFill>
        <p:spPr>
          <a:xfrm>
            <a:off x="10912510" y="7227516"/>
            <a:ext cx="3597310" cy="11139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968693" y="443270"/>
            <a:ext cx="11544895" cy="474107"/>
          </a:xfrm>
          <a:prstGeom prst="rect">
            <a:avLst/>
          </a:prstGeom>
          <a:noFill/>
          <a:ln/>
        </p:spPr>
        <p:txBody>
          <a:bodyPr wrap="none" lIns="0" tIns="0" rIns="0" bIns="0" rtlCol="0" anchor="t"/>
          <a:lstStyle/>
          <a:p>
            <a:pPr marL="0" indent="0">
              <a:lnSpc>
                <a:spcPts val="3700"/>
              </a:lnSpc>
              <a:buNone/>
            </a:pPr>
            <a:r>
              <a:rPr lang="en-US" sz="2950" dirty="0">
                <a:solidFill>
                  <a:srgbClr val="F98AC7"/>
                </a:solidFill>
                <a:latin typeface="Lora" pitchFamily="34" charset="0"/>
                <a:ea typeface="Lora" pitchFamily="34" charset="-122"/>
                <a:cs typeface="Lora" pitchFamily="34" charset="-120"/>
              </a:rPr>
              <a:t>An toàn vệ sinh lao động đối với nhân viên Cắt và gia công vật liệu</a:t>
            </a:r>
            <a:endParaRPr lang="en-US" sz="2950" dirty="0"/>
          </a:p>
        </p:txBody>
      </p:sp>
      <p:sp>
        <p:nvSpPr>
          <p:cNvPr id="3" name="Shape 1"/>
          <p:cNvSpPr/>
          <p:nvPr/>
        </p:nvSpPr>
        <p:spPr>
          <a:xfrm>
            <a:off x="1199078" y="1239798"/>
            <a:ext cx="22860" cy="6548199"/>
          </a:xfrm>
          <a:prstGeom prst="roundRect">
            <a:avLst>
              <a:gd name="adj" fmla="val 105790"/>
            </a:avLst>
          </a:prstGeom>
          <a:solidFill>
            <a:srgbClr val="5D606B"/>
          </a:solidFill>
          <a:ln/>
        </p:spPr>
      </p:sp>
      <p:sp>
        <p:nvSpPr>
          <p:cNvPr id="4" name="Shape 2"/>
          <p:cNvSpPr/>
          <p:nvPr/>
        </p:nvSpPr>
        <p:spPr>
          <a:xfrm>
            <a:off x="1368981" y="1591032"/>
            <a:ext cx="564237" cy="22860"/>
          </a:xfrm>
          <a:prstGeom prst="roundRect">
            <a:avLst>
              <a:gd name="adj" fmla="val 105790"/>
            </a:avLst>
          </a:prstGeom>
          <a:solidFill>
            <a:srgbClr val="5D606B"/>
          </a:solidFill>
          <a:ln/>
        </p:spPr>
      </p:sp>
      <p:sp>
        <p:nvSpPr>
          <p:cNvPr id="5" name="Shape 3"/>
          <p:cNvSpPr/>
          <p:nvPr/>
        </p:nvSpPr>
        <p:spPr>
          <a:xfrm>
            <a:off x="1029176" y="1421130"/>
            <a:ext cx="362664" cy="362664"/>
          </a:xfrm>
          <a:prstGeom prst="roundRect">
            <a:avLst>
              <a:gd name="adj" fmla="val 6668"/>
            </a:avLst>
          </a:prstGeom>
          <a:solidFill>
            <a:srgbClr val="444752"/>
          </a:solidFill>
          <a:ln/>
        </p:spPr>
      </p:sp>
      <p:sp>
        <p:nvSpPr>
          <p:cNvPr id="6" name="Text 4"/>
          <p:cNvSpPr/>
          <p:nvPr/>
        </p:nvSpPr>
        <p:spPr>
          <a:xfrm>
            <a:off x="1169075" y="1488638"/>
            <a:ext cx="82868" cy="227648"/>
          </a:xfrm>
          <a:prstGeom prst="rect">
            <a:avLst/>
          </a:prstGeom>
          <a:noFill/>
          <a:ln/>
        </p:spPr>
        <p:txBody>
          <a:bodyPr wrap="none" lIns="0" tIns="0" rIns="0" bIns="0" rtlCol="0" anchor="t"/>
          <a:lstStyle/>
          <a:p>
            <a:pPr marL="0" indent="0" algn="ctr">
              <a:lnSpc>
                <a:spcPts val="1750"/>
              </a:lnSpc>
              <a:buNone/>
            </a:pPr>
            <a:r>
              <a:rPr lang="en-US" sz="1750" dirty="0">
                <a:solidFill>
                  <a:srgbClr val="D6E5EF"/>
                </a:solidFill>
                <a:latin typeface="Lora" pitchFamily="34" charset="0"/>
                <a:ea typeface="Lora" pitchFamily="34" charset="-122"/>
                <a:cs typeface="Lora" pitchFamily="34" charset="-120"/>
              </a:rPr>
              <a:t>1</a:t>
            </a:r>
            <a:endParaRPr lang="en-US" sz="1750" dirty="0"/>
          </a:p>
        </p:txBody>
      </p:sp>
      <p:sp>
        <p:nvSpPr>
          <p:cNvPr id="7" name="Text 5"/>
          <p:cNvSpPr/>
          <p:nvPr/>
        </p:nvSpPr>
        <p:spPr>
          <a:xfrm>
            <a:off x="2097167" y="1401008"/>
            <a:ext cx="1896666" cy="237053"/>
          </a:xfrm>
          <a:prstGeom prst="rect">
            <a:avLst/>
          </a:prstGeom>
          <a:noFill/>
          <a:ln/>
        </p:spPr>
        <p:txBody>
          <a:bodyPr wrap="none" lIns="0" tIns="0" rIns="0" bIns="0" rtlCol="0" anchor="t"/>
          <a:lstStyle/>
          <a:p>
            <a:pPr marL="0" indent="0" algn="l">
              <a:lnSpc>
                <a:spcPts val="1850"/>
              </a:lnSpc>
              <a:buNone/>
            </a:pPr>
            <a:r>
              <a:rPr lang="en-US" sz="1450" dirty="0">
                <a:solidFill>
                  <a:srgbClr val="D6E5EF"/>
                </a:solidFill>
                <a:latin typeface="Lora" pitchFamily="34" charset="0"/>
                <a:ea typeface="Lora" pitchFamily="34" charset="-122"/>
                <a:cs typeface="Lora" pitchFamily="34" charset="-120"/>
              </a:rPr>
              <a:t>Đặc điểm công việc</a:t>
            </a:r>
            <a:endParaRPr lang="en-US" sz="1450" dirty="0"/>
          </a:p>
        </p:txBody>
      </p:sp>
      <p:sp>
        <p:nvSpPr>
          <p:cNvPr id="8" name="Text 6"/>
          <p:cNvSpPr/>
          <p:nvPr/>
        </p:nvSpPr>
        <p:spPr>
          <a:xfrm>
            <a:off x="2097167" y="1734741"/>
            <a:ext cx="11564422" cy="257889"/>
          </a:xfrm>
          <a:prstGeom prst="rect">
            <a:avLst/>
          </a:prstGeom>
          <a:noFill/>
          <a:ln/>
        </p:spPr>
        <p:txBody>
          <a:bodyPr wrap="none" lIns="0" tIns="0" rIns="0" bIns="0" rtlCol="0" anchor="t"/>
          <a:lstStyle/>
          <a:p>
            <a:pPr marL="0" indent="0" algn="l">
              <a:lnSpc>
                <a:spcPts val="2000"/>
              </a:lnSpc>
              <a:buNone/>
            </a:pPr>
            <a:r>
              <a:rPr lang="en-US" sz="1250" dirty="0">
                <a:solidFill>
                  <a:srgbClr val="D6E5EF"/>
                </a:solidFill>
                <a:latin typeface="Source Sans Pro" pitchFamily="34" charset="0"/>
                <a:ea typeface="Source Sans Pro" pitchFamily="34" charset="-122"/>
                <a:cs typeface="Source Sans Pro" pitchFamily="34" charset="-120"/>
              </a:rPr>
              <a:t>Công việc cắt và gia công vật liệu trong sản xuất phuộc đóng vai trò then chốt trong việc tạo ra các bộ phận cơ bản của sản phẩm.</a:t>
            </a:r>
            <a:endParaRPr lang="en-US" sz="1250" dirty="0"/>
          </a:p>
        </p:txBody>
      </p:sp>
      <p:sp>
        <p:nvSpPr>
          <p:cNvPr id="9" name="Shape 7"/>
          <p:cNvSpPr/>
          <p:nvPr/>
        </p:nvSpPr>
        <p:spPr>
          <a:xfrm>
            <a:off x="1368981" y="2666286"/>
            <a:ext cx="564237" cy="22860"/>
          </a:xfrm>
          <a:prstGeom prst="roundRect">
            <a:avLst>
              <a:gd name="adj" fmla="val 105790"/>
            </a:avLst>
          </a:prstGeom>
          <a:solidFill>
            <a:srgbClr val="5D606B"/>
          </a:solidFill>
          <a:ln/>
        </p:spPr>
      </p:sp>
      <p:sp>
        <p:nvSpPr>
          <p:cNvPr id="10" name="Shape 8"/>
          <p:cNvSpPr/>
          <p:nvPr/>
        </p:nvSpPr>
        <p:spPr>
          <a:xfrm>
            <a:off x="1029176" y="2496383"/>
            <a:ext cx="362664" cy="362664"/>
          </a:xfrm>
          <a:prstGeom prst="roundRect">
            <a:avLst>
              <a:gd name="adj" fmla="val 6668"/>
            </a:avLst>
          </a:prstGeom>
          <a:solidFill>
            <a:srgbClr val="444752"/>
          </a:solidFill>
          <a:ln/>
        </p:spPr>
      </p:sp>
      <p:sp>
        <p:nvSpPr>
          <p:cNvPr id="11" name="Text 9"/>
          <p:cNvSpPr/>
          <p:nvPr/>
        </p:nvSpPr>
        <p:spPr>
          <a:xfrm>
            <a:off x="1149310" y="2563892"/>
            <a:ext cx="122277" cy="227648"/>
          </a:xfrm>
          <a:prstGeom prst="rect">
            <a:avLst/>
          </a:prstGeom>
          <a:noFill/>
          <a:ln/>
        </p:spPr>
        <p:txBody>
          <a:bodyPr wrap="none" lIns="0" tIns="0" rIns="0" bIns="0" rtlCol="0" anchor="t"/>
          <a:lstStyle/>
          <a:p>
            <a:pPr marL="0" indent="0" algn="ctr">
              <a:lnSpc>
                <a:spcPts val="1750"/>
              </a:lnSpc>
              <a:buNone/>
            </a:pPr>
            <a:r>
              <a:rPr lang="en-US" sz="1750" dirty="0">
                <a:solidFill>
                  <a:srgbClr val="D6E5EF"/>
                </a:solidFill>
                <a:latin typeface="Lora" pitchFamily="34" charset="0"/>
                <a:ea typeface="Lora" pitchFamily="34" charset="-122"/>
                <a:cs typeface="Lora" pitchFamily="34" charset="-120"/>
              </a:rPr>
              <a:t>2</a:t>
            </a:r>
            <a:endParaRPr lang="en-US" sz="1750" dirty="0"/>
          </a:p>
        </p:txBody>
      </p:sp>
      <p:sp>
        <p:nvSpPr>
          <p:cNvPr id="12" name="Text 10"/>
          <p:cNvSpPr/>
          <p:nvPr/>
        </p:nvSpPr>
        <p:spPr>
          <a:xfrm>
            <a:off x="2097167" y="2476262"/>
            <a:ext cx="1896666" cy="237053"/>
          </a:xfrm>
          <a:prstGeom prst="rect">
            <a:avLst/>
          </a:prstGeom>
          <a:noFill/>
          <a:ln/>
        </p:spPr>
        <p:txBody>
          <a:bodyPr wrap="none" lIns="0" tIns="0" rIns="0" bIns="0" rtlCol="0" anchor="t"/>
          <a:lstStyle/>
          <a:p>
            <a:pPr marL="0" indent="0" algn="l">
              <a:lnSpc>
                <a:spcPts val="1850"/>
              </a:lnSpc>
              <a:buNone/>
            </a:pPr>
            <a:r>
              <a:rPr lang="en-US" sz="1450" dirty="0">
                <a:solidFill>
                  <a:srgbClr val="D6E5EF"/>
                </a:solidFill>
                <a:latin typeface="Lora" pitchFamily="34" charset="0"/>
                <a:ea typeface="Lora" pitchFamily="34" charset="-122"/>
                <a:cs typeface="Lora" pitchFamily="34" charset="-120"/>
              </a:rPr>
              <a:t>Nguy cơ tai nạn</a:t>
            </a:r>
            <a:endParaRPr lang="en-US" sz="1450" dirty="0"/>
          </a:p>
        </p:txBody>
      </p:sp>
      <p:sp>
        <p:nvSpPr>
          <p:cNvPr id="13" name="Text 11"/>
          <p:cNvSpPr/>
          <p:nvPr/>
        </p:nvSpPr>
        <p:spPr>
          <a:xfrm>
            <a:off x="2097167" y="2809994"/>
            <a:ext cx="11564422" cy="257889"/>
          </a:xfrm>
          <a:prstGeom prst="rect">
            <a:avLst/>
          </a:prstGeom>
          <a:noFill/>
          <a:ln/>
        </p:spPr>
        <p:txBody>
          <a:bodyPr wrap="none" lIns="0" tIns="0" rIns="0" bIns="0" rtlCol="0" anchor="t"/>
          <a:lstStyle/>
          <a:p>
            <a:pPr marL="0" indent="0" algn="l">
              <a:lnSpc>
                <a:spcPts val="2000"/>
              </a:lnSpc>
              <a:buNone/>
            </a:pPr>
            <a:r>
              <a:rPr lang="en-US" sz="1250" dirty="0">
                <a:solidFill>
                  <a:srgbClr val="D6E5EF"/>
                </a:solidFill>
                <a:latin typeface="Source Sans Pro" pitchFamily="34" charset="0"/>
                <a:ea typeface="Source Sans Pro" pitchFamily="34" charset="-122"/>
                <a:cs typeface="Source Sans Pro" pitchFamily="34" charset="-120"/>
              </a:rPr>
              <a:t>Trong quá trình cắt và gia công vật liệu để sản xuất phuộc, người lao động phải đối mặt với nhiều nguy cơ tiềm ẩn dẫn đến tai nạn lao động.</a:t>
            </a:r>
            <a:endParaRPr lang="en-US" sz="1250" dirty="0"/>
          </a:p>
        </p:txBody>
      </p:sp>
      <p:sp>
        <p:nvSpPr>
          <p:cNvPr id="14" name="Shape 12"/>
          <p:cNvSpPr/>
          <p:nvPr/>
        </p:nvSpPr>
        <p:spPr>
          <a:xfrm>
            <a:off x="1368981" y="3741539"/>
            <a:ext cx="564237" cy="22860"/>
          </a:xfrm>
          <a:prstGeom prst="roundRect">
            <a:avLst>
              <a:gd name="adj" fmla="val 105790"/>
            </a:avLst>
          </a:prstGeom>
          <a:solidFill>
            <a:srgbClr val="5D606B"/>
          </a:solidFill>
          <a:ln/>
        </p:spPr>
      </p:sp>
      <p:sp>
        <p:nvSpPr>
          <p:cNvPr id="15" name="Shape 13"/>
          <p:cNvSpPr/>
          <p:nvPr/>
        </p:nvSpPr>
        <p:spPr>
          <a:xfrm>
            <a:off x="1029176" y="3571637"/>
            <a:ext cx="362664" cy="362664"/>
          </a:xfrm>
          <a:prstGeom prst="roundRect">
            <a:avLst>
              <a:gd name="adj" fmla="val 6668"/>
            </a:avLst>
          </a:prstGeom>
          <a:solidFill>
            <a:srgbClr val="444752"/>
          </a:solidFill>
          <a:ln/>
        </p:spPr>
      </p:sp>
      <p:sp>
        <p:nvSpPr>
          <p:cNvPr id="16" name="Text 14"/>
          <p:cNvSpPr/>
          <p:nvPr/>
        </p:nvSpPr>
        <p:spPr>
          <a:xfrm>
            <a:off x="1147048" y="3639145"/>
            <a:ext cx="126802" cy="227648"/>
          </a:xfrm>
          <a:prstGeom prst="rect">
            <a:avLst/>
          </a:prstGeom>
          <a:noFill/>
          <a:ln/>
        </p:spPr>
        <p:txBody>
          <a:bodyPr wrap="none" lIns="0" tIns="0" rIns="0" bIns="0" rtlCol="0" anchor="t"/>
          <a:lstStyle/>
          <a:p>
            <a:pPr marL="0" indent="0" algn="ctr">
              <a:lnSpc>
                <a:spcPts val="1750"/>
              </a:lnSpc>
              <a:buNone/>
            </a:pPr>
            <a:r>
              <a:rPr lang="en-US" sz="1750" dirty="0">
                <a:solidFill>
                  <a:srgbClr val="D6E5EF"/>
                </a:solidFill>
                <a:latin typeface="Lora" pitchFamily="34" charset="0"/>
                <a:ea typeface="Lora" pitchFamily="34" charset="-122"/>
                <a:cs typeface="Lora" pitchFamily="34" charset="-120"/>
              </a:rPr>
              <a:t>3</a:t>
            </a:r>
            <a:endParaRPr lang="en-US" sz="1750" dirty="0"/>
          </a:p>
        </p:txBody>
      </p:sp>
      <p:sp>
        <p:nvSpPr>
          <p:cNvPr id="17" name="Text 15"/>
          <p:cNvSpPr/>
          <p:nvPr/>
        </p:nvSpPr>
        <p:spPr>
          <a:xfrm>
            <a:off x="2097167" y="3551515"/>
            <a:ext cx="1896666" cy="237053"/>
          </a:xfrm>
          <a:prstGeom prst="rect">
            <a:avLst/>
          </a:prstGeom>
          <a:noFill/>
          <a:ln/>
        </p:spPr>
        <p:txBody>
          <a:bodyPr wrap="none" lIns="0" tIns="0" rIns="0" bIns="0" rtlCol="0" anchor="t"/>
          <a:lstStyle/>
          <a:p>
            <a:pPr marL="0" indent="0" algn="l">
              <a:lnSpc>
                <a:spcPts val="1850"/>
              </a:lnSpc>
              <a:buNone/>
            </a:pPr>
            <a:r>
              <a:rPr lang="en-US" sz="1450" dirty="0">
                <a:solidFill>
                  <a:srgbClr val="D6E5EF"/>
                </a:solidFill>
                <a:latin typeface="Lora" pitchFamily="34" charset="0"/>
                <a:ea typeface="Lora" pitchFamily="34" charset="-122"/>
                <a:cs typeface="Lora" pitchFamily="34" charset="-120"/>
              </a:rPr>
              <a:t>Nguyên nhân tai nạn</a:t>
            </a:r>
            <a:endParaRPr lang="en-US" sz="1450" dirty="0"/>
          </a:p>
        </p:txBody>
      </p:sp>
      <p:sp>
        <p:nvSpPr>
          <p:cNvPr id="18" name="Text 16"/>
          <p:cNvSpPr/>
          <p:nvPr/>
        </p:nvSpPr>
        <p:spPr>
          <a:xfrm>
            <a:off x="2097167" y="3885247"/>
            <a:ext cx="11564422" cy="257889"/>
          </a:xfrm>
          <a:prstGeom prst="rect">
            <a:avLst/>
          </a:prstGeom>
          <a:noFill/>
          <a:ln/>
        </p:spPr>
        <p:txBody>
          <a:bodyPr wrap="none" lIns="0" tIns="0" rIns="0" bIns="0" rtlCol="0" anchor="t"/>
          <a:lstStyle/>
          <a:p>
            <a:pPr marL="0" indent="0" algn="l">
              <a:lnSpc>
                <a:spcPts val="2000"/>
              </a:lnSpc>
              <a:buNone/>
            </a:pPr>
            <a:r>
              <a:rPr lang="en-US" sz="1250" dirty="0">
                <a:solidFill>
                  <a:srgbClr val="D6E5EF"/>
                </a:solidFill>
                <a:latin typeface="Source Sans Pro" pitchFamily="34" charset="0"/>
                <a:ea typeface="Source Sans Pro" pitchFamily="34" charset="-122"/>
                <a:cs typeface="Source Sans Pro" pitchFamily="34" charset="-120"/>
              </a:rPr>
              <a:t>Tai nạn lao động trong quá trình cắt và gia công vật liệu thường xuất phát từ nhiều nguyên nhân khác nhau, liên quan chặt chẽ đến cả yếu tố thiết bị và con người.</a:t>
            </a:r>
            <a:endParaRPr lang="en-US" sz="1250" dirty="0"/>
          </a:p>
        </p:txBody>
      </p:sp>
      <p:sp>
        <p:nvSpPr>
          <p:cNvPr id="19" name="Shape 17"/>
          <p:cNvSpPr/>
          <p:nvPr/>
        </p:nvSpPr>
        <p:spPr>
          <a:xfrm>
            <a:off x="1368981" y="4816793"/>
            <a:ext cx="564237" cy="22860"/>
          </a:xfrm>
          <a:prstGeom prst="roundRect">
            <a:avLst>
              <a:gd name="adj" fmla="val 105790"/>
            </a:avLst>
          </a:prstGeom>
          <a:solidFill>
            <a:srgbClr val="5D606B"/>
          </a:solidFill>
          <a:ln/>
        </p:spPr>
      </p:sp>
      <p:sp>
        <p:nvSpPr>
          <p:cNvPr id="20" name="Shape 18"/>
          <p:cNvSpPr/>
          <p:nvPr/>
        </p:nvSpPr>
        <p:spPr>
          <a:xfrm>
            <a:off x="1029176" y="4646890"/>
            <a:ext cx="362664" cy="362664"/>
          </a:xfrm>
          <a:prstGeom prst="roundRect">
            <a:avLst>
              <a:gd name="adj" fmla="val 6668"/>
            </a:avLst>
          </a:prstGeom>
          <a:solidFill>
            <a:srgbClr val="444752"/>
          </a:solidFill>
          <a:ln/>
        </p:spPr>
      </p:sp>
      <p:sp>
        <p:nvSpPr>
          <p:cNvPr id="21" name="Text 19"/>
          <p:cNvSpPr/>
          <p:nvPr/>
        </p:nvSpPr>
        <p:spPr>
          <a:xfrm>
            <a:off x="1148834" y="4714399"/>
            <a:ext cx="123349" cy="227648"/>
          </a:xfrm>
          <a:prstGeom prst="rect">
            <a:avLst/>
          </a:prstGeom>
          <a:noFill/>
          <a:ln/>
        </p:spPr>
        <p:txBody>
          <a:bodyPr wrap="none" lIns="0" tIns="0" rIns="0" bIns="0" rtlCol="0" anchor="t"/>
          <a:lstStyle/>
          <a:p>
            <a:pPr marL="0" indent="0" algn="ctr">
              <a:lnSpc>
                <a:spcPts val="1750"/>
              </a:lnSpc>
              <a:buNone/>
            </a:pPr>
            <a:r>
              <a:rPr lang="en-US" sz="1750" dirty="0">
                <a:solidFill>
                  <a:srgbClr val="D6E5EF"/>
                </a:solidFill>
                <a:latin typeface="Lora" pitchFamily="34" charset="0"/>
                <a:ea typeface="Lora" pitchFamily="34" charset="-122"/>
                <a:cs typeface="Lora" pitchFamily="34" charset="-120"/>
              </a:rPr>
              <a:t>4</a:t>
            </a:r>
            <a:endParaRPr lang="en-US" sz="1750" dirty="0"/>
          </a:p>
        </p:txBody>
      </p:sp>
      <p:sp>
        <p:nvSpPr>
          <p:cNvPr id="22" name="Text 20"/>
          <p:cNvSpPr/>
          <p:nvPr/>
        </p:nvSpPr>
        <p:spPr>
          <a:xfrm>
            <a:off x="2097167" y="4626769"/>
            <a:ext cx="2012633" cy="237053"/>
          </a:xfrm>
          <a:prstGeom prst="rect">
            <a:avLst/>
          </a:prstGeom>
          <a:noFill/>
          <a:ln/>
        </p:spPr>
        <p:txBody>
          <a:bodyPr wrap="none" lIns="0" tIns="0" rIns="0" bIns="0" rtlCol="0" anchor="t"/>
          <a:lstStyle/>
          <a:p>
            <a:pPr marL="0" indent="0" algn="l">
              <a:lnSpc>
                <a:spcPts val="1850"/>
              </a:lnSpc>
              <a:buNone/>
            </a:pPr>
            <a:r>
              <a:rPr lang="en-US" sz="1450" dirty="0">
                <a:solidFill>
                  <a:srgbClr val="D6E5EF"/>
                </a:solidFill>
                <a:latin typeface="Lora" pitchFamily="34" charset="0"/>
                <a:ea typeface="Lora" pitchFamily="34" charset="-122"/>
                <a:cs typeface="Lora" pitchFamily="34" charset="-120"/>
              </a:rPr>
              <a:t>Biện pháp phòng tránh</a:t>
            </a:r>
            <a:endParaRPr lang="en-US" sz="1450" dirty="0"/>
          </a:p>
        </p:txBody>
      </p:sp>
      <p:sp>
        <p:nvSpPr>
          <p:cNvPr id="23" name="Text 21"/>
          <p:cNvSpPr/>
          <p:nvPr/>
        </p:nvSpPr>
        <p:spPr>
          <a:xfrm>
            <a:off x="2097167" y="4960501"/>
            <a:ext cx="11564422" cy="257889"/>
          </a:xfrm>
          <a:prstGeom prst="rect">
            <a:avLst/>
          </a:prstGeom>
          <a:noFill/>
          <a:ln/>
        </p:spPr>
        <p:txBody>
          <a:bodyPr wrap="none" lIns="0" tIns="0" rIns="0" bIns="0" rtlCol="0" anchor="t"/>
          <a:lstStyle/>
          <a:p>
            <a:pPr marL="0" indent="0" algn="l">
              <a:lnSpc>
                <a:spcPts val="2000"/>
              </a:lnSpc>
              <a:buNone/>
            </a:pPr>
            <a:r>
              <a:rPr lang="en-US" sz="1250" dirty="0">
                <a:solidFill>
                  <a:srgbClr val="D6E5EF"/>
                </a:solidFill>
                <a:latin typeface="Source Sans Pro" pitchFamily="34" charset="0"/>
                <a:ea typeface="Source Sans Pro" pitchFamily="34" charset="-122"/>
                <a:cs typeface="Source Sans Pro" pitchFamily="34" charset="-120"/>
              </a:rPr>
              <a:t>Để phòng tránh tai nạn lao động trong quá trình cắt và gia công vật liệu, việc thực hiện các biện pháp an toàn là hết sức cần thiết.</a:t>
            </a:r>
            <a:endParaRPr lang="en-US" sz="1250" dirty="0"/>
          </a:p>
        </p:txBody>
      </p:sp>
      <p:sp>
        <p:nvSpPr>
          <p:cNvPr id="24" name="Shape 22"/>
          <p:cNvSpPr/>
          <p:nvPr/>
        </p:nvSpPr>
        <p:spPr>
          <a:xfrm>
            <a:off x="1368981" y="5892046"/>
            <a:ext cx="564237" cy="22860"/>
          </a:xfrm>
          <a:prstGeom prst="roundRect">
            <a:avLst>
              <a:gd name="adj" fmla="val 105790"/>
            </a:avLst>
          </a:prstGeom>
          <a:solidFill>
            <a:srgbClr val="5D606B"/>
          </a:solidFill>
          <a:ln/>
        </p:spPr>
      </p:sp>
      <p:sp>
        <p:nvSpPr>
          <p:cNvPr id="25" name="Shape 23"/>
          <p:cNvSpPr/>
          <p:nvPr/>
        </p:nvSpPr>
        <p:spPr>
          <a:xfrm>
            <a:off x="1029176" y="5722144"/>
            <a:ext cx="362664" cy="362664"/>
          </a:xfrm>
          <a:prstGeom prst="roundRect">
            <a:avLst>
              <a:gd name="adj" fmla="val 6668"/>
            </a:avLst>
          </a:prstGeom>
          <a:solidFill>
            <a:srgbClr val="444752"/>
          </a:solidFill>
          <a:ln/>
        </p:spPr>
      </p:sp>
      <p:sp>
        <p:nvSpPr>
          <p:cNvPr id="26" name="Text 24"/>
          <p:cNvSpPr/>
          <p:nvPr/>
        </p:nvSpPr>
        <p:spPr>
          <a:xfrm>
            <a:off x="1148477" y="5789652"/>
            <a:ext cx="124063" cy="227648"/>
          </a:xfrm>
          <a:prstGeom prst="rect">
            <a:avLst/>
          </a:prstGeom>
          <a:noFill/>
          <a:ln/>
        </p:spPr>
        <p:txBody>
          <a:bodyPr wrap="none" lIns="0" tIns="0" rIns="0" bIns="0" rtlCol="0" anchor="t"/>
          <a:lstStyle/>
          <a:p>
            <a:pPr marL="0" indent="0" algn="ctr">
              <a:lnSpc>
                <a:spcPts val="1750"/>
              </a:lnSpc>
              <a:buNone/>
            </a:pPr>
            <a:r>
              <a:rPr lang="en-US" sz="1750" dirty="0">
                <a:solidFill>
                  <a:srgbClr val="D6E5EF"/>
                </a:solidFill>
                <a:latin typeface="Lora" pitchFamily="34" charset="0"/>
                <a:ea typeface="Lora" pitchFamily="34" charset="-122"/>
                <a:cs typeface="Lora" pitchFamily="34" charset="-120"/>
              </a:rPr>
              <a:t>5</a:t>
            </a:r>
            <a:endParaRPr lang="en-US" sz="1750" dirty="0"/>
          </a:p>
        </p:txBody>
      </p:sp>
      <p:sp>
        <p:nvSpPr>
          <p:cNvPr id="27" name="Text 25"/>
          <p:cNvSpPr/>
          <p:nvPr/>
        </p:nvSpPr>
        <p:spPr>
          <a:xfrm>
            <a:off x="2097167" y="5702022"/>
            <a:ext cx="1896666" cy="237053"/>
          </a:xfrm>
          <a:prstGeom prst="rect">
            <a:avLst/>
          </a:prstGeom>
          <a:noFill/>
          <a:ln/>
        </p:spPr>
        <p:txBody>
          <a:bodyPr wrap="none" lIns="0" tIns="0" rIns="0" bIns="0" rtlCol="0" anchor="t"/>
          <a:lstStyle/>
          <a:p>
            <a:pPr marL="0" indent="0" algn="l">
              <a:lnSpc>
                <a:spcPts val="1850"/>
              </a:lnSpc>
              <a:buNone/>
            </a:pPr>
            <a:r>
              <a:rPr lang="en-US" sz="1450" dirty="0">
                <a:solidFill>
                  <a:srgbClr val="D6E5EF"/>
                </a:solidFill>
                <a:latin typeface="Lora" pitchFamily="34" charset="0"/>
                <a:ea typeface="Lora" pitchFamily="34" charset="-122"/>
                <a:cs typeface="Lora" pitchFamily="34" charset="-120"/>
              </a:rPr>
              <a:t>Quy định an toàn</a:t>
            </a:r>
            <a:endParaRPr lang="en-US" sz="1450" dirty="0"/>
          </a:p>
        </p:txBody>
      </p:sp>
      <p:sp>
        <p:nvSpPr>
          <p:cNvPr id="28" name="Text 26"/>
          <p:cNvSpPr/>
          <p:nvPr/>
        </p:nvSpPr>
        <p:spPr>
          <a:xfrm>
            <a:off x="2097167" y="6035754"/>
            <a:ext cx="11564422" cy="257889"/>
          </a:xfrm>
          <a:prstGeom prst="rect">
            <a:avLst/>
          </a:prstGeom>
          <a:noFill/>
          <a:ln/>
        </p:spPr>
        <p:txBody>
          <a:bodyPr wrap="none" lIns="0" tIns="0" rIns="0" bIns="0" rtlCol="0" anchor="t"/>
          <a:lstStyle/>
          <a:p>
            <a:pPr marL="0" indent="0" algn="l">
              <a:lnSpc>
                <a:spcPts val="2000"/>
              </a:lnSpc>
              <a:buNone/>
            </a:pPr>
            <a:r>
              <a:rPr lang="en-US" sz="1250" dirty="0">
                <a:solidFill>
                  <a:srgbClr val="D6E5EF"/>
                </a:solidFill>
                <a:latin typeface="Source Sans Pro" pitchFamily="34" charset="0"/>
                <a:ea typeface="Source Sans Pro" pitchFamily="34" charset="-122"/>
                <a:cs typeface="Source Sans Pro" pitchFamily="34" charset="-120"/>
              </a:rPr>
              <a:t>Quy định an toàn lao động trong quá trình cắt và gia công vật liệu đóng vai trò quan trọng trong việc bảo vệ sức khỏe và sự an toàn của người lao động.</a:t>
            </a:r>
            <a:endParaRPr lang="en-US" sz="1250" dirty="0"/>
          </a:p>
        </p:txBody>
      </p:sp>
      <p:sp>
        <p:nvSpPr>
          <p:cNvPr id="29" name="Shape 27"/>
          <p:cNvSpPr/>
          <p:nvPr/>
        </p:nvSpPr>
        <p:spPr>
          <a:xfrm>
            <a:off x="1368981" y="6967299"/>
            <a:ext cx="564237" cy="22860"/>
          </a:xfrm>
          <a:prstGeom prst="roundRect">
            <a:avLst>
              <a:gd name="adj" fmla="val 105790"/>
            </a:avLst>
          </a:prstGeom>
          <a:solidFill>
            <a:srgbClr val="5D606B"/>
          </a:solidFill>
          <a:ln/>
        </p:spPr>
      </p:sp>
      <p:sp>
        <p:nvSpPr>
          <p:cNvPr id="30" name="Shape 28"/>
          <p:cNvSpPr/>
          <p:nvPr/>
        </p:nvSpPr>
        <p:spPr>
          <a:xfrm>
            <a:off x="1029176" y="6797397"/>
            <a:ext cx="362664" cy="362664"/>
          </a:xfrm>
          <a:prstGeom prst="roundRect">
            <a:avLst>
              <a:gd name="adj" fmla="val 6668"/>
            </a:avLst>
          </a:prstGeom>
          <a:solidFill>
            <a:srgbClr val="444752"/>
          </a:solidFill>
          <a:ln/>
        </p:spPr>
      </p:sp>
      <p:sp>
        <p:nvSpPr>
          <p:cNvPr id="31" name="Text 29"/>
          <p:cNvSpPr/>
          <p:nvPr/>
        </p:nvSpPr>
        <p:spPr>
          <a:xfrm>
            <a:off x="1144667" y="6864906"/>
            <a:ext cx="131564" cy="227648"/>
          </a:xfrm>
          <a:prstGeom prst="rect">
            <a:avLst/>
          </a:prstGeom>
          <a:noFill/>
          <a:ln/>
        </p:spPr>
        <p:txBody>
          <a:bodyPr wrap="none" lIns="0" tIns="0" rIns="0" bIns="0" rtlCol="0" anchor="t"/>
          <a:lstStyle/>
          <a:p>
            <a:pPr marL="0" indent="0" algn="ctr">
              <a:lnSpc>
                <a:spcPts val="1750"/>
              </a:lnSpc>
              <a:buNone/>
            </a:pPr>
            <a:r>
              <a:rPr lang="en-US" sz="1750" dirty="0">
                <a:solidFill>
                  <a:srgbClr val="D6E5EF"/>
                </a:solidFill>
                <a:latin typeface="Lora" pitchFamily="34" charset="0"/>
                <a:ea typeface="Lora" pitchFamily="34" charset="-122"/>
                <a:cs typeface="Lora" pitchFamily="34" charset="-120"/>
              </a:rPr>
              <a:t>6</a:t>
            </a:r>
            <a:endParaRPr lang="en-US" sz="1750" dirty="0"/>
          </a:p>
        </p:txBody>
      </p:sp>
      <p:sp>
        <p:nvSpPr>
          <p:cNvPr id="32" name="Text 30"/>
          <p:cNvSpPr/>
          <p:nvPr/>
        </p:nvSpPr>
        <p:spPr>
          <a:xfrm>
            <a:off x="2097167" y="6777276"/>
            <a:ext cx="1896666" cy="237053"/>
          </a:xfrm>
          <a:prstGeom prst="rect">
            <a:avLst/>
          </a:prstGeom>
          <a:noFill/>
          <a:ln/>
        </p:spPr>
        <p:txBody>
          <a:bodyPr wrap="none" lIns="0" tIns="0" rIns="0" bIns="0" rtlCol="0" anchor="t"/>
          <a:lstStyle/>
          <a:p>
            <a:pPr marL="0" indent="0" algn="l">
              <a:lnSpc>
                <a:spcPts val="1850"/>
              </a:lnSpc>
              <a:buNone/>
            </a:pPr>
            <a:r>
              <a:rPr lang="en-US" sz="1450" dirty="0">
                <a:solidFill>
                  <a:srgbClr val="D6E5EF"/>
                </a:solidFill>
                <a:latin typeface="Lora" pitchFamily="34" charset="0"/>
                <a:ea typeface="Lora" pitchFamily="34" charset="-122"/>
                <a:cs typeface="Lora" pitchFamily="34" charset="-120"/>
              </a:rPr>
              <a:t>Xử lý khẩn cấp</a:t>
            </a:r>
            <a:endParaRPr lang="en-US" sz="1450" dirty="0"/>
          </a:p>
        </p:txBody>
      </p:sp>
      <p:sp>
        <p:nvSpPr>
          <p:cNvPr id="33" name="Text 31"/>
          <p:cNvSpPr/>
          <p:nvPr/>
        </p:nvSpPr>
        <p:spPr>
          <a:xfrm>
            <a:off x="2097167" y="7111008"/>
            <a:ext cx="11564422" cy="515779"/>
          </a:xfrm>
          <a:prstGeom prst="rect">
            <a:avLst/>
          </a:prstGeom>
          <a:noFill/>
          <a:ln/>
        </p:spPr>
        <p:txBody>
          <a:bodyPr wrap="square" lIns="0" tIns="0" rIns="0" bIns="0" rtlCol="0" anchor="t"/>
          <a:lstStyle/>
          <a:p>
            <a:pPr marL="0" indent="0" algn="l">
              <a:lnSpc>
                <a:spcPts val="2000"/>
              </a:lnSpc>
              <a:buNone/>
            </a:pPr>
            <a:r>
              <a:rPr lang="en-US" sz="1250" dirty="0">
                <a:solidFill>
                  <a:srgbClr val="D6E5EF"/>
                </a:solidFill>
                <a:latin typeface="Source Sans Pro" pitchFamily="34" charset="0"/>
                <a:ea typeface="Source Sans Pro" pitchFamily="34" charset="-122"/>
                <a:cs typeface="Source Sans Pro" pitchFamily="34" charset="-120"/>
              </a:rPr>
              <a:t>Khi xảy ra tai nạn lao động trong quá trình cắt và gia công vật liệu, việc xử lý kịp thời và hiệu quả là cực kỳ quan trọng để giảm thiểu thiệt hại và bảo vệ sức khỏe của người lao động.</a:t>
            </a:r>
            <a:endParaRPr lang="en-US" sz="1250" dirty="0"/>
          </a:p>
        </p:txBody>
      </p:sp>
      <p:pic>
        <p:nvPicPr>
          <p:cNvPr id="34" name="Picture 33">
            <a:extLst>
              <a:ext uri="{FF2B5EF4-FFF2-40B4-BE49-F238E27FC236}">
                <a16:creationId xmlns:a16="http://schemas.microsoft.com/office/drawing/2014/main" id="{EBFB215A-D0A7-5292-88B2-7A5CDF22C732}"/>
              </a:ext>
            </a:extLst>
          </p:cNvPr>
          <p:cNvPicPr>
            <a:picLocks noChangeAspect="1"/>
          </p:cNvPicPr>
          <p:nvPr/>
        </p:nvPicPr>
        <p:blipFill>
          <a:blip r:embed="rId3"/>
          <a:stretch>
            <a:fillRect/>
          </a:stretch>
        </p:blipFill>
        <p:spPr>
          <a:xfrm>
            <a:off x="11103428" y="7286634"/>
            <a:ext cx="3406391" cy="105479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968693" y="388739"/>
            <a:ext cx="8737759" cy="413980"/>
          </a:xfrm>
          <a:prstGeom prst="rect">
            <a:avLst/>
          </a:prstGeom>
          <a:noFill/>
          <a:ln/>
        </p:spPr>
        <p:txBody>
          <a:bodyPr wrap="none" lIns="0" tIns="0" rIns="0" bIns="0" rtlCol="0" anchor="t"/>
          <a:lstStyle/>
          <a:p>
            <a:pPr marL="0" indent="0">
              <a:lnSpc>
                <a:spcPts val="3250"/>
              </a:lnSpc>
              <a:buNone/>
            </a:pPr>
            <a:r>
              <a:rPr lang="en-US" sz="2600" dirty="0">
                <a:solidFill>
                  <a:srgbClr val="F98AC7"/>
                </a:solidFill>
                <a:latin typeface="Lora" pitchFamily="34" charset="0"/>
                <a:ea typeface="Lora" pitchFamily="34" charset="-122"/>
                <a:cs typeface="Lora" pitchFamily="34" charset="-120"/>
              </a:rPr>
              <a:t>An toàn vệ sinh lao động đối với nhân viên Hàn và lắp ráp</a:t>
            </a:r>
            <a:endParaRPr lang="en-US" sz="2600" dirty="0"/>
          </a:p>
        </p:txBody>
      </p:sp>
      <p:pic>
        <p:nvPicPr>
          <p:cNvPr id="3" name="Image 0" descr="preencoded.png"/>
          <p:cNvPicPr>
            <a:picLocks noChangeAspect="1"/>
          </p:cNvPicPr>
          <p:nvPr/>
        </p:nvPicPr>
        <p:blipFill>
          <a:blip r:embed="rId3"/>
          <a:stretch>
            <a:fillRect/>
          </a:stretch>
        </p:blipFill>
        <p:spPr>
          <a:xfrm>
            <a:off x="968693" y="1084183"/>
            <a:ext cx="703778" cy="1126093"/>
          </a:xfrm>
          <a:prstGeom prst="rect">
            <a:avLst/>
          </a:prstGeom>
        </p:spPr>
      </p:pic>
      <p:sp>
        <p:nvSpPr>
          <p:cNvPr id="4" name="Text 1"/>
          <p:cNvSpPr/>
          <p:nvPr/>
        </p:nvSpPr>
        <p:spPr>
          <a:xfrm>
            <a:off x="1883569" y="1224915"/>
            <a:ext cx="1656159" cy="206931"/>
          </a:xfrm>
          <a:prstGeom prst="rect">
            <a:avLst/>
          </a:prstGeom>
          <a:noFill/>
          <a:ln/>
        </p:spPr>
        <p:txBody>
          <a:bodyPr wrap="none" lIns="0" tIns="0" rIns="0" bIns="0" rtlCol="0" anchor="t"/>
          <a:lstStyle/>
          <a:p>
            <a:pPr marL="0" indent="0" algn="l">
              <a:lnSpc>
                <a:spcPts val="1600"/>
              </a:lnSpc>
              <a:buNone/>
            </a:pPr>
            <a:r>
              <a:rPr lang="en-US" sz="1300" dirty="0">
                <a:solidFill>
                  <a:srgbClr val="D6E5EF"/>
                </a:solidFill>
                <a:latin typeface="Lora" pitchFamily="34" charset="0"/>
                <a:ea typeface="Lora" pitchFamily="34" charset="-122"/>
                <a:cs typeface="Lora" pitchFamily="34" charset="-120"/>
              </a:rPr>
              <a:t>Đặc điểm công việc</a:t>
            </a:r>
            <a:endParaRPr lang="en-US" sz="1300" dirty="0"/>
          </a:p>
        </p:txBody>
      </p:sp>
      <p:sp>
        <p:nvSpPr>
          <p:cNvPr id="5" name="Text 2"/>
          <p:cNvSpPr/>
          <p:nvPr/>
        </p:nvSpPr>
        <p:spPr>
          <a:xfrm>
            <a:off x="1883569" y="1516261"/>
            <a:ext cx="11778020" cy="225147"/>
          </a:xfrm>
          <a:prstGeom prst="rect">
            <a:avLst/>
          </a:prstGeom>
          <a:noFill/>
          <a:ln/>
        </p:spPr>
        <p:txBody>
          <a:bodyPr wrap="none" lIns="0" tIns="0" rIns="0" bIns="0" rtlCol="0" anchor="t"/>
          <a:lstStyle/>
          <a:p>
            <a:pPr marL="0" indent="0" algn="l">
              <a:lnSpc>
                <a:spcPts val="1750"/>
              </a:lnSpc>
              <a:buNone/>
            </a:pPr>
            <a:r>
              <a:rPr lang="en-US" sz="1100" dirty="0">
                <a:solidFill>
                  <a:srgbClr val="D6E5EF"/>
                </a:solidFill>
                <a:latin typeface="Source Sans Pro" pitchFamily="34" charset="0"/>
                <a:ea typeface="Source Sans Pro" pitchFamily="34" charset="-122"/>
                <a:cs typeface="Source Sans Pro" pitchFamily="34" charset="-120"/>
              </a:rPr>
              <a:t>Công việc hàn và lắp ráp trong sản xuất phuộc là giai đoạn quan trọng, quyết định đến chất lượng và sự ổn định của sản phẩm cuối cùng.</a:t>
            </a:r>
            <a:endParaRPr lang="en-US" sz="1100" dirty="0"/>
          </a:p>
        </p:txBody>
      </p:sp>
      <p:pic>
        <p:nvPicPr>
          <p:cNvPr id="6" name="Image 1" descr="preencoded.png"/>
          <p:cNvPicPr>
            <a:picLocks noChangeAspect="1"/>
          </p:cNvPicPr>
          <p:nvPr/>
        </p:nvPicPr>
        <p:blipFill>
          <a:blip r:embed="rId4"/>
          <a:stretch>
            <a:fillRect/>
          </a:stretch>
        </p:blipFill>
        <p:spPr>
          <a:xfrm>
            <a:off x="968693" y="2210276"/>
            <a:ext cx="703778" cy="1126093"/>
          </a:xfrm>
          <a:prstGeom prst="rect">
            <a:avLst/>
          </a:prstGeom>
        </p:spPr>
      </p:pic>
      <p:sp>
        <p:nvSpPr>
          <p:cNvPr id="7" name="Text 3"/>
          <p:cNvSpPr/>
          <p:nvPr/>
        </p:nvSpPr>
        <p:spPr>
          <a:xfrm>
            <a:off x="1883569" y="2351008"/>
            <a:ext cx="1656159" cy="206931"/>
          </a:xfrm>
          <a:prstGeom prst="rect">
            <a:avLst/>
          </a:prstGeom>
          <a:noFill/>
          <a:ln/>
        </p:spPr>
        <p:txBody>
          <a:bodyPr wrap="none" lIns="0" tIns="0" rIns="0" bIns="0" rtlCol="0" anchor="t"/>
          <a:lstStyle/>
          <a:p>
            <a:pPr marL="0" indent="0" algn="l">
              <a:lnSpc>
                <a:spcPts val="1600"/>
              </a:lnSpc>
              <a:buNone/>
            </a:pPr>
            <a:r>
              <a:rPr lang="en-US" sz="1300" dirty="0">
                <a:solidFill>
                  <a:srgbClr val="D6E5EF"/>
                </a:solidFill>
                <a:latin typeface="Lora" pitchFamily="34" charset="0"/>
                <a:ea typeface="Lora" pitchFamily="34" charset="-122"/>
                <a:cs typeface="Lora" pitchFamily="34" charset="-120"/>
              </a:rPr>
              <a:t>Nguy cơ tai nạn</a:t>
            </a:r>
            <a:endParaRPr lang="en-US" sz="1300" dirty="0"/>
          </a:p>
        </p:txBody>
      </p:sp>
      <p:sp>
        <p:nvSpPr>
          <p:cNvPr id="8" name="Text 4"/>
          <p:cNvSpPr/>
          <p:nvPr/>
        </p:nvSpPr>
        <p:spPr>
          <a:xfrm>
            <a:off x="1883569" y="2642354"/>
            <a:ext cx="11778020" cy="225147"/>
          </a:xfrm>
          <a:prstGeom prst="rect">
            <a:avLst/>
          </a:prstGeom>
          <a:noFill/>
          <a:ln/>
        </p:spPr>
        <p:txBody>
          <a:bodyPr wrap="none" lIns="0" tIns="0" rIns="0" bIns="0" rtlCol="0" anchor="t"/>
          <a:lstStyle/>
          <a:p>
            <a:pPr marL="0" indent="0" algn="l">
              <a:lnSpc>
                <a:spcPts val="1750"/>
              </a:lnSpc>
              <a:buNone/>
            </a:pPr>
            <a:r>
              <a:rPr lang="en-US" sz="1100" dirty="0">
                <a:solidFill>
                  <a:srgbClr val="D6E5EF"/>
                </a:solidFill>
                <a:latin typeface="Source Sans Pro" pitchFamily="34" charset="0"/>
                <a:ea typeface="Source Sans Pro" pitchFamily="34" charset="-122"/>
                <a:cs typeface="Source Sans Pro" pitchFamily="34" charset="-120"/>
              </a:rPr>
              <a:t>Trong quá trình hàn và lắp ráp các bộ phận của phuộc, người lao động có thể gặp phải nhiều loại tai nạn lao động khác nhau do các yếu tố nguy hiểm liên quan đến công việc này.</a:t>
            </a:r>
            <a:endParaRPr lang="en-US" sz="1100" dirty="0"/>
          </a:p>
        </p:txBody>
      </p:sp>
      <p:pic>
        <p:nvPicPr>
          <p:cNvPr id="9" name="Image 2" descr="preencoded.png"/>
          <p:cNvPicPr>
            <a:picLocks noChangeAspect="1"/>
          </p:cNvPicPr>
          <p:nvPr/>
        </p:nvPicPr>
        <p:blipFill>
          <a:blip r:embed="rId5"/>
          <a:stretch>
            <a:fillRect/>
          </a:stretch>
        </p:blipFill>
        <p:spPr>
          <a:xfrm>
            <a:off x="968693" y="3336369"/>
            <a:ext cx="703778" cy="1126093"/>
          </a:xfrm>
          <a:prstGeom prst="rect">
            <a:avLst/>
          </a:prstGeom>
        </p:spPr>
      </p:pic>
      <p:sp>
        <p:nvSpPr>
          <p:cNvPr id="10" name="Text 5"/>
          <p:cNvSpPr/>
          <p:nvPr/>
        </p:nvSpPr>
        <p:spPr>
          <a:xfrm>
            <a:off x="1883569" y="3477101"/>
            <a:ext cx="1656159" cy="206931"/>
          </a:xfrm>
          <a:prstGeom prst="rect">
            <a:avLst/>
          </a:prstGeom>
          <a:noFill/>
          <a:ln/>
        </p:spPr>
        <p:txBody>
          <a:bodyPr wrap="none" lIns="0" tIns="0" rIns="0" bIns="0" rtlCol="0" anchor="t"/>
          <a:lstStyle/>
          <a:p>
            <a:pPr marL="0" indent="0" algn="l">
              <a:lnSpc>
                <a:spcPts val="1600"/>
              </a:lnSpc>
              <a:buNone/>
            </a:pPr>
            <a:r>
              <a:rPr lang="en-US" sz="1300" dirty="0">
                <a:solidFill>
                  <a:srgbClr val="D6E5EF"/>
                </a:solidFill>
                <a:latin typeface="Lora" pitchFamily="34" charset="0"/>
                <a:ea typeface="Lora" pitchFamily="34" charset="-122"/>
                <a:cs typeface="Lora" pitchFamily="34" charset="-120"/>
              </a:rPr>
              <a:t>Nguyên nhân tai nạn</a:t>
            </a:r>
            <a:endParaRPr lang="en-US" sz="1300" dirty="0"/>
          </a:p>
        </p:txBody>
      </p:sp>
      <p:sp>
        <p:nvSpPr>
          <p:cNvPr id="11" name="Text 6"/>
          <p:cNvSpPr/>
          <p:nvPr/>
        </p:nvSpPr>
        <p:spPr>
          <a:xfrm>
            <a:off x="1883569" y="3768447"/>
            <a:ext cx="11778020" cy="225147"/>
          </a:xfrm>
          <a:prstGeom prst="rect">
            <a:avLst/>
          </a:prstGeom>
          <a:noFill/>
          <a:ln/>
        </p:spPr>
        <p:txBody>
          <a:bodyPr wrap="none" lIns="0" tIns="0" rIns="0" bIns="0" rtlCol="0" anchor="t"/>
          <a:lstStyle/>
          <a:p>
            <a:pPr marL="0" indent="0" algn="l">
              <a:lnSpc>
                <a:spcPts val="1750"/>
              </a:lnSpc>
              <a:buNone/>
            </a:pPr>
            <a:r>
              <a:rPr lang="en-US" sz="1100" dirty="0">
                <a:solidFill>
                  <a:srgbClr val="D6E5EF"/>
                </a:solidFill>
                <a:latin typeface="Source Sans Pro" pitchFamily="34" charset="0"/>
                <a:ea typeface="Source Sans Pro" pitchFamily="34" charset="-122"/>
                <a:cs typeface="Source Sans Pro" pitchFamily="34" charset="-120"/>
              </a:rPr>
              <a:t>Tai nạn lao động trong quá trình hàn và lắp ráp các bộ phận của phuộc thường xuất phát từ nhiều nguyên nhân liên quan đến cả yếu tố con người và thiết bị.</a:t>
            </a:r>
            <a:endParaRPr lang="en-US" sz="1100" dirty="0"/>
          </a:p>
        </p:txBody>
      </p:sp>
      <p:pic>
        <p:nvPicPr>
          <p:cNvPr id="12" name="Image 3" descr="preencoded.png"/>
          <p:cNvPicPr>
            <a:picLocks noChangeAspect="1"/>
          </p:cNvPicPr>
          <p:nvPr/>
        </p:nvPicPr>
        <p:blipFill>
          <a:blip r:embed="rId6"/>
          <a:stretch>
            <a:fillRect/>
          </a:stretch>
        </p:blipFill>
        <p:spPr>
          <a:xfrm>
            <a:off x="968693" y="4462463"/>
            <a:ext cx="703778" cy="1126093"/>
          </a:xfrm>
          <a:prstGeom prst="rect">
            <a:avLst/>
          </a:prstGeom>
        </p:spPr>
      </p:pic>
      <p:sp>
        <p:nvSpPr>
          <p:cNvPr id="13" name="Text 7"/>
          <p:cNvSpPr/>
          <p:nvPr/>
        </p:nvSpPr>
        <p:spPr>
          <a:xfrm>
            <a:off x="1883569" y="4603194"/>
            <a:ext cx="1757363" cy="206931"/>
          </a:xfrm>
          <a:prstGeom prst="rect">
            <a:avLst/>
          </a:prstGeom>
          <a:noFill/>
          <a:ln/>
        </p:spPr>
        <p:txBody>
          <a:bodyPr wrap="none" lIns="0" tIns="0" rIns="0" bIns="0" rtlCol="0" anchor="t"/>
          <a:lstStyle/>
          <a:p>
            <a:pPr marL="0" indent="0" algn="l">
              <a:lnSpc>
                <a:spcPts val="1600"/>
              </a:lnSpc>
              <a:buNone/>
            </a:pPr>
            <a:r>
              <a:rPr lang="en-US" sz="1300" dirty="0">
                <a:solidFill>
                  <a:srgbClr val="D6E5EF"/>
                </a:solidFill>
                <a:latin typeface="Lora" pitchFamily="34" charset="0"/>
                <a:ea typeface="Lora" pitchFamily="34" charset="-122"/>
                <a:cs typeface="Lora" pitchFamily="34" charset="-120"/>
              </a:rPr>
              <a:t>Biện pháp phòng tránh</a:t>
            </a:r>
            <a:endParaRPr lang="en-US" sz="1300" dirty="0"/>
          </a:p>
        </p:txBody>
      </p:sp>
      <p:sp>
        <p:nvSpPr>
          <p:cNvPr id="14" name="Text 8"/>
          <p:cNvSpPr/>
          <p:nvPr/>
        </p:nvSpPr>
        <p:spPr>
          <a:xfrm>
            <a:off x="1883569" y="4894540"/>
            <a:ext cx="11778020" cy="225147"/>
          </a:xfrm>
          <a:prstGeom prst="rect">
            <a:avLst/>
          </a:prstGeom>
          <a:noFill/>
          <a:ln/>
        </p:spPr>
        <p:txBody>
          <a:bodyPr wrap="none" lIns="0" tIns="0" rIns="0" bIns="0" rtlCol="0" anchor="t"/>
          <a:lstStyle/>
          <a:p>
            <a:pPr marL="0" indent="0" algn="l">
              <a:lnSpc>
                <a:spcPts val="1750"/>
              </a:lnSpc>
              <a:buNone/>
            </a:pPr>
            <a:r>
              <a:rPr lang="en-US" sz="1100" dirty="0">
                <a:solidFill>
                  <a:srgbClr val="D6E5EF"/>
                </a:solidFill>
                <a:latin typeface="Source Sans Pro" pitchFamily="34" charset="0"/>
                <a:ea typeface="Source Sans Pro" pitchFamily="34" charset="-122"/>
                <a:cs typeface="Source Sans Pro" pitchFamily="34" charset="-120"/>
              </a:rPr>
              <a:t>Để phòng tránh tai nạn lao động trong quá trình hàn và lắp ráp các bộ phận của phuộc, việc thực hiện các biện pháp an toàn là cực kỳ quan trọng.</a:t>
            </a:r>
            <a:endParaRPr lang="en-US" sz="1100" dirty="0"/>
          </a:p>
        </p:txBody>
      </p:sp>
      <p:pic>
        <p:nvPicPr>
          <p:cNvPr id="15" name="Image 4" descr="preencoded.png"/>
          <p:cNvPicPr>
            <a:picLocks noChangeAspect="1"/>
          </p:cNvPicPr>
          <p:nvPr/>
        </p:nvPicPr>
        <p:blipFill>
          <a:blip r:embed="rId7"/>
          <a:stretch>
            <a:fillRect/>
          </a:stretch>
        </p:blipFill>
        <p:spPr>
          <a:xfrm>
            <a:off x="968693" y="5588556"/>
            <a:ext cx="703778" cy="1126093"/>
          </a:xfrm>
          <a:prstGeom prst="rect">
            <a:avLst/>
          </a:prstGeom>
        </p:spPr>
      </p:pic>
      <p:sp>
        <p:nvSpPr>
          <p:cNvPr id="16" name="Text 9"/>
          <p:cNvSpPr/>
          <p:nvPr/>
        </p:nvSpPr>
        <p:spPr>
          <a:xfrm>
            <a:off x="1883569" y="5729288"/>
            <a:ext cx="1656159" cy="206931"/>
          </a:xfrm>
          <a:prstGeom prst="rect">
            <a:avLst/>
          </a:prstGeom>
          <a:noFill/>
          <a:ln/>
        </p:spPr>
        <p:txBody>
          <a:bodyPr wrap="none" lIns="0" tIns="0" rIns="0" bIns="0" rtlCol="0" anchor="t"/>
          <a:lstStyle/>
          <a:p>
            <a:pPr marL="0" indent="0" algn="l">
              <a:lnSpc>
                <a:spcPts val="1600"/>
              </a:lnSpc>
              <a:buNone/>
            </a:pPr>
            <a:r>
              <a:rPr lang="en-US" sz="1300" dirty="0">
                <a:solidFill>
                  <a:srgbClr val="D6E5EF"/>
                </a:solidFill>
                <a:latin typeface="Lora" pitchFamily="34" charset="0"/>
                <a:ea typeface="Lora" pitchFamily="34" charset="-122"/>
                <a:cs typeface="Lora" pitchFamily="34" charset="-120"/>
              </a:rPr>
              <a:t>Quy định an toàn</a:t>
            </a:r>
            <a:endParaRPr lang="en-US" sz="1300" dirty="0"/>
          </a:p>
        </p:txBody>
      </p:sp>
      <p:sp>
        <p:nvSpPr>
          <p:cNvPr id="17" name="Text 10"/>
          <p:cNvSpPr/>
          <p:nvPr/>
        </p:nvSpPr>
        <p:spPr>
          <a:xfrm>
            <a:off x="1883569" y="6020633"/>
            <a:ext cx="11778020" cy="225147"/>
          </a:xfrm>
          <a:prstGeom prst="rect">
            <a:avLst/>
          </a:prstGeom>
          <a:noFill/>
          <a:ln/>
        </p:spPr>
        <p:txBody>
          <a:bodyPr wrap="none" lIns="0" tIns="0" rIns="0" bIns="0" rtlCol="0" anchor="t"/>
          <a:lstStyle/>
          <a:p>
            <a:pPr marL="0" indent="0" algn="l">
              <a:lnSpc>
                <a:spcPts val="1750"/>
              </a:lnSpc>
              <a:buNone/>
            </a:pPr>
            <a:r>
              <a:rPr lang="en-US" sz="1100" dirty="0">
                <a:solidFill>
                  <a:srgbClr val="D6E5EF"/>
                </a:solidFill>
                <a:latin typeface="Source Sans Pro" pitchFamily="34" charset="0"/>
                <a:ea typeface="Source Sans Pro" pitchFamily="34" charset="-122"/>
                <a:cs typeface="Source Sans Pro" pitchFamily="34" charset="-120"/>
              </a:rPr>
              <a:t>Quy định an toàn lao động khi hàn và lắp ráp các bộ phận của phuộc là rất quan trọng để đảm bảo sự an toàn và chất lượng của sản phẩm cuối cùng.</a:t>
            </a:r>
            <a:endParaRPr lang="en-US" sz="1100" dirty="0"/>
          </a:p>
        </p:txBody>
      </p:sp>
      <p:pic>
        <p:nvPicPr>
          <p:cNvPr id="18" name="Image 5" descr="preencoded.png"/>
          <p:cNvPicPr>
            <a:picLocks noChangeAspect="1"/>
          </p:cNvPicPr>
          <p:nvPr/>
        </p:nvPicPr>
        <p:blipFill>
          <a:blip r:embed="rId8"/>
          <a:stretch>
            <a:fillRect/>
          </a:stretch>
        </p:blipFill>
        <p:spPr>
          <a:xfrm>
            <a:off x="968693" y="6714649"/>
            <a:ext cx="703778" cy="1126093"/>
          </a:xfrm>
          <a:prstGeom prst="rect">
            <a:avLst/>
          </a:prstGeom>
        </p:spPr>
      </p:pic>
      <p:sp>
        <p:nvSpPr>
          <p:cNvPr id="19" name="Text 11"/>
          <p:cNvSpPr/>
          <p:nvPr/>
        </p:nvSpPr>
        <p:spPr>
          <a:xfrm>
            <a:off x="1883569" y="6855381"/>
            <a:ext cx="1656159" cy="206931"/>
          </a:xfrm>
          <a:prstGeom prst="rect">
            <a:avLst/>
          </a:prstGeom>
          <a:noFill/>
          <a:ln/>
        </p:spPr>
        <p:txBody>
          <a:bodyPr wrap="none" lIns="0" tIns="0" rIns="0" bIns="0" rtlCol="0" anchor="t"/>
          <a:lstStyle/>
          <a:p>
            <a:pPr marL="0" indent="0" algn="l">
              <a:lnSpc>
                <a:spcPts val="1600"/>
              </a:lnSpc>
              <a:buNone/>
            </a:pPr>
            <a:r>
              <a:rPr lang="en-US" sz="1300" dirty="0">
                <a:solidFill>
                  <a:srgbClr val="D6E5EF"/>
                </a:solidFill>
                <a:latin typeface="Lora" pitchFamily="34" charset="0"/>
                <a:ea typeface="Lora" pitchFamily="34" charset="-122"/>
                <a:cs typeface="Lora" pitchFamily="34" charset="-120"/>
              </a:rPr>
              <a:t>Xử lý khẩn cấp</a:t>
            </a:r>
            <a:endParaRPr lang="en-US" sz="1300" dirty="0"/>
          </a:p>
        </p:txBody>
      </p:sp>
      <p:sp>
        <p:nvSpPr>
          <p:cNvPr id="20" name="Text 12"/>
          <p:cNvSpPr/>
          <p:nvPr/>
        </p:nvSpPr>
        <p:spPr>
          <a:xfrm>
            <a:off x="1883569" y="7146727"/>
            <a:ext cx="11778020" cy="225147"/>
          </a:xfrm>
          <a:prstGeom prst="rect">
            <a:avLst/>
          </a:prstGeom>
          <a:noFill/>
          <a:ln/>
        </p:spPr>
        <p:txBody>
          <a:bodyPr wrap="none" lIns="0" tIns="0" rIns="0" bIns="0" rtlCol="0" anchor="t"/>
          <a:lstStyle/>
          <a:p>
            <a:pPr marL="0" indent="0" algn="l">
              <a:lnSpc>
                <a:spcPts val="1750"/>
              </a:lnSpc>
              <a:buNone/>
            </a:pPr>
            <a:r>
              <a:rPr lang="en-US" sz="1100" dirty="0">
                <a:solidFill>
                  <a:srgbClr val="D6E5EF"/>
                </a:solidFill>
                <a:latin typeface="Source Sans Pro" pitchFamily="34" charset="0"/>
                <a:ea typeface="Source Sans Pro" pitchFamily="34" charset="-122"/>
                <a:cs typeface="Source Sans Pro" pitchFamily="34" charset="-120"/>
              </a:rPr>
              <a:t>Khi xảy ra tai nạn lao động trong quá trình hàn và lắp ráp, phản ứng nhanh chóng và chính xác là yếu tố quyết định trong việc giảm thiểu thiệt hại và bảo vệ sức khỏe của người lao động.</a:t>
            </a:r>
            <a:endParaRPr lang="en-US" sz="1100" dirty="0"/>
          </a:p>
        </p:txBody>
      </p:sp>
      <p:pic>
        <p:nvPicPr>
          <p:cNvPr id="21" name="Picture 20">
            <a:extLst>
              <a:ext uri="{FF2B5EF4-FFF2-40B4-BE49-F238E27FC236}">
                <a16:creationId xmlns:a16="http://schemas.microsoft.com/office/drawing/2014/main" id="{8C91C572-2713-D2B3-2D40-F67582A24727}"/>
              </a:ext>
            </a:extLst>
          </p:cNvPr>
          <p:cNvPicPr>
            <a:picLocks noChangeAspect="1"/>
          </p:cNvPicPr>
          <p:nvPr/>
        </p:nvPicPr>
        <p:blipFill>
          <a:blip r:embed="rId9"/>
          <a:stretch>
            <a:fillRect/>
          </a:stretch>
        </p:blipFill>
        <p:spPr>
          <a:xfrm>
            <a:off x="11103428" y="7286634"/>
            <a:ext cx="3406391" cy="10547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16704" y="654129"/>
            <a:ext cx="8083391" cy="891302"/>
          </a:xfrm>
          <a:prstGeom prst="rect">
            <a:avLst/>
          </a:prstGeom>
          <a:noFill/>
          <a:ln/>
        </p:spPr>
        <p:txBody>
          <a:bodyPr wrap="square" lIns="0" tIns="0" rIns="0" bIns="0" rtlCol="0" anchor="t"/>
          <a:lstStyle/>
          <a:p>
            <a:pPr marL="0" indent="0">
              <a:lnSpc>
                <a:spcPts val="3500"/>
              </a:lnSpc>
              <a:buNone/>
            </a:pPr>
            <a:r>
              <a:rPr lang="en-US" sz="2800" dirty="0">
                <a:solidFill>
                  <a:srgbClr val="F98AC7"/>
                </a:solidFill>
                <a:latin typeface="Lora" pitchFamily="34" charset="0"/>
                <a:ea typeface="Lora" pitchFamily="34" charset="-122"/>
                <a:cs typeface="Lora" pitchFamily="34" charset="-120"/>
              </a:rPr>
              <a:t>An toàn vệ sinh lao động đối với nhân viên Xử lý bề mặt</a:t>
            </a:r>
            <a:endParaRPr lang="en-US" sz="2800" dirty="0"/>
          </a:p>
        </p:txBody>
      </p:sp>
      <p:sp>
        <p:nvSpPr>
          <p:cNvPr id="4" name="Shape 1"/>
          <p:cNvSpPr/>
          <p:nvPr/>
        </p:nvSpPr>
        <p:spPr>
          <a:xfrm>
            <a:off x="6016704" y="1772722"/>
            <a:ext cx="8083391" cy="5802630"/>
          </a:xfrm>
          <a:prstGeom prst="roundRect">
            <a:avLst>
              <a:gd name="adj" fmla="val 392"/>
            </a:avLst>
          </a:prstGeom>
          <a:noFill/>
          <a:ln w="7620">
            <a:solidFill>
              <a:srgbClr val="FFFFFF">
                <a:alpha val="24000"/>
              </a:srgbClr>
            </a:solidFill>
            <a:prstDash val="solid"/>
          </a:ln>
        </p:spPr>
      </p:sp>
      <p:sp>
        <p:nvSpPr>
          <p:cNvPr id="5" name="Shape 2"/>
          <p:cNvSpPr/>
          <p:nvPr/>
        </p:nvSpPr>
        <p:spPr>
          <a:xfrm>
            <a:off x="6024324" y="1780342"/>
            <a:ext cx="8068151" cy="924163"/>
          </a:xfrm>
          <a:prstGeom prst="rect">
            <a:avLst/>
          </a:prstGeom>
          <a:solidFill>
            <a:srgbClr val="FFFFFF">
              <a:alpha val="4000"/>
            </a:srgbClr>
          </a:solidFill>
          <a:ln/>
        </p:spPr>
      </p:sp>
      <p:sp>
        <p:nvSpPr>
          <p:cNvPr id="6" name="Text 3"/>
          <p:cNvSpPr/>
          <p:nvPr/>
        </p:nvSpPr>
        <p:spPr>
          <a:xfrm>
            <a:off x="6175772" y="1878806"/>
            <a:ext cx="3727371" cy="242411"/>
          </a:xfrm>
          <a:prstGeom prst="rect">
            <a:avLst/>
          </a:prstGeom>
          <a:noFill/>
          <a:ln/>
        </p:spPr>
        <p:txBody>
          <a:bodyPr wrap="non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Đặc điểm công việc</a:t>
            </a:r>
            <a:endParaRPr lang="en-US" sz="1150" dirty="0"/>
          </a:p>
        </p:txBody>
      </p:sp>
      <p:sp>
        <p:nvSpPr>
          <p:cNvPr id="7" name="Text 4"/>
          <p:cNvSpPr/>
          <p:nvPr/>
        </p:nvSpPr>
        <p:spPr>
          <a:xfrm>
            <a:off x="10213658" y="1878806"/>
            <a:ext cx="3727371" cy="727234"/>
          </a:xfrm>
          <a:prstGeom prst="rect">
            <a:avLst/>
          </a:prstGeom>
          <a:noFill/>
          <a:ln/>
        </p:spPr>
        <p:txBody>
          <a:bodyPr wrap="squar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Công việc xử lý bề mặt trong sản xuất phuộc đóng vai trò quan trọng trong việc nâng cao độ bền và khả năng chống ăn mòn của các bộ phận.</a:t>
            </a:r>
            <a:endParaRPr lang="en-US" sz="1150" dirty="0"/>
          </a:p>
        </p:txBody>
      </p:sp>
      <p:sp>
        <p:nvSpPr>
          <p:cNvPr id="8" name="Shape 5"/>
          <p:cNvSpPr/>
          <p:nvPr/>
        </p:nvSpPr>
        <p:spPr>
          <a:xfrm>
            <a:off x="6024324" y="2704505"/>
            <a:ext cx="8068151" cy="1166574"/>
          </a:xfrm>
          <a:prstGeom prst="rect">
            <a:avLst/>
          </a:prstGeom>
          <a:solidFill>
            <a:srgbClr val="000000">
              <a:alpha val="4000"/>
            </a:srgbClr>
          </a:solidFill>
          <a:ln/>
        </p:spPr>
      </p:sp>
      <p:sp>
        <p:nvSpPr>
          <p:cNvPr id="9" name="Text 6"/>
          <p:cNvSpPr/>
          <p:nvPr/>
        </p:nvSpPr>
        <p:spPr>
          <a:xfrm>
            <a:off x="6175772" y="2802969"/>
            <a:ext cx="3727371" cy="242411"/>
          </a:xfrm>
          <a:prstGeom prst="rect">
            <a:avLst/>
          </a:prstGeom>
          <a:noFill/>
          <a:ln/>
        </p:spPr>
        <p:txBody>
          <a:bodyPr wrap="non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Nguy cơ tai nạn</a:t>
            </a:r>
            <a:endParaRPr lang="en-US" sz="1150" dirty="0"/>
          </a:p>
        </p:txBody>
      </p:sp>
      <p:sp>
        <p:nvSpPr>
          <p:cNvPr id="10" name="Text 7"/>
          <p:cNvSpPr/>
          <p:nvPr/>
        </p:nvSpPr>
        <p:spPr>
          <a:xfrm>
            <a:off x="10213658" y="2802969"/>
            <a:ext cx="3727371" cy="969645"/>
          </a:xfrm>
          <a:prstGeom prst="rect">
            <a:avLst/>
          </a:prstGeom>
          <a:noFill/>
          <a:ln/>
        </p:spPr>
        <p:txBody>
          <a:bodyPr wrap="squar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Trong quá trình xử lý bề mặt các bộ phận phuộc, người lao động có thể gặp phải một số dạng tai nạn lao động do các yếu tố nguy hiểm liên quan đến hóa chất, thiết bị và quy trình làm việc.</a:t>
            </a:r>
            <a:endParaRPr lang="en-US" sz="1150" dirty="0"/>
          </a:p>
        </p:txBody>
      </p:sp>
      <p:sp>
        <p:nvSpPr>
          <p:cNvPr id="11" name="Shape 8"/>
          <p:cNvSpPr/>
          <p:nvPr/>
        </p:nvSpPr>
        <p:spPr>
          <a:xfrm>
            <a:off x="6024324" y="3871079"/>
            <a:ext cx="8068151" cy="681752"/>
          </a:xfrm>
          <a:prstGeom prst="rect">
            <a:avLst/>
          </a:prstGeom>
          <a:solidFill>
            <a:srgbClr val="FFFFFF">
              <a:alpha val="4000"/>
            </a:srgbClr>
          </a:solidFill>
          <a:ln/>
        </p:spPr>
      </p:sp>
      <p:sp>
        <p:nvSpPr>
          <p:cNvPr id="12" name="Text 9"/>
          <p:cNvSpPr/>
          <p:nvPr/>
        </p:nvSpPr>
        <p:spPr>
          <a:xfrm>
            <a:off x="6175772" y="3969544"/>
            <a:ext cx="3727371" cy="242411"/>
          </a:xfrm>
          <a:prstGeom prst="rect">
            <a:avLst/>
          </a:prstGeom>
          <a:noFill/>
          <a:ln/>
        </p:spPr>
        <p:txBody>
          <a:bodyPr wrap="non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Nguyên nhân tai nạn</a:t>
            </a:r>
            <a:endParaRPr lang="en-US" sz="1150" dirty="0"/>
          </a:p>
        </p:txBody>
      </p:sp>
      <p:sp>
        <p:nvSpPr>
          <p:cNvPr id="13" name="Text 10"/>
          <p:cNvSpPr/>
          <p:nvPr/>
        </p:nvSpPr>
        <p:spPr>
          <a:xfrm>
            <a:off x="10213658" y="3969544"/>
            <a:ext cx="3727371" cy="484823"/>
          </a:xfrm>
          <a:prstGeom prst="rect">
            <a:avLst/>
          </a:prstGeom>
          <a:noFill/>
          <a:ln/>
        </p:spPr>
        <p:txBody>
          <a:bodyPr wrap="squar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Tai nạn lao động trong quá trình xử lý bề mặt các bộ phận phuộc thường xuất phát từ nhiều nguyên nhân khác nhau.</a:t>
            </a:r>
            <a:endParaRPr lang="en-US" sz="1150" dirty="0"/>
          </a:p>
        </p:txBody>
      </p:sp>
      <p:sp>
        <p:nvSpPr>
          <p:cNvPr id="14" name="Shape 11"/>
          <p:cNvSpPr/>
          <p:nvPr/>
        </p:nvSpPr>
        <p:spPr>
          <a:xfrm>
            <a:off x="6024324" y="4552831"/>
            <a:ext cx="8068151" cy="681752"/>
          </a:xfrm>
          <a:prstGeom prst="rect">
            <a:avLst/>
          </a:prstGeom>
          <a:solidFill>
            <a:srgbClr val="000000">
              <a:alpha val="4000"/>
            </a:srgbClr>
          </a:solidFill>
          <a:ln/>
        </p:spPr>
      </p:sp>
      <p:sp>
        <p:nvSpPr>
          <p:cNvPr id="15" name="Text 12"/>
          <p:cNvSpPr/>
          <p:nvPr/>
        </p:nvSpPr>
        <p:spPr>
          <a:xfrm>
            <a:off x="6175772" y="4651296"/>
            <a:ext cx="3727371" cy="242411"/>
          </a:xfrm>
          <a:prstGeom prst="rect">
            <a:avLst/>
          </a:prstGeom>
          <a:noFill/>
          <a:ln/>
        </p:spPr>
        <p:txBody>
          <a:bodyPr wrap="non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Biện pháp phòng tránh</a:t>
            </a:r>
            <a:endParaRPr lang="en-US" sz="1150" dirty="0"/>
          </a:p>
        </p:txBody>
      </p:sp>
      <p:sp>
        <p:nvSpPr>
          <p:cNvPr id="16" name="Text 13"/>
          <p:cNvSpPr/>
          <p:nvPr/>
        </p:nvSpPr>
        <p:spPr>
          <a:xfrm>
            <a:off x="10213658" y="4651296"/>
            <a:ext cx="3727371" cy="484823"/>
          </a:xfrm>
          <a:prstGeom prst="rect">
            <a:avLst/>
          </a:prstGeom>
          <a:noFill/>
          <a:ln/>
        </p:spPr>
        <p:txBody>
          <a:bodyPr wrap="squar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Để phòng tránh tai nạn lao động trong quá trình xử lý bề mặt, việc áp dụng các biện pháp an toàn là rất quan trọng.</a:t>
            </a:r>
            <a:endParaRPr lang="en-US" sz="1150" dirty="0"/>
          </a:p>
        </p:txBody>
      </p:sp>
      <p:sp>
        <p:nvSpPr>
          <p:cNvPr id="17" name="Shape 14"/>
          <p:cNvSpPr/>
          <p:nvPr/>
        </p:nvSpPr>
        <p:spPr>
          <a:xfrm>
            <a:off x="6024324" y="5234583"/>
            <a:ext cx="8068151" cy="1166574"/>
          </a:xfrm>
          <a:prstGeom prst="rect">
            <a:avLst/>
          </a:prstGeom>
          <a:solidFill>
            <a:srgbClr val="FFFFFF">
              <a:alpha val="4000"/>
            </a:srgbClr>
          </a:solidFill>
          <a:ln/>
        </p:spPr>
      </p:sp>
      <p:sp>
        <p:nvSpPr>
          <p:cNvPr id="18" name="Text 15"/>
          <p:cNvSpPr/>
          <p:nvPr/>
        </p:nvSpPr>
        <p:spPr>
          <a:xfrm>
            <a:off x="6175772" y="5333048"/>
            <a:ext cx="3727371" cy="242411"/>
          </a:xfrm>
          <a:prstGeom prst="rect">
            <a:avLst/>
          </a:prstGeom>
          <a:noFill/>
          <a:ln/>
        </p:spPr>
        <p:txBody>
          <a:bodyPr wrap="non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Quy định an toàn</a:t>
            </a:r>
            <a:endParaRPr lang="en-US" sz="1150" dirty="0"/>
          </a:p>
        </p:txBody>
      </p:sp>
      <p:sp>
        <p:nvSpPr>
          <p:cNvPr id="19" name="Text 16"/>
          <p:cNvSpPr/>
          <p:nvPr/>
        </p:nvSpPr>
        <p:spPr>
          <a:xfrm>
            <a:off x="10213658" y="5333048"/>
            <a:ext cx="3727371" cy="969645"/>
          </a:xfrm>
          <a:prstGeom prst="rect">
            <a:avLst/>
          </a:prstGeom>
          <a:noFill/>
          <a:ln/>
        </p:spPr>
        <p:txBody>
          <a:bodyPr wrap="squar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Trong quá trình xử lý bề mặt các bộ phận phuộc, việc tuân thủ các quy định an toàn lao động là điều cần thiết để đảm bảo sự an toàn cho người lao động và duy trì chất lượng sản phẩm.</a:t>
            </a:r>
            <a:endParaRPr lang="en-US" sz="1150" dirty="0"/>
          </a:p>
        </p:txBody>
      </p:sp>
      <p:sp>
        <p:nvSpPr>
          <p:cNvPr id="20" name="Shape 17"/>
          <p:cNvSpPr/>
          <p:nvPr/>
        </p:nvSpPr>
        <p:spPr>
          <a:xfrm>
            <a:off x="6024324" y="6401157"/>
            <a:ext cx="8068151" cy="1166574"/>
          </a:xfrm>
          <a:prstGeom prst="rect">
            <a:avLst/>
          </a:prstGeom>
          <a:solidFill>
            <a:srgbClr val="000000">
              <a:alpha val="4000"/>
            </a:srgbClr>
          </a:solidFill>
          <a:ln/>
        </p:spPr>
      </p:sp>
      <p:sp>
        <p:nvSpPr>
          <p:cNvPr id="21" name="Text 18"/>
          <p:cNvSpPr/>
          <p:nvPr/>
        </p:nvSpPr>
        <p:spPr>
          <a:xfrm>
            <a:off x="6175772" y="6499622"/>
            <a:ext cx="3727371" cy="242411"/>
          </a:xfrm>
          <a:prstGeom prst="rect">
            <a:avLst/>
          </a:prstGeom>
          <a:noFill/>
          <a:ln/>
        </p:spPr>
        <p:txBody>
          <a:bodyPr wrap="non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Xử lý khẩn cấp</a:t>
            </a:r>
            <a:endParaRPr lang="en-US" sz="1150" dirty="0"/>
          </a:p>
        </p:txBody>
      </p:sp>
      <p:sp>
        <p:nvSpPr>
          <p:cNvPr id="22" name="Text 19"/>
          <p:cNvSpPr/>
          <p:nvPr/>
        </p:nvSpPr>
        <p:spPr>
          <a:xfrm>
            <a:off x="10213658" y="6499622"/>
            <a:ext cx="3727371" cy="969645"/>
          </a:xfrm>
          <a:prstGeom prst="rect">
            <a:avLst/>
          </a:prstGeom>
          <a:noFill/>
          <a:ln/>
        </p:spPr>
        <p:txBody>
          <a:bodyPr wrap="square" lIns="0" tIns="0" rIns="0" bIns="0" rtlCol="0" anchor="t"/>
          <a:lstStyle/>
          <a:p>
            <a:pPr marL="0" indent="0">
              <a:lnSpc>
                <a:spcPts val="1900"/>
              </a:lnSpc>
              <a:buNone/>
            </a:pPr>
            <a:r>
              <a:rPr lang="en-US" sz="1150" dirty="0">
                <a:solidFill>
                  <a:srgbClr val="D6E5EF"/>
                </a:solidFill>
                <a:latin typeface="Source Sans Pro" pitchFamily="34" charset="0"/>
                <a:ea typeface="Source Sans Pro" pitchFamily="34" charset="-122"/>
                <a:cs typeface="Source Sans Pro" pitchFamily="34" charset="-120"/>
              </a:rPr>
              <a:t>Khi xảy ra tai nạn lao động trong quá trình xử lý bề mặt các bộ phận phuộc, việc ứng phó kịp thời và hiệu quả là vô cùng quan trọng để hạn chế thiệt hại và đảm bảo an toàn cho người lao động.</a:t>
            </a:r>
            <a:endParaRPr lang="en-US" sz="1150" dirty="0"/>
          </a:p>
        </p:txBody>
      </p:sp>
      <p:pic>
        <p:nvPicPr>
          <p:cNvPr id="23" name="Picture 22">
            <a:extLst>
              <a:ext uri="{FF2B5EF4-FFF2-40B4-BE49-F238E27FC236}">
                <a16:creationId xmlns:a16="http://schemas.microsoft.com/office/drawing/2014/main" id="{F89732F0-4732-0A0A-6DC4-5143EC07FB07}"/>
              </a:ext>
            </a:extLst>
          </p:cNvPr>
          <p:cNvPicPr>
            <a:picLocks noChangeAspect="1"/>
          </p:cNvPicPr>
          <p:nvPr/>
        </p:nvPicPr>
        <p:blipFill>
          <a:blip r:embed="rId4"/>
          <a:stretch>
            <a:fillRect/>
          </a:stretch>
        </p:blipFill>
        <p:spPr>
          <a:xfrm>
            <a:off x="11103428" y="7286634"/>
            <a:ext cx="3406391" cy="105479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19626"/>
          </a:xfrm>
          <a:prstGeom prst="rect">
            <a:avLst/>
          </a:prstGeom>
        </p:spPr>
      </p:pic>
      <p:sp>
        <p:nvSpPr>
          <p:cNvPr id="3" name="Text 0"/>
          <p:cNvSpPr/>
          <p:nvPr/>
        </p:nvSpPr>
        <p:spPr>
          <a:xfrm>
            <a:off x="968693" y="3515439"/>
            <a:ext cx="11907203" cy="639961"/>
          </a:xfrm>
          <a:prstGeom prst="rect">
            <a:avLst/>
          </a:prstGeom>
          <a:noFill/>
          <a:ln/>
        </p:spPr>
        <p:txBody>
          <a:bodyPr wrap="none" lIns="0" tIns="0" rIns="0" bIns="0" rtlCol="0" anchor="t"/>
          <a:lstStyle/>
          <a:p>
            <a:pPr marL="0" indent="0">
              <a:lnSpc>
                <a:spcPts val="5000"/>
              </a:lnSpc>
              <a:buNone/>
            </a:pPr>
            <a:r>
              <a:rPr lang="en-US" sz="4000" dirty="0">
                <a:solidFill>
                  <a:srgbClr val="F98AC7"/>
                </a:solidFill>
                <a:latin typeface="Lora" pitchFamily="34" charset="0"/>
                <a:ea typeface="Lora" pitchFamily="34" charset="-122"/>
                <a:cs typeface="Lora" pitchFamily="34" charset="-120"/>
              </a:rPr>
              <a:t>An toàn vệ sinh lao động đối với nhân viên Lắp ráp</a:t>
            </a:r>
            <a:endParaRPr lang="en-US" sz="4000" dirty="0"/>
          </a:p>
        </p:txBody>
      </p:sp>
      <p:pic>
        <p:nvPicPr>
          <p:cNvPr id="4" name="Image 1" descr="preencoded.png"/>
          <p:cNvPicPr>
            <a:picLocks noChangeAspect="1"/>
          </p:cNvPicPr>
          <p:nvPr/>
        </p:nvPicPr>
        <p:blipFill>
          <a:blip r:embed="rId4"/>
          <a:stretch>
            <a:fillRect/>
          </a:stretch>
        </p:blipFill>
        <p:spPr>
          <a:xfrm>
            <a:off x="968693" y="4481751"/>
            <a:ext cx="543878" cy="543878"/>
          </a:xfrm>
          <a:prstGeom prst="rect">
            <a:avLst/>
          </a:prstGeom>
        </p:spPr>
      </p:pic>
      <p:sp>
        <p:nvSpPr>
          <p:cNvPr id="5" name="Text 1"/>
          <p:cNvSpPr/>
          <p:nvPr/>
        </p:nvSpPr>
        <p:spPr>
          <a:xfrm>
            <a:off x="968693" y="5243155"/>
            <a:ext cx="2559725" cy="319921"/>
          </a:xfrm>
          <a:prstGeom prst="rect">
            <a:avLst/>
          </a:prstGeom>
          <a:noFill/>
          <a:ln/>
        </p:spPr>
        <p:txBody>
          <a:bodyPr wrap="none" lIns="0" tIns="0" rIns="0" bIns="0" rtlCol="0" anchor="t"/>
          <a:lstStyle/>
          <a:p>
            <a:pPr marL="0" indent="0" algn="l">
              <a:lnSpc>
                <a:spcPts val="2500"/>
              </a:lnSpc>
              <a:buNone/>
            </a:pPr>
            <a:r>
              <a:rPr lang="en-US" sz="2000" dirty="0">
                <a:solidFill>
                  <a:srgbClr val="D6E5EF"/>
                </a:solidFill>
                <a:latin typeface="Lora" pitchFamily="34" charset="0"/>
                <a:ea typeface="Lora" pitchFamily="34" charset="-122"/>
                <a:cs typeface="Lora" pitchFamily="34" charset="-120"/>
              </a:rPr>
              <a:t>Đặc điểm công việc</a:t>
            </a:r>
            <a:endParaRPr lang="en-US" sz="2000" dirty="0"/>
          </a:p>
        </p:txBody>
      </p:sp>
      <p:sp>
        <p:nvSpPr>
          <p:cNvPr id="6" name="Text 2"/>
          <p:cNvSpPr/>
          <p:nvPr/>
        </p:nvSpPr>
        <p:spPr>
          <a:xfrm>
            <a:off x="968693" y="5693569"/>
            <a:ext cx="2928461" cy="1740098"/>
          </a:xfrm>
          <a:prstGeom prst="rect">
            <a:avLst/>
          </a:prstGeom>
          <a:noFill/>
          <a:ln/>
        </p:spPr>
        <p:txBody>
          <a:bodyPr wrap="square" lIns="0" tIns="0" rIns="0" bIns="0" rtlCol="0" anchor="t"/>
          <a:lstStyle/>
          <a:p>
            <a:pPr marL="0" indent="0" algn="l">
              <a:lnSpc>
                <a:spcPts val="2700"/>
              </a:lnSpc>
              <a:buNone/>
            </a:pPr>
            <a:r>
              <a:rPr lang="en-US" sz="1700" dirty="0">
                <a:solidFill>
                  <a:srgbClr val="D6E5EF"/>
                </a:solidFill>
                <a:latin typeface="Source Sans Pro" pitchFamily="34" charset="0"/>
                <a:ea typeface="Source Sans Pro" pitchFamily="34" charset="-122"/>
                <a:cs typeface="Source Sans Pro" pitchFamily="34" charset="-120"/>
              </a:rPr>
              <a:t>Trong công đoạn lắp ráp, các bộ phận đã được gia công và xử lý bề mặt sẽ được kết hợp để tạo thành sản phẩm phuộc hoàn chỉnh.</a:t>
            </a:r>
            <a:endParaRPr lang="en-US" sz="1700" dirty="0"/>
          </a:p>
        </p:txBody>
      </p:sp>
      <p:pic>
        <p:nvPicPr>
          <p:cNvPr id="7" name="Image 2" descr="preencoded.png"/>
          <p:cNvPicPr>
            <a:picLocks noChangeAspect="1"/>
          </p:cNvPicPr>
          <p:nvPr/>
        </p:nvPicPr>
        <p:blipFill>
          <a:blip r:embed="rId5"/>
          <a:stretch>
            <a:fillRect/>
          </a:stretch>
        </p:blipFill>
        <p:spPr>
          <a:xfrm>
            <a:off x="4223504" y="4481751"/>
            <a:ext cx="543878" cy="543878"/>
          </a:xfrm>
          <a:prstGeom prst="rect">
            <a:avLst/>
          </a:prstGeom>
        </p:spPr>
      </p:pic>
      <p:sp>
        <p:nvSpPr>
          <p:cNvPr id="8" name="Text 3"/>
          <p:cNvSpPr/>
          <p:nvPr/>
        </p:nvSpPr>
        <p:spPr>
          <a:xfrm>
            <a:off x="4223504" y="5243155"/>
            <a:ext cx="2559725" cy="319921"/>
          </a:xfrm>
          <a:prstGeom prst="rect">
            <a:avLst/>
          </a:prstGeom>
          <a:noFill/>
          <a:ln/>
        </p:spPr>
        <p:txBody>
          <a:bodyPr wrap="none" lIns="0" tIns="0" rIns="0" bIns="0" rtlCol="0" anchor="t"/>
          <a:lstStyle/>
          <a:p>
            <a:pPr marL="0" indent="0" algn="l">
              <a:lnSpc>
                <a:spcPts val="2500"/>
              </a:lnSpc>
              <a:buNone/>
            </a:pPr>
            <a:r>
              <a:rPr lang="en-US" sz="2000" dirty="0">
                <a:solidFill>
                  <a:srgbClr val="D6E5EF"/>
                </a:solidFill>
                <a:latin typeface="Lora" pitchFamily="34" charset="0"/>
                <a:ea typeface="Lora" pitchFamily="34" charset="-122"/>
                <a:cs typeface="Lora" pitchFamily="34" charset="-120"/>
              </a:rPr>
              <a:t>Nguy cơ tai nạn</a:t>
            </a:r>
            <a:endParaRPr lang="en-US" sz="2000" dirty="0"/>
          </a:p>
        </p:txBody>
      </p:sp>
      <p:sp>
        <p:nvSpPr>
          <p:cNvPr id="9" name="Text 4"/>
          <p:cNvSpPr/>
          <p:nvPr/>
        </p:nvSpPr>
        <p:spPr>
          <a:xfrm>
            <a:off x="4223504" y="5693569"/>
            <a:ext cx="2928461" cy="1392079"/>
          </a:xfrm>
          <a:prstGeom prst="rect">
            <a:avLst/>
          </a:prstGeom>
          <a:noFill/>
          <a:ln/>
        </p:spPr>
        <p:txBody>
          <a:bodyPr wrap="square" lIns="0" tIns="0" rIns="0" bIns="0" rtlCol="0" anchor="t"/>
          <a:lstStyle/>
          <a:p>
            <a:pPr marL="0" indent="0" algn="l">
              <a:lnSpc>
                <a:spcPts val="2700"/>
              </a:lnSpc>
              <a:buNone/>
            </a:pPr>
            <a:r>
              <a:rPr lang="en-US" sz="1700" dirty="0">
                <a:solidFill>
                  <a:srgbClr val="D6E5EF"/>
                </a:solidFill>
                <a:latin typeface="Source Sans Pro" pitchFamily="34" charset="0"/>
                <a:ea typeface="Source Sans Pro" pitchFamily="34" charset="-122"/>
                <a:cs typeface="Source Sans Pro" pitchFamily="34" charset="-120"/>
              </a:rPr>
              <a:t>Trong quá trình lắp ráp các bộ phận phuộc, các tai nạn lao động có thể xảy ra do nhiều nguyên nhân khác nhau.</a:t>
            </a:r>
            <a:endParaRPr lang="en-US" sz="1700" dirty="0"/>
          </a:p>
        </p:txBody>
      </p:sp>
      <p:pic>
        <p:nvPicPr>
          <p:cNvPr id="10" name="Image 3" descr="preencoded.png"/>
          <p:cNvPicPr>
            <a:picLocks noChangeAspect="1"/>
          </p:cNvPicPr>
          <p:nvPr/>
        </p:nvPicPr>
        <p:blipFill>
          <a:blip r:embed="rId6"/>
          <a:stretch>
            <a:fillRect/>
          </a:stretch>
        </p:blipFill>
        <p:spPr>
          <a:xfrm>
            <a:off x="7478316" y="4481751"/>
            <a:ext cx="543878" cy="543878"/>
          </a:xfrm>
          <a:prstGeom prst="rect">
            <a:avLst/>
          </a:prstGeom>
        </p:spPr>
      </p:pic>
      <p:sp>
        <p:nvSpPr>
          <p:cNvPr id="11" name="Text 5"/>
          <p:cNvSpPr/>
          <p:nvPr/>
        </p:nvSpPr>
        <p:spPr>
          <a:xfrm>
            <a:off x="7478316" y="5243155"/>
            <a:ext cx="2559725" cy="319921"/>
          </a:xfrm>
          <a:prstGeom prst="rect">
            <a:avLst/>
          </a:prstGeom>
          <a:noFill/>
          <a:ln/>
        </p:spPr>
        <p:txBody>
          <a:bodyPr wrap="none" lIns="0" tIns="0" rIns="0" bIns="0" rtlCol="0" anchor="t"/>
          <a:lstStyle/>
          <a:p>
            <a:pPr marL="0" indent="0" algn="l">
              <a:lnSpc>
                <a:spcPts val="2500"/>
              </a:lnSpc>
              <a:buNone/>
            </a:pPr>
            <a:r>
              <a:rPr lang="en-US" sz="2000" dirty="0">
                <a:solidFill>
                  <a:srgbClr val="D6E5EF"/>
                </a:solidFill>
                <a:latin typeface="Lora" pitchFamily="34" charset="0"/>
                <a:ea typeface="Lora" pitchFamily="34" charset="-122"/>
                <a:cs typeface="Lora" pitchFamily="34" charset="-120"/>
              </a:rPr>
              <a:t>Nguyên nhân tai nạn</a:t>
            </a:r>
            <a:endParaRPr lang="en-US" sz="2000" dirty="0"/>
          </a:p>
        </p:txBody>
      </p:sp>
      <p:sp>
        <p:nvSpPr>
          <p:cNvPr id="12" name="Text 6"/>
          <p:cNvSpPr/>
          <p:nvPr/>
        </p:nvSpPr>
        <p:spPr>
          <a:xfrm>
            <a:off x="7478316" y="5693569"/>
            <a:ext cx="2928461" cy="1392079"/>
          </a:xfrm>
          <a:prstGeom prst="rect">
            <a:avLst/>
          </a:prstGeom>
          <a:noFill/>
          <a:ln/>
        </p:spPr>
        <p:txBody>
          <a:bodyPr wrap="square" lIns="0" tIns="0" rIns="0" bIns="0" rtlCol="0" anchor="t"/>
          <a:lstStyle/>
          <a:p>
            <a:pPr marL="0" indent="0" algn="l">
              <a:lnSpc>
                <a:spcPts val="2700"/>
              </a:lnSpc>
              <a:buNone/>
            </a:pPr>
            <a:r>
              <a:rPr lang="en-US" sz="1700" dirty="0">
                <a:solidFill>
                  <a:srgbClr val="D6E5EF"/>
                </a:solidFill>
                <a:latin typeface="Source Sans Pro" pitchFamily="34" charset="0"/>
                <a:ea typeface="Source Sans Pro" pitchFamily="34" charset="-122"/>
                <a:cs typeface="Source Sans Pro" pitchFamily="34" charset="-120"/>
              </a:rPr>
              <a:t>Tai nạn lao động trong quá trình lắp ráp các bộ phận phuộc thường xuất phát từ một số nguyên nhân chính.</a:t>
            </a:r>
            <a:endParaRPr lang="en-US" sz="1700" dirty="0"/>
          </a:p>
        </p:txBody>
      </p:sp>
      <p:pic>
        <p:nvPicPr>
          <p:cNvPr id="13" name="Image 4" descr="preencoded.png"/>
          <p:cNvPicPr>
            <a:picLocks noChangeAspect="1"/>
          </p:cNvPicPr>
          <p:nvPr/>
        </p:nvPicPr>
        <p:blipFill>
          <a:blip r:embed="rId7"/>
          <a:stretch>
            <a:fillRect/>
          </a:stretch>
        </p:blipFill>
        <p:spPr>
          <a:xfrm>
            <a:off x="10733127" y="4481751"/>
            <a:ext cx="543878" cy="543878"/>
          </a:xfrm>
          <a:prstGeom prst="rect">
            <a:avLst/>
          </a:prstGeom>
        </p:spPr>
      </p:pic>
      <p:sp>
        <p:nvSpPr>
          <p:cNvPr id="14" name="Text 7"/>
          <p:cNvSpPr/>
          <p:nvPr/>
        </p:nvSpPr>
        <p:spPr>
          <a:xfrm>
            <a:off x="10733127" y="5243155"/>
            <a:ext cx="2716887" cy="319921"/>
          </a:xfrm>
          <a:prstGeom prst="rect">
            <a:avLst/>
          </a:prstGeom>
          <a:noFill/>
          <a:ln/>
        </p:spPr>
        <p:txBody>
          <a:bodyPr wrap="none" lIns="0" tIns="0" rIns="0" bIns="0" rtlCol="0" anchor="t"/>
          <a:lstStyle/>
          <a:p>
            <a:pPr marL="0" indent="0" algn="l">
              <a:lnSpc>
                <a:spcPts val="2500"/>
              </a:lnSpc>
              <a:buNone/>
            </a:pPr>
            <a:r>
              <a:rPr lang="en-US" sz="2000" dirty="0">
                <a:solidFill>
                  <a:srgbClr val="D6E5EF"/>
                </a:solidFill>
                <a:latin typeface="Lora" pitchFamily="34" charset="0"/>
                <a:ea typeface="Lora" pitchFamily="34" charset="-122"/>
                <a:cs typeface="Lora" pitchFamily="34" charset="-120"/>
              </a:rPr>
              <a:t>Biện pháp phòng tránh</a:t>
            </a:r>
            <a:endParaRPr lang="en-US" sz="2000" dirty="0"/>
          </a:p>
        </p:txBody>
      </p:sp>
      <p:sp>
        <p:nvSpPr>
          <p:cNvPr id="15" name="Text 8"/>
          <p:cNvSpPr/>
          <p:nvPr/>
        </p:nvSpPr>
        <p:spPr>
          <a:xfrm>
            <a:off x="10733127" y="5693569"/>
            <a:ext cx="2928461" cy="1740098"/>
          </a:xfrm>
          <a:prstGeom prst="rect">
            <a:avLst/>
          </a:prstGeom>
          <a:noFill/>
          <a:ln/>
        </p:spPr>
        <p:txBody>
          <a:bodyPr wrap="square" lIns="0" tIns="0" rIns="0" bIns="0" rtlCol="0" anchor="t"/>
          <a:lstStyle/>
          <a:p>
            <a:pPr marL="0" indent="0" algn="l">
              <a:lnSpc>
                <a:spcPts val="2700"/>
              </a:lnSpc>
              <a:buNone/>
            </a:pPr>
            <a:r>
              <a:rPr lang="en-US" sz="1700" dirty="0">
                <a:solidFill>
                  <a:srgbClr val="D6E5EF"/>
                </a:solidFill>
                <a:latin typeface="Source Sans Pro" pitchFamily="34" charset="0"/>
                <a:ea typeface="Source Sans Pro" pitchFamily="34" charset="-122"/>
                <a:cs typeface="Source Sans Pro" pitchFamily="34" charset="-120"/>
              </a:rPr>
              <a:t>Để phòng tránh tai nạn lao động trong quá trình lắp ráp các bộ phận phuộc, việc tuân thủ các biện pháp an toàn là vô cùng quan trọng.</a:t>
            </a:r>
            <a:endParaRPr lang="en-US" sz="1700" dirty="0"/>
          </a:p>
        </p:txBody>
      </p:sp>
      <p:pic>
        <p:nvPicPr>
          <p:cNvPr id="16" name="Picture 15">
            <a:extLst>
              <a:ext uri="{FF2B5EF4-FFF2-40B4-BE49-F238E27FC236}">
                <a16:creationId xmlns:a16="http://schemas.microsoft.com/office/drawing/2014/main" id="{9CE6D3A8-077D-5875-820D-B8199F7E85CF}"/>
              </a:ext>
            </a:extLst>
          </p:cNvPr>
          <p:cNvPicPr>
            <a:picLocks noChangeAspect="1"/>
          </p:cNvPicPr>
          <p:nvPr/>
        </p:nvPicPr>
        <p:blipFill>
          <a:blip r:embed="rId8"/>
          <a:stretch>
            <a:fillRect/>
          </a:stretch>
        </p:blipFill>
        <p:spPr>
          <a:xfrm>
            <a:off x="11103428" y="7286634"/>
            <a:ext cx="3406391" cy="105479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1443</Words>
  <Application>Microsoft Office PowerPoint</Application>
  <PresentationFormat>Custom</PresentationFormat>
  <Paragraphs>94</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Lora</vt:lpstr>
      <vt:lpstr>Arial</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 Toàn Nam Việt</cp:lastModifiedBy>
  <cp:revision>3</cp:revision>
  <dcterms:created xsi:type="dcterms:W3CDTF">2024-09-16T01:10:41Z</dcterms:created>
  <dcterms:modified xsi:type="dcterms:W3CDTF">2024-09-16T01:17:48Z</dcterms:modified>
</cp:coreProperties>
</file>