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embeddedFontLst>
    <p:embeddedFont>
      <p:font typeface="PT Serif" panose="020A0603040505020204" pitchFamily="18" charset="0"/>
      <p:regular r:id="rId12"/>
      <p:bold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3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3487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hyperlink" Target="https://antoannamviet.com/tai-lieu-an-toan-lao-dong-san-xuat-quan-tai/"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350211" y="3559110"/>
            <a:ext cx="6027520" cy="3013760"/>
          </a:xfrm>
          <a:prstGeom prst="rect">
            <a:avLst/>
          </a:prstGeom>
        </p:spPr>
      </p:pic>
      <p:sp>
        <p:nvSpPr>
          <p:cNvPr id="3" name="Text 0"/>
          <p:cNvSpPr/>
          <p:nvPr/>
        </p:nvSpPr>
        <p:spPr>
          <a:xfrm>
            <a:off x="793790" y="3370540"/>
            <a:ext cx="7556421" cy="1488519"/>
          </a:xfrm>
          <a:prstGeom prst="rect">
            <a:avLst/>
          </a:prstGeom>
          <a:noFill/>
          <a:ln/>
        </p:spPr>
        <p:txBody>
          <a:bodyPr wrap="square" lIns="0" tIns="0" rIns="0" bIns="0" rtlCol="0" anchor="t"/>
          <a:lstStyle/>
          <a:p>
            <a:pPr marL="0" indent="0">
              <a:lnSpc>
                <a:spcPts val="5850"/>
              </a:lnSpc>
              <a:buNone/>
            </a:pPr>
            <a:r>
              <a:rPr lang="en-US" sz="4650" dirty="0">
                <a:solidFill>
                  <a:srgbClr val="020202"/>
                </a:solidFill>
                <a:latin typeface="PT Serif" pitchFamily="34" charset="0"/>
                <a:ea typeface="PT Serif" pitchFamily="34" charset="-122"/>
                <a:cs typeface="PT Serif" pitchFamily="34" charset="-120"/>
              </a:rPr>
              <a:t>An Toàn Lao Động Trong Sản Xuất </a:t>
            </a:r>
            <a:r>
              <a:rPr lang="en-US" sz="4650" b="1" dirty="0">
                <a:solidFill>
                  <a:srgbClr val="020202"/>
                </a:solidFill>
                <a:latin typeface="PT Serif" pitchFamily="34" charset="0"/>
                <a:ea typeface="PT Serif" pitchFamily="34" charset="-122"/>
                <a:cs typeface="PT Serif" pitchFamily="34" charset="-120"/>
              </a:rPr>
              <a:t>Quan Tài</a:t>
            </a:r>
            <a:endParaRPr lang="en-US" sz="4650" dirty="0"/>
          </a:p>
        </p:txBody>
      </p:sp>
      <p:sp>
        <p:nvSpPr>
          <p:cNvPr id="4" name="Text 1"/>
          <p:cNvSpPr/>
          <p:nvPr/>
        </p:nvSpPr>
        <p:spPr>
          <a:xfrm>
            <a:off x="793790" y="4340185"/>
            <a:ext cx="7003731" cy="725805"/>
          </a:xfrm>
          <a:prstGeom prst="rect">
            <a:avLst/>
          </a:prstGeom>
          <a:noFill/>
          <a:ln/>
        </p:spPr>
        <p:txBody>
          <a:bodyPr wrap="square" lIns="0" tIns="0" rIns="0" bIns="0" rtlCol="0" anchor="t"/>
          <a:lstStyle/>
          <a:p>
            <a:pPr marL="0" indent="0">
              <a:lnSpc>
                <a:spcPts val="2850"/>
              </a:lnSpc>
              <a:buNone/>
            </a:pPr>
            <a:endParaRPr lang="en-US" sz="1750" dirty="0"/>
          </a:p>
        </p:txBody>
      </p:sp>
      <p:sp>
        <p:nvSpPr>
          <p:cNvPr id="5" name="Shape 2"/>
          <p:cNvSpPr/>
          <p:nvPr/>
        </p:nvSpPr>
        <p:spPr>
          <a:xfrm>
            <a:off x="793790" y="5338048"/>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793789" y="6617786"/>
            <a:ext cx="347663" cy="347663"/>
          </a:xfrm>
          <a:prstGeom prst="rect">
            <a:avLst/>
          </a:prstGeom>
        </p:spPr>
      </p:pic>
      <p:sp>
        <p:nvSpPr>
          <p:cNvPr id="7" name="Text 3"/>
          <p:cNvSpPr/>
          <p:nvPr/>
        </p:nvSpPr>
        <p:spPr>
          <a:xfrm>
            <a:off x="1262419" y="6593259"/>
            <a:ext cx="2850356" cy="396835"/>
          </a:xfrm>
          <a:prstGeom prst="rect">
            <a:avLst/>
          </a:prstGeom>
          <a:noFill/>
          <a:ln/>
        </p:spPr>
        <p:txBody>
          <a:bodyPr wrap="none" lIns="0" tIns="0" rIns="0" bIns="0" rtlCol="0" anchor="t"/>
          <a:lstStyle/>
          <a:p>
            <a:pPr marL="0" indent="0" algn="l">
              <a:lnSpc>
                <a:spcPts val="3100"/>
              </a:lnSpc>
              <a:buNone/>
            </a:pPr>
            <a:r>
              <a:rPr lang="en-US" sz="2200" b="1" dirty="0" err="1">
                <a:solidFill>
                  <a:srgbClr val="383838"/>
                </a:solidFill>
                <a:latin typeface="PT Serif" panose="020A0603040505020204" pitchFamily="18" charset="0"/>
                <a:ea typeface="DM Sans Bold" pitchFamily="34" charset="-122"/>
                <a:cs typeface="DM Sans Bold" pitchFamily="34" charset="-120"/>
              </a:rPr>
              <a:t>Bản</a:t>
            </a:r>
            <a:r>
              <a:rPr lang="en-US" sz="2200" b="1" dirty="0">
                <a:solidFill>
                  <a:srgbClr val="383838"/>
                </a:solidFill>
                <a:latin typeface="PT Serif" panose="020A0603040505020204" pitchFamily="18" charset="0"/>
                <a:ea typeface="DM Sans Bold" pitchFamily="34" charset="-122"/>
                <a:cs typeface="DM Sans Bold" pitchFamily="34" charset="-120"/>
              </a:rPr>
              <a:t> </a:t>
            </a:r>
            <a:r>
              <a:rPr lang="en-US" sz="2200" b="1" dirty="0" err="1">
                <a:solidFill>
                  <a:srgbClr val="383838"/>
                </a:solidFill>
                <a:latin typeface="PT Serif" panose="020A0603040505020204" pitchFamily="18" charset="0"/>
                <a:ea typeface="DM Sans Bold" pitchFamily="34" charset="-122"/>
                <a:cs typeface="DM Sans Bold" pitchFamily="34" charset="-120"/>
              </a:rPr>
              <a:t>quyền</a:t>
            </a:r>
            <a:r>
              <a:rPr lang="en-US" sz="2200" b="1" dirty="0">
                <a:solidFill>
                  <a:srgbClr val="383838"/>
                </a:solidFill>
                <a:latin typeface="PT Serif" panose="020A0603040505020204" pitchFamily="18" charset="0"/>
                <a:ea typeface="DM Sans Bold" pitchFamily="34" charset="-122"/>
                <a:cs typeface="DM Sans Bold" pitchFamily="34" charset="-120"/>
              </a:rPr>
              <a:t> </a:t>
            </a:r>
            <a:r>
              <a:rPr lang="en-US" sz="2200" b="1" dirty="0" err="1">
                <a:solidFill>
                  <a:srgbClr val="383838"/>
                </a:solidFill>
                <a:latin typeface="PT Serif" panose="020A0603040505020204" pitchFamily="18" charset="0"/>
                <a:ea typeface="DM Sans Bold" pitchFamily="34" charset="-122"/>
                <a:cs typeface="DM Sans Bold" pitchFamily="34" charset="-120"/>
              </a:rPr>
              <a:t>thuộc</a:t>
            </a:r>
            <a:r>
              <a:rPr lang="en-US" sz="2200" b="1" dirty="0">
                <a:solidFill>
                  <a:srgbClr val="383838"/>
                </a:solidFill>
                <a:latin typeface="PT Serif" panose="020A0603040505020204" pitchFamily="18" charset="0"/>
                <a:ea typeface="DM Sans Bold" pitchFamily="34" charset="-122"/>
                <a:cs typeface="DM Sans Bold" pitchFamily="34" charset="-120"/>
              </a:rPr>
              <a:t> An Toàn Nam Việt</a:t>
            </a:r>
            <a:endParaRPr lang="en-US" sz="2200" dirty="0"/>
          </a:p>
        </p:txBody>
      </p:sp>
      <p:pic>
        <p:nvPicPr>
          <p:cNvPr id="8" name="Image 0" descr="preencoded.png">
            <a:extLst>
              <a:ext uri="{FF2B5EF4-FFF2-40B4-BE49-F238E27FC236}">
                <a16:creationId xmlns:a16="http://schemas.microsoft.com/office/drawing/2014/main" id="{F43F20E8-5F1F-D0B0-8425-63EC99D34E7E}"/>
              </a:ext>
            </a:extLst>
          </p:cNvPr>
          <p:cNvPicPr>
            <a:picLocks noChangeAspect="1"/>
          </p:cNvPicPr>
          <p:nvPr/>
        </p:nvPicPr>
        <p:blipFill>
          <a:blip r:embed="rId5"/>
          <a:stretch>
            <a:fillRect/>
          </a:stretch>
        </p:blipFill>
        <p:spPr>
          <a:xfrm>
            <a:off x="11842766" y="7412335"/>
            <a:ext cx="2636330" cy="81726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572479" y="3374350"/>
            <a:ext cx="4770120" cy="3817620"/>
          </a:xfrm>
          <a:prstGeom prst="rect">
            <a:avLst/>
          </a:prstGeom>
        </p:spPr>
      </p:pic>
      <p:sp>
        <p:nvSpPr>
          <p:cNvPr id="4" name="Text 0"/>
          <p:cNvSpPr/>
          <p:nvPr/>
        </p:nvSpPr>
        <p:spPr>
          <a:xfrm>
            <a:off x="2120188" y="986552"/>
            <a:ext cx="10390025" cy="1488519"/>
          </a:xfrm>
          <a:prstGeom prst="rect">
            <a:avLst/>
          </a:prstGeom>
          <a:noFill/>
          <a:ln/>
        </p:spPr>
        <p:txBody>
          <a:bodyPr wrap="square" lIns="0" tIns="0" rIns="0" bIns="0" rtlCol="0" anchor="t"/>
          <a:lstStyle/>
          <a:p>
            <a:pPr marL="0" indent="0" algn="ctr">
              <a:lnSpc>
                <a:spcPts val="5850"/>
              </a:lnSpc>
              <a:buNone/>
            </a:pPr>
            <a:r>
              <a:rPr lang="en-US" sz="4650" b="1" dirty="0">
                <a:solidFill>
                  <a:srgbClr val="020202"/>
                </a:solidFill>
                <a:latin typeface="PT Serif" pitchFamily="34" charset="0"/>
                <a:ea typeface="PT Serif" pitchFamily="34" charset="-122"/>
                <a:cs typeface="PT Serif" pitchFamily="34" charset="-120"/>
              </a:rPr>
              <a:t>Thực Trạng An Toàn Lao Động</a:t>
            </a:r>
            <a:endParaRPr lang="en-US" sz="4650" dirty="0"/>
          </a:p>
        </p:txBody>
      </p:sp>
      <p:sp>
        <p:nvSpPr>
          <p:cNvPr id="5" name="Shape 1"/>
          <p:cNvSpPr/>
          <p:nvPr/>
        </p:nvSpPr>
        <p:spPr>
          <a:xfrm>
            <a:off x="793790" y="2815233"/>
            <a:ext cx="7556421" cy="1324689"/>
          </a:xfrm>
          <a:prstGeom prst="roundRect">
            <a:avLst>
              <a:gd name="adj" fmla="val 2568"/>
            </a:avLst>
          </a:prstGeom>
          <a:solidFill>
            <a:srgbClr val="204C8E"/>
          </a:solidFill>
          <a:ln/>
        </p:spPr>
      </p:sp>
      <p:sp>
        <p:nvSpPr>
          <p:cNvPr id="6" name="Text 2"/>
          <p:cNvSpPr/>
          <p:nvPr/>
        </p:nvSpPr>
        <p:spPr>
          <a:xfrm>
            <a:off x="1020604" y="3042047"/>
            <a:ext cx="2977039"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Giảm Số Vụ</a:t>
            </a:r>
            <a:endParaRPr lang="en-US" sz="2300" b="1" dirty="0"/>
          </a:p>
        </p:txBody>
      </p:sp>
      <p:sp>
        <p:nvSpPr>
          <p:cNvPr id="7" name="Text 3"/>
          <p:cNvSpPr/>
          <p:nvPr/>
        </p:nvSpPr>
        <p:spPr>
          <a:xfrm>
            <a:off x="1020604" y="3550206"/>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Số vụ tai nạn lao động giảm 7,09% so với cùng kỳ năm 2023.</a:t>
            </a:r>
            <a:endParaRPr lang="en-US" sz="1750" dirty="0"/>
          </a:p>
        </p:txBody>
      </p:sp>
      <p:sp>
        <p:nvSpPr>
          <p:cNvPr id="8" name="Shape 4"/>
          <p:cNvSpPr/>
          <p:nvPr/>
        </p:nvSpPr>
        <p:spPr>
          <a:xfrm>
            <a:off x="793790" y="4366736"/>
            <a:ext cx="7556421" cy="1324689"/>
          </a:xfrm>
          <a:prstGeom prst="roundRect">
            <a:avLst>
              <a:gd name="adj" fmla="val 2568"/>
            </a:avLst>
          </a:prstGeom>
          <a:solidFill>
            <a:srgbClr val="204C8E"/>
          </a:solidFill>
          <a:ln/>
        </p:spPr>
      </p:sp>
      <p:sp>
        <p:nvSpPr>
          <p:cNvPr id="9" name="Text 5"/>
          <p:cNvSpPr/>
          <p:nvPr/>
        </p:nvSpPr>
        <p:spPr>
          <a:xfrm>
            <a:off x="1020604" y="4593550"/>
            <a:ext cx="2990374"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Giảm Số Người Bị Nạn</a:t>
            </a:r>
            <a:endParaRPr lang="en-US" sz="2300" b="1" dirty="0"/>
          </a:p>
        </p:txBody>
      </p:sp>
      <p:sp>
        <p:nvSpPr>
          <p:cNvPr id="10" name="Text 6"/>
          <p:cNvSpPr/>
          <p:nvPr/>
        </p:nvSpPr>
        <p:spPr>
          <a:xfrm>
            <a:off x="1020604" y="5101709"/>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Số người bị nạn giảm 6,04% so với cùng kỳ năm 2023.</a:t>
            </a:r>
            <a:endParaRPr lang="en-US" sz="1750" dirty="0"/>
          </a:p>
        </p:txBody>
      </p:sp>
      <p:sp>
        <p:nvSpPr>
          <p:cNvPr id="11" name="Shape 7"/>
          <p:cNvSpPr/>
          <p:nvPr/>
        </p:nvSpPr>
        <p:spPr>
          <a:xfrm>
            <a:off x="793790" y="5918240"/>
            <a:ext cx="7556421" cy="1324689"/>
          </a:xfrm>
          <a:prstGeom prst="roundRect">
            <a:avLst>
              <a:gd name="adj" fmla="val 2568"/>
            </a:avLst>
          </a:prstGeom>
          <a:solidFill>
            <a:srgbClr val="204C8E"/>
          </a:solidFill>
          <a:ln/>
        </p:spPr>
      </p:sp>
      <p:sp>
        <p:nvSpPr>
          <p:cNvPr id="12" name="Text 8"/>
          <p:cNvSpPr/>
          <p:nvPr/>
        </p:nvSpPr>
        <p:spPr>
          <a:xfrm>
            <a:off x="1020604" y="6145054"/>
            <a:ext cx="4229814" cy="372070"/>
          </a:xfrm>
          <a:prstGeom prst="rect">
            <a:avLst/>
          </a:prstGeom>
          <a:noFill/>
          <a:ln/>
        </p:spPr>
        <p:txBody>
          <a:bodyPr wrap="none" lIns="0" tIns="0" rIns="0" bIns="0" rtlCol="0" anchor="t"/>
          <a:lstStyle/>
          <a:p>
            <a:pPr marL="0" indent="0">
              <a:lnSpc>
                <a:spcPts val="2900"/>
              </a:lnSpc>
              <a:buNone/>
            </a:pPr>
            <a:r>
              <a:rPr lang="en-US" sz="2300" b="1" dirty="0">
                <a:solidFill>
                  <a:srgbClr val="FFFFFF"/>
                </a:solidFill>
                <a:latin typeface="PT Serif" pitchFamily="34" charset="0"/>
                <a:ea typeface="PT Serif" pitchFamily="34" charset="-122"/>
                <a:cs typeface="PT Serif" pitchFamily="34" charset="-120"/>
              </a:rPr>
              <a:t>Tăng Số Người Bị Thương Nặng</a:t>
            </a:r>
            <a:endParaRPr lang="en-US" sz="2300" b="1" dirty="0"/>
          </a:p>
        </p:txBody>
      </p:sp>
      <p:sp>
        <p:nvSpPr>
          <p:cNvPr id="13" name="Text 9"/>
          <p:cNvSpPr/>
          <p:nvPr/>
        </p:nvSpPr>
        <p:spPr>
          <a:xfrm>
            <a:off x="1020604" y="6653213"/>
            <a:ext cx="7102793" cy="362903"/>
          </a:xfrm>
          <a:prstGeom prst="rect">
            <a:avLst/>
          </a:prstGeom>
          <a:noFill/>
          <a:ln/>
        </p:spPr>
        <p:txBody>
          <a:bodyPr wrap="none" lIns="0" tIns="0" rIns="0" bIns="0" rtlCol="0" anchor="t"/>
          <a:lstStyle/>
          <a:p>
            <a:pPr marL="0" indent="0">
              <a:lnSpc>
                <a:spcPts val="2850"/>
              </a:lnSpc>
              <a:buNone/>
            </a:pPr>
            <a:r>
              <a:rPr lang="en-US" sz="1750" dirty="0">
                <a:solidFill>
                  <a:srgbClr val="FFFFFF"/>
                </a:solidFill>
                <a:latin typeface="PT Serif" panose="020A0603040505020204" pitchFamily="18" charset="0"/>
                <a:ea typeface="DM Sans" pitchFamily="34" charset="-122"/>
                <a:cs typeface="DM Sans" pitchFamily="34" charset="-120"/>
              </a:rPr>
              <a:t>Số người bị thương nặng tăng 3,32% so với cùng kỳ năm 2023.</a:t>
            </a:r>
            <a:endParaRPr lang="en-US" sz="1750" dirty="0"/>
          </a:p>
        </p:txBody>
      </p:sp>
      <p:pic>
        <p:nvPicPr>
          <p:cNvPr id="14" name="Image 0" descr="preencoded.png">
            <a:extLst>
              <a:ext uri="{FF2B5EF4-FFF2-40B4-BE49-F238E27FC236}">
                <a16:creationId xmlns:a16="http://schemas.microsoft.com/office/drawing/2014/main" id="{59FE3D3B-175E-7973-0F7B-F40BE8E5EE30}"/>
              </a:ext>
            </a:extLst>
          </p:cNvPr>
          <p:cNvPicPr>
            <a:picLocks noChangeAspect="1"/>
          </p:cNvPicPr>
          <p:nvPr/>
        </p:nvPicPr>
        <p:blipFill>
          <a:blip r:embed="rId4"/>
          <a:stretch>
            <a:fillRect/>
          </a:stretch>
        </p:blipFill>
        <p:spPr>
          <a:xfrm>
            <a:off x="11842766" y="7412335"/>
            <a:ext cx="2636330" cy="81726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48073" y="1735157"/>
            <a:ext cx="5051465" cy="4215646"/>
          </a:xfrm>
          <a:prstGeom prst="rect">
            <a:avLst/>
          </a:prstGeom>
        </p:spPr>
      </p:pic>
      <p:sp>
        <p:nvSpPr>
          <p:cNvPr id="3" name="Text 0"/>
          <p:cNvSpPr/>
          <p:nvPr/>
        </p:nvSpPr>
        <p:spPr>
          <a:xfrm>
            <a:off x="990604" y="588925"/>
            <a:ext cx="4566404" cy="570667"/>
          </a:xfrm>
          <a:prstGeom prst="rect">
            <a:avLst/>
          </a:prstGeom>
          <a:noFill/>
          <a:ln/>
        </p:spPr>
        <p:txBody>
          <a:bodyPr wrap="none" lIns="0" tIns="0" rIns="0" bIns="0" rtlCol="0" anchor="t"/>
          <a:lstStyle/>
          <a:p>
            <a:pPr marL="0" indent="0">
              <a:lnSpc>
                <a:spcPts val="4450"/>
              </a:lnSpc>
              <a:buNone/>
            </a:pPr>
            <a:r>
              <a:rPr lang="en-US" sz="4000" b="1" dirty="0">
                <a:solidFill>
                  <a:srgbClr val="020202"/>
                </a:solidFill>
                <a:latin typeface="PT Serif" pitchFamily="34" charset="0"/>
                <a:ea typeface="PT Serif" pitchFamily="34" charset="-122"/>
                <a:cs typeface="PT Serif" pitchFamily="34" charset="-120"/>
              </a:rPr>
              <a:t>I. </a:t>
            </a:r>
            <a:r>
              <a:rPr lang="en-US" sz="4000" b="1" dirty="0" err="1">
                <a:solidFill>
                  <a:srgbClr val="020202"/>
                </a:solidFill>
                <a:latin typeface="PT Serif" pitchFamily="34" charset="0"/>
                <a:ea typeface="PT Serif" pitchFamily="34" charset="-122"/>
                <a:cs typeface="PT Serif" pitchFamily="34" charset="-120"/>
              </a:rPr>
              <a:t>Công</a:t>
            </a:r>
            <a:r>
              <a:rPr lang="en-US" sz="4000" b="1" dirty="0">
                <a:solidFill>
                  <a:srgbClr val="020202"/>
                </a:solidFill>
                <a:latin typeface="PT Serif" pitchFamily="34" charset="0"/>
                <a:ea typeface="PT Serif" pitchFamily="34" charset="-122"/>
                <a:cs typeface="PT Serif" pitchFamily="34" charset="-120"/>
              </a:rPr>
              <a:t> </a:t>
            </a:r>
            <a:r>
              <a:rPr lang="en-US" sz="4000" b="1" dirty="0" err="1">
                <a:solidFill>
                  <a:srgbClr val="020202"/>
                </a:solidFill>
                <a:latin typeface="PT Serif" pitchFamily="34" charset="0"/>
                <a:ea typeface="PT Serif" pitchFamily="34" charset="-122"/>
                <a:cs typeface="PT Serif" pitchFamily="34" charset="-120"/>
              </a:rPr>
              <a:t>đoạn</a:t>
            </a:r>
            <a:r>
              <a:rPr lang="en-US" sz="4000" b="1" dirty="0">
                <a:solidFill>
                  <a:srgbClr val="020202"/>
                </a:solidFill>
                <a:latin typeface="PT Serif" pitchFamily="34" charset="0"/>
                <a:ea typeface="PT Serif" pitchFamily="34" charset="-122"/>
                <a:cs typeface="PT Serif" pitchFamily="34" charset="-120"/>
              </a:rPr>
              <a:t> </a:t>
            </a:r>
            <a:r>
              <a:rPr lang="en-US" sz="4000" b="1" dirty="0" err="1">
                <a:solidFill>
                  <a:srgbClr val="020202"/>
                </a:solidFill>
                <a:latin typeface="PT Serif" pitchFamily="34" charset="0"/>
                <a:ea typeface="PT Serif" pitchFamily="34" charset="-122"/>
                <a:cs typeface="PT Serif" pitchFamily="34" charset="-120"/>
              </a:rPr>
              <a:t>Cắt</a:t>
            </a:r>
            <a:r>
              <a:rPr lang="en-US" sz="4000" b="1" dirty="0">
                <a:solidFill>
                  <a:srgbClr val="020202"/>
                </a:solidFill>
                <a:latin typeface="PT Serif" pitchFamily="34" charset="0"/>
                <a:ea typeface="PT Serif" pitchFamily="34" charset="-122"/>
                <a:cs typeface="PT Serif" pitchFamily="34" charset="-120"/>
              </a:rPr>
              <a:t> </a:t>
            </a:r>
            <a:r>
              <a:rPr lang="en-US" sz="4000" b="1" dirty="0" err="1">
                <a:solidFill>
                  <a:srgbClr val="020202"/>
                </a:solidFill>
                <a:latin typeface="PT Serif" pitchFamily="34" charset="0"/>
                <a:ea typeface="PT Serif" pitchFamily="34" charset="-122"/>
                <a:cs typeface="PT Serif" pitchFamily="34" charset="-120"/>
              </a:rPr>
              <a:t>Gỗ</a:t>
            </a:r>
            <a:endParaRPr lang="en-US" sz="4000" b="1" dirty="0"/>
          </a:p>
        </p:txBody>
      </p:sp>
      <p:sp>
        <p:nvSpPr>
          <p:cNvPr id="4" name="Text 1"/>
          <p:cNvSpPr/>
          <p:nvPr/>
        </p:nvSpPr>
        <p:spPr>
          <a:xfrm>
            <a:off x="1141599" y="6348893"/>
            <a:ext cx="4113958" cy="556498"/>
          </a:xfrm>
          <a:prstGeom prst="rect">
            <a:avLst/>
          </a:prstGeom>
          <a:noFill/>
          <a:ln/>
        </p:spPr>
        <p:txBody>
          <a:bodyPr wrap="square" lIns="0" tIns="0" rIns="0" bIns="0" rtlCol="0" anchor="t"/>
          <a:lstStyle/>
          <a:p>
            <a:pPr marL="0" indent="0">
              <a:lnSpc>
                <a:spcPts val="2150"/>
              </a:lnSpc>
              <a:buNone/>
            </a:pPr>
            <a:r>
              <a:rPr lang="en-US" sz="1350" dirty="0">
                <a:solidFill>
                  <a:srgbClr val="383838"/>
                </a:solidFill>
                <a:latin typeface="PT Serif" panose="020A0603040505020204" pitchFamily="18" charset="0"/>
                <a:ea typeface="DM Sans" pitchFamily="34" charset="-122"/>
                <a:cs typeface="DM Sans" pitchFamily="34" charset="-120"/>
              </a:rPr>
              <a:t>Công nhân sẽ tiến hành cắt gỗ thành các kích thước phù hợp bằng các máy móc, thiết bị chuyên dụng</a:t>
            </a:r>
            <a:endParaRPr lang="en-US" sz="1350" dirty="0"/>
          </a:p>
        </p:txBody>
      </p:sp>
      <p:sp>
        <p:nvSpPr>
          <p:cNvPr id="5" name="Shape 2"/>
          <p:cNvSpPr/>
          <p:nvPr/>
        </p:nvSpPr>
        <p:spPr>
          <a:xfrm>
            <a:off x="6095167" y="2062043"/>
            <a:ext cx="7926467" cy="1780937"/>
          </a:xfrm>
          <a:prstGeom prst="roundRect">
            <a:avLst>
              <a:gd name="adj" fmla="val 1465"/>
            </a:avLst>
          </a:prstGeom>
          <a:solidFill>
            <a:srgbClr val="204C8E"/>
          </a:solidFill>
          <a:ln/>
        </p:spPr>
      </p:sp>
      <p:sp>
        <p:nvSpPr>
          <p:cNvPr id="6" name="Text 3"/>
          <p:cNvSpPr/>
          <p:nvPr/>
        </p:nvSpPr>
        <p:spPr>
          <a:xfrm>
            <a:off x="6269117" y="2235994"/>
            <a:ext cx="2283143" cy="285393"/>
          </a:xfrm>
          <a:prstGeom prst="rect">
            <a:avLst/>
          </a:prstGeom>
          <a:noFill/>
          <a:ln/>
        </p:spPr>
        <p:txBody>
          <a:bodyPr wrap="none" lIns="0" tIns="0" rIns="0" bIns="0" rtlCol="0" anchor="t"/>
          <a:lstStyle/>
          <a:p>
            <a:pPr marL="0" indent="0">
              <a:lnSpc>
                <a:spcPts val="2200"/>
              </a:lnSpc>
              <a:buNone/>
            </a:pPr>
            <a:r>
              <a:rPr lang="en-US" sz="1750" b="1" dirty="0">
                <a:solidFill>
                  <a:srgbClr val="FFFFFF"/>
                </a:solidFill>
                <a:latin typeface="PT Serif" pitchFamily="34" charset="0"/>
                <a:ea typeface="PT Serif" pitchFamily="34" charset="-122"/>
                <a:cs typeface="PT Serif" pitchFamily="34" charset="-120"/>
              </a:rPr>
              <a:t>Nguy Cơ</a:t>
            </a:r>
            <a:endParaRPr lang="en-US" sz="1750" b="1" dirty="0"/>
          </a:p>
        </p:txBody>
      </p:sp>
      <p:sp>
        <p:nvSpPr>
          <p:cNvPr id="7" name="Text 4"/>
          <p:cNvSpPr/>
          <p:nvPr/>
        </p:nvSpPr>
        <p:spPr>
          <a:xfrm>
            <a:off x="6269117" y="2625685"/>
            <a:ext cx="7578566" cy="278249"/>
          </a:xfrm>
          <a:prstGeom prst="rect">
            <a:avLst/>
          </a:prstGeom>
          <a:noFill/>
          <a:ln/>
        </p:spPr>
        <p:txBody>
          <a:bodyPr wrap="none" lIns="0" tIns="0" rIns="0" bIns="0" rtlCol="0" anchor="t"/>
          <a:lstStyle/>
          <a:p>
            <a:pPr marL="285750" indent="-285750">
              <a:lnSpc>
                <a:spcPts val="2150"/>
              </a:lnSpc>
              <a:buFont typeface="Arial" panose="020B0604020202020204" pitchFamily="34" charset="0"/>
              <a:buChar char="•"/>
            </a:pPr>
            <a:r>
              <a:rPr lang="en-US" sz="1350" dirty="0">
                <a:solidFill>
                  <a:srgbClr val="FFFFFF"/>
                </a:solidFill>
                <a:latin typeface="PT Serif" panose="020A0603040505020204" pitchFamily="18" charset="0"/>
                <a:ea typeface="DM Sans" pitchFamily="34" charset="-122"/>
                <a:cs typeface="DM Sans" pitchFamily="34" charset="-120"/>
              </a:rPr>
              <a:t>Tai nạn nghiêm trọng với máy móc, thiết bị </a:t>
            </a:r>
            <a:endParaRPr lang="en-US" sz="1350" dirty="0"/>
          </a:p>
        </p:txBody>
      </p:sp>
      <p:sp>
        <p:nvSpPr>
          <p:cNvPr id="8" name="Text 5"/>
          <p:cNvSpPr/>
          <p:nvPr/>
        </p:nvSpPr>
        <p:spPr>
          <a:xfrm>
            <a:off x="6269117" y="3008233"/>
            <a:ext cx="7578566" cy="278249"/>
          </a:xfrm>
          <a:prstGeom prst="rect">
            <a:avLst/>
          </a:prstGeom>
          <a:noFill/>
          <a:ln/>
        </p:spPr>
        <p:txBody>
          <a:bodyPr wrap="none" lIns="0" tIns="0" rIns="0" bIns="0" rtlCol="0" anchor="t"/>
          <a:lstStyle/>
          <a:p>
            <a:pPr marL="285750" indent="-285750">
              <a:lnSpc>
                <a:spcPts val="2150"/>
              </a:lnSpc>
              <a:buFont typeface="Arial" panose="020B0604020202020204" pitchFamily="34" charset="0"/>
              <a:buChar char="•"/>
            </a:pPr>
            <a:r>
              <a:rPr lang="en-US" sz="1350" dirty="0">
                <a:solidFill>
                  <a:srgbClr val="FFFFFF"/>
                </a:solidFill>
                <a:latin typeface="PT Serif" panose="020A0603040505020204" pitchFamily="18" charset="0"/>
                <a:ea typeface="DM Sans" pitchFamily="34" charset="-122"/>
                <a:cs typeface="DM Sans" pitchFamily="34" charset="-120"/>
              </a:rPr>
              <a:t>Gặp phải các vấn đề về hô hấp, da liễu hoặc ngộ độc</a:t>
            </a:r>
            <a:endParaRPr lang="en-US" sz="1350" dirty="0"/>
          </a:p>
        </p:txBody>
      </p:sp>
      <p:sp>
        <p:nvSpPr>
          <p:cNvPr id="9" name="Text 6"/>
          <p:cNvSpPr/>
          <p:nvPr/>
        </p:nvSpPr>
        <p:spPr>
          <a:xfrm>
            <a:off x="6269117" y="3390781"/>
            <a:ext cx="7578566" cy="278249"/>
          </a:xfrm>
          <a:prstGeom prst="rect">
            <a:avLst/>
          </a:prstGeom>
          <a:noFill/>
          <a:ln/>
        </p:spPr>
        <p:txBody>
          <a:bodyPr wrap="none" lIns="0" tIns="0" rIns="0" bIns="0" rtlCol="0" anchor="t"/>
          <a:lstStyle/>
          <a:p>
            <a:pPr marL="285750" indent="-285750">
              <a:lnSpc>
                <a:spcPts val="2150"/>
              </a:lnSpc>
              <a:buFont typeface="Arial" panose="020B0604020202020204" pitchFamily="34" charset="0"/>
              <a:buChar char="•"/>
            </a:pPr>
            <a:r>
              <a:rPr lang="en-US" sz="1350" dirty="0">
                <a:solidFill>
                  <a:srgbClr val="FFFFFF"/>
                </a:solidFill>
                <a:latin typeface="PT Serif" panose="020A0603040505020204" pitchFamily="18" charset="0"/>
                <a:ea typeface="DM Sans" pitchFamily="34" charset="-122"/>
                <a:cs typeface="DM Sans" pitchFamily="34" charset="-120"/>
              </a:rPr>
              <a:t>Bị kẹt, điện giật hoặc cháy nổ.</a:t>
            </a:r>
            <a:endParaRPr lang="en-US" sz="1350" dirty="0"/>
          </a:p>
        </p:txBody>
      </p:sp>
      <p:sp>
        <p:nvSpPr>
          <p:cNvPr id="10" name="Shape 7"/>
          <p:cNvSpPr/>
          <p:nvPr/>
        </p:nvSpPr>
        <p:spPr>
          <a:xfrm>
            <a:off x="6095167" y="4016931"/>
            <a:ext cx="7926467" cy="1780937"/>
          </a:xfrm>
          <a:prstGeom prst="roundRect">
            <a:avLst>
              <a:gd name="adj" fmla="val 1465"/>
            </a:avLst>
          </a:prstGeom>
          <a:solidFill>
            <a:srgbClr val="204C8E"/>
          </a:solidFill>
          <a:ln/>
        </p:spPr>
      </p:sp>
      <p:sp>
        <p:nvSpPr>
          <p:cNvPr id="11" name="Text 8"/>
          <p:cNvSpPr/>
          <p:nvPr/>
        </p:nvSpPr>
        <p:spPr>
          <a:xfrm>
            <a:off x="6269117" y="4190881"/>
            <a:ext cx="2283143" cy="285393"/>
          </a:xfrm>
          <a:prstGeom prst="rect">
            <a:avLst/>
          </a:prstGeom>
          <a:noFill/>
          <a:ln/>
        </p:spPr>
        <p:txBody>
          <a:bodyPr wrap="none" lIns="0" tIns="0" rIns="0" bIns="0" rtlCol="0" anchor="t"/>
          <a:lstStyle/>
          <a:p>
            <a:pPr marL="0" indent="0">
              <a:lnSpc>
                <a:spcPts val="2200"/>
              </a:lnSpc>
              <a:buNone/>
            </a:pPr>
            <a:r>
              <a:rPr lang="en-US" sz="1750" b="1" dirty="0">
                <a:solidFill>
                  <a:srgbClr val="FFFFFF"/>
                </a:solidFill>
                <a:latin typeface="PT Serif" pitchFamily="34" charset="0"/>
                <a:ea typeface="PT Serif" pitchFamily="34" charset="-122"/>
                <a:cs typeface="PT Serif" pitchFamily="34" charset="-120"/>
              </a:rPr>
              <a:t>Nguyên Nhân</a:t>
            </a:r>
            <a:endParaRPr lang="en-US" sz="1750" b="1" dirty="0"/>
          </a:p>
        </p:txBody>
      </p:sp>
      <p:sp>
        <p:nvSpPr>
          <p:cNvPr id="12" name="Text 9"/>
          <p:cNvSpPr/>
          <p:nvPr/>
        </p:nvSpPr>
        <p:spPr>
          <a:xfrm>
            <a:off x="6269117" y="4580573"/>
            <a:ext cx="7578566" cy="278249"/>
          </a:xfrm>
          <a:prstGeom prst="rect">
            <a:avLst/>
          </a:prstGeom>
          <a:noFill/>
          <a:ln/>
        </p:spPr>
        <p:txBody>
          <a:bodyPr wrap="none" lIns="0" tIns="0" rIns="0" bIns="0" rtlCol="0" anchor="t"/>
          <a:lstStyle/>
          <a:p>
            <a:pPr marL="285750" indent="-285750">
              <a:lnSpc>
                <a:spcPts val="2150"/>
              </a:lnSpc>
              <a:buFont typeface="Arial" panose="020B0604020202020204" pitchFamily="34" charset="0"/>
              <a:buChar char="•"/>
            </a:pPr>
            <a:r>
              <a:rPr lang="en-US" sz="1350" dirty="0">
                <a:solidFill>
                  <a:srgbClr val="FFFFFF"/>
                </a:solidFill>
                <a:latin typeface="PT Serif" panose="020A0603040505020204" pitchFamily="18" charset="0"/>
                <a:ea typeface="DM Sans" pitchFamily="34" charset="-122"/>
                <a:cs typeface="DM Sans" pitchFamily="34" charset="-120"/>
              </a:rPr>
              <a:t>Thiếu đào tạo</a:t>
            </a:r>
            <a:endParaRPr lang="en-US" sz="1350" dirty="0"/>
          </a:p>
        </p:txBody>
      </p:sp>
      <p:sp>
        <p:nvSpPr>
          <p:cNvPr id="13" name="Text 10"/>
          <p:cNvSpPr/>
          <p:nvPr/>
        </p:nvSpPr>
        <p:spPr>
          <a:xfrm>
            <a:off x="6269117" y="4963120"/>
            <a:ext cx="7578566" cy="278249"/>
          </a:xfrm>
          <a:prstGeom prst="rect">
            <a:avLst/>
          </a:prstGeom>
          <a:noFill/>
          <a:ln/>
        </p:spPr>
        <p:txBody>
          <a:bodyPr wrap="none" lIns="0" tIns="0" rIns="0" bIns="0" rtlCol="0" anchor="t"/>
          <a:lstStyle/>
          <a:p>
            <a:pPr marL="285750" indent="-285750">
              <a:lnSpc>
                <a:spcPts val="2150"/>
              </a:lnSpc>
              <a:buFont typeface="Arial" panose="020B0604020202020204" pitchFamily="34" charset="0"/>
              <a:buChar char="•"/>
            </a:pPr>
            <a:r>
              <a:rPr lang="en-US" sz="1350" dirty="0">
                <a:solidFill>
                  <a:srgbClr val="FFFFFF"/>
                </a:solidFill>
                <a:latin typeface="PT Serif" panose="020A0603040505020204" pitchFamily="18" charset="0"/>
                <a:ea typeface="DM Sans" pitchFamily="34" charset="-122"/>
                <a:cs typeface="DM Sans" pitchFamily="34" charset="-120"/>
              </a:rPr>
              <a:t>Hít quá nhiều bụi và hóa chất tránh mối mọt trong gỗ</a:t>
            </a:r>
            <a:endParaRPr lang="en-US" sz="1350" dirty="0"/>
          </a:p>
        </p:txBody>
      </p:sp>
      <p:sp>
        <p:nvSpPr>
          <p:cNvPr id="14" name="Text 11"/>
          <p:cNvSpPr/>
          <p:nvPr/>
        </p:nvSpPr>
        <p:spPr>
          <a:xfrm>
            <a:off x="6269117" y="5345668"/>
            <a:ext cx="7578566" cy="278249"/>
          </a:xfrm>
          <a:prstGeom prst="rect">
            <a:avLst/>
          </a:prstGeom>
          <a:noFill/>
          <a:ln/>
        </p:spPr>
        <p:txBody>
          <a:bodyPr wrap="none" lIns="0" tIns="0" rIns="0" bIns="0" rtlCol="0" anchor="t"/>
          <a:lstStyle/>
          <a:p>
            <a:pPr marL="285750" indent="-285750">
              <a:lnSpc>
                <a:spcPts val="2150"/>
              </a:lnSpc>
              <a:buFont typeface="Arial" panose="020B0604020202020204" pitchFamily="34" charset="0"/>
              <a:buChar char="•"/>
            </a:pPr>
            <a:r>
              <a:rPr lang="en-US" sz="1350" dirty="0">
                <a:solidFill>
                  <a:srgbClr val="FFFFFF"/>
                </a:solidFill>
                <a:latin typeface="PT Serif" panose="020A0603040505020204" pitchFamily="18" charset="0"/>
                <a:ea typeface="DM Sans" pitchFamily="34" charset="-122"/>
                <a:cs typeface="DM Sans" pitchFamily="34" charset="-120"/>
              </a:rPr>
              <a:t>Thiết bị không đảm bảo an toàn</a:t>
            </a:r>
            <a:endParaRPr lang="en-US" sz="1350" dirty="0"/>
          </a:p>
        </p:txBody>
      </p:sp>
      <p:sp>
        <p:nvSpPr>
          <p:cNvPr id="15" name="Shape 12"/>
          <p:cNvSpPr/>
          <p:nvPr/>
        </p:nvSpPr>
        <p:spPr>
          <a:xfrm>
            <a:off x="6095167" y="5971818"/>
            <a:ext cx="7926467" cy="1780937"/>
          </a:xfrm>
          <a:prstGeom prst="roundRect">
            <a:avLst>
              <a:gd name="adj" fmla="val 1465"/>
            </a:avLst>
          </a:prstGeom>
          <a:solidFill>
            <a:srgbClr val="204C8E"/>
          </a:solidFill>
          <a:ln/>
        </p:spPr>
      </p:sp>
      <p:sp>
        <p:nvSpPr>
          <p:cNvPr id="16" name="Text 13"/>
          <p:cNvSpPr/>
          <p:nvPr/>
        </p:nvSpPr>
        <p:spPr>
          <a:xfrm>
            <a:off x="6269117" y="6145768"/>
            <a:ext cx="2283143" cy="285393"/>
          </a:xfrm>
          <a:prstGeom prst="rect">
            <a:avLst/>
          </a:prstGeom>
          <a:noFill/>
          <a:ln/>
        </p:spPr>
        <p:txBody>
          <a:bodyPr wrap="none" lIns="0" tIns="0" rIns="0" bIns="0" rtlCol="0" anchor="t"/>
          <a:lstStyle/>
          <a:p>
            <a:pPr marL="0" indent="0">
              <a:lnSpc>
                <a:spcPts val="2200"/>
              </a:lnSpc>
              <a:buNone/>
            </a:pPr>
            <a:r>
              <a:rPr lang="en-US" sz="1750" b="1" dirty="0">
                <a:solidFill>
                  <a:srgbClr val="FFFFFF"/>
                </a:solidFill>
                <a:latin typeface="PT Serif" pitchFamily="34" charset="0"/>
                <a:ea typeface="PT Serif" pitchFamily="34" charset="-122"/>
                <a:cs typeface="PT Serif" pitchFamily="34" charset="-120"/>
              </a:rPr>
              <a:t>Biện pháp</a:t>
            </a:r>
            <a:endParaRPr lang="en-US" sz="1750" b="1" dirty="0"/>
          </a:p>
        </p:txBody>
      </p:sp>
      <p:sp>
        <p:nvSpPr>
          <p:cNvPr id="17" name="Text 14"/>
          <p:cNvSpPr/>
          <p:nvPr/>
        </p:nvSpPr>
        <p:spPr>
          <a:xfrm>
            <a:off x="6269117" y="6535460"/>
            <a:ext cx="7578566" cy="278249"/>
          </a:xfrm>
          <a:prstGeom prst="rect">
            <a:avLst/>
          </a:prstGeom>
          <a:noFill/>
          <a:ln/>
        </p:spPr>
        <p:txBody>
          <a:bodyPr wrap="none" lIns="0" tIns="0" rIns="0" bIns="0" rtlCol="0" anchor="t"/>
          <a:lstStyle/>
          <a:p>
            <a:pPr marL="285750" indent="-285750">
              <a:lnSpc>
                <a:spcPts val="2150"/>
              </a:lnSpc>
              <a:buFont typeface="Arial" panose="020B0604020202020204" pitchFamily="34" charset="0"/>
              <a:buChar char="•"/>
            </a:pPr>
            <a:r>
              <a:rPr lang="en-US" sz="1350" dirty="0">
                <a:solidFill>
                  <a:srgbClr val="FFFFFF"/>
                </a:solidFill>
                <a:latin typeface="PT Serif" panose="020A0603040505020204" pitchFamily="18" charset="0"/>
                <a:ea typeface="DM Sans" pitchFamily="34" charset="-122"/>
                <a:cs typeface="DM Sans" pitchFamily="34" charset="-120"/>
              </a:rPr>
              <a:t>Đào tạo người lao động</a:t>
            </a:r>
            <a:endParaRPr lang="en-US" sz="1350" dirty="0"/>
          </a:p>
        </p:txBody>
      </p:sp>
      <p:sp>
        <p:nvSpPr>
          <p:cNvPr id="18" name="Text 15"/>
          <p:cNvSpPr/>
          <p:nvPr/>
        </p:nvSpPr>
        <p:spPr>
          <a:xfrm>
            <a:off x="6269117" y="6918008"/>
            <a:ext cx="7578566" cy="278249"/>
          </a:xfrm>
          <a:prstGeom prst="rect">
            <a:avLst/>
          </a:prstGeom>
          <a:noFill/>
          <a:ln/>
        </p:spPr>
        <p:txBody>
          <a:bodyPr wrap="none" lIns="0" tIns="0" rIns="0" bIns="0" rtlCol="0" anchor="t"/>
          <a:lstStyle/>
          <a:p>
            <a:pPr marL="285750" indent="-285750">
              <a:lnSpc>
                <a:spcPts val="2150"/>
              </a:lnSpc>
              <a:buFont typeface="Arial" panose="020B0604020202020204" pitchFamily="34" charset="0"/>
              <a:buChar char="•"/>
            </a:pPr>
            <a:r>
              <a:rPr lang="en-US" sz="1350" dirty="0">
                <a:solidFill>
                  <a:srgbClr val="FFFFFF"/>
                </a:solidFill>
                <a:latin typeface="PT Serif" panose="020A0603040505020204" pitchFamily="18" charset="0"/>
                <a:ea typeface="DM Sans" pitchFamily="34" charset="-122"/>
                <a:cs typeface="DM Sans" pitchFamily="34" charset="-120"/>
              </a:rPr>
              <a:t>Trang bị đầy đủ thiết bị bảo hộ</a:t>
            </a:r>
            <a:endParaRPr lang="en-US" sz="1350" dirty="0"/>
          </a:p>
        </p:txBody>
      </p:sp>
      <p:sp>
        <p:nvSpPr>
          <p:cNvPr id="19" name="Text 16"/>
          <p:cNvSpPr/>
          <p:nvPr/>
        </p:nvSpPr>
        <p:spPr>
          <a:xfrm>
            <a:off x="6269117" y="7300555"/>
            <a:ext cx="7578566" cy="278249"/>
          </a:xfrm>
          <a:prstGeom prst="rect">
            <a:avLst/>
          </a:prstGeom>
          <a:noFill/>
          <a:ln/>
        </p:spPr>
        <p:txBody>
          <a:bodyPr wrap="none" lIns="0" tIns="0" rIns="0" bIns="0" rtlCol="0" anchor="t"/>
          <a:lstStyle/>
          <a:p>
            <a:pPr marL="285750" indent="-285750">
              <a:lnSpc>
                <a:spcPts val="2150"/>
              </a:lnSpc>
              <a:buFont typeface="Arial" panose="020B0604020202020204" pitchFamily="34" charset="0"/>
              <a:buChar char="•"/>
            </a:pPr>
            <a:r>
              <a:rPr lang="en-US" sz="1350" dirty="0">
                <a:solidFill>
                  <a:srgbClr val="FFFFFF"/>
                </a:solidFill>
                <a:latin typeface="PT Serif" panose="020A0603040505020204" pitchFamily="18" charset="0"/>
                <a:ea typeface="DM Sans" pitchFamily="34" charset="-122"/>
                <a:cs typeface="DM Sans" pitchFamily="34" charset="-120"/>
              </a:rPr>
              <a:t>Bảo dưỡng định kỳ máy móc, thiết bị</a:t>
            </a:r>
            <a:endParaRPr lang="en-US" sz="1350" dirty="0"/>
          </a:p>
        </p:txBody>
      </p:sp>
      <p:pic>
        <p:nvPicPr>
          <p:cNvPr id="22" name="Image 0" descr="preencoded.png">
            <a:extLst>
              <a:ext uri="{FF2B5EF4-FFF2-40B4-BE49-F238E27FC236}">
                <a16:creationId xmlns:a16="http://schemas.microsoft.com/office/drawing/2014/main" id="{10EF89D4-6635-3037-C82D-186F3D249F27}"/>
              </a:ext>
            </a:extLst>
          </p:cNvPr>
          <p:cNvPicPr>
            <a:picLocks noChangeAspect="1"/>
          </p:cNvPicPr>
          <p:nvPr/>
        </p:nvPicPr>
        <p:blipFill>
          <a:blip r:embed="rId4"/>
          <a:stretch>
            <a:fillRect/>
          </a:stretch>
        </p:blipFill>
        <p:spPr>
          <a:xfrm>
            <a:off x="11842766" y="7412335"/>
            <a:ext cx="2636330" cy="81726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11269"/>
          <a:stretch/>
        </p:blipFill>
        <p:spPr>
          <a:xfrm>
            <a:off x="812829" y="3739935"/>
            <a:ext cx="4419600" cy="3921562"/>
          </a:xfrm>
          <a:prstGeom prst="rect">
            <a:avLst/>
          </a:prstGeom>
        </p:spPr>
      </p:pic>
      <p:sp>
        <p:nvSpPr>
          <p:cNvPr id="3" name="Text 0"/>
          <p:cNvSpPr/>
          <p:nvPr/>
        </p:nvSpPr>
        <p:spPr>
          <a:xfrm>
            <a:off x="953506" y="756759"/>
            <a:ext cx="4589264" cy="573643"/>
          </a:xfrm>
          <a:prstGeom prst="rect">
            <a:avLst/>
          </a:prstGeom>
          <a:noFill/>
          <a:ln/>
        </p:spPr>
        <p:txBody>
          <a:bodyPr wrap="none" lIns="0" tIns="0" rIns="0" bIns="0" rtlCol="0" anchor="t"/>
          <a:lstStyle/>
          <a:p>
            <a:pPr marL="0" indent="0">
              <a:lnSpc>
                <a:spcPts val="4500"/>
              </a:lnSpc>
              <a:buNone/>
            </a:pPr>
            <a:r>
              <a:rPr lang="en-US" sz="3600" b="1" dirty="0">
                <a:solidFill>
                  <a:srgbClr val="020202"/>
                </a:solidFill>
                <a:latin typeface="PT Serif" pitchFamily="34" charset="0"/>
                <a:ea typeface="PT Serif" pitchFamily="34" charset="-122"/>
                <a:cs typeface="PT Serif" pitchFamily="34" charset="-120"/>
              </a:rPr>
              <a:t>II. Công đoạn Lắp Ráp</a:t>
            </a:r>
            <a:endParaRPr lang="en-US" sz="3600" b="1" dirty="0"/>
          </a:p>
        </p:txBody>
      </p:sp>
      <p:sp>
        <p:nvSpPr>
          <p:cNvPr id="4" name="Text 1"/>
          <p:cNvSpPr/>
          <p:nvPr/>
        </p:nvSpPr>
        <p:spPr>
          <a:xfrm>
            <a:off x="1395634" y="1669945"/>
            <a:ext cx="12722300" cy="838676"/>
          </a:xfrm>
          <a:prstGeom prst="rect">
            <a:avLst/>
          </a:prstGeom>
          <a:noFill/>
          <a:ln/>
        </p:spPr>
        <p:txBody>
          <a:bodyPr wrap="square" lIns="0" tIns="0" rIns="0" bIns="0" rtlCol="0" anchor="t"/>
          <a:lstStyle/>
          <a:p>
            <a:pPr marL="0" indent="0">
              <a:lnSpc>
                <a:spcPts val="2200"/>
              </a:lnSpc>
              <a:buNone/>
            </a:pPr>
            <a:r>
              <a:rPr lang="en-US" sz="1350" b="1" dirty="0">
                <a:solidFill>
                  <a:srgbClr val="383838"/>
                </a:solidFill>
                <a:latin typeface="PT Serif" panose="020A0603040505020204" pitchFamily="18" charset="0"/>
                <a:ea typeface="DM Sans" pitchFamily="34" charset="-122"/>
                <a:cs typeface="DM Sans" pitchFamily="34" charset="-120"/>
              </a:rPr>
              <a:t>Đặc điểm công việc:</a:t>
            </a:r>
            <a:r>
              <a:rPr lang="en-US" sz="1350" dirty="0">
                <a:solidFill>
                  <a:srgbClr val="383838"/>
                </a:solidFill>
                <a:latin typeface="PT Serif" panose="020A0603040505020204" pitchFamily="18" charset="0"/>
                <a:ea typeface="DM Sans" pitchFamily="34" charset="-122"/>
                <a:cs typeface="DM Sans" pitchFamily="34" charset="-120"/>
              </a:rPr>
              <a:t> Các mảnh gỗ đã được cắt theo kích thước và xử lý trước đó sẽ được ghép lại với nhau theo bản thiết kế chi tiết. Việc ghép nối này sử dụng các công cụ như đinh, vít và keo dán gỗ để đảm bảo các mối nối chắc chắn và bền bỉ.</a:t>
            </a:r>
            <a:endParaRPr lang="en-US" sz="1350" dirty="0"/>
          </a:p>
        </p:txBody>
      </p:sp>
      <p:pic>
        <p:nvPicPr>
          <p:cNvPr id="5" name="Image 1" descr="preencoded.png"/>
          <p:cNvPicPr>
            <a:picLocks noChangeAspect="1"/>
          </p:cNvPicPr>
          <p:nvPr/>
        </p:nvPicPr>
        <p:blipFill>
          <a:blip r:embed="rId4"/>
          <a:stretch>
            <a:fillRect/>
          </a:stretch>
        </p:blipFill>
        <p:spPr>
          <a:xfrm>
            <a:off x="7315200" y="2721087"/>
            <a:ext cx="436959" cy="436959"/>
          </a:xfrm>
          <a:prstGeom prst="rect">
            <a:avLst/>
          </a:prstGeom>
        </p:spPr>
      </p:pic>
      <p:sp>
        <p:nvSpPr>
          <p:cNvPr id="6" name="Text 2"/>
          <p:cNvSpPr/>
          <p:nvPr/>
        </p:nvSpPr>
        <p:spPr>
          <a:xfrm>
            <a:off x="8320338" y="2866045"/>
            <a:ext cx="2294573" cy="286703"/>
          </a:xfrm>
          <a:prstGeom prst="rect">
            <a:avLst/>
          </a:prstGeom>
          <a:noFill/>
          <a:ln/>
        </p:spPr>
        <p:txBody>
          <a:bodyPr wrap="none" lIns="0" tIns="0" rIns="0" bIns="0" rtlCol="0" anchor="t"/>
          <a:lstStyle/>
          <a:p>
            <a:pPr marL="0" indent="0">
              <a:lnSpc>
                <a:spcPts val="2250"/>
              </a:lnSpc>
              <a:buNone/>
            </a:pPr>
            <a:r>
              <a:rPr lang="en-US" sz="1800" b="1" dirty="0">
                <a:solidFill>
                  <a:srgbClr val="383838"/>
                </a:solidFill>
                <a:latin typeface="PT Serif" pitchFamily="34" charset="0"/>
                <a:ea typeface="PT Serif" pitchFamily="34" charset="-122"/>
                <a:cs typeface="PT Serif" pitchFamily="34" charset="-120"/>
              </a:rPr>
              <a:t>Các dạng tai nạn</a:t>
            </a:r>
            <a:endParaRPr lang="en-US" sz="1800" dirty="0"/>
          </a:p>
        </p:txBody>
      </p:sp>
      <p:sp>
        <p:nvSpPr>
          <p:cNvPr id="7" name="Text 3"/>
          <p:cNvSpPr/>
          <p:nvPr/>
        </p:nvSpPr>
        <p:spPr>
          <a:xfrm>
            <a:off x="7506119" y="3407631"/>
            <a:ext cx="7920276" cy="27955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83838"/>
                </a:solidFill>
                <a:latin typeface="PT Serif" panose="020A0603040505020204" pitchFamily="18" charset="0"/>
                <a:ea typeface="DM Sans" pitchFamily="34" charset="-122"/>
                <a:cs typeface="DM Sans" pitchFamily="34" charset="-120"/>
              </a:rPr>
              <a:t>Gặp phải các chấn thương thân thể</a:t>
            </a:r>
            <a:endParaRPr lang="en-US" sz="1350" dirty="0"/>
          </a:p>
        </p:txBody>
      </p:sp>
      <p:sp>
        <p:nvSpPr>
          <p:cNvPr id="8" name="Text 4"/>
          <p:cNvSpPr/>
          <p:nvPr/>
        </p:nvSpPr>
        <p:spPr>
          <a:xfrm>
            <a:off x="7506119" y="3792084"/>
            <a:ext cx="7920276" cy="27955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83838"/>
                </a:solidFill>
                <a:latin typeface="PT Serif" panose="020A0603040505020204" pitchFamily="18" charset="0"/>
                <a:ea typeface="DM Sans" pitchFamily="34" charset="-122"/>
                <a:cs typeface="DM Sans" pitchFamily="34" charset="-120"/>
              </a:rPr>
              <a:t>Kích ứng da hoặc mắt, ngộ độc hóa chất</a:t>
            </a:r>
            <a:endParaRPr lang="en-US" sz="1350" dirty="0"/>
          </a:p>
        </p:txBody>
      </p:sp>
      <p:sp>
        <p:nvSpPr>
          <p:cNvPr id="9" name="Text 5"/>
          <p:cNvSpPr/>
          <p:nvPr/>
        </p:nvSpPr>
        <p:spPr>
          <a:xfrm>
            <a:off x="7506119" y="4176537"/>
            <a:ext cx="7920276" cy="27955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83838"/>
                </a:solidFill>
                <a:latin typeface="PT Serif" panose="020A0603040505020204" pitchFamily="18" charset="0"/>
                <a:ea typeface="DM Sans" pitchFamily="34" charset="-122"/>
                <a:cs typeface="DM Sans" pitchFamily="34" charset="-120"/>
              </a:rPr>
              <a:t>Mắc phải các bệnh về xương khớp</a:t>
            </a:r>
            <a:endParaRPr lang="en-US" sz="1350" dirty="0"/>
          </a:p>
        </p:txBody>
      </p:sp>
      <p:pic>
        <p:nvPicPr>
          <p:cNvPr id="10" name="Image 2" descr="preencoded.png"/>
          <p:cNvPicPr>
            <a:picLocks noChangeAspect="1"/>
          </p:cNvPicPr>
          <p:nvPr/>
        </p:nvPicPr>
        <p:blipFill>
          <a:blip r:embed="rId5"/>
          <a:stretch>
            <a:fillRect/>
          </a:stretch>
        </p:blipFill>
        <p:spPr>
          <a:xfrm>
            <a:off x="7315200" y="5311143"/>
            <a:ext cx="436959" cy="436959"/>
          </a:xfrm>
          <a:prstGeom prst="rect">
            <a:avLst/>
          </a:prstGeom>
        </p:spPr>
      </p:pic>
      <p:sp>
        <p:nvSpPr>
          <p:cNvPr id="11" name="Text 6"/>
          <p:cNvSpPr/>
          <p:nvPr/>
        </p:nvSpPr>
        <p:spPr>
          <a:xfrm>
            <a:off x="8320338" y="5386270"/>
            <a:ext cx="2294573" cy="286703"/>
          </a:xfrm>
          <a:prstGeom prst="rect">
            <a:avLst/>
          </a:prstGeom>
          <a:noFill/>
          <a:ln/>
        </p:spPr>
        <p:txBody>
          <a:bodyPr wrap="none" lIns="0" tIns="0" rIns="0" bIns="0" rtlCol="0" anchor="t"/>
          <a:lstStyle/>
          <a:p>
            <a:pPr marL="0" indent="0" algn="l">
              <a:lnSpc>
                <a:spcPts val="2250"/>
              </a:lnSpc>
              <a:buNone/>
            </a:pPr>
            <a:r>
              <a:rPr lang="en-US" sz="1800" b="1" dirty="0">
                <a:solidFill>
                  <a:srgbClr val="383838"/>
                </a:solidFill>
                <a:latin typeface="PT Serif" pitchFamily="34" charset="0"/>
                <a:ea typeface="PT Serif" pitchFamily="34" charset="-122"/>
                <a:cs typeface="PT Serif" pitchFamily="34" charset="-120"/>
              </a:rPr>
              <a:t>Nguyên nhân</a:t>
            </a:r>
            <a:endParaRPr lang="en-US" sz="1800" b="1" dirty="0"/>
          </a:p>
        </p:txBody>
      </p:sp>
      <p:sp>
        <p:nvSpPr>
          <p:cNvPr id="12" name="Text 7"/>
          <p:cNvSpPr/>
          <p:nvPr/>
        </p:nvSpPr>
        <p:spPr>
          <a:xfrm>
            <a:off x="7506119" y="5983906"/>
            <a:ext cx="7920276" cy="27955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83838"/>
                </a:solidFill>
                <a:latin typeface="PT Serif" panose="020A0603040505020204" pitchFamily="18" charset="0"/>
                <a:ea typeface="DM Sans" pitchFamily="34" charset="-122"/>
                <a:cs typeface="DM Sans" pitchFamily="34" charset="-120"/>
              </a:rPr>
              <a:t>Sử dụng công cụ không đúng cách hoặc không tuân thủ các quy định an toàn</a:t>
            </a:r>
            <a:endParaRPr lang="en-US" sz="1350" dirty="0"/>
          </a:p>
        </p:txBody>
      </p:sp>
      <p:sp>
        <p:nvSpPr>
          <p:cNvPr id="13" name="Text 8"/>
          <p:cNvSpPr/>
          <p:nvPr/>
        </p:nvSpPr>
        <p:spPr>
          <a:xfrm>
            <a:off x="7506119" y="6368358"/>
            <a:ext cx="7920276" cy="27955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83838"/>
                </a:solidFill>
                <a:latin typeface="PT Serif" panose="020A0603040505020204" pitchFamily="18" charset="0"/>
                <a:ea typeface="DM Sans" pitchFamily="34" charset="-122"/>
                <a:cs typeface="DM Sans" pitchFamily="34" charset="-120"/>
              </a:rPr>
              <a:t>Thiếu thiết bị bảo hộ</a:t>
            </a:r>
            <a:endParaRPr lang="en-US" sz="1350" dirty="0"/>
          </a:p>
        </p:txBody>
      </p:sp>
      <p:sp>
        <p:nvSpPr>
          <p:cNvPr id="14" name="Text 9"/>
          <p:cNvSpPr/>
          <p:nvPr/>
        </p:nvSpPr>
        <p:spPr>
          <a:xfrm>
            <a:off x="7506119" y="6752811"/>
            <a:ext cx="7920276" cy="27955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83838"/>
                </a:solidFill>
                <a:latin typeface="PT Serif" panose="020A0603040505020204" pitchFamily="18" charset="0"/>
                <a:ea typeface="DM Sans" pitchFamily="34" charset="-122"/>
                <a:cs typeface="DM Sans" pitchFamily="34" charset="-120"/>
              </a:rPr>
              <a:t>Phải tiếp xúc với keo dán gỗ và các hóa chất</a:t>
            </a:r>
            <a:endParaRPr lang="en-US" sz="1350" dirty="0"/>
          </a:p>
        </p:txBody>
      </p:sp>
      <p:sp>
        <p:nvSpPr>
          <p:cNvPr id="15" name="Text 10"/>
          <p:cNvSpPr/>
          <p:nvPr/>
        </p:nvSpPr>
        <p:spPr>
          <a:xfrm>
            <a:off x="7506119" y="7137264"/>
            <a:ext cx="7920276" cy="27955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83838"/>
                </a:solidFill>
                <a:latin typeface="PT Serif" panose="020A0603040505020204" pitchFamily="18" charset="0"/>
                <a:ea typeface="DM Sans" pitchFamily="34" charset="-122"/>
                <a:cs typeface="DM Sans" pitchFamily="34" charset="-120"/>
              </a:rPr>
              <a:t>Tư thế làm việc không thoải mái</a:t>
            </a:r>
            <a:endParaRPr lang="en-US" sz="1350" dirty="0"/>
          </a:p>
        </p:txBody>
      </p:sp>
      <p:sp>
        <p:nvSpPr>
          <p:cNvPr id="16" name="Text 11"/>
          <p:cNvSpPr/>
          <p:nvPr/>
        </p:nvSpPr>
        <p:spPr>
          <a:xfrm>
            <a:off x="7506119" y="7521717"/>
            <a:ext cx="7920276" cy="279559"/>
          </a:xfrm>
          <a:prstGeom prst="rect">
            <a:avLst/>
          </a:prstGeom>
          <a:noFill/>
          <a:ln/>
        </p:spPr>
        <p:txBody>
          <a:bodyPr wrap="none" lIns="0" tIns="0" rIns="0" bIns="0" rtlCol="0" anchor="t"/>
          <a:lstStyle/>
          <a:p>
            <a:pPr marL="285750" indent="-285750" algn="l">
              <a:lnSpc>
                <a:spcPts val="2200"/>
              </a:lnSpc>
              <a:buFont typeface="Arial" panose="020B0604020202020204" pitchFamily="34" charset="0"/>
              <a:buChar char="•"/>
            </a:pPr>
            <a:r>
              <a:rPr lang="en-US" sz="1350" dirty="0">
                <a:solidFill>
                  <a:srgbClr val="383838"/>
                </a:solidFill>
                <a:latin typeface="PT Serif" panose="020A0603040505020204" pitchFamily="18" charset="0"/>
                <a:ea typeface="DM Sans" pitchFamily="34" charset="-122"/>
                <a:cs typeface="DM Sans" pitchFamily="34" charset="-120"/>
              </a:rPr>
              <a:t>Hệ thống thông gió kém</a:t>
            </a:r>
            <a:endParaRPr lang="en-US" sz="1350" dirty="0"/>
          </a:p>
        </p:txBody>
      </p:sp>
      <p:pic>
        <p:nvPicPr>
          <p:cNvPr id="17" name="Image 0" descr="preencoded.png">
            <a:extLst>
              <a:ext uri="{FF2B5EF4-FFF2-40B4-BE49-F238E27FC236}">
                <a16:creationId xmlns:a16="http://schemas.microsoft.com/office/drawing/2014/main" id="{48DE13DA-2557-0DEC-44CA-2498CEE3383D}"/>
              </a:ext>
            </a:extLst>
          </p:cNvPr>
          <p:cNvPicPr>
            <a:picLocks noChangeAspect="1"/>
          </p:cNvPicPr>
          <p:nvPr/>
        </p:nvPicPr>
        <p:blipFill>
          <a:blip r:embed="rId6"/>
          <a:stretch>
            <a:fillRect/>
          </a:stretch>
        </p:blipFill>
        <p:spPr>
          <a:xfrm>
            <a:off x="11842766" y="7412335"/>
            <a:ext cx="2636330" cy="81726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10221" y="3316962"/>
            <a:ext cx="4876800" cy="4297680"/>
          </a:xfrm>
          <a:prstGeom prst="rect">
            <a:avLst/>
          </a:prstGeom>
        </p:spPr>
      </p:pic>
      <p:sp>
        <p:nvSpPr>
          <p:cNvPr id="3" name="Text 0"/>
          <p:cNvSpPr/>
          <p:nvPr/>
        </p:nvSpPr>
        <p:spPr>
          <a:xfrm>
            <a:off x="6093023" y="705088"/>
            <a:ext cx="7565112" cy="568762"/>
          </a:xfrm>
          <a:prstGeom prst="rect">
            <a:avLst/>
          </a:prstGeom>
          <a:noFill/>
          <a:ln/>
        </p:spPr>
        <p:txBody>
          <a:bodyPr wrap="none" lIns="0" tIns="0" rIns="0" bIns="0" rtlCol="0" anchor="t"/>
          <a:lstStyle/>
          <a:p>
            <a:pPr marL="0" indent="0">
              <a:lnSpc>
                <a:spcPts val="4450"/>
              </a:lnSpc>
              <a:buNone/>
            </a:pPr>
            <a:r>
              <a:rPr lang="en-US" sz="3550" b="1" dirty="0">
                <a:solidFill>
                  <a:srgbClr val="020202"/>
                </a:solidFill>
                <a:latin typeface="PT Serif" pitchFamily="34" charset="0"/>
                <a:ea typeface="PT Serif" pitchFamily="34" charset="-122"/>
                <a:cs typeface="PT Serif" pitchFamily="34" charset="-120"/>
              </a:rPr>
              <a:t>III. Công đoạn Chà Nhám Và Sơn Phủ</a:t>
            </a:r>
            <a:endParaRPr lang="en-US" sz="3550" b="1" dirty="0"/>
          </a:p>
        </p:txBody>
      </p:sp>
      <p:sp>
        <p:nvSpPr>
          <p:cNvPr id="4" name="Text 1"/>
          <p:cNvSpPr/>
          <p:nvPr/>
        </p:nvSpPr>
        <p:spPr>
          <a:xfrm>
            <a:off x="6093023" y="1533763"/>
            <a:ext cx="7930753" cy="554593"/>
          </a:xfrm>
          <a:prstGeom prst="rect">
            <a:avLst/>
          </a:prstGeom>
          <a:noFill/>
          <a:ln/>
        </p:spPr>
        <p:txBody>
          <a:bodyPr wrap="square" lIns="0" tIns="0" rIns="0" bIns="0" rtlCol="0" anchor="t"/>
          <a:lstStyle/>
          <a:p>
            <a:pPr marL="0" indent="0">
              <a:lnSpc>
                <a:spcPts val="2150"/>
              </a:lnSpc>
              <a:buNone/>
            </a:pPr>
            <a:r>
              <a:rPr lang="en-US" sz="1350" b="1" dirty="0" err="1">
                <a:solidFill>
                  <a:srgbClr val="383838"/>
                </a:solidFill>
                <a:latin typeface="PT Serif" panose="020A0603040505020204" pitchFamily="18" charset="0"/>
                <a:ea typeface="DM Sans" pitchFamily="34" charset="-122"/>
                <a:cs typeface="DM Sans" pitchFamily="34" charset="-120"/>
              </a:rPr>
              <a:t>Đặc</a:t>
            </a:r>
            <a:r>
              <a:rPr lang="en-US" sz="1350" b="1" dirty="0">
                <a:solidFill>
                  <a:srgbClr val="383838"/>
                </a:solidFill>
                <a:latin typeface="PT Serif" panose="020A0603040505020204" pitchFamily="18" charset="0"/>
                <a:ea typeface="DM Sans" pitchFamily="34" charset="-122"/>
                <a:cs typeface="DM Sans" pitchFamily="34" charset="-120"/>
              </a:rPr>
              <a:t> điểm công việc: </a:t>
            </a:r>
            <a:r>
              <a:rPr lang="en-US" sz="1350" dirty="0">
                <a:solidFill>
                  <a:srgbClr val="383838"/>
                </a:solidFill>
                <a:latin typeface="PT Serif" panose="020A0603040505020204" pitchFamily="18" charset="0"/>
                <a:ea typeface="DM Sans" pitchFamily="34" charset="-122"/>
                <a:cs typeface="DM Sans" pitchFamily="34" charset="-120"/>
              </a:rPr>
              <a:t>giúp loại bỏ các khuyết điểm nhỏ trên bề mặt gỗ, như vết xước hoặc những mảnh vụn còn sót lại.</a:t>
            </a:r>
            <a:endParaRPr lang="en-US" sz="1350" dirty="0"/>
          </a:p>
        </p:txBody>
      </p:sp>
      <p:sp>
        <p:nvSpPr>
          <p:cNvPr id="5" name="Text 2"/>
          <p:cNvSpPr/>
          <p:nvPr/>
        </p:nvSpPr>
        <p:spPr>
          <a:xfrm>
            <a:off x="6093023" y="2203489"/>
            <a:ext cx="7930753" cy="277297"/>
          </a:xfrm>
          <a:prstGeom prst="rect">
            <a:avLst/>
          </a:prstGeom>
          <a:noFill/>
          <a:ln/>
        </p:spPr>
        <p:txBody>
          <a:bodyPr wrap="none" lIns="0" tIns="0" rIns="0" bIns="0" rtlCol="0" anchor="t"/>
          <a:lstStyle/>
          <a:p>
            <a:pPr marL="0" indent="0">
              <a:lnSpc>
                <a:spcPts val="2150"/>
              </a:lnSpc>
              <a:buNone/>
            </a:pPr>
            <a:r>
              <a:rPr lang="en-US" sz="1350" dirty="0">
                <a:solidFill>
                  <a:srgbClr val="383838"/>
                </a:solidFill>
                <a:latin typeface="PT Serif" panose="020A0603040505020204" pitchFamily="18" charset="0"/>
                <a:ea typeface="DM Sans" pitchFamily="34" charset="-122"/>
                <a:cs typeface="DM Sans" pitchFamily="34" charset="-120"/>
              </a:rPr>
              <a:t>Sau đó, các lớp sơn được phủ lên để bảo vệ và tạo nên vẻ ngoài hoàn thiện cho quan tài</a:t>
            </a:r>
            <a:endParaRPr lang="en-US" sz="1350" dirty="0"/>
          </a:p>
        </p:txBody>
      </p:sp>
      <p:sp>
        <p:nvSpPr>
          <p:cNvPr id="6" name="Shape 3"/>
          <p:cNvSpPr/>
          <p:nvPr/>
        </p:nvSpPr>
        <p:spPr>
          <a:xfrm>
            <a:off x="6341507" y="2755463"/>
            <a:ext cx="22860" cy="4769048"/>
          </a:xfrm>
          <a:prstGeom prst="roundRect">
            <a:avLst>
              <a:gd name="adj" fmla="val 113743"/>
            </a:avLst>
          </a:prstGeom>
          <a:solidFill>
            <a:srgbClr val="D8D4D4"/>
          </a:solidFill>
          <a:ln/>
        </p:spPr>
      </p:sp>
      <p:sp>
        <p:nvSpPr>
          <p:cNvPr id="7" name="Shape 4"/>
          <p:cNvSpPr/>
          <p:nvPr/>
        </p:nvSpPr>
        <p:spPr>
          <a:xfrm>
            <a:off x="6525042" y="3133844"/>
            <a:ext cx="606623" cy="22860"/>
          </a:xfrm>
          <a:prstGeom prst="roundRect">
            <a:avLst>
              <a:gd name="adj" fmla="val 113743"/>
            </a:avLst>
          </a:prstGeom>
          <a:solidFill>
            <a:srgbClr val="3965A7"/>
          </a:solidFill>
          <a:ln/>
        </p:spPr>
      </p:sp>
      <p:sp>
        <p:nvSpPr>
          <p:cNvPr id="8" name="Shape 5"/>
          <p:cNvSpPr/>
          <p:nvPr/>
        </p:nvSpPr>
        <p:spPr>
          <a:xfrm>
            <a:off x="6157972" y="2950369"/>
            <a:ext cx="389930" cy="389930"/>
          </a:xfrm>
          <a:prstGeom prst="roundRect">
            <a:avLst>
              <a:gd name="adj" fmla="val 6668"/>
            </a:avLst>
          </a:prstGeom>
          <a:solidFill>
            <a:srgbClr val="204C8E"/>
          </a:solidFill>
          <a:ln/>
        </p:spPr>
      </p:sp>
      <p:sp>
        <p:nvSpPr>
          <p:cNvPr id="9" name="Text 6"/>
          <p:cNvSpPr/>
          <p:nvPr/>
        </p:nvSpPr>
        <p:spPr>
          <a:xfrm>
            <a:off x="6280130" y="3008828"/>
            <a:ext cx="145494" cy="273010"/>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PT Serif" pitchFamily="34" charset="0"/>
                <a:ea typeface="PT Serif" pitchFamily="34" charset="-122"/>
                <a:cs typeface="PT Serif" pitchFamily="34" charset="-120"/>
              </a:rPr>
              <a:t>1</a:t>
            </a:r>
            <a:endParaRPr lang="en-US" sz="2100" dirty="0"/>
          </a:p>
        </p:txBody>
      </p:sp>
      <p:sp>
        <p:nvSpPr>
          <p:cNvPr id="10" name="Text 7"/>
          <p:cNvSpPr/>
          <p:nvPr/>
        </p:nvSpPr>
        <p:spPr>
          <a:xfrm>
            <a:off x="7306270" y="2928699"/>
            <a:ext cx="2275046" cy="284321"/>
          </a:xfrm>
          <a:prstGeom prst="rect">
            <a:avLst/>
          </a:prstGeom>
          <a:noFill/>
          <a:ln/>
        </p:spPr>
        <p:txBody>
          <a:bodyPr wrap="none" lIns="0" tIns="0" rIns="0" bIns="0" rtlCol="0" anchor="t"/>
          <a:lstStyle/>
          <a:p>
            <a:pPr marL="0" indent="0" algn="l">
              <a:lnSpc>
                <a:spcPts val="2200"/>
              </a:lnSpc>
              <a:buNone/>
            </a:pPr>
            <a:r>
              <a:rPr lang="en-US" sz="1750" b="1" dirty="0">
                <a:solidFill>
                  <a:srgbClr val="383838"/>
                </a:solidFill>
                <a:latin typeface="PT Serif" pitchFamily="34" charset="0"/>
                <a:ea typeface="PT Serif" pitchFamily="34" charset="-122"/>
                <a:cs typeface="PT Serif" pitchFamily="34" charset="-120"/>
              </a:rPr>
              <a:t>Bụi Gỗ</a:t>
            </a:r>
            <a:endParaRPr lang="en-US" sz="1750" b="1" dirty="0"/>
          </a:p>
        </p:txBody>
      </p:sp>
      <p:sp>
        <p:nvSpPr>
          <p:cNvPr id="11" name="Text 8"/>
          <p:cNvSpPr/>
          <p:nvPr/>
        </p:nvSpPr>
        <p:spPr>
          <a:xfrm>
            <a:off x="7306270" y="3316962"/>
            <a:ext cx="6717506" cy="554593"/>
          </a:xfrm>
          <a:prstGeom prst="rect">
            <a:avLst/>
          </a:prstGeom>
          <a:noFill/>
          <a:ln/>
        </p:spPr>
        <p:txBody>
          <a:bodyPr wrap="square" lIns="0" tIns="0" rIns="0" bIns="0" rtlCol="0" anchor="t"/>
          <a:lstStyle/>
          <a:p>
            <a:pPr marL="0" indent="0" algn="l">
              <a:lnSpc>
                <a:spcPts val="2150"/>
              </a:lnSpc>
              <a:buNone/>
            </a:pPr>
            <a:r>
              <a:rPr lang="en-US" sz="1350" dirty="0">
                <a:solidFill>
                  <a:srgbClr val="383838"/>
                </a:solidFill>
                <a:latin typeface="PT Serif" panose="020A0603040505020204" pitchFamily="18" charset="0"/>
                <a:ea typeface="DM Sans" pitchFamily="34" charset="-122"/>
                <a:cs typeface="DM Sans" pitchFamily="34" charset="-120"/>
              </a:rPr>
              <a:t>Khi chà nhám, bụi gỗ mịn có thể bay vào không khí, gây ra các vấn đề về hô hấp nếu hít phải. Cần trang bị đầy đủ thiết bị bảo hộ lao động.</a:t>
            </a:r>
            <a:endParaRPr lang="en-US" sz="1350" dirty="0"/>
          </a:p>
        </p:txBody>
      </p:sp>
      <p:sp>
        <p:nvSpPr>
          <p:cNvPr id="12" name="Shape 9"/>
          <p:cNvSpPr/>
          <p:nvPr/>
        </p:nvSpPr>
        <p:spPr>
          <a:xfrm>
            <a:off x="6525042" y="4596408"/>
            <a:ext cx="606623" cy="22860"/>
          </a:xfrm>
          <a:prstGeom prst="roundRect">
            <a:avLst>
              <a:gd name="adj" fmla="val 113743"/>
            </a:avLst>
          </a:prstGeom>
          <a:solidFill>
            <a:srgbClr val="3965A7"/>
          </a:solidFill>
          <a:ln/>
        </p:spPr>
      </p:sp>
      <p:sp>
        <p:nvSpPr>
          <p:cNvPr id="13" name="Shape 10"/>
          <p:cNvSpPr/>
          <p:nvPr/>
        </p:nvSpPr>
        <p:spPr>
          <a:xfrm>
            <a:off x="6157972" y="4412933"/>
            <a:ext cx="389930" cy="389930"/>
          </a:xfrm>
          <a:prstGeom prst="roundRect">
            <a:avLst>
              <a:gd name="adj" fmla="val 6668"/>
            </a:avLst>
          </a:prstGeom>
          <a:solidFill>
            <a:srgbClr val="204C8E"/>
          </a:solidFill>
          <a:ln/>
        </p:spPr>
      </p:sp>
      <p:sp>
        <p:nvSpPr>
          <p:cNvPr id="14" name="Text 11"/>
          <p:cNvSpPr/>
          <p:nvPr/>
        </p:nvSpPr>
        <p:spPr>
          <a:xfrm>
            <a:off x="6280130" y="4471392"/>
            <a:ext cx="145494" cy="273010"/>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PT Serif" pitchFamily="34" charset="0"/>
                <a:ea typeface="PT Serif" pitchFamily="34" charset="-122"/>
                <a:cs typeface="PT Serif" pitchFamily="34" charset="-120"/>
              </a:rPr>
              <a:t>2</a:t>
            </a:r>
            <a:endParaRPr lang="en-US" sz="2100" dirty="0"/>
          </a:p>
        </p:txBody>
      </p:sp>
      <p:sp>
        <p:nvSpPr>
          <p:cNvPr id="15" name="Text 12"/>
          <p:cNvSpPr/>
          <p:nvPr/>
        </p:nvSpPr>
        <p:spPr>
          <a:xfrm>
            <a:off x="7306270" y="4391263"/>
            <a:ext cx="2275046" cy="284321"/>
          </a:xfrm>
          <a:prstGeom prst="rect">
            <a:avLst/>
          </a:prstGeom>
          <a:noFill/>
          <a:ln/>
        </p:spPr>
        <p:txBody>
          <a:bodyPr wrap="none" lIns="0" tIns="0" rIns="0" bIns="0" rtlCol="0" anchor="t"/>
          <a:lstStyle/>
          <a:p>
            <a:pPr marL="0" indent="0" algn="l">
              <a:lnSpc>
                <a:spcPts val="2200"/>
              </a:lnSpc>
              <a:buNone/>
            </a:pPr>
            <a:r>
              <a:rPr lang="en-US" sz="1750" b="1" dirty="0">
                <a:solidFill>
                  <a:srgbClr val="383838"/>
                </a:solidFill>
                <a:latin typeface="PT Serif" pitchFamily="34" charset="0"/>
                <a:ea typeface="PT Serif" pitchFamily="34" charset="-122"/>
                <a:cs typeface="PT Serif" pitchFamily="34" charset="-120"/>
              </a:rPr>
              <a:t>Thiết bị</a:t>
            </a:r>
            <a:endParaRPr lang="en-US" sz="1750" b="1" dirty="0"/>
          </a:p>
        </p:txBody>
      </p:sp>
      <p:sp>
        <p:nvSpPr>
          <p:cNvPr id="16" name="Text 13"/>
          <p:cNvSpPr/>
          <p:nvPr/>
        </p:nvSpPr>
        <p:spPr>
          <a:xfrm>
            <a:off x="7306270" y="4779526"/>
            <a:ext cx="6717506" cy="831890"/>
          </a:xfrm>
          <a:prstGeom prst="rect">
            <a:avLst/>
          </a:prstGeom>
          <a:noFill/>
          <a:ln/>
        </p:spPr>
        <p:txBody>
          <a:bodyPr wrap="square" lIns="0" tIns="0" rIns="0" bIns="0" rtlCol="0" anchor="t"/>
          <a:lstStyle/>
          <a:p>
            <a:pPr marL="0" indent="0" algn="l">
              <a:lnSpc>
                <a:spcPts val="2150"/>
              </a:lnSpc>
              <a:buNone/>
            </a:pPr>
            <a:r>
              <a:rPr lang="en-US" sz="1350" dirty="0">
                <a:solidFill>
                  <a:srgbClr val="383838"/>
                </a:solidFill>
                <a:latin typeface="PT Serif" panose="020A0603040505020204" pitchFamily="18" charset="0"/>
                <a:ea typeface="DM Sans" pitchFamily="34" charset="-122"/>
                <a:cs typeface="DM Sans" pitchFamily="34" charset="-120"/>
              </a:rPr>
              <a:t>Tai nạn như cắt vào tay, điện giật hoặc cháy nổ nếu không được sử dụng đúng cách hoặc không được bảo dưỡng định kỳ. Người lao động thiếu kinh nghiệm hoặc không được đào tạo đầy đủ về an toàn lao động dễ mắc phải những </a:t>
            </a:r>
            <a:r>
              <a:rPr lang="en-US" sz="1350" dirty="0" err="1">
                <a:solidFill>
                  <a:srgbClr val="383838"/>
                </a:solidFill>
                <a:latin typeface="PT Serif" panose="020A0603040505020204" pitchFamily="18" charset="0"/>
                <a:ea typeface="DM Sans" pitchFamily="34" charset="-122"/>
                <a:cs typeface="DM Sans" pitchFamily="34" charset="-120"/>
              </a:rPr>
              <a:t>sai</a:t>
            </a:r>
            <a:r>
              <a:rPr lang="en-US" sz="1350" dirty="0">
                <a:solidFill>
                  <a:srgbClr val="383838"/>
                </a:solidFill>
                <a:latin typeface="PT Serif" panose="020A0603040505020204" pitchFamily="18" charset="0"/>
                <a:ea typeface="DM Sans" pitchFamily="34" charset="-122"/>
                <a:cs typeface="DM Sans" pitchFamily="34" charset="-120"/>
              </a:rPr>
              <a:t> </a:t>
            </a:r>
            <a:r>
              <a:rPr lang="en-US" sz="1350" dirty="0" err="1">
                <a:solidFill>
                  <a:srgbClr val="383838"/>
                </a:solidFill>
                <a:latin typeface="PT Serif" panose="020A0603040505020204" pitchFamily="18" charset="0"/>
                <a:ea typeface="DM Sans" pitchFamily="34" charset="-122"/>
                <a:cs typeface="DM Sans" pitchFamily="34" charset="-120"/>
              </a:rPr>
              <a:t>lầm</a:t>
            </a:r>
            <a:r>
              <a:rPr lang="en-US" sz="1350" dirty="0">
                <a:solidFill>
                  <a:srgbClr val="383838"/>
                </a:solidFill>
                <a:latin typeface="PT Serif" panose="020A0603040505020204" pitchFamily="18" charset="0"/>
                <a:ea typeface="DM Sans" pitchFamily="34" charset="-122"/>
                <a:cs typeface="DM Sans" pitchFamily="34" charset="-120"/>
              </a:rPr>
              <a:t>.</a:t>
            </a:r>
            <a:endParaRPr lang="en-US" sz="1350" dirty="0"/>
          </a:p>
        </p:txBody>
      </p:sp>
      <p:sp>
        <p:nvSpPr>
          <p:cNvPr id="17" name="Shape 14"/>
          <p:cNvSpPr/>
          <p:nvPr/>
        </p:nvSpPr>
        <p:spPr>
          <a:xfrm>
            <a:off x="6525042" y="6336268"/>
            <a:ext cx="606623" cy="22860"/>
          </a:xfrm>
          <a:prstGeom prst="roundRect">
            <a:avLst>
              <a:gd name="adj" fmla="val 113743"/>
            </a:avLst>
          </a:prstGeom>
          <a:solidFill>
            <a:srgbClr val="3965A7"/>
          </a:solidFill>
          <a:ln/>
        </p:spPr>
      </p:sp>
      <p:sp>
        <p:nvSpPr>
          <p:cNvPr id="18" name="Shape 15"/>
          <p:cNvSpPr/>
          <p:nvPr/>
        </p:nvSpPr>
        <p:spPr>
          <a:xfrm>
            <a:off x="6157972" y="6152793"/>
            <a:ext cx="389930" cy="389930"/>
          </a:xfrm>
          <a:prstGeom prst="roundRect">
            <a:avLst>
              <a:gd name="adj" fmla="val 6668"/>
            </a:avLst>
          </a:prstGeom>
          <a:solidFill>
            <a:srgbClr val="204C8E"/>
          </a:solidFill>
          <a:ln/>
        </p:spPr>
      </p:sp>
      <p:sp>
        <p:nvSpPr>
          <p:cNvPr id="19" name="Text 16"/>
          <p:cNvSpPr/>
          <p:nvPr/>
        </p:nvSpPr>
        <p:spPr>
          <a:xfrm>
            <a:off x="6280130" y="6211253"/>
            <a:ext cx="145494" cy="273010"/>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PT Serif" pitchFamily="34" charset="0"/>
                <a:ea typeface="PT Serif" pitchFamily="34" charset="-122"/>
                <a:cs typeface="PT Serif" pitchFamily="34" charset="-120"/>
              </a:rPr>
              <a:t>3</a:t>
            </a:r>
            <a:endParaRPr lang="en-US" sz="2100" dirty="0"/>
          </a:p>
        </p:txBody>
      </p:sp>
      <p:sp>
        <p:nvSpPr>
          <p:cNvPr id="20" name="Text 17"/>
          <p:cNvSpPr/>
          <p:nvPr/>
        </p:nvSpPr>
        <p:spPr>
          <a:xfrm>
            <a:off x="7306270" y="6131123"/>
            <a:ext cx="2275046" cy="284321"/>
          </a:xfrm>
          <a:prstGeom prst="rect">
            <a:avLst/>
          </a:prstGeom>
          <a:noFill/>
          <a:ln/>
        </p:spPr>
        <p:txBody>
          <a:bodyPr wrap="none" lIns="0" tIns="0" rIns="0" bIns="0" rtlCol="0" anchor="t"/>
          <a:lstStyle/>
          <a:p>
            <a:pPr marL="0" indent="0" algn="l">
              <a:lnSpc>
                <a:spcPts val="2200"/>
              </a:lnSpc>
              <a:buNone/>
            </a:pPr>
            <a:r>
              <a:rPr lang="en-US" sz="1750" b="1" dirty="0">
                <a:solidFill>
                  <a:srgbClr val="383838"/>
                </a:solidFill>
                <a:latin typeface="PT Serif" pitchFamily="34" charset="0"/>
                <a:ea typeface="PT Serif" pitchFamily="34" charset="-122"/>
                <a:cs typeface="PT Serif" pitchFamily="34" charset="-120"/>
              </a:rPr>
              <a:t>Hóa chất</a:t>
            </a:r>
            <a:endParaRPr lang="en-US" sz="1750" b="1" dirty="0"/>
          </a:p>
        </p:txBody>
      </p:sp>
      <p:sp>
        <p:nvSpPr>
          <p:cNvPr id="21" name="Text 18"/>
          <p:cNvSpPr/>
          <p:nvPr/>
        </p:nvSpPr>
        <p:spPr>
          <a:xfrm>
            <a:off x="7306270" y="6519386"/>
            <a:ext cx="6717506" cy="831890"/>
          </a:xfrm>
          <a:prstGeom prst="rect">
            <a:avLst/>
          </a:prstGeom>
          <a:noFill/>
          <a:ln/>
        </p:spPr>
        <p:txBody>
          <a:bodyPr wrap="square" lIns="0" tIns="0" rIns="0" bIns="0" rtlCol="0" anchor="t"/>
          <a:lstStyle/>
          <a:p>
            <a:pPr marL="0" indent="0" algn="l">
              <a:lnSpc>
                <a:spcPts val="2150"/>
              </a:lnSpc>
              <a:buNone/>
            </a:pPr>
            <a:r>
              <a:rPr lang="en-US" sz="1350" dirty="0">
                <a:solidFill>
                  <a:srgbClr val="383838"/>
                </a:solidFill>
                <a:latin typeface="PT Serif" panose="020A0603040505020204" pitchFamily="18" charset="0"/>
                <a:ea typeface="DM Sans" pitchFamily="34" charset="-122"/>
                <a:cs typeface="DM Sans" pitchFamily="34" charset="-120"/>
              </a:rPr>
              <a:t>Gặp phải các phản ứng dị ứng, bỏng da hoặc ngộ độc nếu tiếp xúc trực tiếp với da hoặc hít phải. Đồng thời cũng có thể chóng mặt, buồn nôn và tổn thương gan nếu tiếp xúc lâu dài.</a:t>
            </a:r>
            <a:endParaRPr lang="en-US" sz="1350" dirty="0"/>
          </a:p>
        </p:txBody>
      </p:sp>
      <p:pic>
        <p:nvPicPr>
          <p:cNvPr id="22" name="Image 0" descr="preencoded.png">
            <a:extLst>
              <a:ext uri="{FF2B5EF4-FFF2-40B4-BE49-F238E27FC236}">
                <a16:creationId xmlns:a16="http://schemas.microsoft.com/office/drawing/2014/main" id="{3F747C70-1A75-A676-2BF3-9448D512BEE3}"/>
              </a:ext>
            </a:extLst>
          </p:cNvPr>
          <p:cNvPicPr>
            <a:picLocks noChangeAspect="1"/>
          </p:cNvPicPr>
          <p:nvPr/>
        </p:nvPicPr>
        <p:blipFill>
          <a:blip r:embed="rId4"/>
          <a:stretch>
            <a:fillRect/>
          </a:stretch>
        </p:blipFill>
        <p:spPr>
          <a:xfrm>
            <a:off x="11842766" y="7412335"/>
            <a:ext cx="2636330" cy="81726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932795" y="3643446"/>
            <a:ext cx="3778299" cy="3778299"/>
          </a:xfrm>
          <a:prstGeom prst="rect">
            <a:avLst/>
          </a:prstGeom>
        </p:spPr>
      </p:pic>
      <p:sp>
        <p:nvSpPr>
          <p:cNvPr id="3" name="Text 0"/>
          <p:cNvSpPr/>
          <p:nvPr/>
        </p:nvSpPr>
        <p:spPr>
          <a:xfrm>
            <a:off x="766882" y="602456"/>
            <a:ext cx="10627949" cy="1437799"/>
          </a:xfrm>
          <a:prstGeom prst="rect">
            <a:avLst/>
          </a:prstGeom>
          <a:noFill/>
          <a:ln/>
        </p:spPr>
        <p:txBody>
          <a:bodyPr wrap="square" lIns="0" tIns="0" rIns="0" bIns="0" rtlCol="0" anchor="t"/>
          <a:lstStyle/>
          <a:p>
            <a:pPr marL="0" indent="0">
              <a:lnSpc>
                <a:spcPts val="5650"/>
              </a:lnSpc>
              <a:buNone/>
            </a:pPr>
            <a:r>
              <a:rPr lang="en-US" sz="4500" b="1" dirty="0">
                <a:solidFill>
                  <a:srgbClr val="020202"/>
                </a:solidFill>
                <a:latin typeface="PT Serif" pitchFamily="34" charset="0"/>
                <a:ea typeface="PT Serif" pitchFamily="34" charset="-122"/>
                <a:cs typeface="PT Serif" pitchFamily="34" charset="-120"/>
              </a:rPr>
              <a:t>IV. Công đoạn Kiểm Tra Chất Lượng</a:t>
            </a:r>
            <a:endParaRPr lang="en-US" sz="4500" b="1" dirty="0"/>
          </a:p>
        </p:txBody>
      </p:sp>
      <p:pic>
        <p:nvPicPr>
          <p:cNvPr id="4" name="Image 1" descr="preencoded.png"/>
          <p:cNvPicPr>
            <a:picLocks noChangeAspect="1"/>
          </p:cNvPicPr>
          <p:nvPr/>
        </p:nvPicPr>
        <p:blipFill>
          <a:blip r:embed="rId4"/>
          <a:stretch>
            <a:fillRect/>
          </a:stretch>
        </p:blipFill>
        <p:spPr>
          <a:xfrm>
            <a:off x="766882" y="2368868"/>
            <a:ext cx="1095494" cy="1752838"/>
          </a:xfrm>
          <a:prstGeom prst="rect">
            <a:avLst/>
          </a:prstGeom>
        </p:spPr>
      </p:pic>
      <p:sp>
        <p:nvSpPr>
          <p:cNvPr id="5" name="Text 1"/>
          <p:cNvSpPr/>
          <p:nvPr/>
        </p:nvSpPr>
        <p:spPr>
          <a:xfrm>
            <a:off x="2190988" y="2644854"/>
            <a:ext cx="2875836" cy="359331"/>
          </a:xfrm>
          <a:prstGeom prst="rect">
            <a:avLst/>
          </a:prstGeom>
          <a:noFill/>
          <a:ln/>
        </p:spPr>
        <p:txBody>
          <a:bodyPr wrap="none" lIns="0" tIns="0" rIns="0" bIns="0" rtlCol="0" anchor="t"/>
          <a:lstStyle/>
          <a:p>
            <a:pPr marL="0" indent="0" algn="l">
              <a:lnSpc>
                <a:spcPts val="2800"/>
              </a:lnSpc>
              <a:buNone/>
            </a:pPr>
            <a:r>
              <a:rPr lang="en-US" sz="2250" b="1" dirty="0">
                <a:solidFill>
                  <a:srgbClr val="383838"/>
                </a:solidFill>
                <a:latin typeface="PT Serif" pitchFamily="34" charset="0"/>
                <a:ea typeface="PT Serif" pitchFamily="34" charset="-122"/>
                <a:cs typeface="PT Serif" pitchFamily="34" charset="-120"/>
              </a:rPr>
              <a:t>Cạnh Sắc Nhọn</a:t>
            </a:r>
            <a:endParaRPr lang="en-US" sz="2250" b="1" dirty="0"/>
          </a:p>
        </p:txBody>
      </p:sp>
      <p:sp>
        <p:nvSpPr>
          <p:cNvPr id="6" name="Text 2"/>
          <p:cNvSpPr/>
          <p:nvPr/>
        </p:nvSpPr>
        <p:spPr>
          <a:xfrm>
            <a:off x="2190988" y="3078718"/>
            <a:ext cx="6186130" cy="350520"/>
          </a:xfrm>
          <a:prstGeom prst="rect">
            <a:avLst/>
          </a:prstGeom>
          <a:noFill/>
          <a:ln/>
        </p:spPr>
        <p:txBody>
          <a:bodyPr wrap="none" lIns="0" tIns="0" rIns="0" bIns="0" rtlCol="0" anchor="t"/>
          <a:lstStyle/>
          <a:p>
            <a:pPr marL="0" indent="0" algn="l">
              <a:lnSpc>
                <a:spcPts val="2750"/>
              </a:lnSpc>
              <a:buNone/>
            </a:pPr>
            <a:r>
              <a:rPr lang="en-US" sz="1700" dirty="0">
                <a:solidFill>
                  <a:srgbClr val="383838"/>
                </a:solidFill>
                <a:latin typeface="PT Serif" panose="020A0603040505020204" pitchFamily="18" charset="0"/>
                <a:ea typeface="DM Sans" pitchFamily="34" charset="-122"/>
                <a:cs typeface="DM Sans" pitchFamily="34" charset="-120"/>
              </a:rPr>
              <a:t>Sử dụng găng tay bảo hộ để tránh bị cắt hoặc trầy xước.</a:t>
            </a:r>
            <a:endParaRPr lang="en-US" sz="1700" dirty="0"/>
          </a:p>
        </p:txBody>
      </p:sp>
      <p:pic>
        <p:nvPicPr>
          <p:cNvPr id="7" name="Image 2" descr="preencoded.png"/>
          <p:cNvPicPr>
            <a:picLocks noChangeAspect="1"/>
          </p:cNvPicPr>
          <p:nvPr/>
        </p:nvPicPr>
        <p:blipFill>
          <a:blip r:embed="rId5"/>
          <a:stretch>
            <a:fillRect/>
          </a:stretch>
        </p:blipFill>
        <p:spPr>
          <a:xfrm>
            <a:off x="766882" y="4121706"/>
            <a:ext cx="1095494" cy="1752838"/>
          </a:xfrm>
          <a:prstGeom prst="rect">
            <a:avLst/>
          </a:prstGeom>
        </p:spPr>
      </p:pic>
      <p:sp>
        <p:nvSpPr>
          <p:cNvPr id="8" name="Text 3"/>
          <p:cNvSpPr/>
          <p:nvPr/>
        </p:nvSpPr>
        <p:spPr>
          <a:xfrm>
            <a:off x="2190988" y="4397692"/>
            <a:ext cx="2875836" cy="359331"/>
          </a:xfrm>
          <a:prstGeom prst="rect">
            <a:avLst/>
          </a:prstGeom>
          <a:noFill/>
          <a:ln/>
        </p:spPr>
        <p:txBody>
          <a:bodyPr wrap="none" lIns="0" tIns="0" rIns="0" bIns="0" rtlCol="0" anchor="t"/>
          <a:lstStyle/>
          <a:p>
            <a:pPr marL="0" indent="0" algn="l">
              <a:lnSpc>
                <a:spcPts val="2800"/>
              </a:lnSpc>
              <a:buNone/>
            </a:pPr>
            <a:r>
              <a:rPr lang="en-US" sz="2250" b="1" dirty="0">
                <a:solidFill>
                  <a:srgbClr val="383838"/>
                </a:solidFill>
                <a:latin typeface="PT Serif" pitchFamily="34" charset="0"/>
                <a:ea typeface="PT Serif" pitchFamily="34" charset="-122"/>
                <a:cs typeface="PT Serif" pitchFamily="34" charset="-120"/>
              </a:rPr>
              <a:t>Nâng Xoay</a:t>
            </a:r>
            <a:endParaRPr lang="en-US" sz="2250" b="1" dirty="0"/>
          </a:p>
        </p:txBody>
      </p:sp>
      <p:sp>
        <p:nvSpPr>
          <p:cNvPr id="9" name="Text 4"/>
          <p:cNvSpPr/>
          <p:nvPr/>
        </p:nvSpPr>
        <p:spPr>
          <a:xfrm>
            <a:off x="2190988" y="4831556"/>
            <a:ext cx="7113786" cy="701040"/>
          </a:xfrm>
          <a:prstGeom prst="rect">
            <a:avLst/>
          </a:prstGeom>
          <a:noFill/>
          <a:ln/>
        </p:spPr>
        <p:txBody>
          <a:bodyPr wrap="square" lIns="0" tIns="0" rIns="0" bIns="0" rtlCol="0" anchor="t"/>
          <a:lstStyle/>
          <a:p>
            <a:pPr marL="0" indent="0" algn="l">
              <a:lnSpc>
                <a:spcPts val="2750"/>
              </a:lnSpc>
              <a:buNone/>
            </a:pPr>
            <a:r>
              <a:rPr lang="en-US" sz="1700" dirty="0">
                <a:solidFill>
                  <a:srgbClr val="383838"/>
                </a:solidFill>
                <a:latin typeface="PT Serif" panose="020A0603040505020204" pitchFamily="18" charset="0"/>
                <a:ea typeface="DM Sans" pitchFamily="34" charset="-122"/>
                <a:cs typeface="DM Sans" pitchFamily="34" charset="-120"/>
              </a:rPr>
              <a:t>Thực hiện kỹ thuật nâng, xoay an toàn để tránh chấn thương cơ học.</a:t>
            </a:r>
            <a:endParaRPr lang="en-US" sz="1700" dirty="0"/>
          </a:p>
        </p:txBody>
      </p:sp>
      <p:pic>
        <p:nvPicPr>
          <p:cNvPr id="10" name="Image 3" descr="preencoded.png"/>
          <p:cNvPicPr>
            <a:picLocks noChangeAspect="1"/>
          </p:cNvPicPr>
          <p:nvPr/>
        </p:nvPicPr>
        <p:blipFill>
          <a:blip r:embed="rId6"/>
          <a:stretch>
            <a:fillRect/>
          </a:stretch>
        </p:blipFill>
        <p:spPr>
          <a:xfrm>
            <a:off x="766882" y="5874544"/>
            <a:ext cx="1095494" cy="1752838"/>
          </a:xfrm>
          <a:prstGeom prst="rect">
            <a:avLst/>
          </a:prstGeom>
        </p:spPr>
      </p:pic>
      <p:sp>
        <p:nvSpPr>
          <p:cNvPr id="11" name="Text 5"/>
          <p:cNvSpPr/>
          <p:nvPr/>
        </p:nvSpPr>
        <p:spPr>
          <a:xfrm>
            <a:off x="2190988" y="6093619"/>
            <a:ext cx="2875836" cy="359331"/>
          </a:xfrm>
          <a:prstGeom prst="rect">
            <a:avLst/>
          </a:prstGeom>
          <a:noFill/>
          <a:ln/>
        </p:spPr>
        <p:txBody>
          <a:bodyPr wrap="none" lIns="0" tIns="0" rIns="0" bIns="0" rtlCol="0" anchor="t"/>
          <a:lstStyle/>
          <a:p>
            <a:pPr marL="0" indent="0" algn="l">
              <a:lnSpc>
                <a:spcPts val="2800"/>
              </a:lnSpc>
              <a:buNone/>
            </a:pPr>
            <a:r>
              <a:rPr lang="en-US" sz="2250" b="1" dirty="0">
                <a:solidFill>
                  <a:srgbClr val="383838"/>
                </a:solidFill>
                <a:latin typeface="PT Serif" pitchFamily="34" charset="0"/>
                <a:ea typeface="PT Serif" pitchFamily="34" charset="-122"/>
                <a:cs typeface="PT Serif" pitchFamily="34" charset="-120"/>
              </a:rPr>
              <a:t>Không Gian</a:t>
            </a:r>
            <a:endParaRPr lang="en-US" sz="2250" b="1" dirty="0"/>
          </a:p>
        </p:txBody>
      </p:sp>
      <p:sp>
        <p:nvSpPr>
          <p:cNvPr id="12" name="Text 6"/>
          <p:cNvSpPr/>
          <p:nvPr/>
        </p:nvSpPr>
        <p:spPr>
          <a:xfrm>
            <a:off x="2190988" y="6584394"/>
            <a:ext cx="6186130" cy="350520"/>
          </a:xfrm>
          <a:prstGeom prst="rect">
            <a:avLst/>
          </a:prstGeom>
          <a:noFill/>
          <a:ln/>
        </p:spPr>
        <p:txBody>
          <a:bodyPr wrap="none" lIns="0" tIns="0" rIns="0" bIns="0" rtlCol="0" anchor="t"/>
          <a:lstStyle/>
          <a:p>
            <a:pPr marL="0" indent="0" algn="l">
              <a:lnSpc>
                <a:spcPts val="2750"/>
              </a:lnSpc>
              <a:buNone/>
            </a:pPr>
            <a:r>
              <a:rPr lang="en-US" sz="1700" dirty="0">
                <a:solidFill>
                  <a:srgbClr val="383838"/>
                </a:solidFill>
                <a:latin typeface="PT Serif" panose="020A0603040505020204" pitchFamily="18" charset="0"/>
                <a:ea typeface="DM Sans" pitchFamily="34" charset="-122"/>
                <a:cs typeface="DM Sans" pitchFamily="34" charset="-120"/>
              </a:rPr>
              <a:t>Không gian làm việc rộng rãi, gọn gàng, đủ ánh sáng.</a:t>
            </a:r>
            <a:endParaRPr lang="en-US" sz="1700" dirty="0"/>
          </a:p>
        </p:txBody>
      </p:sp>
      <p:pic>
        <p:nvPicPr>
          <p:cNvPr id="13" name="Image 0" descr="preencoded.png">
            <a:extLst>
              <a:ext uri="{FF2B5EF4-FFF2-40B4-BE49-F238E27FC236}">
                <a16:creationId xmlns:a16="http://schemas.microsoft.com/office/drawing/2014/main" id="{D07CA62A-6E72-5C1F-950F-3CB05D0C29C9}"/>
              </a:ext>
            </a:extLst>
          </p:cNvPr>
          <p:cNvPicPr>
            <a:picLocks noChangeAspect="1"/>
          </p:cNvPicPr>
          <p:nvPr/>
        </p:nvPicPr>
        <p:blipFill>
          <a:blip r:embed="rId7"/>
          <a:stretch>
            <a:fillRect/>
          </a:stretch>
        </p:blipFill>
        <p:spPr>
          <a:xfrm>
            <a:off x="11842766" y="7412335"/>
            <a:ext cx="2636330" cy="81726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8622"/>
          <a:stretch/>
        </p:blipFill>
        <p:spPr>
          <a:xfrm>
            <a:off x="9318547" y="2665928"/>
            <a:ext cx="4718463" cy="4643319"/>
          </a:xfrm>
          <a:prstGeom prst="rect">
            <a:avLst/>
          </a:prstGeom>
        </p:spPr>
      </p:pic>
      <p:sp>
        <p:nvSpPr>
          <p:cNvPr id="3" name="Text 0"/>
          <p:cNvSpPr/>
          <p:nvPr/>
        </p:nvSpPr>
        <p:spPr>
          <a:xfrm>
            <a:off x="772358" y="390048"/>
            <a:ext cx="5232440" cy="654010"/>
          </a:xfrm>
          <a:prstGeom prst="rect">
            <a:avLst/>
          </a:prstGeom>
          <a:noFill/>
          <a:ln/>
        </p:spPr>
        <p:txBody>
          <a:bodyPr wrap="none" lIns="0" tIns="0" rIns="0" bIns="0" rtlCol="0" anchor="t"/>
          <a:lstStyle/>
          <a:p>
            <a:pPr marL="0" indent="0" algn="ctr">
              <a:lnSpc>
                <a:spcPts val="5150"/>
              </a:lnSpc>
              <a:buNone/>
            </a:pPr>
            <a:r>
              <a:rPr lang="en-US" sz="4100" b="1" dirty="0">
                <a:solidFill>
                  <a:srgbClr val="020202"/>
                </a:solidFill>
                <a:latin typeface="PT Serif" pitchFamily="34" charset="0"/>
                <a:ea typeface="PT Serif" pitchFamily="34" charset="-122"/>
                <a:cs typeface="PT Serif" pitchFamily="34" charset="-120"/>
              </a:rPr>
              <a:t>Quy định chung</a:t>
            </a:r>
            <a:endParaRPr lang="en-US" sz="4100" dirty="0"/>
          </a:p>
        </p:txBody>
      </p:sp>
      <p:sp>
        <p:nvSpPr>
          <p:cNvPr id="4" name="Shape 1"/>
          <p:cNvSpPr/>
          <p:nvPr/>
        </p:nvSpPr>
        <p:spPr>
          <a:xfrm>
            <a:off x="985123" y="1674019"/>
            <a:ext cx="22860" cy="5834539"/>
          </a:xfrm>
          <a:prstGeom prst="roundRect">
            <a:avLst>
              <a:gd name="adj" fmla="val 130796"/>
            </a:avLst>
          </a:prstGeom>
          <a:solidFill>
            <a:srgbClr val="D8D4D4"/>
          </a:solidFill>
          <a:ln/>
        </p:spPr>
      </p:sp>
      <p:sp>
        <p:nvSpPr>
          <p:cNvPr id="5" name="Shape 2"/>
          <p:cNvSpPr/>
          <p:nvPr/>
        </p:nvSpPr>
        <p:spPr>
          <a:xfrm>
            <a:off x="1197888" y="2391608"/>
            <a:ext cx="697587" cy="22860"/>
          </a:xfrm>
          <a:prstGeom prst="roundRect">
            <a:avLst>
              <a:gd name="adj" fmla="val 130796"/>
            </a:avLst>
          </a:prstGeom>
          <a:solidFill>
            <a:srgbClr val="3965A7"/>
          </a:solidFill>
          <a:ln/>
        </p:spPr>
      </p:sp>
      <p:sp>
        <p:nvSpPr>
          <p:cNvPr id="6" name="Shape 3"/>
          <p:cNvSpPr/>
          <p:nvPr/>
        </p:nvSpPr>
        <p:spPr>
          <a:xfrm>
            <a:off x="772358" y="2178843"/>
            <a:ext cx="448389" cy="448389"/>
          </a:xfrm>
          <a:prstGeom prst="roundRect">
            <a:avLst>
              <a:gd name="adj" fmla="val 6668"/>
            </a:avLst>
          </a:prstGeom>
          <a:solidFill>
            <a:srgbClr val="204C8E"/>
          </a:solidFill>
          <a:ln/>
        </p:spPr>
      </p:sp>
      <p:sp>
        <p:nvSpPr>
          <p:cNvPr id="7" name="Text 4"/>
          <p:cNvSpPr/>
          <p:nvPr/>
        </p:nvSpPr>
        <p:spPr>
          <a:xfrm>
            <a:off x="912852" y="2245995"/>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092881" y="2153959"/>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Huấn luyện ATLD</a:t>
            </a:r>
            <a:endParaRPr lang="en-US" sz="2450" dirty="0"/>
          </a:p>
        </p:txBody>
      </p:sp>
      <p:sp>
        <p:nvSpPr>
          <p:cNvPr id="9" name="Text 6"/>
          <p:cNvSpPr/>
          <p:nvPr/>
        </p:nvSpPr>
        <p:spPr>
          <a:xfrm>
            <a:off x="2092881" y="2665928"/>
            <a:ext cx="6353532" cy="637699"/>
          </a:xfrm>
          <a:prstGeom prst="rect">
            <a:avLst/>
          </a:prstGeom>
          <a:noFill/>
          <a:ln/>
        </p:spPr>
        <p:txBody>
          <a:bodyPr wrap="squar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Tổ chức các khóa huấn luyện an toàn lao động định kỳ cho công nhân.</a:t>
            </a:r>
            <a:endParaRPr lang="en-US" sz="1550" dirty="0"/>
          </a:p>
        </p:txBody>
      </p:sp>
      <p:sp>
        <p:nvSpPr>
          <p:cNvPr id="10" name="Shape 7"/>
          <p:cNvSpPr/>
          <p:nvPr/>
        </p:nvSpPr>
        <p:spPr>
          <a:xfrm>
            <a:off x="1197888" y="3858578"/>
            <a:ext cx="697587" cy="22860"/>
          </a:xfrm>
          <a:prstGeom prst="roundRect">
            <a:avLst>
              <a:gd name="adj" fmla="val 130796"/>
            </a:avLst>
          </a:prstGeom>
          <a:solidFill>
            <a:srgbClr val="3965A7"/>
          </a:solidFill>
          <a:ln/>
        </p:spPr>
      </p:sp>
      <p:sp>
        <p:nvSpPr>
          <p:cNvPr id="11" name="Shape 8"/>
          <p:cNvSpPr/>
          <p:nvPr/>
        </p:nvSpPr>
        <p:spPr>
          <a:xfrm>
            <a:off x="772358" y="3645813"/>
            <a:ext cx="448389" cy="448389"/>
          </a:xfrm>
          <a:prstGeom prst="roundRect">
            <a:avLst>
              <a:gd name="adj" fmla="val 6668"/>
            </a:avLst>
          </a:prstGeom>
          <a:solidFill>
            <a:srgbClr val="204C8E"/>
          </a:solidFill>
          <a:ln/>
        </p:spPr>
      </p:sp>
      <p:sp>
        <p:nvSpPr>
          <p:cNvPr id="12" name="Text 9"/>
          <p:cNvSpPr/>
          <p:nvPr/>
        </p:nvSpPr>
        <p:spPr>
          <a:xfrm>
            <a:off x="912852" y="3712964"/>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092881" y="3620929"/>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Bảo trì thiết bị</a:t>
            </a:r>
            <a:endParaRPr lang="en-US" sz="2450" dirty="0"/>
          </a:p>
        </p:txBody>
      </p:sp>
      <p:sp>
        <p:nvSpPr>
          <p:cNvPr id="14" name="Text 11"/>
          <p:cNvSpPr/>
          <p:nvPr/>
        </p:nvSpPr>
        <p:spPr>
          <a:xfrm>
            <a:off x="2092881" y="4132898"/>
            <a:ext cx="6353532" cy="318849"/>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Thường xuyên kiểm tra và bảo dưỡng máy móc, thiết bị sản xuất.</a:t>
            </a:r>
            <a:endParaRPr lang="en-US" sz="1550" dirty="0"/>
          </a:p>
        </p:txBody>
      </p:sp>
      <p:sp>
        <p:nvSpPr>
          <p:cNvPr id="15" name="Shape 12"/>
          <p:cNvSpPr/>
          <p:nvPr/>
        </p:nvSpPr>
        <p:spPr>
          <a:xfrm>
            <a:off x="1197888" y="5287328"/>
            <a:ext cx="697587" cy="22860"/>
          </a:xfrm>
          <a:prstGeom prst="roundRect">
            <a:avLst>
              <a:gd name="adj" fmla="val 130796"/>
            </a:avLst>
          </a:prstGeom>
          <a:solidFill>
            <a:srgbClr val="3965A7"/>
          </a:solidFill>
          <a:ln/>
        </p:spPr>
      </p:sp>
      <p:sp>
        <p:nvSpPr>
          <p:cNvPr id="16" name="Shape 13"/>
          <p:cNvSpPr/>
          <p:nvPr/>
        </p:nvSpPr>
        <p:spPr>
          <a:xfrm>
            <a:off x="772358" y="5074563"/>
            <a:ext cx="448389" cy="448389"/>
          </a:xfrm>
          <a:prstGeom prst="roundRect">
            <a:avLst>
              <a:gd name="adj" fmla="val 6668"/>
            </a:avLst>
          </a:prstGeom>
          <a:solidFill>
            <a:srgbClr val="204C8E"/>
          </a:solidFill>
          <a:ln/>
        </p:spPr>
      </p:sp>
      <p:sp>
        <p:nvSpPr>
          <p:cNvPr id="17" name="Text 14"/>
          <p:cNvSpPr/>
          <p:nvPr/>
        </p:nvSpPr>
        <p:spPr>
          <a:xfrm>
            <a:off x="912852" y="5141714"/>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092881" y="5049679"/>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Thiết bị bảo hộ</a:t>
            </a:r>
            <a:endParaRPr lang="en-US" sz="2450" dirty="0"/>
          </a:p>
        </p:txBody>
      </p:sp>
      <p:sp>
        <p:nvSpPr>
          <p:cNvPr id="19" name="Text 16"/>
          <p:cNvSpPr/>
          <p:nvPr/>
        </p:nvSpPr>
        <p:spPr>
          <a:xfrm>
            <a:off x="2092881" y="5561648"/>
            <a:ext cx="6353532" cy="318849"/>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Cung cấp và đảm bảo sử dụng đúng các thiết bị bảo hộ cá nhân.</a:t>
            </a:r>
            <a:endParaRPr lang="en-US" sz="1550" dirty="0"/>
          </a:p>
        </p:txBody>
      </p:sp>
      <p:sp>
        <p:nvSpPr>
          <p:cNvPr id="20" name="Shape 17"/>
          <p:cNvSpPr/>
          <p:nvPr/>
        </p:nvSpPr>
        <p:spPr>
          <a:xfrm>
            <a:off x="1197888" y="6716078"/>
            <a:ext cx="697587" cy="22860"/>
          </a:xfrm>
          <a:prstGeom prst="roundRect">
            <a:avLst>
              <a:gd name="adj" fmla="val 130796"/>
            </a:avLst>
          </a:prstGeom>
          <a:solidFill>
            <a:srgbClr val="3965A7"/>
          </a:solidFill>
          <a:ln/>
        </p:spPr>
      </p:sp>
      <p:sp>
        <p:nvSpPr>
          <p:cNvPr id="21" name="Shape 18"/>
          <p:cNvSpPr/>
          <p:nvPr/>
        </p:nvSpPr>
        <p:spPr>
          <a:xfrm>
            <a:off x="772358" y="6503313"/>
            <a:ext cx="448389" cy="448389"/>
          </a:xfrm>
          <a:prstGeom prst="roundRect">
            <a:avLst>
              <a:gd name="adj" fmla="val 6668"/>
            </a:avLst>
          </a:prstGeom>
          <a:solidFill>
            <a:srgbClr val="204C8E"/>
          </a:solidFill>
          <a:ln/>
        </p:spPr>
      </p:sp>
      <p:sp>
        <p:nvSpPr>
          <p:cNvPr id="22" name="Text 19"/>
          <p:cNvSpPr/>
          <p:nvPr/>
        </p:nvSpPr>
        <p:spPr>
          <a:xfrm>
            <a:off x="912852" y="6570464"/>
            <a:ext cx="167283" cy="313968"/>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092881" y="6478429"/>
            <a:ext cx="3139440" cy="392430"/>
          </a:xfrm>
          <a:prstGeom prst="rect">
            <a:avLst/>
          </a:prstGeom>
          <a:noFill/>
          <a:ln/>
        </p:spPr>
        <p:txBody>
          <a:bodyPr wrap="none" lIns="0" tIns="0" rIns="0" bIns="0" rtlCol="0" anchor="t"/>
          <a:lstStyle/>
          <a:p>
            <a:pPr marL="0" indent="0" algn="l">
              <a:lnSpc>
                <a:spcPts val="3050"/>
              </a:lnSpc>
              <a:buNone/>
            </a:pPr>
            <a:r>
              <a:rPr lang="en-US" sz="2450" b="1" dirty="0">
                <a:solidFill>
                  <a:srgbClr val="383838"/>
                </a:solidFill>
                <a:latin typeface="PT Serif" pitchFamily="34" charset="0"/>
                <a:ea typeface="PT Serif" pitchFamily="34" charset="-122"/>
                <a:cs typeface="PT Serif" pitchFamily="34" charset="-120"/>
              </a:rPr>
              <a:t>Môi trường</a:t>
            </a:r>
            <a:endParaRPr lang="en-US" sz="2450" dirty="0"/>
          </a:p>
        </p:txBody>
      </p:sp>
      <p:sp>
        <p:nvSpPr>
          <p:cNvPr id="24" name="Text 21"/>
          <p:cNvSpPr/>
          <p:nvPr/>
        </p:nvSpPr>
        <p:spPr>
          <a:xfrm>
            <a:off x="2092881" y="6990398"/>
            <a:ext cx="6353532" cy="318849"/>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PT Serif" panose="020A0603040505020204" pitchFamily="18" charset="0"/>
                <a:ea typeface="DM Sans" pitchFamily="34" charset="-122"/>
                <a:cs typeface="DM Sans" pitchFamily="34" charset="-120"/>
              </a:rPr>
              <a:t>Duy trì không gian làm việc sạch sẽ, thoáng mát và đủ ánh sáng.</a:t>
            </a:r>
            <a:endParaRPr lang="en-US" sz="1550" dirty="0"/>
          </a:p>
        </p:txBody>
      </p:sp>
      <p:pic>
        <p:nvPicPr>
          <p:cNvPr id="25" name="Image 0" descr="preencoded.png">
            <a:extLst>
              <a:ext uri="{FF2B5EF4-FFF2-40B4-BE49-F238E27FC236}">
                <a16:creationId xmlns:a16="http://schemas.microsoft.com/office/drawing/2014/main" id="{49836FF2-5174-385B-1D1F-093732528592}"/>
              </a:ext>
            </a:extLst>
          </p:cNvPr>
          <p:cNvPicPr>
            <a:picLocks noChangeAspect="1"/>
          </p:cNvPicPr>
          <p:nvPr/>
        </p:nvPicPr>
        <p:blipFill>
          <a:blip r:embed="rId4"/>
          <a:stretch>
            <a:fillRect/>
          </a:stretch>
        </p:blipFill>
        <p:spPr>
          <a:xfrm>
            <a:off x="11842766" y="7412335"/>
            <a:ext cx="2636330" cy="81726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820811" y="3298746"/>
            <a:ext cx="3901440" cy="3268980"/>
          </a:xfrm>
          <a:prstGeom prst="rect">
            <a:avLst/>
          </a:prstGeom>
        </p:spPr>
      </p:pic>
      <p:sp>
        <p:nvSpPr>
          <p:cNvPr id="3" name="Text 0"/>
          <p:cNvSpPr/>
          <p:nvPr/>
        </p:nvSpPr>
        <p:spPr>
          <a:xfrm>
            <a:off x="602813" y="642104"/>
            <a:ext cx="6712387" cy="650677"/>
          </a:xfrm>
          <a:prstGeom prst="rect">
            <a:avLst/>
          </a:prstGeom>
          <a:noFill/>
          <a:ln/>
        </p:spPr>
        <p:txBody>
          <a:bodyPr wrap="none" lIns="0" tIns="0" rIns="0" bIns="0" rtlCol="0" anchor="t"/>
          <a:lstStyle/>
          <a:p>
            <a:pPr marL="0" indent="0">
              <a:lnSpc>
                <a:spcPts val="5100"/>
              </a:lnSpc>
              <a:buNone/>
            </a:pPr>
            <a:r>
              <a:rPr lang="en-US" sz="4050" b="1" dirty="0">
                <a:solidFill>
                  <a:srgbClr val="020202"/>
                </a:solidFill>
                <a:latin typeface="PT Serif" pitchFamily="34" charset="0"/>
                <a:ea typeface="PT Serif" pitchFamily="34" charset="-122"/>
                <a:cs typeface="PT Serif" pitchFamily="34" charset="-120"/>
              </a:rPr>
              <a:t>Xử lý tình huống khẩn cấp</a:t>
            </a:r>
            <a:endParaRPr lang="en-US" sz="4050" dirty="0"/>
          </a:p>
        </p:txBody>
      </p:sp>
      <p:sp>
        <p:nvSpPr>
          <p:cNvPr id="4" name="Shape 1"/>
          <p:cNvSpPr/>
          <p:nvPr/>
        </p:nvSpPr>
        <p:spPr>
          <a:xfrm>
            <a:off x="980003" y="1975485"/>
            <a:ext cx="22860" cy="5226725"/>
          </a:xfrm>
          <a:prstGeom prst="roundRect">
            <a:avLst>
              <a:gd name="adj" fmla="val 130125"/>
            </a:avLst>
          </a:prstGeom>
          <a:solidFill>
            <a:srgbClr val="D8D4D4"/>
          </a:solidFill>
          <a:ln/>
        </p:spPr>
      </p:sp>
      <p:sp>
        <p:nvSpPr>
          <p:cNvPr id="5" name="Shape 2"/>
          <p:cNvSpPr/>
          <p:nvPr/>
        </p:nvSpPr>
        <p:spPr>
          <a:xfrm>
            <a:off x="1191637" y="2410063"/>
            <a:ext cx="694015" cy="22860"/>
          </a:xfrm>
          <a:prstGeom prst="roundRect">
            <a:avLst>
              <a:gd name="adj" fmla="val 130125"/>
            </a:avLst>
          </a:prstGeom>
          <a:solidFill>
            <a:srgbClr val="3965A7"/>
          </a:solidFill>
          <a:ln/>
        </p:spPr>
      </p:sp>
      <p:sp>
        <p:nvSpPr>
          <p:cNvPr id="6" name="Shape 3"/>
          <p:cNvSpPr/>
          <p:nvPr/>
        </p:nvSpPr>
        <p:spPr>
          <a:xfrm>
            <a:off x="768370" y="2198489"/>
            <a:ext cx="446127" cy="446127"/>
          </a:xfrm>
          <a:prstGeom prst="roundRect">
            <a:avLst>
              <a:gd name="adj" fmla="val 6668"/>
            </a:avLst>
          </a:prstGeom>
          <a:solidFill>
            <a:srgbClr val="204C8E"/>
          </a:solidFill>
          <a:ln/>
        </p:spPr>
      </p:sp>
      <p:sp>
        <p:nvSpPr>
          <p:cNvPr id="7" name="Text 4"/>
          <p:cNvSpPr/>
          <p:nvPr/>
        </p:nvSpPr>
        <p:spPr>
          <a:xfrm>
            <a:off x="908149" y="2265402"/>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082046" y="2173724"/>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Dừng máy</a:t>
            </a:r>
            <a:endParaRPr lang="en-US" sz="2000" dirty="0"/>
          </a:p>
        </p:txBody>
      </p:sp>
      <p:sp>
        <p:nvSpPr>
          <p:cNvPr id="9" name="Text 6"/>
          <p:cNvSpPr/>
          <p:nvPr/>
        </p:nvSpPr>
        <p:spPr>
          <a:xfrm>
            <a:off x="2082046" y="2617946"/>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191637" y="3766304"/>
            <a:ext cx="694015" cy="22860"/>
          </a:xfrm>
          <a:prstGeom prst="roundRect">
            <a:avLst>
              <a:gd name="adj" fmla="val 130125"/>
            </a:avLst>
          </a:prstGeom>
          <a:solidFill>
            <a:srgbClr val="3965A7"/>
          </a:solidFill>
          <a:ln/>
        </p:spPr>
      </p:sp>
      <p:sp>
        <p:nvSpPr>
          <p:cNvPr id="11" name="Shape 8"/>
          <p:cNvSpPr/>
          <p:nvPr/>
        </p:nvSpPr>
        <p:spPr>
          <a:xfrm>
            <a:off x="768370" y="3554730"/>
            <a:ext cx="446127" cy="446127"/>
          </a:xfrm>
          <a:prstGeom prst="roundRect">
            <a:avLst>
              <a:gd name="adj" fmla="val 6668"/>
            </a:avLst>
          </a:prstGeom>
          <a:solidFill>
            <a:srgbClr val="204C8E"/>
          </a:solidFill>
          <a:ln/>
        </p:spPr>
      </p:sp>
      <p:sp>
        <p:nvSpPr>
          <p:cNvPr id="12" name="Text 9"/>
          <p:cNvSpPr/>
          <p:nvPr/>
        </p:nvSpPr>
        <p:spPr>
          <a:xfrm>
            <a:off x="908149" y="3621643"/>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082046" y="3529965"/>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Sơ cứu</a:t>
            </a:r>
            <a:endParaRPr lang="en-US" sz="2000" dirty="0"/>
          </a:p>
        </p:txBody>
      </p:sp>
      <p:sp>
        <p:nvSpPr>
          <p:cNvPr id="14" name="Text 11"/>
          <p:cNvSpPr/>
          <p:nvPr/>
        </p:nvSpPr>
        <p:spPr>
          <a:xfrm>
            <a:off x="2082046" y="3974187"/>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191637" y="5122545"/>
            <a:ext cx="694015" cy="22860"/>
          </a:xfrm>
          <a:prstGeom prst="roundRect">
            <a:avLst>
              <a:gd name="adj" fmla="val 130125"/>
            </a:avLst>
          </a:prstGeom>
          <a:solidFill>
            <a:srgbClr val="3965A7"/>
          </a:solidFill>
          <a:ln/>
        </p:spPr>
      </p:sp>
      <p:sp>
        <p:nvSpPr>
          <p:cNvPr id="16" name="Shape 13"/>
          <p:cNvSpPr/>
          <p:nvPr/>
        </p:nvSpPr>
        <p:spPr>
          <a:xfrm>
            <a:off x="768370" y="4910971"/>
            <a:ext cx="446127" cy="446127"/>
          </a:xfrm>
          <a:prstGeom prst="roundRect">
            <a:avLst>
              <a:gd name="adj" fmla="val 6668"/>
            </a:avLst>
          </a:prstGeom>
          <a:solidFill>
            <a:srgbClr val="204C8E"/>
          </a:solidFill>
          <a:ln/>
        </p:spPr>
      </p:sp>
      <p:sp>
        <p:nvSpPr>
          <p:cNvPr id="17" name="Text 14"/>
          <p:cNvSpPr/>
          <p:nvPr/>
        </p:nvSpPr>
        <p:spPr>
          <a:xfrm>
            <a:off x="908149" y="4977884"/>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082046" y="4886206"/>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Gọi cấp cứu</a:t>
            </a:r>
            <a:endParaRPr lang="en-US" sz="2000" dirty="0"/>
          </a:p>
        </p:txBody>
      </p:sp>
      <p:sp>
        <p:nvSpPr>
          <p:cNvPr id="19" name="Text 16"/>
          <p:cNvSpPr/>
          <p:nvPr/>
        </p:nvSpPr>
        <p:spPr>
          <a:xfrm>
            <a:off x="2082046" y="5330428"/>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191637" y="6478786"/>
            <a:ext cx="694015" cy="22860"/>
          </a:xfrm>
          <a:prstGeom prst="roundRect">
            <a:avLst>
              <a:gd name="adj" fmla="val 130125"/>
            </a:avLst>
          </a:prstGeom>
          <a:solidFill>
            <a:srgbClr val="3965A7"/>
          </a:solidFill>
          <a:ln/>
        </p:spPr>
      </p:sp>
      <p:sp>
        <p:nvSpPr>
          <p:cNvPr id="21" name="Shape 18"/>
          <p:cNvSpPr/>
          <p:nvPr/>
        </p:nvSpPr>
        <p:spPr>
          <a:xfrm>
            <a:off x="768370" y="6267212"/>
            <a:ext cx="446127" cy="446127"/>
          </a:xfrm>
          <a:prstGeom prst="roundRect">
            <a:avLst>
              <a:gd name="adj" fmla="val 6668"/>
            </a:avLst>
          </a:prstGeom>
          <a:solidFill>
            <a:srgbClr val="204C8E"/>
          </a:solidFill>
          <a:ln/>
        </p:spPr>
      </p:sp>
      <p:sp>
        <p:nvSpPr>
          <p:cNvPr id="22" name="Text 19"/>
          <p:cNvSpPr/>
          <p:nvPr/>
        </p:nvSpPr>
        <p:spPr>
          <a:xfrm>
            <a:off x="908149" y="6334125"/>
            <a:ext cx="166449" cy="31230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082046" y="6242447"/>
            <a:ext cx="2602825" cy="325279"/>
          </a:xfrm>
          <a:prstGeom prst="rect">
            <a:avLst/>
          </a:prstGeom>
          <a:noFill/>
          <a:ln/>
        </p:spPr>
        <p:txBody>
          <a:bodyPr wrap="none" lIns="0" tIns="0" rIns="0" bIns="0" rtlCol="0" anchor="t"/>
          <a:lstStyle/>
          <a:p>
            <a:pPr marL="0" indent="0" algn="l">
              <a:lnSpc>
                <a:spcPts val="2550"/>
              </a:lnSpc>
              <a:buNone/>
            </a:pPr>
            <a:r>
              <a:rPr lang="en-US" sz="2000" b="1" dirty="0">
                <a:solidFill>
                  <a:srgbClr val="383838"/>
                </a:solidFill>
                <a:latin typeface="PT Serif" pitchFamily="34" charset="0"/>
                <a:ea typeface="PT Serif" pitchFamily="34" charset="-122"/>
                <a:cs typeface="PT Serif" pitchFamily="34" charset="-120"/>
              </a:rPr>
              <a:t>Báo cáo</a:t>
            </a:r>
            <a:endParaRPr lang="en-US" sz="2000" dirty="0"/>
          </a:p>
        </p:txBody>
      </p:sp>
      <p:sp>
        <p:nvSpPr>
          <p:cNvPr id="24" name="Text 21"/>
          <p:cNvSpPr/>
          <p:nvPr/>
        </p:nvSpPr>
        <p:spPr>
          <a:xfrm>
            <a:off x="2082046" y="6686669"/>
            <a:ext cx="6367939" cy="317302"/>
          </a:xfrm>
          <a:prstGeom prst="rect">
            <a:avLst/>
          </a:prstGeom>
          <a:noFill/>
          <a:ln/>
        </p:spPr>
        <p:txBody>
          <a:bodyPr wrap="none" lIns="0" tIns="0" rIns="0" bIns="0" rtlCol="0" anchor="t"/>
          <a:lstStyle/>
          <a:p>
            <a:pPr marL="0" indent="0" algn="l">
              <a:lnSpc>
                <a:spcPts val="2450"/>
              </a:lnSpc>
              <a:buNone/>
            </a:pPr>
            <a:r>
              <a:rPr lang="en-US" sz="1550" dirty="0">
                <a:solidFill>
                  <a:srgbClr val="383838"/>
                </a:solidFill>
                <a:latin typeface="PT Serif" panose="020A0603040505020204" pitchFamily="18"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C6E04616-9897-E1E3-45A8-74C71137A1BC}"/>
              </a:ext>
            </a:extLst>
          </p:cNvPr>
          <p:cNvPicPr>
            <a:picLocks noChangeAspect="1"/>
          </p:cNvPicPr>
          <p:nvPr/>
        </p:nvPicPr>
        <p:blipFill>
          <a:blip r:embed="rId4"/>
          <a:stretch>
            <a:fillRect/>
          </a:stretch>
        </p:blipFill>
        <p:spPr>
          <a:xfrm>
            <a:off x="11842766" y="7412335"/>
            <a:ext cx="2636330" cy="81726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06060" y="3785710"/>
            <a:ext cx="4919186" cy="1524953"/>
          </a:xfrm>
          <a:prstGeom prst="rect">
            <a:avLst/>
          </a:prstGeom>
        </p:spPr>
      </p:pic>
      <p:sp>
        <p:nvSpPr>
          <p:cNvPr id="3" name="Text 0"/>
          <p:cNvSpPr/>
          <p:nvPr/>
        </p:nvSpPr>
        <p:spPr>
          <a:xfrm>
            <a:off x="793790" y="1102757"/>
            <a:ext cx="5954197" cy="744260"/>
          </a:xfrm>
          <a:prstGeom prst="rect">
            <a:avLst/>
          </a:prstGeom>
          <a:noFill/>
          <a:ln/>
        </p:spPr>
        <p:txBody>
          <a:bodyPr wrap="none" lIns="0" tIns="0" rIns="0" bIns="0" rtlCol="0" anchor="t"/>
          <a:lstStyle/>
          <a:p>
            <a:pPr marL="0" indent="0">
              <a:lnSpc>
                <a:spcPts val="5850"/>
              </a:lnSpc>
              <a:buNone/>
            </a:pPr>
            <a:r>
              <a:rPr lang="en-US" sz="4650" b="1" dirty="0">
                <a:solidFill>
                  <a:srgbClr val="020202"/>
                </a:solidFill>
                <a:latin typeface="PT Serif" pitchFamily="34" charset="0"/>
                <a:ea typeface="PT Serif" pitchFamily="34" charset="-122"/>
                <a:cs typeface="PT Serif" pitchFamily="34" charset="-120"/>
              </a:rPr>
              <a:t>Tài liệu tham khảo</a:t>
            </a:r>
            <a:endParaRPr lang="en-US" sz="4650" dirty="0"/>
          </a:p>
        </p:txBody>
      </p:sp>
      <p:sp>
        <p:nvSpPr>
          <p:cNvPr id="4" name="Shape 1"/>
          <p:cNvSpPr/>
          <p:nvPr/>
        </p:nvSpPr>
        <p:spPr>
          <a:xfrm>
            <a:off x="1033701" y="2699483"/>
            <a:ext cx="30480" cy="4939665"/>
          </a:xfrm>
          <a:prstGeom prst="roundRect">
            <a:avLst>
              <a:gd name="adj" fmla="val 111628"/>
            </a:avLst>
          </a:prstGeom>
          <a:solidFill>
            <a:srgbClr val="D8D4D4"/>
          </a:solidFill>
          <a:ln/>
        </p:spPr>
      </p:sp>
      <p:sp>
        <p:nvSpPr>
          <p:cNvPr id="5" name="Shape 2"/>
          <p:cNvSpPr/>
          <p:nvPr/>
        </p:nvSpPr>
        <p:spPr>
          <a:xfrm>
            <a:off x="1273612" y="3194545"/>
            <a:ext cx="793790" cy="30480"/>
          </a:xfrm>
          <a:prstGeom prst="roundRect">
            <a:avLst>
              <a:gd name="adj" fmla="val 111628"/>
            </a:avLst>
          </a:prstGeom>
          <a:solidFill>
            <a:srgbClr val="3965A7"/>
          </a:solidFill>
          <a:ln/>
        </p:spPr>
      </p:sp>
      <p:sp>
        <p:nvSpPr>
          <p:cNvPr id="6" name="Shape 3"/>
          <p:cNvSpPr/>
          <p:nvPr/>
        </p:nvSpPr>
        <p:spPr>
          <a:xfrm>
            <a:off x="793790" y="2954634"/>
            <a:ext cx="510302" cy="510302"/>
          </a:xfrm>
          <a:prstGeom prst="roundRect">
            <a:avLst>
              <a:gd name="adj" fmla="val 6667"/>
            </a:avLst>
          </a:prstGeom>
          <a:solidFill>
            <a:srgbClr val="204C8E"/>
          </a:solidFill>
          <a:ln/>
        </p:spPr>
      </p:sp>
      <p:sp>
        <p:nvSpPr>
          <p:cNvPr id="7" name="Text 4"/>
          <p:cNvSpPr/>
          <p:nvPr/>
        </p:nvSpPr>
        <p:spPr>
          <a:xfrm>
            <a:off x="953691" y="3031072"/>
            <a:ext cx="190381" cy="357307"/>
          </a:xfrm>
          <a:prstGeom prst="rect">
            <a:avLst/>
          </a:prstGeom>
          <a:noFill/>
          <a:ln/>
        </p:spPr>
        <p:txBody>
          <a:bodyPr wrap="none" lIns="0" tIns="0" rIns="0" bIns="0" rtlCol="0" anchor="t"/>
          <a:lstStyle/>
          <a:p>
            <a:pPr marL="0" indent="0" algn="ctr">
              <a:lnSpc>
                <a:spcPts val="2800"/>
              </a:lnSpc>
              <a:buNone/>
            </a:pPr>
            <a:r>
              <a:rPr lang="en-US" sz="2800" dirty="0">
                <a:solidFill>
                  <a:srgbClr val="FFFFFF"/>
                </a:solidFill>
                <a:latin typeface="PT Serif" pitchFamily="34" charset="0"/>
                <a:ea typeface="PT Serif" pitchFamily="34" charset="-122"/>
                <a:cs typeface="PT Serif" pitchFamily="34" charset="-120"/>
              </a:rPr>
              <a:t>1</a:t>
            </a:r>
            <a:endParaRPr lang="en-US" sz="2800" dirty="0"/>
          </a:p>
        </p:txBody>
      </p:sp>
      <p:sp>
        <p:nvSpPr>
          <p:cNvPr id="8" name="Text 5"/>
          <p:cNvSpPr/>
          <p:nvPr/>
        </p:nvSpPr>
        <p:spPr>
          <a:xfrm>
            <a:off x="2296478" y="2926297"/>
            <a:ext cx="3774877" cy="372070"/>
          </a:xfrm>
          <a:prstGeom prst="rect">
            <a:avLst/>
          </a:prstGeom>
          <a:noFill/>
          <a:ln/>
        </p:spPr>
        <p:txBody>
          <a:bodyPr wrap="none" lIns="0" tIns="0" rIns="0" bIns="0" rtlCol="0" anchor="t"/>
          <a:lstStyle/>
          <a:p>
            <a:pPr marL="0" indent="0" algn="l">
              <a:lnSpc>
                <a:spcPts val="2900"/>
              </a:lnSpc>
              <a:buNone/>
            </a:pPr>
            <a:r>
              <a:rPr lang="en-US" sz="2300" b="1" dirty="0">
                <a:solidFill>
                  <a:srgbClr val="383838"/>
                </a:solidFill>
                <a:latin typeface="PT Serif" pitchFamily="34" charset="0"/>
                <a:ea typeface="PT Serif" pitchFamily="34" charset="-122"/>
                <a:cs typeface="PT Serif" pitchFamily="34" charset="-120"/>
              </a:rPr>
              <a:t>Bài kiểm tra ATLD nhóm 3</a:t>
            </a:r>
            <a:endParaRPr lang="en-US" sz="2300" dirty="0"/>
          </a:p>
        </p:txBody>
      </p:sp>
      <p:sp>
        <p:nvSpPr>
          <p:cNvPr id="9" name="Text 6"/>
          <p:cNvSpPr/>
          <p:nvPr/>
        </p:nvSpPr>
        <p:spPr>
          <a:xfrm>
            <a:off x="2296478" y="3434456"/>
            <a:ext cx="5968722" cy="362903"/>
          </a:xfrm>
          <a:prstGeom prst="rect">
            <a:avLst/>
          </a:prstGeom>
          <a:noFill/>
          <a:ln/>
        </p:spPr>
        <p:txBody>
          <a:bodyPr wrap="none" lIns="0" tIns="0" rIns="0" bIns="0" rtlCol="0" anchor="t"/>
          <a:lstStyle/>
          <a:p>
            <a:pPr marL="0" indent="0" algn="l">
              <a:lnSpc>
                <a:spcPts val="2850"/>
              </a:lnSpc>
              <a:buNone/>
            </a:pPr>
            <a:r>
              <a:rPr lang="en-US" sz="1750" b="1" u="sng" dirty="0">
                <a:solidFill>
                  <a:srgbClr val="0563C1"/>
                </a:solidFill>
                <a:latin typeface="PT Serif" panose="020A0603040505020204" pitchFamily="18"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solidFill>
                <a:srgbClr val="0563C1"/>
              </a:solidFill>
            </a:endParaRPr>
          </a:p>
        </p:txBody>
      </p:sp>
      <p:sp>
        <p:nvSpPr>
          <p:cNvPr id="10" name="Shape 7"/>
          <p:cNvSpPr/>
          <p:nvPr/>
        </p:nvSpPr>
        <p:spPr>
          <a:xfrm>
            <a:off x="1273612" y="4746048"/>
            <a:ext cx="793790" cy="30480"/>
          </a:xfrm>
          <a:prstGeom prst="roundRect">
            <a:avLst>
              <a:gd name="adj" fmla="val 111628"/>
            </a:avLst>
          </a:prstGeom>
          <a:solidFill>
            <a:srgbClr val="3965A7"/>
          </a:solidFill>
          <a:ln/>
        </p:spPr>
      </p:sp>
      <p:sp>
        <p:nvSpPr>
          <p:cNvPr id="11" name="Shape 8"/>
          <p:cNvSpPr/>
          <p:nvPr/>
        </p:nvSpPr>
        <p:spPr>
          <a:xfrm>
            <a:off x="793790" y="4506138"/>
            <a:ext cx="510302" cy="510302"/>
          </a:xfrm>
          <a:prstGeom prst="roundRect">
            <a:avLst>
              <a:gd name="adj" fmla="val 6667"/>
            </a:avLst>
          </a:prstGeom>
          <a:solidFill>
            <a:srgbClr val="204C8E"/>
          </a:solidFill>
          <a:ln/>
        </p:spPr>
      </p:sp>
      <p:sp>
        <p:nvSpPr>
          <p:cNvPr id="12" name="Text 9"/>
          <p:cNvSpPr/>
          <p:nvPr/>
        </p:nvSpPr>
        <p:spPr>
          <a:xfrm>
            <a:off x="953691" y="4582576"/>
            <a:ext cx="190381" cy="357307"/>
          </a:xfrm>
          <a:prstGeom prst="rect">
            <a:avLst/>
          </a:prstGeom>
          <a:noFill/>
          <a:ln/>
        </p:spPr>
        <p:txBody>
          <a:bodyPr wrap="none" lIns="0" tIns="0" rIns="0" bIns="0" rtlCol="0" anchor="t"/>
          <a:lstStyle/>
          <a:p>
            <a:pPr marL="0" indent="0" algn="ctr">
              <a:lnSpc>
                <a:spcPts val="2800"/>
              </a:lnSpc>
              <a:buNone/>
            </a:pPr>
            <a:r>
              <a:rPr lang="en-US" sz="2800" dirty="0">
                <a:solidFill>
                  <a:srgbClr val="FFFFFF"/>
                </a:solidFill>
                <a:latin typeface="PT Serif" pitchFamily="34" charset="0"/>
                <a:ea typeface="PT Serif" pitchFamily="34" charset="-122"/>
                <a:cs typeface="PT Serif" pitchFamily="34" charset="-120"/>
              </a:rPr>
              <a:t>2</a:t>
            </a:r>
            <a:endParaRPr lang="en-US" sz="2800" dirty="0"/>
          </a:p>
        </p:txBody>
      </p:sp>
      <p:sp>
        <p:nvSpPr>
          <p:cNvPr id="13" name="Text 10"/>
          <p:cNvSpPr/>
          <p:nvPr/>
        </p:nvSpPr>
        <p:spPr>
          <a:xfrm>
            <a:off x="2296478" y="4477801"/>
            <a:ext cx="5285661" cy="446603"/>
          </a:xfrm>
          <a:prstGeom prst="rect">
            <a:avLst/>
          </a:prstGeom>
          <a:noFill/>
          <a:ln/>
        </p:spPr>
        <p:txBody>
          <a:bodyPr wrap="none" lIns="0" tIns="0" rIns="0" bIns="0" rtlCol="0" anchor="t"/>
          <a:lstStyle/>
          <a:p>
            <a:pPr marL="0" indent="0" algn="l">
              <a:lnSpc>
                <a:spcPts val="3500"/>
              </a:lnSpc>
              <a:buNone/>
            </a:pPr>
            <a:r>
              <a:rPr lang="en-US" sz="2800" b="1" dirty="0">
                <a:solidFill>
                  <a:srgbClr val="383838"/>
                </a:solidFill>
                <a:latin typeface="PT Serif" pitchFamily="34" charset="0"/>
                <a:ea typeface="PT Serif" pitchFamily="34" charset="-122"/>
                <a:cs typeface="PT Serif" pitchFamily="34" charset="-120"/>
              </a:rPr>
              <a:t>Bảng báo giá huấn luyện ATLD</a:t>
            </a:r>
            <a:endParaRPr lang="en-US" sz="2800" dirty="0"/>
          </a:p>
        </p:txBody>
      </p:sp>
      <p:sp>
        <p:nvSpPr>
          <p:cNvPr id="14" name="Text 11"/>
          <p:cNvSpPr/>
          <p:nvPr/>
        </p:nvSpPr>
        <p:spPr>
          <a:xfrm>
            <a:off x="2296478" y="5060492"/>
            <a:ext cx="5968722" cy="362903"/>
          </a:xfrm>
          <a:prstGeom prst="rect">
            <a:avLst/>
          </a:prstGeom>
          <a:noFill/>
          <a:ln/>
        </p:spPr>
        <p:txBody>
          <a:bodyPr wrap="none" lIns="0" tIns="0" rIns="0" bIns="0" rtlCol="0" anchor="t"/>
          <a:lstStyle/>
          <a:p>
            <a:pPr marL="0" indent="0" algn="l">
              <a:lnSpc>
                <a:spcPts val="2850"/>
              </a:lnSpc>
              <a:buNone/>
            </a:pPr>
            <a:r>
              <a:rPr lang="en-US" sz="1750" b="1" u="sng" dirty="0">
                <a:solidFill>
                  <a:srgbClr val="0563C1"/>
                </a:solidFill>
                <a:latin typeface="PT Serif" panose="020A0603040505020204" pitchFamily="18"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Xem chi tiết</a:t>
            </a:r>
            <a:endParaRPr lang="en-US" sz="1750" dirty="0">
              <a:solidFill>
                <a:srgbClr val="0563C1"/>
              </a:solidFill>
            </a:endParaRPr>
          </a:p>
        </p:txBody>
      </p:sp>
      <p:sp>
        <p:nvSpPr>
          <p:cNvPr id="15" name="Shape 12"/>
          <p:cNvSpPr/>
          <p:nvPr/>
        </p:nvSpPr>
        <p:spPr>
          <a:xfrm>
            <a:off x="1273612" y="6372085"/>
            <a:ext cx="793790" cy="30480"/>
          </a:xfrm>
          <a:prstGeom prst="roundRect">
            <a:avLst>
              <a:gd name="adj" fmla="val 111628"/>
            </a:avLst>
          </a:prstGeom>
          <a:solidFill>
            <a:srgbClr val="3965A7"/>
          </a:solidFill>
          <a:ln/>
        </p:spPr>
      </p:sp>
      <p:sp>
        <p:nvSpPr>
          <p:cNvPr id="16" name="Shape 13"/>
          <p:cNvSpPr/>
          <p:nvPr/>
        </p:nvSpPr>
        <p:spPr>
          <a:xfrm>
            <a:off x="793790" y="6132174"/>
            <a:ext cx="510302" cy="510302"/>
          </a:xfrm>
          <a:prstGeom prst="roundRect">
            <a:avLst>
              <a:gd name="adj" fmla="val 6667"/>
            </a:avLst>
          </a:prstGeom>
          <a:solidFill>
            <a:srgbClr val="204C8E"/>
          </a:solidFill>
          <a:ln/>
        </p:spPr>
      </p:sp>
      <p:sp>
        <p:nvSpPr>
          <p:cNvPr id="17" name="Text 14"/>
          <p:cNvSpPr/>
          <p:nvPr/>
        </p:nvSpPr>
        <p:spPr>
          <a:xfrm>
            <a:off x="953691" y="6208612"/>
            <a:ext cx="190381" cy="357307"/>
          </a:xfrm>
          <a:prstGeom prst="rect">
            <a:avLst/>
          </a:prstGeom>
          <a:noFill/>
          <a:ln/>
        </p:spPr>
        <p:txBody>
          <a:bodyPr wrap="none" lIns="0" tIns="0" rIns="0" bIns="0" rtlCol="0" anchor="t"/>
          <a:lstStyle/>
          <a:p>
            <a:pPr marL="0" indent="0" algn="ctr">
              <a:lnSpc>
                <a:spcPts val="2800"/>
              </a:lnSpc>
              <a:buNone/>
            </a:pPr>
            <a:r>
              <a:rPr lang="en-US" sz="2800" dirty="0">
                <a:solidFill>
                  <a:srgbClr val="FFFFFF"/>
                </a:solidFill>
                <a:latin typeface="PT Serif" pitchFamily="34" charset="0"/>
                <a:ea typeface="PT Serif" pitchFamily="34" charset="-122"/>
                <a:cs typeface="PT Serif" pitchFamily="34" charset="-120"/>
              </a:rPr>
              <a:t>3</a:t>
            </a:r>
            <a:endParaRPr lang="en-US" sz="2800" dirty="0"/>
          </a:p>
        </p:txBody>
      </p:sp>
      <p:sp>
        <p:nvSpPr>
          <p:cNvPr id="18" name="Text 15"/>
          <p:cNvSpPr/>
          <p:nvPr/>
        </p:nvSpPr>
        <p:spPr>
          <a:xfrm>
            <a:off x="2296478" y="6103837"/>
            <a:ext cx="4435793" cy="446603"/>
          </a:xfrm>
          <a:prstGeom prst="rect">
            <a:avLst/>
          </a:prstGeom>
          <a:noFill/>
          <a:ln/>
        </p:spPr>
        <p:txBody>
          <a:bodyPr wrap="none" lIns="0" tIns="0" rIns="0" bIns="0" rtlCol="0" anchor="t"/>
          <a:lstStyle/>
          <a:p>
            <a:pPr marL="0" indent="0" algn="l">
              <a:lnSpc>
                <a:spcPts val="3500"/>
              </a:lnSpc>
              <a:buNone/>
            </a:pPr>
            <a:r>
              <a:rPr lang="en-US" sz="2800" b="1" dirty="0">
                <a:solidFill>
                  <a:srgbClr val="383838"/>
                </a:solidFill>
                <a:latin typeface="PT Serif" pitchFamily="34" charset="0"/>
                <a:ea typeface="PT Serif" pitchFamily="34" charset="-122"/>
                <a:cs typeface="PT Serif" pitchFamily="34" charset="-120"/>
              </a:rPr>
              <a:t>Tải về tài liệu (download)</a:t>
            </a:r>
            <a:endParaRPr lang="en-US" sz="2800" dirty="0"/>
          </a:p>
        </p:txBody>
      </p:sp>
      <p:sp>
        <p:nvSpPr>
          <p:cNvPr id="19" name="Text 16"/>
          <p:cNvSpPr/>
          <p:nvPr/>
        </p:nvSpPr>
        <p:spPr>
          <a:xfrm>
            <a:off x="2296478" y="6686529"/>
            <a:ext cx="5968722" cy="725805"/>
          </a:xfrm>
          <a:prstGeom prst="rect">
            <a:avLst/>
          </a:prstGeom>
          <a:noFill/>
          <a:ln/>
        </p:spPr>
        <p:txBody>
          <a:bodyPr wrap="square" lIns="0" tIns="0" rIns="0" bIns="0" rtlCol="0" anchor="t"/>
          <a:lstStyle/>
          <a:p>
            <a:pPr marL="0" indent="0" algn="l">
              <a:lnSpc>
                <a:spcPts val="2850"/>
              </a:lnSpc>
              <a:buNone/>
            </a:pPr>
            <a:r>
              <a:rPr lang="en-US" sz="1750" b="1" u="sng" dirty="0">
                <a:solidFill>
                  <a:srgbClr val="E04F00"/>
                </a:solidFill>
                <a:latin typeface="PT Serif" panose="020A0603040505020204" pitchFamily="18" charset="0"/>
                <a:ea typeface="DM Sans" pitchFamily="34" charset="-122"/>
                <a:cs typeface="DM Sans" pitchFamily="34" charset="-120"/>
                <a:hlinkClick r:id="rId6"/>
              </a:rPr>
              <a:t>Download tài liệu huấn luyện an toàn lao động sản xuất </a:t>
            </a:r>
            <a:r>
              <a:rPr lang="en-US" sz="1750" b="1" dirty="0">
                <a:solidFill>
                  <a:srgbClr val="383838"/>
                </a:solidFill>
                <a:latin typeface="PT Serif" panose="020A0603040505020204" pitchFamily="18" charset="0"/>
                <a:ea typeface="DM Sans" pitchFamily="34" charset="-122"/>
                <a:cs typeface="DM Sans" pitchFamily="34" charset="-120"/>
                <a:hlinkClick r:id="rId6"/>
              </a:rPr>
              <a:t>quan tài</a:t>
            </a:r>
            <a:endParaRPr lang="en-US" sz="1750" b="1" dirty="0"/>
          </a:p>
        </p:txBody>
      </p:sp>
      <p:pic>
        <p:nvPicPr>
          <p:cNvPr id="20" name="Image 0" descr="preencoded.png">
            <a:extLst>
              <a:ext uri="{FF2B5EF4-FFF2-40B4-BE49-F238E27FC236}">
                <a16:creationId xmlns:a16="http://schemas.microsoft.com/office/drawing/2014/main" id="{FEC807B5-E103-804E-7449-B9292236D3F2}"/>
              </a:ext>
            </a:extLst>
          </p:cNvPr>
          <p:cNvPicPr>
            <a:picLocks noChangeAspect="1"/>
          </p:cNvPicPr>
          <p:nvPr/>
        </p:nvPicPr>
        <p:blipFill>
          <a:blip r:embed="rId3"/>
          <a:stretch>
            <a:fillRect/>
          </a:stretch>
        </p:blipFill>
        <p:spPr>
          <a:xfrm>
            <a:off x="11842766" y="7412335"/>
            <a:ext cx="2636330" cy="81726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813</Words>
  <Application>Microsoft Office PowerPoint</Application>
  <PresentationFormat>Custom</PresentationFormat>
  <Paragraphs>99</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2024-11-20T06:51:14Z</dcterms:created>
  <dcterms:modified xsi:type="dcterms:W3CDTF">2024-11-20T07:01:49Z</dcterms:modified>
</cp:coreProperties>
</file>