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4630400" cy="8229600"/>
  <p:notesSz cx="8229600" cy="14630400"/>
  <p:embeddedFontLst>
    <p:embeddedFont>
      <p:font typeface="PT Serif" panose="020A0603040505020204" pitchFamily="18" charset="0"/>
      <p:regular r:id="rId11"/>
      <p:bold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35664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4.png"/><Relationship Id="rId5" Type="http://schemas.openxmlformats.org/officeDocument/2006/relationships/hyperlink" Target="https://antoannamviet.com/tai-lieu-an-toan-lao-dong-san-xuat-robot-cong-nghiep/"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67247" y="1629506"/>
            <a:ext cx="6192924" cy="6192924"/>
          </a:xfrm>
          <a:prstGeom prst="rect">
            <a:avLst/>
          </a:prstGeom>
        </p:spPr>
      </p:pic>
      <p:sp>
        <p:nvSpPr>
          <p:cNvPr id="3" name="Text 0"/>
          <p:cNvSpPr/>
          <p:nvPr/>
        </p:nvSpPr>
        <p:spPr>
          <a:xfrm>
            <a:off x="6044023" y="802419"/>
            <a:ext cx="8028754" cy="4471988"/>
          </a:xfrm>
          <a:prstGeom prst="rect">
            <a:avLst/>
          </a:prstGeom>
          <a:noFill/>
          <a:ln/>
        </p:spPr>
        <p:txBody>
          <a:bodyPr wrap="square" lIns="0" tIns="0" rIns="0" bIns="0" rtlCol="0" anchor="t"/>
          <a:lstStyle/>
          <a:p>
            <a:pPr marL="0" indent="0">
              <a:lnSpc>
                <a:spcPts val="8800"/>
              </a:lnSpc>
              <a:buNone/>
            </a:pPr>
            <a:r>
              <a:rPr lang="en-US" sz="7000" dirty="0">
                <a:solidFill>
                  <a:srgbClr val="020202"/>
                </a:solidFill>
                <a:latin typeface="PT Serif" panose="020A0603040505020204" pitchFamily="18" charset="0"/>
                <a:ea typeface="PT Serif" pitchFamily="34" charset="-122"/>
                <a:cs typeface="PT Serif" pitchFamily="34" charset="-120"/>
              </a:rPr>
              <a:t>An Toàn Lao Động Trong Sản Xuất </a:t>
            </a:r>
            <a:r>
              <a:rPr lang="en-US" sz="7000" b="1" dirty="0">
                <a:solidFill>
                  <a:srgbClr val="020202"/>
                </a:solidFill>
                <a:latin typeface="PT Serif" panose="020A0603040505020204" pitchFamily="18" charset="0"/>
                <a:ea typeface="PT Serif" pitchFamily="34" charset="-122"/>
                <a:cs typeface="PT Serif" pitchFamily="34" charset="-120"/>
              </a:rPr>
              <a:t>Robot công nghiệp</a:t>
            </a:r>
            <a:endParaRPr lang="en-US" sz="7000" dirty="0"/>
          </a:p>
        </p:txBody>
      </p:sp>
      <p:sp>
        <p:nvSpPr>
          <p:cNvPr id="4" name="Text 1"/>
          <p:cNvSpPr/>
          <p:nvPr/>
        </p:nvSpPr>
        <p:spPr>
          <a:xfrm>
            <a:off x="6044023" y="5588556"/>
            <a:ext cx="7722341" cy="1185148"/>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PT Serif" panose="020A0603040505020204" pitchFamily="18" charset="0"/>
                <a:ea typeface="DM Sans" pitchFamily="34" charset="-122"/>
                <a:cs typeface="DM Sans" pitchFamily="34" charset="-120"/>
              </a:rPr>
              <a:t>Bài giảng này cung cấp thông tin về an toàn lao động trong ngành sản xuất </a:t>
            </a:r>
            <a:r>
              <a:rPr lang="en-US" sz="1900" b="1" dirty="0">
                <a:solidFill>
                  <a:srgbClr val="383838"/>
                </a:solidFill>
                <a:latin typeface="PT Serif" panose="020A0603040505020204" pitchFamily="18" charset="0"/>
                <a:ea typeface="DM Sans" pitchFamily="34" charset="-122"/>
                <a:cs typeface="DM Sans" pitchFamily="34" charset="-120"/>
              </a:rPr>
              <a:t>robot công nghiệp</a:t>
            </a:r>
            <a:r>
              <a:rPr lang="en-US" sz="1900" dirty="0">
                <a:solidFill>
                  <a:srgbClr val="383838"/>
                </a:solidFill>
                <a:latin typeface="PT Serif" panose="020A0603040505020204" pitchFamily="18" charset="0"/>
                <a:ea typeface="DM Sans" pitchFamily="34" charset="-122"/>
                <a:cs typeface="DM Sans" pitchFamily="34" charset="-120"/>
              </a:rPr>
              <a:t>, bao gồm các nguy cơ tiềm ẩn, biện pháp phòng ngừa và xử lý tình huống khẩn cấp.</a:t>
            </a:r>
            <a:endParaRPr lang="en-US" sz="1900" dirty="0"/>
          </a:p>
        </p:txBody>
      </p:sp>
      <p:sp>
        <p:nvSpPr>
          <p:cNvPr id="5" name="Shape 2"/>
          <p:cNvSpPr/>
          <p:nvPr/>
        </p:nvSpPr>
        <p:spPr>
          <a:xfrm>
            <a:off x="6350437" y="7069812"/>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6044023" y="7103627"/>
            <a:ext cx="379690" cy="379690"/>
          </a:xfrm>
          <a:prstGeom prst="rect">
            <a:avLst/>
          </a:prstGeom>
        </p:spPr>
      </p:pic>
      <p:sp>
        <p:nvSpPr>
          <p:cNvPr id="7" name="Text 3"/>
          <p:cNvSpPr/>
          <p:nvPr/>
        </p:nvSpPr>
        <p:spPr>
          <a:xfrm>
            <a:off x="6654530" y="7057059"/>
            <a:ext cx="3104317" cy="431959"/>
          </a:xfrm>
          <a:prstGeom prst="rect">
            <a:avLst/>
          </a:prstGeom>
          <a:noFill/>
          <a:ln/>
        </p:spPr>
        <p:txBody>
          <a:bodyPr wrap="none" lIns="0" tIns="0" rIns="0" bIns="0" rtlCol="0" anchor="t"/>
          <a:lstStyle/>
          <a:p>
            <a:pPr marL="0" indent="0" algn="l">
              <a:lnSpc>
                <a:spcPts val="3400"/>
              </a:lnSpc>
              <a:buNone/>
            </a:pPr>
            <a:r>
              <a:rPr lang="en-US" sz="2400" b="1" dirty="0" err="1">
                <a:solidFill>
                  <a:srgbClr val="383838"/>
                </a:solidFill>
                <a:latin typeface="PT Serif" panose="020A0603040505020204" pitchFamily="18" charset="0"/>
                <a:ea typeface="DM Sans Bold" pitchFamily="34" charset="-122"/>
                <a:cs typeface="DM Sans Bold" pitchFamily="34" charset="-120"/>
              </a:rPr>
              <a:t>Bản</a:t>
            </a:r>
            <a:r>
              <a:rPr lang="en-US" sz="2400" b="1" dirty="0">
                <a:solidFill>
                  <a:srgbClr val="383838"/>
                </a:solidFill>
                <a:latin typeface="PT Serif" panose="020A0603040505020204" pitchFamily="18" charset="0"/>
                <a:ea typeface="DM Sans Bold" pitchFamily="34" charset="-122"/>
                <a:cs typeface="DM Sans Bold" pitchFamily="34" charset="-120"/>
              </a:rPr>
              <a:t> </a:t>
            </a:r>
            <a:r>
              <a:rPr lang="en-US" sz="2400" b="1" dirty="0" err="1">
                <a:solidFill>
                  <a:srgbClr val="383838"/>
                </a:solidFill>
                <a:latin typeface="PT Serif" panose="020A0603040505020204" pitchFamily="18" charset="0"/>
                <a:ea typeface="DM Sans Bold" pitchFamily="34" charset="-122"/>
                <a:cs typeface="DM Sans Bold" pitchFamily="34" charset="-120"/>
              </a:rPr>
              <a:t>quyền</a:t>
            </a:r>
            <a:r>
              <a:rPr lang="en-US" sz="2400" b="1" dirty="0">
                <a:solidFill>
                  <a:srgbClr val="383838"/>
                </a:solidFill>
                <a:latin typeface="PT Serif" panose="020A0603040505020204" pitchFamily="18" charset="0"/>
                <a:ea typeface="DM Sans Bold" pitchFamily="34" charset="-122"/>
                <a:cs typeface="DM Sans Bold" pitchFamily="34" charset="-120"/>
              </a:rPr>
              <a:t> </a:t>
            </a:r>
            <a:r>
              <a:rPr lang="en-US" sz="2400" b="1" dirty="0" err="1">
                <a:solidFill>
                  <a:srgbClr val="383838"/>
                </a:solidFill>
                <a:latin typeface="PT Serif" panose="020A0603040505020204" pitchFamily="18" charset="0"/>
                <a:ea typeface="DM Sans Bold" pitchFamily="34" charset="-122"/>
                <a:cs typeface="DM Sans Bold" pitchFamily="34" charset="-120"/>
              </a:rPr>
              <a:t>thuộc</a:t>
            </a:r>
            <a:r>
              <a:rPr lang="en-US" sz="2400" b="1" dirty="0">
                <a:solidFill>
                  <a:srgbClr val="383838"/>
                </a:solidFill>
                <a:latin typeface="PT Serif" panose="020A0603040505020204" pitchFamily="18" charset="0"/>
                <a:ea typeface="DM Sans Bold" pitchFamily="34" charset="-122"/>
                <a:cs typeface="DM Sans Bold" pitchFamily="34" charset="-120"/>
              </a:rPr>
              <a:t> An Toàn Nam Việt</a:t>
            </a:r>
            <a:endParaRPr lang="en-US" sz="2400" dirty="0"/>
          </a:p>
        </p:txBody>
      </p:sp>
      <p:pic>
        <p:nvPicPr>
          <p:cNvPr id="8" name="Image 0" descr="preencoded.png">
            <a:extLst>
              <a:ext uri="{FF2B5EF4-FFF2-40B4-BE49-F238E27FC236}">
                <a16:creationId xmlns:a16="http://schemas.microsoft.com/office/drawing/2014/main" id="{E1170343-A0FE-5EE9-0870-2BC227D0CFED}"/>
              </a:ext>
            </a:extLst>
          </p:cNvPr>
          <p:cNvPicPr>
            <a:picLocks noChangeAspect="1"/>
          </p:cNvPicPr>
          <p:nvPr/>
        </p:nvPicPr>
        <p:blipFill>
          <a:blip r:embed="rId5"/>
          <a:stretch>
            <a:fillRect/>
          </a:stretch>
        </p:blipFill>
        <p:spPr>
          <a:xfrm>
            <a:off x="11629467" y="7335297"/>
            <a:ext cx="2889652" cy="89430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5779889" y="307181"/>
            <a:ext cx="3070503" cy="2457450"/>
          </a:xfrm>
          <a:prstGeom prst="rect">
            <a:avLst/>
          </a:prstGeom>
        </p:spPr>
      </p:pic>
      <p:sp>
        <p:nvSpPr>
          <p:cNvPr id="4" name="Text 0"/>
          <p:cNvSpPr/>
          <p:nvPr/>
        </p:nvSpPr>
        <p:spPr>
          <a:xfrm>
            <a:off x="1020881" y="3010376"/>
            <a:ext cx="12910185" cy="1612583"/>
          </a:xfrm>
          <a:prstGeom prst="rect">
            <a:avLst/>
          </a:prstGeom>
          <a:noFill/>
          <a:ln/>
        </p:spPr>
        <p:txBody>
          <a:bodyPr wrap="square" lIns="0" tIns="0" rIns="0" bIns="0" rtlCol="0" anchor="t"/>
          <a:lstStyle/>
          <a:p>
            <a:pPr marL="0" indent="0" algn="ctr">
              <a:lnSpc>
                <a:spcPts val="6300"/>
              </a:lnSpc>
              <a:buNone/>
            </a:pPr>
            <a:r>
              <a:rPr lang="en-US" sz="5050" b="1" dirty="0">
                <a:solidFill>
                  <a:srgbClr val="020202"/>
                </a:solidFill>
                <a:latin typeface="PT Serif" panose="020A0603040505020204" pitchFamily="18" charset="0"/>
                <a:ea typeface="PT Serif" pitchFamily="34" charset="-122"/>
                <a:cs typeface="PT Serif" pitchFamily="34" charset="-120"/>
              </a:rPr>
              <a:t>Tình hình tai nạn lao động 6 </a:t>
            </a:r>
            <a:r>
              <a:rPr lang="en-US" sz="5050" b="1" dirty="0" err="1">
                <a:solidFill>
                  <a:srgbClr val="020202"/>
                </a:solidFill>
                <a:latin typeface="PT Serif" panose="020A0603040505020204" pitchFamily="18" charset="0"/>
                <a:ea typeface="PT Serif" pitchFamily="34" charset="-122"/>
                <a:cs typeface="PT Serif" pitchFamily="34" charset="-120"/>
              </a:rPr>
              <a:t>tháng</a:t>
            </a:r>
            <a:r>
              <a:rPr lang="en-US" sz="5050" b="1" dirty="0">
                <a:solidFill>
                  <a:srgbClr val="020202"/>
                </a:solidFill>
                <a:latin typeface="PT Serif" panose="020A0603040505020204" pitchFamily="18" charset="0"/>
                <a:ea typeface="PT Serif" pitchFamily="34" charset="-122"/>
                <a:cs typeface="PT Serif" pitchFamily="34" charset="-120"/>
              </a:rPr>
              <a:t> </a:t>
            </a:r>
          </a:p>
          <a:p>
            <a:pPr marL="0" indent="0" algn="ctr">
              <a:lnSpc>
                <a:spcPts val="6300"/>
              </a:lnSpc>
              <a:buNone/>
            </a:pPr>
            <a:r>
              <a:rPr lang="en-US" sz="5050" b="1" dirty="0" err="1">
                <a:solidFill>
                  <a:srgbClr val="020202"/>
                </a:solidFill>
                <a:latin typeface="PT Serif" panose="020A0603040505020204" pitchFamily="18" charset="0"/>
                <a:ea typeface="PT Serif" pitchFamily="34" charset="-122"/>
                <a:cs typeface="PT Serif" pitchFamily="34" charset="-120"/>
              </a:rPr>
              <a:t>đầu</a:t>
            </a:r>
            <a:r>
              <a:rPr lang="en-US" sz="5050" b="1" dirty="0">
                <a:solidFill>
                  <a:srgbClr val="020202"/>
                </a:solidFill>
                <a:latin typeface="PT Serif" panose="020A0603040505020204" pitchFamily="18" charset="0"/>
                <a:ea typeface="PT Serif" pitchFamily="34" charset="-122"/>
                <a:cs typeface="PT Serif" pitchFamily="34" charset="-120"/>
              </a:rPr>
              <a:t> năm 2024</a:t>
            </a:r>
            <a:endParaRPr lang="en-US" sz="5050" dirty="0"/>
          </a:p>
        </p:txBody>
      </p:sp>
      <p:sp>
        <p:nvSpPr>
          <p:cNvPr id="5" name="Shape 1"/>
          <p:cNvSpPr/>
          <p:nvPr/>
        </p:nvSpPr>
        <p:spPr>
          <a:xfrm>
            <a:off x="860108" y="5728811"/>
            <a:ext cx="4139565" cy="1828324"/>
          </a:xfrm>
          <a:prstGeom prst="roundRect">
            <a:avLst>
              <a:gd name="adj" fmla="val 2016"/>
            </a:avLst>
          </a:prstGeom>
          <a:solidFill>
            <a:srgbClr val="204C8E"/>
          </a:solidFill>
          <a:ln/>
        </p:spPr>
      </p:sp>
      <p:sp>
        <p:nvSpPr>
          <p:cNvPr id="6" name="Text 2"/>
          <p:cNvSpPr/>
          <p:nvPr/>
        </p:nvSpPr>
        <p:spPr>
          <a:xfrm>
            <a:off x="1105853" y="5974556"/>
            <a:ext cx="3225403" cy="403146"/>
          </a:xfrm>
          <a:prstGeom prst="rect">
            <a:avLst/>
          </a:prstGeom>
          <a:noFill/>
          <a:ln/>
        </p:spPr>
        <p:txBody>
          <a:bodyPr wrap="none" lIns="0" tIns="0" rIns="0" bIns="0" rtlCol="0" anchor="t"/>
          <a:lstStyle/>
          <a:p>
            <a:pPr marL="0" indent="0">
              <a:lnSpc>
                <a:spcPts val="3150"/>
              </a:lnSpc>
              <a:buNone/>
            </a:pPr>
            <a:r>
              <a:rPr lang="en-US" sz="2500" b="1" dirty="0">
                <a:solidFill>
                  <a:srgbClr val="FFFFFF"/>
                </a:solidFill>
                <a:latin typeface="PT Serif" panose="020A0603040505020204" pitchFamily="18" charset="0"/>
                <a:ea typeface="PT Serif" pitchFamily="34" charset="-122"/>
                <a:cs typeface="PT Serif" pitchFamily="34" charset="-120"/>
              </a:rPr>
              <a:t>Số vụ tai nạn</a:t>
            </a:r>
            <a:endParaRPr lang="en-US" sz="2500" dirty="0"/>
          </a:p>
        </p:txBody>
      </p:sp>
      <p:sp>
        <p:nvSpPr>
          <p:cNvPr id="7" name="Text 3"/>
          <p:cNvSpPr/>
          <p:nvPr/>
        </p:nvSpPr>
        <p:spPr>
          <a:xfrm>
            <a:off x="1105853" y="6525101"/>
            <a:ext cx="3648075" cy="786289"/>
          </a:xfrm>
          <a:prstGeom prst="rect">
            <a:avLst/>
          </a:prstGeom>
          <a:noFill/>
          <a:ln/>
        </p:spPr>
        <p:txBody>
          <a:bodyPr wrap="square" lIns="0" tIns="0" rIns="0" bIns="0" rtlCol="0" anchor="t"/>
          <a:lstStyle/>
          <a:p>
            <a:pPr marL="0" indent="0">
              <a:lnSpc>
                <a:spcPts val="3050"/>
              </a:lnSpc>
              <a:buNone/>
            </a:pPr>
            <a:r>
              <a:rPr lang="en-US" sz="1900" dirty="0">
                <a:solidFill>
                  <a:srgbClr val="FFFFFF"/>
                </a:solidFill>
                <a:latin typeface="PT Serif" panose="020A0603040505020204" pitchFamily="18" charset="0"/>
                <a:ea typeface="DM Sans" pitchFamily="34" charset="-122"/>
                <a:cs typeface="DM Sans" pitchFamily="34" charset="-120"/>
              </a:rPr>
              <a:t>3.201 vụ, giảm 7,09% so với cùng kỳ năm 2023.</a:t>
            </a:r>
            <a:endParaRPr lang="en-US" sz="1900" dirty="0"/>
          </a:p>
        </p:txBody>
      </p:sp>
      <p:sp>
        <p:nvSpPr>
          <p:cNvPr id="8" name="Shape 4"/>
          <p:cNvSpPr/>
          <p:nvPr/>
        </p:nvSpPr>
        <p:spPr>
          <a:xfrm>
            <a:off x="5245418" y="5728811"/>
            <a:ext cx="4139565" cy="1828324"/>
          </a:xfrm>
          <a:prstGeom prst="roundRect">
            <a:avLst>
              <a:gd name="adj" fmla="val 2016"/>
            </a:avLst>
          </a:prstGeom>
          <a:solidFill>
            <a:srgbClr val="204C8E"/>
          </a:solidFill>
          <a:ln/>
        </p:spPr>
      </p:sp>
      <p:sp>
        <p:nvSpPr>
          <p:cNvPr id="9" name="Text 5"/>
          <p:cNvSpPr/>
          <p:nvPr/>
        </p:nvSpPr>
        <p:spPr>
          <a:xfrm>
            <a:off x="5491163" y="5974556"/>
            <a:ext cx="3225403" cy="403146"/>
          </a:xfrm>
          <a:prstGeom prst="rect">
            <a:avLst/>
          </a:prstGeom>
          <a:noFill/>
          <a:ln/>
        </p:spPr>
        <p:txBody>
          <a:bodyPr wrap="none" lIns="0" tIns="0" rIns="0" bIns="0" rtlCol="0" anchor="t"/>
          <a:lstStyle/>
          <a:p>
            <a:pPr marL="0" indent="0">
              <a:lnSpc>
                <a:spcPts val="3150"/>
              </a:lnSpc>
              <a:buNone/>
            </a:pPr>
            <a:r>
              <a:rPr lang="en-US" sz="2500" b="1" dirty="0">
                <a:solidFill>
                  <a:srgbClr val="FFFFFF"/>
                </a:solidFill>
                <a:latin typeface="PT Serif" panose="020A0603040505020204" pitchFamily="18" charset="0"/>
                <a:ea typeface="PT Serif" pitchFamily="34" charset="-122"/>
                <a:cs typeface="PT Serif" pitchFamily="34" charset="-120"/>
              </a:rPr>
              <a:t>Số người bị nạn</a:t>
            </a:r>
            <a:endParaRPr lang="en-US" sz="2500" dirty="0"/>
          </a:p>
        </p:txBody>
      </p:sp>
      <p:sp>
        <p:nvSpPr>
          <p:cNvPr id="10" name="Text 6"/>
          <p:cNvSpPr/>
          <p:nvPr/>
        </p:nvSpPr>
        <p:spPr>
          <a:xfrm>
            <a:off x="5491163" y="6525101"/>
            <a:ext cx="3648075" cy="786289"/>
          </a:xfrm>
          <a:prstGeom prst="rect">
            <a:avLst/>
          </a:prstGeom>
          <a:noFill/>
          <a:ln/>
        </p:spPr>
        <p:txBody>
          <a:bodyPr wrap="square" lIns="0" tIns="0" rIns="0" bIns="0" rtlCol="0" anchor="t"/>
          <a:lstStyle/>
          <a:p>
            <a:pPr marL="0" indent="0">
              <a:lnSpc>
                <a:spcPts val="3050"/>
              </a:lnSpc>
              <a:buNone/>
            </a:pPr>
            <a:r>
              <a:rPr lang="en-US" sz="1900" dirty="0">
                <a:solidFill>
                  <a:srgbClr val="FFFFFF"/>
                </a:solidFill>
                <a:latin typeface="PT Serif" panose="020A0603040505020204" pitchFamily="18" charset="0"/>
                <a:ea typeface="DM Sans" pitchFamily="34" charset="-122"/>
                <a:cs typeface="DM Sans" pitchFamily="34" charset="-120"/>
              </a:rPr>
              <a:t>3.065 người, giảm 6,04% so với cùng kỳ năm 2023.</a:t>
            </a:r>
            <a:endParaRPr lang="en-US" sz="1900" dirty="0"/>
          </a:p>
        </p:txBody>
      </p:sp>
      <p:sp>
        <p:nvSpPr>
          <p:cNvPr id="11" name="Shape 7"/>
          <p:cNvSpPr/>
          <p:nvPr/>
        </p:nvSpPr>
        <p:spPr>
          <a:xfrm>
            <a:off x="9630728" y="5728811"/>
            <a:ext cx="4139565" cy="1828324"/>
          </a:xfrm>
          <a:prstGeom prst="roundRect">
            <a:avLst>
              <a:gd name="adj" fmla="val 2016"/>
            </a:avLst>
          </a:prstGeom>
          <a:solidFill>
            <a:srgbClr val="204C8E"/>
          </a:solidFill>
          <a:ln/>
        </p:spPr>
      </p:sp>
      <p:sp>
        <p:nvSpPr>
          <p:cNvPr id="12" name="Text 8"/>
          <p:cNvSpPr/>
          <p:nvPr/>
        </p:nvSpPr>
        <p:spPr>
          <a:xfrm>
            <a:off x="9876473" y="5974556"/>
            <a:ext cx="3225403" cy="403146"/>
          </a:xfrm>
          <a:prstGeom prst="rect">
            <a:avLst/>
          </a:prstGeom>
          <a:noFill/>
          <a:ln/>
        </p:spPr>
        <p:txBody>
          <a:bodyPr wrap="none" lIns="0" tIns="0" rIns="0" bIns="0" rtlCol="0" anchor="t"/>
          <a:lstStyle/>
          <a:p>
            <a:pPr marL="0" indent="0">
              <a:lnSpc>
                <a:spcPts val="3150"/>
              </a:lnSpc>
              <a:buNone/>
            </a:pPr>
            <a:r>
              <a:rPr lang="en-US" sz="2500" b="1" dirty="0">
                <a:solidFill>
                  <a:srgbClr val="FFFFFF"/>
                </a:solidFill>
                <a:latin typeface="PT Serif" panose="020A0603040505020204" pitchFamily="18" charset="0"/>
                <a:ea typeface="PT Serif" pitchFamily="34" charset="-122"/>
                <a:cs typeface="PT Serif" pitchFamily="34" charset="-120"/>
              </a:rPr>
              <a:t>Số người chết</a:t>
            </a:r>
            <a:endParaRPr lang="en-US" sz="2500" dirty="0"/>
          </a:p>
        </p:txBody>
      </p:sp>
      <p:sp>
        <p:nvSpPr>
          <p:cNvPr id="13" name="Text 9"/>
          <p:cNvSpPr/>
          <p:nvPr/>
        </p:nvSpPr>
        <p:spPr>
          <a:xfrm>
            <a:off x="9876473" y="6525101"/>
            <a:ext cx="3648075" cy="786289"/>
          </a:xfrm>
          <a:prstGeom prst="rect">
            <a:avLst/>
          </a:prstGeom>
          <a:noFill/>
          <a:ln/>
        </p:spPr>
        <p:txBody>
          <a:bodyPr wrap="square" lIns="0" tIns="0" rIns="0" bIns="0" rtlCol="0" anchor="t"/>
          <a:lstStyle/>
          <a:p>
            <a:pPr marL="0" indent="0">
              <a:lnSpc>
                <a:spcPts val="3050"/>
              </a:lnSpc>
              <a:buNone/>
            </a:pPr>
            <a:r>
              <a:rPr lang="en-US" sz="1900" dirty="0">
                <a:solidFill>
                  <a:srgbClr val="FFFFFF"/>
                </a:solidFill>
                <a:latin typeface="PT Serif" panose="020A0603040505020204" pitchFamily="18" charset="0"/>
                <a:ea typeface="DM Sans" pitchFamily="34" charset="-122"/>
                <a:cs typeface="DM Sans" pitchFamily="34" charset="-120"/>
              </a:rPr>
              <a:t>346 người, giảm 1,98% so với cùng kỳ năm 2023.</a:t>
            </a:r>
            <a:endParaRPr lang="en-US" sz="1900" dirty="0"/>
          </a:p>
        </p:txBody>
      </p:sp>
      <p:pic>
        <p:nvPicPr>
          <p:cNvPr id="14" name="Image 0" descr="preencoded.png">
            <a:extLst>
              <a:ext uri="{FF2B5EF4-FFF2-40B4-BE49-F238E27FC236}">
                <a16:creationId xmlns:a16="http://schemas.microsoft.com/office/drawing/2014/main" id="{A67D7233-71CD-1F44-F2A6-7D4E879AEB81}"/>
              </a:ext>
            </a:extLst>
          </p:cNvPr>
          <p:cNvPicPr>
            <a:picLocks noChangeAspect="1"/>
          </p:cNvPicPr>
          <p:nvPr/>
        </p:nvPicPr>
        <p:blipFill>
          <a:blip r:embed="rId4"/>
          <a:stretch>
            <a:fillRect/>
          </a:stretch>
        </p:blipFill>
        <p:spPr>
          <a:xfrm>
            <a:off x="11629467" y="7335297"/>
            <a:ext cx="2889652" cy="89430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225653" y="404560"/>
            <a:ext cx="4179094" cy="405051"/>
          </a:xfrm>
          <a:prstGeom prst="rect">
            <a:avLst/>
          </a:prstGeom>
          <a:noFill/>
          <a:ln/>
        </p:spPr>
        <p:txBody>
          <a:bodyPr wrap="none" lIns="0" tIns="0" rIns="0" bIns="0" rtlCol="0" anchor="t"/>
          <a:lstStyle/>
          <a:p>
            <a:pPr marL="0" indent="0" algn="ctr">
              <a:lnSpc>
                <a:spcPts val="3150"/>
              </a:lnSpc>
              <a:buNone/>
            </a:pPr>
            <a:r>
              <a:rPr lang="en-US" sz="3200" b="1" dirty="0">
                <a:solidFill>
                  <a:srgbClr val="020202"/>
                </a:solidFill>
                <a:latin typeface="PT Serif" panose="020A0603040505020204" pitchFamily="18" charset="0"/>
                <a:ea typeface="PT Serif" pitchFamily="34" charset="-122"/>
                <a:cs typeface="PT Serif" pitchFamily="34" charset="-120"/>
              </a:rPr>
              <a:t>Một số vụ tai nạn lao động</a:t>
            </a:r>
            <a:endParaRPr lang="en-US" sz="3200" dirty="0"/>
          </a:p>
        </p:txBody>
      </p:sp>
      <p:pic>
        <p:nvPicPr>
          <p:cNvPr id="3" name="Image 0" descr="preencoded.png"/>
          <p:cNvPicPr>
            <a:picLocks noChangeAspect="1"/>
          </p:cNvPicPr>
          <p:nvPr/>
        </p:nvPicPr>
        <p:blipFill>
          <a:blip r:embed="rId3"/>
          <a:stretch>
            <a:fillRect/>
          </a:stretch>
        </p:blipFill>
        <p:spPr>
          <a:xfrm>
            <a:off x="4114470" y="1223611"/>
            <a:ext cx="6401461" cy="3598956"/>
          </a:xfrm>
          <a:prstGeom prst="rect">
            <a:avLst/>
          </a:prstGeom>
        </p:spPr>
      </p:pic>
      <p:pic>
        <p:nvPicPr>
          <p:cNvPr id="4" name="Image 1" descr="preencoded.png"/>
          <p:cNvPicPr>
            <a:picLocks noChangeAspect="1"/>
          </p:cNvPicPr>
          <p:nvPr/>
        </p:nvPicPr>
        <p:blipFill>
          <a:blip r:embed="rId4"/>
          <a:stretch>
            <a:fillRect/>
          </a:stretch>
        </p:blipFill>
        <p:spPr>
          <a:xfrm>
            <a:off x="2913361" y="5351324"/>
            <a:ext cx="308610" cy="308610"/>
          </a:xfrm>
          <a:prstGeom prst="rect">
            <a:avLst/>
          </a:prstGeom>
        </p:spPr>
      </p:pic>
      <p:sp>
        <p:nvSpPr>
          <p:cNvPr id="5" name="Text 1"/>
          <p:cNvSpPr/>
          <p:nvPr/>
        </p:nvSpPr>
        <p:spPr>
          <a:xfrm>
            <a:off x="3656938" y="5303103"/>
            <a:ext cx="9134613" cy="405051"/>
          </a:xfrm>
          <a:prstGeom prst="rect">
            <a:avLst/>
          </a:prstGeom>
          <a:noFill/>
          <a:ln/>
        </p:spPr>
        <p:txBody>
          <a:bodyPr wrap="square" lIns="0" tIns="0" rIns="0" bIns="0" rtlCol="0" anchor="t"/>
          <a:lstStyle/>
          <a:p>
            <a:pPr marL="0" indent="0" algn="l">
              <a:lnSpc>
                <a:spcPts val="1550"/>
              </a:lnSpc>
              <a:buNone/>
            </a:pPr>
            <a:r>
              <a:rPr lang="en-US" sz="1250" b="1" dirty="0">
                <a:solidFill>
                  <a:srgbClr val="383838"/>
                </a:solidFill>
                <a:latin typeface="PT Serif" panose="020A0603040505020204" pitchFamily="18" charset="0"/>
                <a:ea typeface="PT Serif" pitchFamily="34" charset="-122"/>
                <a:cs typeface="PT Serif" pitchFamily="34" charset="-120"/>
              </a:rPr>
              <a:t>Tai nạn do rủi ro từ vật liệu</a:t>
            </a:r>
            <a:r>
              <a:rPr lang="en-US" sz="1250" dirty="0">
                <a:solidFill>
                  <a:srgbClr val="383838"/>
                </a:solidFill>
                <a:latin typeface="PT Serif" panose="020A0603040505020204" pitchFamily="18" charset="0"/>
                <a:ea typeface="PT Serif" pitchFamily="34" charset="-122"/>
                <a:cs typeface="PT Serif" pitchFamily="34" charset="-120"/>
              </a:rPr>
              <a:t>: Trong quá trình lắp ráp và kiểm tra các bộ phận robot, một số công nhân đã bị thương do các vật liệu hoặc linh kiện rơi rớt. Việc quản lý vật liệu và bảo đảm sự an toàn trong không gian làm việc là rất quan trọng.</a:t>
            </a:r>
            <a:endParaRPr lang="en-US" sz="1250" dirty="0"/>
          </a:p>
        </p:txBody>
      </p:sp>
      <p:pic>
        <p:nvPicPr>
          <p:cNvPr id="6" name="Image 2" descr="preencoded.png"/>
          <p:cNvPicPr>
            <a:picLocks noChangeAspect="1"/>
          </p:cNvPicPr>
          <p:nvPr/>
        </p:nvPicPr>
        <p:blipFill>
          <a:blip r:embed="rId5"/>
          <a:stretch>
            <a:fillRect/>
          </a:stretch>
        </p:blipFill>
        <p:spPr>
          <a:xfrm>
            <a:off x="2913361" y="6025617"/>
            <a:ext cx="308610" cy="308610"/>
          </a:xfrm>
          <a:prstGeom prst="rect">
            <a:avLst/>
          </a:prstGeom>
        </p:spPr>
      </p:pic>
      <p:sp>
        <p:nvSpPr>
          <p:cNvPr id="7" name="Text 2"/>
          <p:cNvSpPr/>
          <p:nvPr/>
        </p:nvSpPr>
        <p:spPr>
          <a:xfrm>
            <a:off x="3656939" y="5992632"/>
            <a:ext cx="9134613" cy="246935"/>
          </a:xfrm>
          <a:prstGeom prst="rect">
            <a:avLst/>
          </a:prstGeom>
          <a:noFill/>
          <a:ln/>
        </p:spPr>
        <p:txBody>
          <a:bodyPr wrap="none" lIns="0" tIns="0" rIns="0" bIns="0" rtlCol="0" anchor="t"/>
          <a:lstStyle/>
          <a:p>
            <a:pPr marL="0" indent="0" algn="just">
              <a:lnSpc>
                <a:spcPts val="1550"/>
              </a:lnSpc>
              <a:buNone/>
            </a:pPr>
            <a:r>
              <a:rPr lang="en-US" sz="1250" b="1" dirty="0">
                <a:solidFill>
                  <a:srgbClr val="383838"/>
                </a:solidFill>
                <a:latin typeface="PT Serif" panose="020A0603040505020204" pitchFamily="18" charset="0"/>
                <a:ea typeface="PT Serif" pitchFamily="34" charset="-122"/>
                <a:cs typeface="PT Serif" pitchFamily="34" charset="-120"/>
              </a:rPr>
              <a:t>Tai nạn do tiếp xúc với các bộ phận máy móc</a:t>
            </a:r>
            <a:r>
              <a:rPr lang="en-US" sz="1250" dirty="0">
                <a:solidFill>
                  <a:srgbClr val="383838"/>
                </a:solidFill>
                <a:latin typeface="PT Serif" panose="020A0603040505020204" pitchFamily="18" charset="0"/>
                <a:ea typeface="PT Serif" pitchFamily="34" charset="-122"/>
                <a:cs typeface="PT Serif" pitchFamily="34" charset="-120"/>
              </a:rPr>
              <a:t>: Một số công nhân đã bị thương nặng khi không tuân thủ quy tắc an toàn và </a:t>
            </a:r>
            <a:r>
              <a:rPr lang="en-US" sz="1250" dirty="0" err="1">
                <a:solidFill>
                  <a:srgbClr val="383838"/>
                </a:solidFill>
                <a:latin typeface="PT Serif" panose="020A0603040505020204" pitchFamily="18" charset="0"/>
                <a:ea typeface="PT Serif" pitchFamily="34" charset="-122"/>
                <a:cs typeface="PT Serif" pitchFamily="34" charset="-120"/>
              </a:rPr>
              <a:t>bị</a:t>
            </a:r>
            <a:r>
              <a:rPr lang="en-US" sz="1250" dirty="0">
                <a:solidFill>
                  <a:srgbClr val="383838"/>
                </a:solidFill>
                <a:latin typeface="PT Serif" panose="020A0603040505020204" pitchFamily="18" charset="0"/>
                <a:ea typeface="PT Serif" pitchFamily="34" charset="-122"/>
                <a:cs typeface="PT Serif" pitchFamily="34" charset="-120"/>
              </a:rPr>
              <a:t> </a:t>
            </a:r>
          </a:p>
          <a:p>
            <a:pPr marL="0" indent="0" algn="l">
              <a:lnSpc>
                <a:spcPts val="1550"/>
              </a:lnSpc>
              <a:buNone/>
            </a:pPr>
            <a:r>
              <a:rPr lang="en-US" sz="1250" dirty="0" err="1">
                <a:solidFill>
                  <a:srgbClr val="383838"/>
                </a:solidFill>
                <a:latin typeface="PT Serif" panose="020A0603040505020204" pitchFamily="18" charset="0"/>
                <a:ea typeface="PT Serif" pitchFamily="34" charset="-122"/>
                <a:cs typeface="PT Serif" pitchFamily="34" charset="-120"/>
              </a:rPr>
              <a:t>cuốn</a:t>
            </a:r>
            <a:r>
              <a:rPr lang="en-US" sz="1250" dirty="0">
                <a:solidFill>
                  <a:srgbClr val="383838"/>
                </a:solidFill>
                <a:latin typeface="PT Serif" panose="020A0603040505020204" pitchFamily="18" charset="0"/>
                <a:ea typeface="PT Serif" pitchFamily="34" charset="-122"/>
                <a:cs typeface="PT Serif" pitchFamily="34" charset="-120"/>
              </a:rPr>
              <a:t> vào các bộ phận chuyển động của robot.</a:t>
            </a:r>
            <a:endParaRPr lang="en-US" sz="1250" dirty="0"/>
          </a:p>
        </p:txBody>
      </p:sp>
      <p:pic>
        <p:nvPicPr>
          <p:cNvPr id="8" name="Image 3" descr="preencoded.png"/>
          <p:cNvPicPr>
            <a:picLocks noChangeAspect="1"/>
          </p:cNvPicPr>
          <p:nvPr/>
        </p:nvPicPr>
        <p:blipFill>
          <a:blip r:embed="rId6"/>
          <a:stretch>
            <a:fillRect/>
          </a:stretch>
        </p:blipFill>
        <p:spPr>
          <a:xfrm>
            <a:off x="2913361" y="6704172"/>
            <a:ext cx="308610" cy="308610"/>
          </a:xfrm>
          <a:prstGeom prst="rect">
            <a:avLst/>
          </a:prstGeom>
        </p:spPr>
      </p:pic>
      <p:sp>
        <p:nvSpPr>
          <p:cNvPr id="9" name="Text 3"/>
          <p:cNvSpPr/>
          <p:nvPr/>
        </p:nvSpPr>
        <p:spPr>
          <a:xfrm>
            <a:off x="3656939" y="6797286"/>
            <a:ext cx="9134613" cy="212170"/>
          </a:xfrm>
          <a:prstGeom prst="rect">
            <a:avLst/>
          </a:prstGeom>
          <a:noFill/>
          <a:ln/>
        </p:spPr>
        <p:txBody>
          <a:bodyPr wrap="none" lIns="0" tIns="0" rIns="0" bIns="0" rtlCol="0" anchor="t"/>
          <a:lstStyle/>
          <a:p>
            <a:pPr marL="0" indent="0" algn="l">
              <a:lnSpc>
                <a:spcPts val="1550"/>
              </a:lnSpc>
              <a:buNone/>
            </a:pPr>
            <a:r>
              <a:rPr lang="en-US" sz="1250" b="1" dirty="0">
                <a:solidFill>
                  <a:srgbClr val="383838"/>
                </a:solidFill>
                <a:latin typeface="PT Serif" panose="020A0603040505020204" pitchFamily="18" charset="0"/>
                <a:ea typeface="PT Serif" pitchFamily="34" charset="-122"/>
                <a:cs typeface="PT Serif" pitchFamily="34" charset="-120"/>
              </a:rPr>
              <a:t>Tai nạn điện</a:t>
            </a:r>
            <a:r>
              <a:rPr lang="en-US" sz="1250" dirty="0">
                <a:solidFill>
                  <a:srgbClr val="383838"/>
                </a:solidFill>
                <a:latin typeface="PT Serif" panose="020A0603040505020204" pitchFamily="18" charset="0"/>
                <a:ea typeface="PT Serif" pitchFamily="34" charset="-122"/>
                <a:cs typeface="PT Serif" pitchFamily="34" charset="-120"/>
              </a:rPr>
              <a:t>: Các sự cố liên quan đến hệ thống điện của robot công nghiệp cũng đã xảy ra, gây ra các vụ điện giật nghiêm trọng.</a:t>
            </a:r>
            <a:endParaRPr lang="en-US" sz="1250" dirty="0"/>
          </a:p>
        </p:txBody>
      </p:sp>
      <p:pic>
        <p:nvPicPr>
          <p:cNvPr id="10" name="Image 4" descr="preencoded.png"/>
          <p:cNvPicPr>
            <a:picLocks noChangeAspect="1"/>
          </p:cNvPicPr>
          <p:nvPr/>
        </p:nvPicPr>
        <p:blipFill>
          <a:blip r:embed="rId7"/>
          <a:stretch>
            <a:fillRect/>
          </a:stretch>
        </p:blipFill>
        <p:spPr>
          <a:xfrm>
            <a:off x="2896183" y="7360862"/>
            <a:ext cx="308610" cy="308610"/>
          </a:xfrm>
          <a:prstGeom prst="rect">
            <a:avLst/>
          </a:prstGeom>
        </p:spPr>
      </p:pic>
      <p:sp>
        <p:nvSpPr>
          <p:cNvPr id="11" name="Text 4"/>
          <p:cNvSpPr/>
          <p:nvPr/>
        </p:nvSpPr>
        <p:spPr>
          <a:xfrm>
            <a:off x="3656939" y="7360862"/>
            <a:ext cx="9134613" cy="405051"/>
          </a:xfrm>
          <a:prstGeom prst="rect">
            <a:avLst/>
          </a:prstGeom>
          <a:noFill/>
          <a:ln/>
        </p:spPr>
        <p:txBody>
          <a:bodyPr wrap="square" lIns="0" tIns="0" rIns="0" bIns="0" rtlCol="0" anchor="t"/>
          <a:lstStyle/>
          <a:p>
            <a:pPr marL="0" indent="0" algn="l">
              <a:lnSpc>
                <a:spcPts val="1550"/>
              </a:lnSpc>
              <a:buNone/>
            </a:pPr>
            <a:r>
              <a:rPr lang="en-US" sz="1250" b="1" dirty="0">
                <a:solidFill>
                  <a:srgbClr val="383838"/>
                </a:solidFill>
                <a:latin typeface="PT Serif" panose="020A0603040505020204" pitchFamily="18" charset="0"/>
                <a:ea typeface="PT Serif" pitchFamily="34" charset="-122"/>
                <a:cs typeface="PT Serif" pitchFamily="34" charset="-120"/>
              </a:rPr>
              <a:t>Tai nạn do thiếu đào tạo</a:t>
            </a:r>
            <a:r>
              <a:rPr lang="en-US" sz="1250" dirty="0">
                <a:solidFill>
                  <a:srgbClr val="383838"/>
                </a:solidFill>
                <a:latin typeface="PT Serif" panose="020A0603040505020204" pitchFamily="18" charset="0"/>
                <a:ea typeface="PT Serif" pitchFamily="34" charset="-122"/>
                <a:cs typeface="PT Serif" pitchFamily="34" charset="-120"/>
              </a:rPr>
              <a:t>: Một số vụ tai nạn xuất phát từ việc công nhân không được đào tạo đầy đủ về các quy trình an toàn và sử dụng thiết bị. Thiếu kiến thức và kỹ năng có thể dẫn đến các sự cố không mong muốn.</a:t>
            </a:r>
            <a:endParaRPr lang="en-US" sz="1250" dirty="0"/>
          </a:p>
        </p:txBody>
      </p:sp>
      <p:pic>
        <p:nvPicPr>
          <p:cNvPr id="13" name="Image 0" descr="preencoded.png">
            <a:extLst>
              <a:ext uri="{FF2B5EF4-FFF2-40B4-BE49-F238E27FC236}">
                <a16:creationId xmlns:a16="http://schemas.microsoft.com/office/drawing/2014/main" id="{FA9C0B55-9BDE-6EDB-CFCF-42E61D90BE48}"/>
              </a:ext>
            </a:extLst>
          </p:cNvPr>
          <p:cNvPicPr>
            <a:picLocks noChangeAspect="1"/>
          </p:cNvPicPr>
          <p:nvPr/>
        </p:nvPicPr>
        <p:blipFill>
          <a:blip r:embed="rId8"/>
          <a:stretch>
            <a:fillRect/>
          </a:stretch>
        </p:blipFill>
        <p:spPr>
          <a:xfrm>
            <a:off x="11629467" y="7335297"/>
            <a:ext cx="2889652" cy="89430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1309330" y="821532"/>
            <a:ext cx="6356509" cy="420886"/>
          </a:xfrm>
          <a:prstGeom prst="rect">
            <a:avLst/>
          </a:prstGeom>
          <a:noFill/>
          <a:ln/>
        </p:spPr>
        <p:txBody>
          <a:bodyPr wrap="none" lIns="0" tIns="0" rIns="0" bIns="0" rtlCol="0" anchor="t"/>
          <a:lstStyle/>
          <a:p>
            <a:pPr marL="0" indent="0">
              <a:lnSpc>
                <a:spcPts val="3300"/>
              </a:lnSpc>
              <a:buNone/>
            </a:pPr>
            <a:r>
              <a:rPr lang="en-US" sz="3200" b="1" dirty="0">
                <a:solidFill>
                  <a:srgbClr val="020202"/>
                </a:solidFill>
                <a:latin typeface="PT Serif" panose="020A0603040505020204" pitchFamily="18" charset="0"/>
                <a:ea typeface="PT Serif" pitchFamily="34" charset="-122"/>
                <a:cs typeface="PT Serif" pitchFamily="34" charset="-120"/>
              </a:rPr>
              <a:t>Các công đoạn sản xuất trong nhà máy </a:t>
            </a:r>
            <a:endParaRPr lang="en-US" sz="3200" dirty="0"/>
          </a:p>
        </p:txBody>
      </p:sp>
      <p:pic>
        <p:nvPicPr>
          <p:cNvPr id="3" name="Image 0" descr="preencoded.png"/>
          <p:cNvPicPr>
            <a:picLocks noChangeAspect="1"/>
          </p:cNvPicPr>
          <p:nvPr/>
        </p:nvPicPr>
        <p:blipFill>
          <a:blip r:embed="rId3"/>
          <a:stretch>
            <a:fillRect/>
          </a:stretch>
        </p:blipFill>
        <p:spPr>
          <a:xfrm>
            <a:off x="9405942" y="3517601"/>
            <a:ext cx="4430195" cy="2952714"/>
          </a:xfrm>
          <a:prstGeom prst="rect">
            <a:avLst/>
          </a:prstGeom>
        </p:spPr>
      </p:pic>
      <p:sp>
        <p:nvSpPr>
          <p:cNvPr id="4" name="Shape 1"/>
          <p:cNvSpPr/>
          <p:nvPr/>
        </p:nvSpPr>
        <p:spPr>
          <a:xfrm>
            <a:off x="1045249" y="2463132"/>
            <a:ext cx="15240" cy="4673322"/>
          </a:xfrm>
          <a:prstGeom prst="roundRect">
            <a:avLst>
              <a:gd name="adj" fmla="val 126234"/>
            </a:avLst>
          </a:prstGeom>
          <a:solidFill>
            <a:srgbClr val="D8D4D4"/>
          </a:solidFill>
          <a:ln/>
        </p:spPr>
      </p:sp>
      <p:sp>
        <p:nvSpPr>
          <p:cNvPr id="5" name="Shape 2"/>
          <p:cNvSpPr/>
          <p:nvPr/>
        </p:nvSpPr>
        <p:spPr>
          <a:xfrm>
            <a:off x="908625" y="2717807"/>
            <a:ext cx="288488" cy="288488"/>
          </a:xfrm>
          <a:prstGeom prst="roundRect">
            <a:avLst>
              <a:gd name="adj" fmla="val 6669"/>
            </a:avLst>
          </a:prstGeom>
          <a:solidFill>
            <a:srgbClr val="204C8E"/>
          </a:solidFill>
          <a:ln/>
        </p:spPr>
      </p:sp>
      <p:sp>
        <p:nvSpPr>
          <p:cNvPr id="6" name="Text 3"/>
          <p:cNvSpPr/>
          <p:nvPr/>
        </p:nvSpPr>
        <p:spPr>
          <a:xfrm>
            <a:off x="998993" y="2761027"/>
            <a:ext cx="107633" cy="202049"/>
          </a:xfrm>
          <a:prstGeom prst="rect">
            <a:avLst/>
          </a:prstGeom>
          <a:noFill/>
          <a:ln/>
        </p:spPr>
        <p:txBody>
          <a:bodyPr wrap="none" lIns="0" tIns="0" rIns="0" bIns="0" rtlCol="0" anchor="t"/>
          <a:lstStyle/>
          <a:p>
            <a:pPr marL="0" indent="0" algn="ctr">
              <a:lnSpc>
                <a:spcPts val="1550"/>
              </a:lnSpc>
              <a:buNone/>
            </a:pPr>
            <a:r>
              <a:rPr lang="en-US" dirty="0">
                <a:solidFill>
                  <a:srgbClr val="FFFFFF"/>
                </a:solidFill>
                <a:latin typeface="PT Serif" panose="020A0603040505020204" pitchFamily="18" charset="0"/>
                <a:ea typeface="PT Serif" pitchFamily="34" charset="-122"/>
                <a:cs typeface="PT Serif" pitchFamily="34" charset="-120"/>
              </a:rPr>
              <a:t>1</a:t>
            </a:r>
            <a:endParaRPr lang="en-US" dirty="0"/>
          </a:p>
        </p:txBody>
      </p:sp>
      <p:sp>
        <p:nvSpPr>
          <p:cNvPr id="7" name="Text 4"/>
          <p:cNvSpPr/>
          <p:nvPr/>
        </p:nvSpPr>
        <p:spPr>
          <a:xfrm>
            <a:off x="1309330" y="2701853"/>
            <a:ext cx="2019895" cy="252532"/>
          </a:xfrm>
          <a:prstGeom prst="rect">
            <a:avLst/>
          </a:prstGeom>
          <a:noFill/>
          <a:ln/>
        </p:spPr>
        <p:txBody>
          <a:bodyPr wrap="none" lIns="0" tIns="0" rIns="0" bIns="0" rtlCol="0" anchor="t"/>
          <a:lstStyle/>
          <a:p>
            <a:pPr marL="0" indent="0">
              <a:lnSpc>
                <a:spcPts val="1950"/>
              </a:lnSpc>
              <a:buNone/>
            </a:pPr>
            <a:r>
              <a:rPr lang="en-US" b="1" dirty="0">
                <a:solidFill>
                  <a:srgbClr val="383838"/>
                </a:solidFill>
                <a:latin typeface="PT Serif" panose="020A0603040505020204" pitchFamily="18" charset="0"/>
                <a:ea typeface="PT Serif" pitchFamily="34" charset="-122"/>
                <a:cs typeface="PT Serif" pitchFamily="34" charset="-120"/>
              </a:rPr>
              <a:t>Gia công và chế tạo</a:t>
            </a:r>
            <a:endParaRPr lang="en-US" dirty="0"/>
          </a:p>
        </p:txBody>
      </p:sp>
      <p:sp>
        <p:nvSpPr>
          <p:cNvPr id="8" name="Text 5"/>
          <p:cNvSpPr/>
          <p:nvPr/>
        </p:nvSpPr>
        <p:spPr>
          <a:xfrm>
            <a:off x="1309330" y="2963076"/>
            <a:ext cx="7481303" cy="410289"/>
          </a:xfrm>
          <a:prstGeom prst="rect">
            <a:avLst/>
          </a:prstGeom>
          <a:noFill/>
          <a:ln/>
        </p:spPr>
        <p:txBody>
          <a:bodyPr wrap="square" lIns="0" tIns="0" rIns="0" bIns="0" rtlCol="0" anchor="t"/>
          <a:lstStyle/>
          <a:p>
            <a:pPr marL="0" indent="0" algn="l">
              <a:lnSpc>
                <a:spcPts val="1600"/>
              </a:lnSpc>
              <a:buNone/>
            </a:pPr>
            <a:r>
              <a:rPr lang="en-US" sz="1100" dirty="0">
                <a:solidFill>
                  <a:srgbClr val="383838"/>
                </a:solidFill>
                <a:latin typeface="PT Serif" panose="020A0603040505020204" pitchFamily="18" charset="0"/>
                <a:ea typeface="DM Sans" pitchFamily="34" charset="-122"/>
                <a:cs typeface="DM Sans" pitchFamily="34" charset="-120"/>
              </a:rPr>
              <a:t>Gia công các vật liệu như nhôm, thép và hợp kim để tạo ra các bộ phận theo như thiết kế ban đầu. Sau đó, các linh kiện cơ khí được sản xuất bằng cách sử dụng máy CNC, máy gia công và các công nghệ chế tạo tiên tiến khác.</a:t>
            </a:r>
            <a:endParaRPr lang="en-US" sz="1100" dirty="0"/>
          </a:p>
        </p:txBody>
      </p:sp>
      <p:sp>
        <p:nvSpPr>
          <p:cNvPr id="9" name="Shape 6"/>
          <p:cNvSpPr/>
          <p:nvPr/>
        </p:nvSpPr>
        <p:spPr>
          <a:xfrm>
            <a:off x="908625" y="3731743"/>
            <a:ext cx="288488" cy="288488"/>
          </a:xfrm>
          <a:prstGeom prst="roundRect">
            <a:avLst>
              <a:gd name="adj" fmla="val 6669"/>
            </a:avLst>
          </a:prstGeom>
          <a:solidFill>
            <a:srgbClr val="204C8E"/>
          </a:solidFill>
          <a:ln/>
        </p:spPr>
      </p:sp>
      <p:sp>
        <p:nvSpPr>
          <p:cNvPr id="10" name="Text 7"/>
          <p:cNvSpPr/>
          <p:nvPr/>
        </p:nvSpPr>
        <p:spPr>
          <a:xfrm>
            <a:off x="998993" y="3774963"/>
            <a:ext cx="107633" cy="202049"/>
          </a:xfrm>
          <a:prstGeom prst="rect">
            <a:avLst/>
          </a:prstGeom>
          <a:noFill/>
          <a:ln/>
        </p:spPr>
        <p:txBody>
          <a:bodyPr wrap="none" lIns="0" tIns="0" rIns="0" bIns="0" rtlCol="0" anchor="t"/>
          <a:lstStyle/>
          <a:p>
            <a:pPr marL="0" indent="0" algn="ctr">
              <a:lnSpc>
                <a:spcPts val="1550"/>
              </a:lnSpc>
              <a:buNone/>
            </a:pPr>
            <a:r>
              <a:rPr lang="en-US" sz="1550" dirty="0">
                <a:solidFill>
                  <a:srgbClr val="FFFFFF"/>
                </a:solidFill>
                <a:latin typeface="PT Serif" panose="020A0603040505020204" pitchFamily="18" charset="0"/>
                <a:ea typeface="PT Serif" pitchFamily="34" charset="-122"/>
                <a:cs typeface="PT Serif" pitchFamily="34" charset="-120"/>
              </a:rPr>
              <a:t>2</a:t>
            </a:r>
            <a:endParaRPr lang="en-US" sz="1550" dirty="0"/>
          </a:p>
        </p:txBody>
      </p:sp>
      <p:sp>
        <p:nvSpPr>
          <p:cNvPr id="11" name="Text 8"/>
          <p:cNvSpPr/>
          <p:nvPr/>
        </p:nvSpPr>
        <p:spPr>
          <a:xfrm>
            <a:off x="1309330" y="3715789"/>
            <a:ext cx="2019895" cy="252532"/>
          </a:xfrm>
          <a:prstGeom prst="rect">
            <a:avLst/>
          </a:prstGeom>
          <a:noFill/>
          <a:ln/>
        </p:spPr>
        <p:txBody>
          <a:bodyPr wrap="none" lIns="0" tIns="0" rIns="0" bIns="0" rtlCol="0" anchor="t"/>
          <a:lstStyle/>
          <a:p>
            <a:pPr marL="0" indent="0">
              <a:lnSpc>
                <a:spcPts val="1950"/>
              </a:lnSpc>
              <a:buNone/>
            </a:pPr>
            <a:r>
              <a:rPr lang="en-US" b="1" dirty="0">
                <a:solidFill>
                  <a:srgbClr val="383838"/>
                </a:solidFill>
                <a:latin typeface="PT Serif" panose="020A0603040505020204" pitchFamily="18" charset="0"/>
                <a:ea typeface="PT Serif" pitchFamily="34" charset="-122"/>
                <a:cs typeface="PT Serif" pitchFamily="34" charset="-120"/>
              </a:rPr>
              <a:t>Lắp ráp cơ khí</a:t>
            </a:r>
            <a:endParaRPr lang="en-US" dirty="0"/>
          </a:p>
        </p:txBody>
      </p:sp>
      <p:sp>
        <p:nvSpPr>
          <p:cNvPr id="12" name="Text 9"/>
          <p:cNvSpPr/>
          <p:nvPr/>
        </p:nvSpPr>
        <p:spPr>
          <a:xfrm>
            <a:off x="1309330" y="3977012"/>
            <a:ext cx="13037463" cy="205145"/>
          </a:xfrm>
          <a:prstGeom prst="rect">
            <a:avLst/>
          </a:prstGeom>
          <a:noFill/>
          <a:ln/>
        </p:spPr>
        <p:txBody>
          <a:bodyPr wrap="none" lIns="0" tIns="0" rIns="0" bIns="0" rtlCol="0" anchor="t"/>
          <a:lstStyle/>
          <a:p>
            <a:pPr marL="0" indent="0" algn="l">
              <a:lnSpc>
                <a:spcPts val="1600"/>
              </a:lnSpc>
              <a:buNone/>
            </a:pPr>
            <a:r>
              <a:rPr lang="en-US" sz="1100" dirty="0">
                <a:solidFill>
                  <a:srgbClr val="383838"/>
                </a:solidFill>
                <a:latin typeface="PT Serif" panose="020A0603040505020204" pitchFamily="18" charset="0"/>
                <a:ea typeface="DM Sans" pitchFamily="34" charset="-122"/>
                <a:cs typeface="DM Sans" pitchFamily="34" charset="-120"/>
              </a:rPr>
              <a:t>Sắp xếp các bộ phận cơ khí theo thiết kế và tiến hành lắp ráp chúng bằng các phương pháp như hàn, vít, và ghép nối.</a:t>
            </a:r>
            <a:endParaRPr lang="en-US" sz="1100" dirty="0"/>
          </a:p>
        </p:txBody>
      </p:sp>
      <p:sp>
        <p:nvSpPr>
          <p:cNvPr id="13" name="Shape 10"/>
          <p:cNvSpPr/>
          <p:nvPr/>
        </p:nvSpPr>
        <p:spPr>
          <a:xfrm>
            <a:off x="908625" y="4651025"/>
            <a:ext cx="288488" cy="288488"/>
          </a:xfrm>
          <a:prstGeom prst="roundRect">
            <a:avLst>
              <a:gd name="adj" fmla="val 6669"/>
            </a:avLst>
          </a:prstGeom>
          <a:solidFill>
            <a:srgbClr val="204C8E"/>
          </a:solidFill>
          <a:ln/>
        </p:spPr>
      </p:sp>
      <p:sp>
        <p:nvSpPr>
          <p:cNvPr id="14" name="Text 11"/>
          <p:cNvSpPr/>
          <p:nvPr/>
        </p:nvSpPr>
        <p:spPr>
          <a:xfrm>
            <a:off x="998993" y="4694244"/>
            <a:ext cx="107633" cy="202049"/>
          </a:xfrm>
          <a:prstGeom prst="rect">
            <a:avLst/>
          </a:prstGeom>
          <a:noFill/>
          <a:ln/>
        </p:spPr>
        <p:txBody>
          <a:bodyPr wrap="none" lIns="0" tIns="0" rIns="0" bIns="0" rtlCol="0" anchor="t"/>
          <a:lstStyle/>
          <a:p>
            <a:pPr marL="0" indent="0" algn="ctr">
              <a:lnSpc>
                <a:spcPts val="1550"/>
              </a:lnSpc>
              <a:buNone/>
            </a:pPr>
            <a:r>
              <a:rPr lang="en-US" sz="1550" dirty="0">
                <a:solidFill>
                  <a:srgbClr val="FFFFFF"/>
                </a:solidFill>
                <a:latin typeface="PT Serif" panose="020A0603040505020204" pitchFamily="18" charset="0"/>
                <a:ea typeface="PT Serif" pitchFamily="34" charset="-122"/>
                <a:cs typeface="PT Serif" pitchFamily="34" charset="-120"/>
              </a:rPr>
              <a:t>3</a:t>
            </a:r>
            <a:endParaRPr lang="en-US" sz="1550" dirty="0"/>
          </a:p>
        </p:txBody>
      </p:sp>
      <p:sp>
        <p:nvSpPr>
          <p:cNvPr id="15" name="Text 12"/>
          <p:cNvSpPr/>
          <p:nvPr/>
        </p:nvSpPr>
        <p:spPr>
          <a:xfrm>
            <a:off x="1309330" y="4635070"/>
            <a:ext cx="2019895" cy="252532"/>
          </a:xfrm>
          <a:prstGeom prst="rect">
            <a:avLst/>
          </a:prstGeom>
          <a:noFill/>
          <a:ln/>
        </p:spPr>
        <p:txBody>
          <a:bodyPr wrap="none" lIns="0" tIns="0" rIns="0" bIns="0" rtlCol="0" anchor="t"/>
          <a:lstStyle/>
          <a:p>
            <a:pPr marL="0" indent="0">
              <a:lnSpc>
                <a:spcPts val="1950"/>
              </a:lnSpc>
              <a:buNone/>
            </a:pPr>
            <a:r>
              <a:rPr lang="en-US" b="1" dirty="0">
                <a:solidFill>
                  <a:srgbClr val="383838"/>
                </a:solidFill>
                <a:latin typeface="PT Serif" panose="020A0603040505020204" pitchFamily="18" charset="0"/>
                <a:ea typeface="PT Serif" pitchFamily="34" charset="-122"/>
                <a:cs typeface="PT Serif" pitchFamily="34" charset="-120"/>
              </a:rPr>
              <a:t>Lắp ráp điện tử</a:t>
            </a:r>
            <a:endParaRPr lang="en-US" dirty="0"/>
          </a:p>
        </p:txBody>
      </p:sp>
      <p:sp>
        <p:nvSpPr>
          <p:cNvPr id="16" name="Text 13"/>
          <p:cNvSpPr/>
          <p:nvPr/>
        </p:nvSpPr>
        <p:spPr>
          <a:xfrm>
            <a:off x="1309330" y="4896293"/>
            <a:ext cx="7481303" cy="307776"/>
          </a:xfrm>
          <a:prstGeom prst="rect">
            <a:avLst/>
          </a:prstGeom>
          <a:noFill/>
          <a:ln/>
        </p:spPr>
        <p:txBody>
          <a:bodyPr wrap="none" lIns="0" tIns="0" rIns="0" bIns="0" rtlCol="0" anchor="t"/>
          <a:lstStyle/>
          <a:p>
            <a:pPr marL="0" indent="0" algn="l">
              <a:lnSpc>
                <a:spcPts val="1600"/>
              </a:lnSpc>
              <a:buNone/>
            </a:pPr>
            <a:r>
              <a:rPr lang="en-US" sz="1100" dirty="0">
                <a:solidFill>
                  <a:srgbClr val="383838"/>
                </a:solidFill>
                <a:latin typeface="PT Serif" panose="020A0603040505020204" pitchFamily="18" charset="0"/>
                <a:ea typeface="DM Sans" pitchFamily="34" charset="-122"/>
                <a:cs typeface="DM Sans" pitchFamily="34" charset="-120"/>
              </a:rPr>
              <a:t>Kết nối các mạch điện, cảm biến và hệ thống điều khiển để đảm bảo rằng tất cả các thành phần điện tử </a:t>
            </a:r>
            <a:r>
              <a:rPr lang="en-US" sz="1100" dirty="0" err="1">
                <a:solidFill>
                  <a:srgbClr val="383838"/>
                </a:solidFill>
                <a:latin typeface="PT Serif" panose="020A0603040505020204" pitchFamily="18" charset="0"/>
                <a:ea typeface="DM Sans" pitchFamily="34" charset="-122"/>
                <a:cs typeface="DM Sans" pitchFamily="34" charset="-120"/>
              </a:rPr>
              <a:t>hoạt</a:t>
            </a:r>
            <a:r>
              <a:rPr lang="en-US" sz="1100" dirty="0">
                <a:solidFill>
                  <a:srgbClr val="383838"/>
                </a:solidFill>
                <a:latin typeface="PT Serif" panose="020A0603040505020204" pitchFamily="18" charset="0"/>
                <a:ea typeface="DM Sans" pitchFamily="34" charset="-122"/>
                <a:cs typeface="DM Sans" pitchFamily="34" charset="-120"/>
              </a:rPr>
              <a:t> </a:t>
            </a:r>
            <a:r>
              <a:rPr lang="en-US" sz="1100" dirty="0" err="1">
                <a:solidFill>
                  <a:srgbClr val="383838"/>
                </a:solidFill>
                <a:latin typeface="PT Serif" panose="020A0603040505020204" pitchFamily="18" charset="0"/>
                <a:ea typeface="DM Sans" pitchFamily="34" charset="-122"/>
                <a:cs typeface="DM Sans" pitchFamily="34" charset="-120"/>
              </a:rPr>
              <a:t>động</a:t>
            </a:r>
            <a:r>
              <a:rPr lang="en-US" sz="1100" dirty="0">
                <a:solidFill>
                  <a:srgbClr val="383838"/>
                </a:solidFill>
                <a:latin typeface="PT Serif" panose="020A0603040505020204" pitchFamily="18" charset="0"/>
                <a:ea typeface="DM Sans" pitchFamily="34" charset="-122"/>
                <a:cs typeface="DM Sans" pitchFamily="34" charset="-120"/>
              </a:rPr>
              <a:t> </a:t>
            </a:r>
            <a:r>
              <a:rPr lang="en-US" sz="1100" dirty="0" err="1">
                <a:solidFill>
                  <a:srgbClr val="383838"/>
                </a:solidFill>
                <a:latin typeface="PT Serif" panose="020A0603040505020204" pitchFamily="18" charset="0"/>
                <a:ea typeface="DM Sans" pitchFamily="34" charset="-122"/>
                <a:cs typeface="DM Sans" pitchFamily="34" charset="-120"/>
              </a:rPr>
              <a:t>đồng</a:t>
            </a:r>
            <a:r>
              <a:rPr lang="en-US" sz="1100" dirty="0">
                <a:solidFill>
                  <a:srgbClr val="383838"/>
                </a:solidFill>
                <a:latin typeface="PT Serif" panose="020A0603040505020204" pitchFamily="18" charset="0"/>
                <a:ea typeface="DM Sans" pitchFamily="34" charset="-122"/>
                <a:cs typeface="DM Sans" pitchFamily="34" charset="-120"/>
              </a:rPr>
              <a:t> </a:t>
            </a:r>
          </a:p>
          <a:p>
            <a:pPr marL="0" indent="0" algn="l">
              <a:lnSpc>
                <a:spcPts val="1600"/>
              </a:lnSpc>
              <a:buNone/>
            </a:pPr>
            <a:r>
              <a:rPr lang="en-US" sz="1100" dirty="0" err="1">
                <a:solidFill>
                  <a:srgbClr val="383838"/>
                </a:solidFill>
                <a:latin typeface="PT Serif" panose="020A0603040505020204" pitchFamily="18" charset="0"/>
                <a:ea typeface="DM Sans" pitchFamily="34" charset="-122"/>
                <a:cs typeface="DM Sans" pitchFamily="34" charset="-120"/>
              </a:rPr>
              <a:t>bộ</a:t>
            </a:r>
            <a:r>
              <a:rPr lang="en-US" sz="1100" dirty="0">
                <a:solidFill>
                  <a:srgbClr val="383838"/>
                </a:solidFill>
                <a:latin typeface="PT Serif" panose="020A0603040505020204" pitchFamily="18" charset="0"/>
                <a:ea typeface="DM Sans" pitchFamily="34" charset="-122"/>
                <a:cs typeface="DM Sans" pitchFamily="34" charset="-120"/>
              </a:rPr>
              <a:t> </a:t>
            </a:r>
            <a:r>
              <a:rPr lang="en-US" sz="1100" dirty="0" err="1">
                <a:solidFill>
                  <a:srgbClr val="383838"/>
                </a:solidFill>
                <a:latin typeface="PT Serif" panose="020A0603040505020204" pitchFamily="18" charset="0"/>
                <a:ea typeface="DM Sans" pitchFamily="34" charset="-122"/>
                <a:cs typeface="DM Sans" pitchFamily="34" charset="-120"/>
              </a:rPr>
              <a:t>và</a:t>
            </a:r>
            <a:r>
              <a:rPr lang="en-US" sz="1100" dirty="0">
                <a:solidFill>
                  <a:srgbClr val="383838"/>
                </a:solidFill>
                <a:latin typeface="PT Serif" panose="020A0603040505020204" pitchFamily="18" charset="0"/>
                <a:ea typeface="DM Sans" pitchFamily="34" charset="-122"/>
                <a:cs typeface="DM Sans" pitchFamily="34" charset="-120"/>
              </a:rPr>
              <a:t> hiệu quả.</a:t>
            </a:r>
            <a:endParaRPr lang="en-US" sz="1100" dirty="0"/>
          </a:p>
        </p:txBody>
      </p:sp>
      <p:sp>
        <p:nvSpPr>
          <p:cNvPr id="17" name="Shape 14"/>
          <p:cNvSpPr/>
          <p:nvPr/>
        </p:nvSpPr>
        <p:spPr>
          <a:xfrm>
            <a:off x="908625" y="5570306"/>
            <a:ext cx="288488" cy="288488"/>
          </a:xfrm>
          <a:prstGeom prst="roundRect">
            <a:avLst>
              <a:gd name="adj" fmla="val 6669"/>
            </a:avLst>
          </a:prstGeom>
          <a:solidFill>
            <a:srgbClr val="204C8E"/>
          </a:solidFill>
          <a:ln/>
        </p:spPr>
      </p:sp>
      <p:sp>
        <p:nvSpPr>
          <p:cNvPr id="18" name="Text 15"/>
          <p:cNvSpPr/>
          <p:nvPr/>
        </p:nvSpPr>
        <p:spPr>
          <a:xfrm>
            <a:off x="998993" y="5613526"/>
            <a:ext cx="107633" cy="202049"/>
          </a:xfrm>
          <a:prstGeom prst="rect">
            <a:avLst/>
          </a:prstGeom>
          <a:noFill/>
          <a:ln/>
        </p:spPr>
        <p:txBody>
          <a:bodyPr wrap="none" lIns="0" tIns="0" rIns="0" bIns="0" rtlCol="0" anchor="t"/>
          <a:lstStyle/>
          <a:p>
            <a:pPr marL="0" indent="0" algn="ctr">
              <a:lnSpc>
                <a:spcPts val="1550"/>
              </a:lnSpc>
              <a:buNone/>
            </a:pPr>
            <a:r>
              <a:rPr lang="en-US" sz="1550" dirty="0">
                <a:solidFill>
                  <a:srgbClr val="FFFFFF"/>
                </a:solidFill>
                <a:latin typeface="PT Serif" panose="020A0603040505020204" pitchFamily="18" charset="0"/>
                <a:ea typeface="PT Serif" pitchFamily="34" charset="-122"/>
                <a:cs typeface="PT Serif" pitchFamily="34" charset="-120"/>
              </a:rPr>
              <a:t>4</a:t>
            </a:r>
            <a:endParaRPr lang="en-US" sz="1550" dirty="0"/>
          </a:p>
        </p:txBody>
      </p:sp>
      <p:sp>
        <p:nvSpPr>
          <p:cNvPr id="19" name="Text 16"/>
          <p:cNvSpPr/>
          <p:nvPr/>
        </p:nvSpPr>
        <p:spPr>
          <a:xfrm>
            <a:off x="1309330" y="5554352"/>
            <a:ext cx="2019895" cy="252532"/>
          </a:xfrm>
          <a:prstGeom prst="rect">
            <a:avLst/>
          </a:prstGeom>
          <a:noFill/>
          <a:ln/>
        </p:spPr>
        <p:txBody>
          <a:bodyPr wrap="none" lIns="0" tIns="0" rIns="0" bIns="0" rtlCol="0" anchor="t"/>
          <a:lstStyle/>
          <a:p>
            <a:pPr marL="0" indent="0">
              <a:lnSpc>
                <a:spcPts val="1950"/>
              </a:lnSpc>
              <a:buNone/>
            </a:pPr>
            <a:r>
              <a:rPr lang="en-US" b="1" dirty="0">
                <a:solidFill>
                  <a:srgbClr val="383838"/>
                </a:solidFill>
                <a:latin typeface="PT Serif" panose="020A0603040505020204" pitchFamily="18" charset="0"/>
                <a:ea typeface="PT Serif" pitchFamily="34" charset="-122"/>
                <a:cs typeface="PT Serif" pitchFamily="34" charset="-120"/>
              </a:rPr>
              <a:t>Lập trình điều khiển</a:t>
            </a:r>
            <a:endParaRPr lang="en-US" dirty="0"/>
          </a:p>
        </p:txBody>
      </p:sp>
      <p:sp>
        <p:nvSpPr>
          <p:cNvPr id="20" name="Text 17"/>
          <p:cNvSpPr/>
          <p:nvPr/>
        </p:nvSpPr>
        <p:spPr>
          <a:xfrm>
            <a:off x="1309330" y="5815575"/>
            <a:ext cx="6820725" cy="92869"/>
          </a:xfrm>
          <a:prstGeom prst="rect">
            <a:avLst/>
          </a:prstGeom>
          <a:noFill/>
          <a:ln/>
        </p:spPr>
        <p:txBody>
          <a:bodyPr wrap="none" lIns="0" tIns="0" rIns="0" bIns="0" rtlCol="0" anchor="t"/>
          <a:lstStyle/>
          <a:p>
            <a:pPr marL="0" indent="0" algn="l">
              <a:lnSpc>
                <a:spcPts val="1600"/>
              </a:lnSpc>
              <a:buNone/>
            </a:pPr>
            <a:r>
              <a:rPr lang="en-US" sz="1100" dirty="0">
                <a:solidFill>
                  <a:srgbClr val="383838"/>
                </a:solidFill>
                <a:latin typeface="PT Serif" panose="020A0603040505020204" pitchFamily="18" charset="0"/>
                <a:ea typeface="DM Sans" pitchFamily="34" charset="-122"/>
                <a:cs typeface="DM Sans" pitchFamily="34" charset="-120"/>
              </a:rPr>
              <a:t>Công việc này bao gồm việc viết và cài đặt phần mềm điều khiển, nhằm đảm bảo robot có thể thực hiện các chức </a:t>
            </a:r>
            <a:r>
              <a:rPr lang="en-US" sz="1100" dirty="0" err="1">
                <a:solidFill>
                  <a:srgbClr val="383838"/>
                </a:solidFill>
                <a:latin typeface="PT Serif" panose="020A0603040505020204" pitchFamily="18" charset="0"/>
                <a:ea typeface="DM Sans" pitchFamily="34" charset="-122"/>
                <a:cs typeface="DM Sans" pitchFamily="34" charset="-120"/>
              </a:rPr>
              <a:t>năng</a:t>
            </a:r>
            <a:r>
              <a:rPr lang="en-US" sz="1100" dirty="0">
                <a:solidFill>
                  <a:srgbClr val="383838"/>
                </a:solidFill>
                <a:latin typeface="PT Serif" panose="020A0603040505020204" pitchFamily="18" charset="0"/>
                <a:ea typeface="DM Sans" pitchFamily="34" charset="-122"/>
                <a:cs typeface="DM Sans" pitchFamily="34" charset="-120"/>
              </a:rPr>
              <a:t> </a:t>
            </a:r>
          </a:p>
          <a:p>
            <a:pPr marL="0" indent="0" algn="l">
              <a:lnSpc>
                <a:spcPts val="1600"/>
              </a:lnSpc>
              <a:buNone/>
            </a:pPr>
            <a:r>
              <a:rPr lang="en-US" sz="1100" dirty="0" err="1">
                <a:solidFill>
                  <a:srgbClr val="383838"/>
                </a:solidFill>
                <a:latin typeface="PT Serif" panose="020A0603040505020204" pitchFamily="18" charset="0"/>
                <a:ea typeface="DM Sans" pitchFamily="34" charset="-122"/>
                <a:cs typeface="DM Sans" pitchFamily="34" charset="-120"/>
              </a:rPr>
              <a:t>theo</a:t>
            </a:r>
            <a:r>
              <a:rPr lang="en-US" sz="1100" dirty="0">
                <a:solidFill>
                  <a:srgbClr val="383838"/>
                </a:solidFill>
                <a:latin typeface="PT Serif" panose="020A0603040505020204" pitchFamily="18" charset="0"/>
                <a:ea typeface="DM Sans" pitchFamily="34" charset="-122"/>
                <a:cs typeface="DM Sans" pitchFamily="34" charset="-120"/>
              </a:rPr>
              <a:t> yêu cầu.</a:t>
            </a:r>
            <a:endParaRPr lang="en-US" sz="1100" dirty="0"/>
          </a:p>
        </p:txBody>
      </p:sp>
      <p:sp>
        <p:nvSpPr>
          <p:cNvPr id="21" name="Shape 18"/>
          <p:cNvSpPr/>
          <p:nvPr/>
        </p:nvSpPr>
        <p:spPr>
          <a:xfrm>
            <a:off x="908625" y="6489588"/>
            <a:ext cx="288488" cy="288488"/>
          </a:xfrm>
          <a:prstGeom prst="roundRect">
            <a:avLst>
              <a:gd name="adj" fmla="val 6669"/>
            </a:avLst>
          </a:prstGeom>
          <a:solidFill>
            <a:srgbClr val="204C8E"/>
          </a:solidFill>
          <a:ln/>
        </p:spPr>
      </p:sp>
      <p:sp>
        <p:nvSpPr>
          <p:cNvPr id="22" name="Text 19"/>
          <p:cNvSpPr/>
          <p:nvPr/>
        </p:nvSpPr>
        <p:spPr>
          <a:xfrm>
            <a:off x="998993" y="6532808"/>
            <a:ext cx="107633" cy="202049"/>
          </a:xfrm>
          <a:prstGeom prst="rect">
            <a:avLst/>
          </a:prstGeom>
          <a:noFill/>
          <a:ln/>
        </p:spPr>
        <p:txBody>
          <a:bodyPr wrap="none" lIns="0" tIns="0" rIns="0" bIns="0" rtlCol="0" anchor="t"/>
          <a:lstStyle/>
          <a:p>
            <a:pPr marL="0" indent="0" algn="ctr">
              <a:lnSpc>
                <a:spcPts val="1550"/>
              </a:lnSpc>
              <a:buNone/>
            </a:pPr>
            <a:r>
              <a:rPr lang="en-US" sz="1550" dirty="0">
                <a:solidFill>
                  <a:srgbClr val="FFFFFF"/>
                </a:solidFill>
                <a:latin typeface="PT Serif" panose="020A0603040505020204" pitchFamily="18" charset="0"/>
                <a:ea typeface="PT Serif" pitchFamily="34" charset="-122"/>
                <a:cs typeface="PT Serif" pitchFamily="34" charset="-120"/>
              </a:rPr>
              <a:t>5</a:t>
            </a:r>
            <a:endParaRPr lang="en-US" sz="1550" dirty="0"/>
          </a:p>
        </p:txBody>
      </p:sp>
      <p:sp>
        <p:nvSpPr>
          <p:cNvPr id="23" name="Text 20"/>
          <p:cNvSpPr/>
          <p:nvPr/>
        </p:nvSpPr>
        <p:spPr>
          <a:xfrm>
            <a:off x="1309330" y="6473634"/>
            <a:ext cx="2224921" cy="252532"/>
          </a:xfrm>
          <a:prstGeom prst="rect">
            <a:avLst/>
          </a:prstGeom>
          <a:noFill/>
          <a:ln/>
        </p:spPr>
        <p:txBody>
          <a:bodyPr wrap="none" lIns="0" tIns="0" rIns="0" bIns="0" rtlCol="0" anchor="t"/>
          <a:lstStyle/>
          <a:p>
            <a:pPr marL="0" indent="0">
              <a:lnSpc>
                <a:spcPts val="1950"/>
              </a:lnSpc>
              <a:buNone/>
            </a:pPr>
            <a:r>
              <a:rPr lang="en-US" b="1" dirty="0">
                <a:solidFill>
                  <a:srgbClr val="383838"/>
                </a:solidFill>
                <a:latin typeface="PT Serif" panose="020A0603040505020204" pitchFamily="18" charset="0"/>
                <a:ea typeface="PT Serif" pitchFamily="34" charset="-122"/>
                <a:cs typeface="PT Serif" pitchFamily="34" charset="-120"/>
              </a:rPr>
              <a:t>Kiểm tra và hiệu chỉnh</a:t>
            </a:r>
            <a:endParaRPr lang="en-US" dirty="0"/>
          </a:p>
        </p:txBody>
      </p:sp>
      <p:sp>
        <p:nvSpPr>
          <p:cNvPr id="24" name="Text 21"/>
          <p:cNvSpPr/>
          <p:nvPr/>
        </p:nvSpPr>
        <p:spPr>
          <a:xfrm>
            <a:off x="1309330" y="6734857"/>
            <a:ext cx="6785053" cy="205145"/>
          </a:xfrm>
          <a:prstGeom prst="rect">
            <a:avLst/>
          </a:prstGeom>
          <a:noFill/>
          <a:ln/>
        </p:spPr>
        <p:txBody>
          <a:bodyPr wrap="none" lIns="0" tIns="0" rIns="0" bIns="0" rtlCol="0" anchor="t"/>
          <a:lstStyle/>
          <a:p>
            <a:pPr marL="0" indent="0" algn="l">
              <a:lnSpc>
                <a:spcPts val="1600"/>
              </a:lnSpc>
              <a:buNone/>
            </a:pPr>
            <a:r>
              <a:rPr lang="en-US" sz="1100" dirty="0">
                <a:solidFill>
                  <a:srgbClr val="383838"/>
                </a:solidFill>
                <a:latin typeface="PT Serif" panose="020A0603040505020204" pitchFamily="18" charset="0"/>
                <a:ea typeface="DM Sans" pitchFamily="34" charset="-122"/>
                <a:cs typeface="DM Sans" pitchFamily="34" charset="-120"/>
              </a:rPr>
              <a:t>Các nhà điều hành sẽ theo dõi và phân tích cách robot thực hiện các nhiệm vụ được lập trình, từ việc di </a:t>
            </a:r>
            <a:r>
              <a:rPr lang="en-US" sz="1100" dirty="0" err="1">
                <a:solidFill>
                  <a:srgbClr val="383838"/>
                </a:solidFill>
                <a:latin typeface="PT Serif" panose="020A0603040505020204" pitchFamily="18" charset="0"/>
                <a:ea typeface="DM Sans" pitchFamily="34" charset="-122"/>
                <a:cs typeface="DM Sans" pitchFamily="34" charset="-120"/>
              </a:rPr>
              <a:t>chuyển</a:t>
            </a:r>
            <a:r>
              <a:rPr lang="en-US" sz="1100" dirty="0">
                <a:solidFill>
                  <a:srgbClr val="383838"/>
                </a:solidFill>
                <a:latin typeface="PT Serif" panose="020A0603040505020204" pitchFamily="18" charset="0"/>
                <a:ea typeface="DM Sans" pitchFamily="34" charset="-122"/>
                <a:cs typeface="DM Sans" pitchFamily="34" charset="-120"/>
              </a:rPr>
              <a:t> </a:t>
            </a:r>
            <a:r>
              <a:rPr lang="en-US" sz="1100" dirty="0" err="1">
                <a:solidFill>
                  <a:srgbClr val="383838"/>
                </a:solidFill>
                <a:latin typeface="PT Serif" panose="020A0603040505020204" pitchFamily="18" charset="0"/>
                <a:ea typeface="DM Sans" pitchFamily="34" charset="-122"/>
                <a:cs typeface="DM Sans" pitchFamily="34" charset="-120"/>
              </a:rPr>
              <a:t>chính</a:t>
            </a:r>
            <a:endParaRPr lang="en-US" sz="1100" dirty="0">
              <a:solidFill>
                <a:srgbClr val="383838"/>
              </a:solidFill>
              <a:latin typeface="PT Serif" panose="020A0603040505020204" pitchFamily="18" charset="0"/>
              <a:ea typeface="DM Sans" pitchFamily="34" charset="-122"/>
              <a:cs typeface="DM Sans" pitchFamily="34" charset="-120"/>
            </a:endParaRPr>
          </a:p>
          <a:p>
            <a:pPr marL="0" indent="0" algn="l">
              <a:lnSpc>
                <a:spcPts val="1600"/>
              </a:lnSpc>
              <a:buNone/>
            </a:pPr>
            <a:r>
              <a:rPr lang="en-US" sz="1100" dirty="0">
                <a:solidFill>
                  <a:srgbClr val="383838"/>
                </a:solidFill>
                <a:latin typeface="PT Serif" panose="020A0603040505020204" pitchFamily="18" charset="0"/>
                <a:ea typeface="DM Sans" pitchFamily="34" charset="-122"/>
                <a:cs typeface="DM Sans" pitchFamily="34" charset="-120"/>
              </a:rPr>
              <a:t> xác đến việc thực hiện các chức năng phức tạp.</a:t>
            </a:r>
            <a:endParaRPr lang="en-US" sz="1100" dirty="0"/>
          </a:p>
        </p:txBody>
      </p:sp>
      <p:pic>
        <p:nvPicPr>
          <p:cNvPr id="26" name="Image 0" descr="preencoded.png">
            <a:extLst>
              <a:ext uri="{FF2B5EF4-FFF2-40B4-BE49-F238E27FC236}">
                <a16:creationId xmlns:a16="http://schemas.microsoft.com/office/drawing/2014/main" id="{9E388D4D-6C52-EE63-E01D-D1761BB5A311}"/>
              </a:ext>
            </a:extLst>
          </p:cNvPr>
          <p:cNvPicPr>
            <a:picLocks noChangeAspect="1"/>
          </p:cNvPicPr>
          <p:nvPr/>
        </p:nvPicPr>
        <p:blipFill>
          <a:blip r:embed="rId4"/>
          <a:stretch>
            <a:fillRect/>
          </a:stretch>
        </p:blipFill>
        <p:spPr>
          <a:xfrm>
            <a:off x="11629467" y="7335297"/>
            <a:ext cx="2889652" cy="89430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997166" y="339447"/>
            <a:ext cx="6635948" cy="405051"/>
          </a:xfrm>
          <a:prstGeom prst="rect">
            <a:avLst/>
          </a:prstGeom>
          <a:noFill/>
          <a:ln/>
        </p:spPr>
        <p:txBody>
          <a:bodyPr wrap="none" lIns="0" tIns="0" rIns="0" bIns="0" rtlCol="0" anchor="t"/>
          <a:lstStyle/>
          <a:p>
            <a:pPr marL="0" indent="0" algn="ctr">
              <a:lnSpc>
                <a:spcPts val="3150"/>
              </a:lnSpc>
              <a:buNone/>
            </a:pPr>
            <a:r>
              <a:rPr lang="en-US" sz="3200" b="1" dirty="0">
                <a:solidFill>
                  <a:srgbClr val="020202"/>
                </a:solidFill>
                <a:latin typeface="PT Serif" panose="020A0603040505020204" pitchFamily="18" charset="0"/>
                <a:ea typeface="PT Serif" pitchFamily="34" charset="-122"/>
                <a:cs typeface="PT Serif" pitchFamily="34" charset="-120"/>
              </a:rPr>
              <a:t>Nguyên nhân dẫn đến tai nạn khi sản xuất</a:t>
            </a:r>
            <a:endParaRPr lang="en-US" sz="3200" dirty="0"/>
          </a:p>
        </p:txBody>
      </p:sp>
      <p:pic>
        <p:nvPicPr>
          <p:cNvPr id="4" name="Image 1" descr="preencoded.png"/>
          <p:cNvPicPr>
            <a:picLocks noChangeAspect="1"/>
          </p:cNvPicPr>
          <p:nvPr/>
        </p:nvPicPr>
        <p:blipFill>
          <a:blip r:embed="rId3"/>
          <a:stretch>
            <a:fillRect/>
          </a:stretch>
        </p:blipFill>
        <p:spPr>
          <a:xfrm>
            <a:off x="1889758" y="1507905"/>
            <a:ext cx="1366362" cy="1366362"/>
          </a:xfrm>
          <a:prstGeom prst="rect">
            <a:avLst/>
          </a:prstGeom>
        </p:spPr>
      </p:pic>
      <p:sp>
        <p:nvSpPr>
          <p:cNvPr id="5" name="Text 1"/>
          <p:cNvSpPr/>
          <p:nvPr/>
        </p:nvSpPr>
        <p:spPr>
          <a:xfrm>
            <a:off x="1753314" y="2962834"/>
            <a:ext cx="1639253" cy="202525"/>
          </a:xfrm>
          <a:prstGeom prst="rect">
            <a:avLst/>
          </a:prstGeom>
          <a:noFill/>
          <a:ln/>
        </p:spPr>
        <p:txBody>
          <a:bodyPr wrap="none" lIns="0" tIns="0" rIns="0" bIns="0" rtlCol="0" anchor="t"/>
          <a:lstStyle/>
          <a:p>
            <a:pPr marL="0" indent="0">
              <a:lnSpc>
                <a:spcPts val="1550"/>
              </a:lnSpc>
              <a:buNone/>
            </a:pPr>
            <a:r>
              <a:rPr lang="en-US" sz="1250" b="1" dirty="0">
                <a:solidFill>
                  <a:srgbClr val="383838"/>
                </a:solidFill>
                <a:latin typeface="PT Serif" panose="020A0603040505020204" pitchFamily="18" charset="0"/>
                <a:ea typeface="PT Serif" pitchFamily="34" charset="-122"/>
                <a:cs typeface="PT Serif" pitchFamily="34" charset="-120"/>
              </a:rPr>
              <a:t>Thiếu thiết bị bảo hộ</a:t>
            </a:r>
            <a:endParaRPr lang="en-US" sz="1250" dirty="0"/>
          </a:p>
        </p:txBody>
      </p:sp>
      <p:sp>
        <p:nvSpPr>
          <p:cNvPr id="6" name="Text 2"/>
          <p:cNvSpPr/>
          <p:nvPr/>
        </p:nvSpPr>
        <p:spPr>
          <a:xfrm>
            <a:off x="1570792" y="3237823"/>
            <a:ext cx="4371975" cy="197525"/>
          </a:xfrm>
          <a:prstGeom prst="rect">
            <a:avLst/>
          </a:prstGeom>
          <a:noFill/>
          <a:ln/>
        </p:spPr>
        <p:txBody>
          <a:bodyPr wrap="none" lIns="0" tIns="0" rIns="0" bIns="0" rtlCol="0" anchor="t"/>
          <a:lstStyle/>
          <a:p>
            <a:pPr marL="0" indent="0" algn="l">
              <a:lnSpc>
                <a:spcPts val="1550"/>
              </a:lnSpc>
              <a:buNone/>
            </a:pPr>
            <a:r>
              <a:rPr lang="en-US" sz="1050" dirty="0">
                <a:solidFill>
                  <a:srgbClr val="383838"/>
                </a:solidFill>
                <a:latin typeface="PT Serif" panose="020A0603040505020204" pitchFamily="18" charset="0"/>
                <a:ea typeface="DM Sans" pitchFamily="34" charset="-122"/>
                <a:cs typeface="DM Sans" pitchFamily="34" charset="-120"/>
              </a:rPr>
              <a:t>Công nhân không sử dụng thiết </a:t>
            </a:r>
            <a:r>
              <a:rPr lang="en-US" sz="1050" dirty="0" err="1">
                <a:solidFill>
                  <a:srgbClr val="383838"/>
                </a:solidFill>
                <a:latin typeface="PT Serif" panose="020A0603040505020204" pitchFamily="18" charset="0"/>
                <a:ea typeface="DM Sans" pitchFamily="34" charset="-122"/>
                <a:cs typeface="DM Sans" pitchFamily="34" charset="-120"/>
              </a:rPr>
              <a:t>bị</a:t>
            </a:r>
            <a:r>
              <a:rPr lang="en-US" sz="1050" dirty="0">
                <a:solidFill>
                  <a:srgbClr val="383838"/>
                </a:solidFill>
                <a:latin typeface="PT Serif" panose="020A0603040505020204" pitchFamily="18" charset="0"/>
                <a:ea typeface="DM Sans" pitchFamily="34" charset="-122"/>
                <a:cs typeface="DM Sans" pitchFamily="34" charset="-120"/>
              </a:rPr>
              <a:t> </a:t>
            </a:r>
          </a:p>
          <a:p>
            <a:pPr marL="0" indent="0" algn="l">
              <a:lnSpc>
                <a:spcPts val="1550"/>
              </a:lnSpc>
              <a:buNone/>
            </a:pPr>
            <a:r>
              <a:rPr lang="en-US" sz="1050" dirty="0" err="1">
                <a:solidFill>
                  <a:srgbClr val="383838"/>
                </a:solidFill>
                <a:latin typeface="PT Serif" panose="020A0603040505020204" pitchFamily="18" charset="0"/>
                <a:ea typeface="DM Sans" pitchFamily="34" charset="-122"/>
                <a:cs typeface="DM Sans" pitchFamily="34" charset="-120"/>
              </a:rPr>
              <a:t>bảo</a:t>
            </a:r>
            <a:r>
              <a:rPr lang="en-US" sz="1050" dirty="0">
                <a:solidFill>
                  <a:srgbClr val="383838"/>
                </a:solidFill>
                <a:latin typeface="PT Serif" panose="020A0603040505020204" pitchFamily="18" charset="0"/>
                <a:ea typeface="DM Sans" pitchFamily="34" charset="-122"/>
                <a:cs typeface="DM Sans" pitchFamily="34" charset="-120"/>
              </a:rPr>
              <a:t> hộ cá nhân đúng cách.</a:t>
            </a:r>
            <a:endParaRPr lang="en-US" sz="1050" dirty="0"/>
          </a:p>
        </p:txBody>
      </p:sp>
      <p:pic>
        <p:nvPicPr>
          <p:cNvPr id="7" name="Image 2" descr="preencoded.png"/>
          <p:cNvPicPr>
            <a:picLocks noChangeAspect="1"/>
          </p:cNvPicPr>
          <p:nvPr/>
        </p:nvPicPr>
        <p:blipFill>
          <a:blip r:embed="rId4"/>
          <a:stretch>
            <a:fillRect/>
          </a:stretch>
        </p:blipFill>
        <p:spPr>
          <a:xfrm>
            <a:off x="6210121" y="1799487"/>
            <a:ext cx="1105019" cy="1105019"/>
          </a:xfrm>
          <a:prstGeom prst="rect">
            <a:avLst/>
          </a:prstGeom>
        </p:spPr>
      </p:pic>
      <p:sp>
        <p:nvSpPr>
          <p:cNvPr id="8" name="Text 3"/>
          <p:cNvSpPr/>
          <p:nvPr/>
        </p:nvSpPr>
        <p:spPr>
          <a:xfrm>
            <a:off x="6319956" y="2962834"/>
            <a:ext cx="1620203" cy="202525"/>
          </a:xfrm>
          <a:prstGeom prst="rect">
            <a:avLst/>
          </a:prstGeom>
          <a:noFill/>
          <a:ln/>
        </p:spPr>
        <p:txBody>
          <a:bodyPr wrap="none" lIns="0" tIns="0" rIns="0" bIns="0" rtlCol="0" anchor="t"/>
          <a:lstStyle/>
          <a:p>
            <a:pPr marL="0" indent="0">
              <a:lnSpc>
                <a:spcPts val="1550"/>
              </a:lnSpc>
              <a:buNone/>
            </a:pPr>
            <a:r>
              <a:rPr lang="en-US" sz="1250" b="1" dirty="0">
                <a:solidFill>
                  <a:srgbClr val="383838"/>
                </a:solidFill>
                <a:latin typeface="PT Serif" panose="020A0603040505020204" pitchFamily="18" charset="0"/>
                <a:ea typeface="PT Serif" pitchFamily="34" charset="-122"/>
                <a:cs typeface="PT Serif" pitchFamily="34" charset="-120"/>
              </a:rPr>
              <a:t>Sự cố thiết bị</a:t>
            </a:r>
            <a:endParaRPr lang="en-US" sz="1250" dirty="0"/>
          </a:p>
        </p:txBody>
      </p:sp>
      <p:sp>
        <p:nvSpPr>
          <p:cNvPr id="9" name="Text 4"/>
          <p:cNvSpPr/>
          <p:nvPr/>
        </p:nvSpPr>
        <p:spPr>
          <a:xfrm>
            <a:off x="5897611" y="3223687"/>
            <a:ext cx="4371975" cy="197525"/>
          </a:xfrm>
          <a:prstGeom prst="rect">
            <a:avLst/>
          </a:prstGeom>
          <a:noFill/>
          <a:ln/>
        </p:spPr>
        <p:txBody>
          <a:bodyPr wrap="none" lIns="0" tIns="0" rIns="0" bIns="0" rtlCol="0" anchor="t"/>
          <a:lstStyle/>
          <a:p>
            <a:pPr marL="0" indent="0" algn="l">
              <a:lnSpc>
                <a:spcPts val="1550"/>
              </a:lnSpc>
              <a:buNone/>
            </a:pPr>
            <a:r>
              <a:rPr lang="en-US" sz="1050" dirty="0">
                <a:solidFill>
                  <a:srgbClr val="383838"/>
                </a:solidFill>
                <a:latin typeface="PT Serif" panose="020A0603040505020204" pitchFamily="18" charset="0"/>
                <a:ea typeface="DM Sans" pitchFamily="34" charset="-122"/>
                <a:cs typeface="DM Sans" pitchFamily="34" charset="-120"/>
              </a:rPr>
              <a:t>Máy móc bị hỏng </a:t>
            </a:r>
            <a:r>
              <a:rPr lang="en-US" sz="1050" dirty="0" err="1">
                <a:solidFill>
                  <a:srgbClr val="383838"/>
                </a:solidFill>
                <a:latin typeface="PT Serif" panose="020A0603040505020204" pitchFamily="18" charset="0"/>
                <a:ea typeface="DM Sans" pitchFamily="34" charset="-122"/>
                <a:cs typeface="DM Sans" pitchFamily="34" charset="-120"/>
              </a:rPr>
              <a:t>hoặc</a:t>
            </a:r>
            <a:r>
              <a:rPr lang="en-US" sz="1050" dirty="0">
                <a:solidFill>
                  <a:srgbClr val="383838"/>
                </a:solidFill>
                <a:latin typeface="PT Serif" panose="020A0603040505020204" pitchFamily="18" charset="0"/>
                <a:ea typeface="DM Sans" pitchFamily="34" charset="-122"/>
                <a:cs typeface="DM Sans" pitchFamily="34" charset="-120"/>
              </a:rPr>
              <a:t> </a:t>
            </a:r>
            <a:r>
              <a:rPr lang="en-US" sz="1050" dirty="0" err="1">
                <a:solidFill>
                  <a:srgbClr val="383838"/>
                </a:solidFill>
                <a:latin typeface="PT Serif" panose="020A0603040505020204" pitchFamily="18" charset="0"/>
                <a:ea typeface="DM Sans" pitchFamily="34" charset="-122"/>
                <a:cs typeface="DM Sans" pitchFamily="34" charset="-120"/>
              </a:rPr>
              <a:t>không</a:t>
            </a:r>
            <a:r>
              <a:rPr lang="en-US" sz="1050" dirty="0">
                <a:solidFill>
                  <a:srgbClr val="383838"/>
                </a:solidFill>
                <a:latin typeface="PT Serif" panose="020A0603040505020204" pitchFamily="18" charset="0"/>
                <a:ea typeface="DM Sans" pitchFamily="34" charset="-122"/>
                <a:cs typeface="DM Sans" pitchFamily="34" charset="-120"/>
              </a:rPr>
              <a:t> </a:t>
            </a:r>
            <a:r>
              <a:rPr lang="en-US" sz="1050" dirty="0" err="1">
                <a:solidFill>
                  <a:srgbClr val="383838"/>
                </a:solidFill>
                <a:latin typeface="PT Serif" panose="020A0603040505020204" pitchFamily="18" charset="0"/>
                <a:ea typeface="DM Sans" pitchFamily="34" charset="-122"/>
                <a:cs typeface="DM Sans" pitchFamily="34" charset="-120"/>
              </a:rPr>
              <a:t>được</a:t>
            </a:r>
            <a:r>
              <a:rPr lang="en-US" sz="1050" dirty="0">
                <a:solidFill>
                  <a:srgbClr val="383838"/>
                </a:solidFill>
                <a:latin typeface="PT Serif" panose="020A0603040505020204" pitchFamily="18" charset="0"/>
                <a:ea typeface="DM Sans" pitchFamily="34" charset="-122"/>
                <a:cs typeface="DM Sans" pitchFamily="34" charset="-120"/>
              </a:rPr>
              <a:t> </a:t>
            </a:r>
          </a:p>
          <a:p>
            <a:pPr marL="0" indent="0" algn="l">
              <a:lnSpc>
                <a:spcPts val="1550"/>
              </a:lnSpc>
              <a:buNone/>
            </a:pPr>
            <a:r>
              <a:rPr lang="en-US" sz="1050" dirty="0" err="1">
                <a:solidFill>
                  <a:srgbClr val="383838"/>
                </a:solidFill>
                <a:latin typeface="PT Serif" panose="020A0603040505020204" pitchFamily="18" charset="0"/>
                <a:ea typeface="DM Sans" pitchFamily="34" charset="-122"/>
                <a:cs typeface="DM Sans" pitchFamily="34" charset="-120"/>
              </a:rPr>
              <a:t>bảo</a:t>
            </a:r>
            <a:r>
              <a:rPr lang="en-US" sz="1050" dirty="0">
                <a:solidFill>
                  <a:srgbClr val="383838"/>
                </a:solidFill>
                <a:latin typeface="PT Serif" panose="020A0603040505020204" pitchFamily="18" charset="0"/>
                <a:ea typeface="DM Sans" pitchFamily="34" charset="-122"/>
                <a:cs typeface="DM Sans" pitchFamily="34" charset="-120"/>
              </a:rPr>
              <a:t> trì định kỳ.</a:t>
            </a:r>
            <a:endParaRPr lang="en-US" sz="1050" dirty="0"/>
          </a:p>
        </p:txBody>
      </p:sp>
      <p:pic>
        <p:nvPicPr>
          <p:cNvPr id="10" name="Image 3" descr="preencoded.png"/>
          <p:cNvPicPr>
            <a:picLocks noChangeAspect="1"/>
          </p:cNvPicPr>
          <p:nvPr/>
        </p:nvPicPr>
        <p:blipFill>
          <a:blip r:embed="rId5"/>
          <a:stretch>
            <a:fillRect/>
          </a:stretch>
        </p:blipFill>
        <p:spPr>
          <a:xfrm>
            <a:off x="10497323" y="1420207"/>
            <a:ext cx="1749074" cy="1749074"/>
          </a:xfrm>
          <a:prstGeom prst="rect">
            <a:avLst/>
          </a:prstGeom>
        </p:spPr>
      </p:pic>
      <p:sp>
        <p:nvSpPr>
          <p:cNvPr id="11" name="Text 5"/>
          <p:cNvSpPr/>
          <p:nvPr/>
        </p:nvSpPr>
        <p:spPr>
          <a:xfrm>
            <a:off x="10877073" y="2962834"/>
            <a:ext cx="1620203" cy="202525"/>
          </a:xfrm>
          <a:prstGeom prst="rect">
            <a:avLst/>
          </a:prstGeom>
          <a:noFill/>
          <a:ln/>
        </p:spPr>
        <p:txBody>
          <a:bodyPr wrap="none" lIns="0" tIns="0" rIns="0" bIns="0" rtlCol="0" anchor="t"/>
          <a:lstStyle/>
          <a:p>
            <a:pPr marL="0" indent="0">
              <a:lnSpc>
                <a:spcPts val="1550"/>
              </a:lnSpc>
              <a:buNone/>
            </a:pPr>
            <a:r>
              <a:rPr lang="en-US" sz="1250" b="1" dirty="0">
                <a:solidFill>
                  <a:srgbClr val="383838"/>
                </a:solidFill>
                <a:latin typeface="PT Serif" panose="020A0603040505020204" pitchFamily="18" charset="0"/>
                <a:ea typeface="PT Serif" pitchFamily="34" charset="-122"/>
                <a:cs typeface="PT Serif" pitchFamily="34" charset="-120"/>
              </a:rPr>
              <a:t>Thiếu đào tạo</a:t>
            </a:r>
            <a:endParaRPr lang="en-US" sz="1250" dirty="0"/>
          </a:p>
        </p:txBody>
      </p:sp>
      <p:sp>
        <p:nvSpPr>
          <p:cNvPr id="12" name="Text 6"/>
          <p:cNvSpPr/>
          <p:nvPr/>
        </p:nvSpPr>
        <p:spPr>
          <a:xfrm>
            <a:off x="10633114" y="3237823"/>
            <a:ext cx="4371975" cy="197525"/>
          </a:xfrm>
          <a:prstGeom prst="rect">
            <a:avLst/>
          </a:prstGeom>
          <a:noFill/>
          <a:ln/>
        </p:spPr>
        <p:txBody>
          <a:bodyPr wrap="none" lIns="0" tIns="0" rIns="0" bIns="0" rtlCol="0" anchor="t"/>
          <a:lstStyle/>
          <a:p>
            <a:pPr marL="0" indent="0" algn="l">
              <a:lnSpc>
                <a:spcPts val="1550"/>
              </a:lnSpc>
              <a:buNone/>
            </a:pPr>
            <a:r>
              <a:rPr lang="en-US" sz="1050" dirty="0">
                <a:solidFill>
                  <a:srgbClr val="383838"/>
                </a:solidFill>
                <a:latin typeface="PT Serif" panose="020A0603040505020204" pitchFamily="18" charset="0"/>
                <a:ea typeface="DM Sans" pitchFamily="34" charset="-122"/>
                <a:cs typeface="DM Sans" pitchFamily="34" charset="-120"/>
              </a:rPr>
              <a:t>Công nhân chưa được đào tạo đầy </a:t>
            </a:r>
            <a:r>
              <a:rPr lang="en-US" sz="1050" dirty="0" err="1">
                <a:solidFill>
                  <a:srgbClr val="383838"/>
                </a:solidFill>
                <a:latin typeface="PT Serif" panose="020A0603040505020204" pitchFamily="18" charset="0"/>
                <a:ea typeface="DM Sans" pitchFamily="34" charset="-122"/>
                <a:cs typeface="DM Sans" pitchFamily="34" charset="-120"/>
              </a:rPr>
              <a:t>đủ</a:t>
            </a:r>
            <a:r>
              <a:rPr lang="en-US" sz="1050" dirty="0">
                <a:solidFill>
                  <a:srgbClr val="383838"/>
                </a:solidFill>
                <a:latin typeface="PT Serif" panose="020A0603040505020204" pitchFamily="18" charset="0"/>
                <a:ea typeface="DM Sans" pitchFamily="34" charset="-122"/>
                <a:cs typeface="DM Sans" pitchFamily="34" charset="-120"/>
              </a:rPr>
              <a:t> </a:t>
            </a:r>
          </a:p>
          <a:p>
            <a:pPr marL="0" indent="0" algn="l">
              <a:lnSpc>
                <a:spcPts val="1550"/>
              </a:lnSpc>
              <a:buNone/>
            </a:pPr>
            <a:r>
              <a:rPr lang="en-US" sz="1050" dirty="0" err="1">
                <a:solidFill>
                  <a:srgbClr val="383838"/>
                </a:solidFill>
                <a:latin typeface="PT Serif" panose="020A0603040505020204" pitchFamily="18" charset="0"/>
                <a:ea typeface="DM Sans" pitchFamily="34" charset="-122"/>
                <a:cs typeface="DM Sans" pitchFamily="34" charset="-120"/>
              </a:rPr>
              <a:t>về</a:t>
            </a:r>
            <a:r>
              <a:rPr lang="en-US" sz="1050" dirty="0">
                <a:solidFill>
                  <a:srgbClr val="383838"/>
                </a:solidFill>
                <a:latin typeface="PT Serif" panose="020A0603040505020204" pitchFamily="18" charset="0"/>
                <a:ea typeface="DM Sans" pitchFamily="34" charset="-122"/>
                <a:cs typeface="DM Sans" pitchFamily="34" charset="-120"/>
              </a:rPr>
              <a:t> quy trình làm việc an toàn.</a:t>
            </a:r>
            <a:endParaRPr lang="en-US" sz="1050" dirty="0"/>
          </a:p>
        </p:txBody>
      </p:sp>
      <p:pic>
        <p:nvPicPr>
          <p:cNvPr id="13" name="Image 4" descr="preencoded.png"/>
          <p:cNvPicPr>
            <a:picLocks noChangeAspect="1"/>
          </p:cNvPicPr>
          <p:nvPr/>
        </p:nvPicPr>
        <p:blipFill>
          <a:blip r:embed="rId6"/>
          <a:srcRect b="16904"/>
          <a:stretch/>
        </p:blipFill>
        <p:spPr>
          <a:xfrm>
            <a:off x="1438930" y="4332138"/>
            <a:ext cx="2426586" cy="2016399"/>
          </a:xfrm>
          <a:prstGeom prst="rect">
            <a:avLst/>
          </a:prstGeom>
        </p:spPr>
      </p:pic>
      <p:sp>
        <p:nvSpPr>
          <p:cNvPr id="14" name="Text 7"/>
          <p:cNvSpPr/>
          <p:nvPr/>
        </p:nvSpPr>
        <p:spPr>
          <a:xfrm>
            <a:off x="1759387" y="6269496"/>
            <a:ext cx="1997393" cy="202525"/>
          </a:xfrm>
          <a:prstGeom prst="rect">
            <a:avLst/>
          </a:prstGeom>
          <a:noFill/>
          <a:ln/>
        </p:spPr>
        <p:txBody>
          <a:bodyPr wrap="none" lIns="0" tIns="0" rIns="0" bIns="0" rtlCol="0" anchor="t"/>
          <a:lstStyle/>
          <a:p>
            <a:pPr marL="0" indent="0" algn="ctr">
              <a:lnSpc>
                <a:spcPts val="1550"/>
              </a:lnSpc>
              <a:buNone/>
            </a:pPr>
            <a:r>
              <a:rPr lang="en-US" sz="1250" b="1" dirty="0">
                <a:solidFill>
                  <a:srgbClr val="383838"/>
                </a:solidFill>
                <a:latin typeface="PT Serif" panose="020A0603040505020204" pitchFamily="18" charset="0"/>
                <a:ea typeface="PT Serif" pitchFamily="34" charset="-122"/>
                <a:cs typeface="PT Serif" pitchFamily="34" charset="-120"/>
              </a:rPr>
              <a:t>Không tuân thủ quy trình</a:t>
            </a:r>
            <a:endParaRPr lang="en-US" sz="1250" dirty="0"/>
          </a:p>
        </p:txBody>
      </p:sp>
      <p:sp>
        <p:nvSpPr>
          <p:cNvPr id="15" name="Text 8"/>
          <p:cNvSpPr/>
          <p:nvPr/>
        </p:nvSpPr>
        <p:spPr>
          <a:xfrm>
            <a:off x="1525636" y="6625691"/>
            <a:ext cx="4371975" cy="197525"/>
          </a:xfrm>
          <a:prstGeom prst="rect">
            <a:avLst/>
          </a:prstGeom>
          <a:noFill/>
          <a:ln/>
        </p:spPr>
        <p:txBody>
          <a:bodyPr wrap="none" lIns="0" tIns="0" rIns="0" bIns="0" rtlCol="0" anchor="t"/>
          <a:lstStyle/>
          <a:p>
            <a:pPr marL="0" indent="0" algn="l">
              <a:lnSpc>
                <a:spcPts val="1550"/>
              </a:lnSpc>
              <a:buNone/>
            </a:pPr>
            <a:r>
              <a:rPr lang="en-US" sz="1050" dirty="0">
                <a:solidFill>
                  <a:srgbClr val="383838"/>
                </a:solidFill>
                <a:latin typeface="PT Serif" panose="020A0603040505020204" pitchFamily="18" charset="0"/>
                <a:ea typeface="DM Sans" pitchFamily="34" charset="-122"/>
                <a:cs typeface="DM Sans" pitchFamily="34" charset="-120"/>
              </a:rPr>
              <a:t>Công nhân không được đào tạo đầy đủ </a:t>
            </a:r>
            <a:r>
              <a:rPr lang="en-US" sz="1050" dirty="0" err="1">
                <a:solidFill>
                  <a:srgbClr val="383838"/>
                </a:solidFill>
                <a:latin typeface="PT Serif" panose="020A0603040505020204" pitchFamily="18" charset="0"/>
                <a:ea typeface="DM Sans" pitchFamily="34" charset="-122"/>
                <a:cs typeface="DM Sans" pitchFamily="34" charset="-120"/>
              </a:rPr>
              <a:t>về</a:t>
            </a:r>
            <a:r>
              <a:rPr lang="en-US" sz="1050" dirty="0">
                <a:solidFill>
                  <a:srgbClr val="383838"/>
                </a:solidFill>
                <a:latin typeface="PT Serif" panose="020A0603040505020204" pitchFamily="18" charset="0"/>
                <a:ea typeface="DM Sans" pitchFamily="34" charset="-122"/>
                <a:cs typeface="DM Sans" pitchFamily="34" charset="-120"/>
              </a:rPr>
              <a:t> </a:t>
            </a:r>
          </a:p>
          <a:p>
            <a:pPr marL="0" indent="0" algn="l">
              <a:lnSpc>
                <a:spcPts val="1550"/>
              </a:lnSpc>
              <a:buNone/>
            </a:pPr>
            <a:r>
              <a:rPr lang="en-US" sz="1050" dirty="0" err="1">
                <a:solidFill>
                  <a:srgbClr val="383838"/>
                </a:solidFill>
                <a:latin typeface="PT Serif" panose="020A0603040505020204" pitchFamily="18" charset="0"/>
                <a:ea typeface="DM Sans" pitchFamily="34" charset="-122"/>
                <a:cs typeface="DM Sans" pitchFamily="34" charset="-120"/>
              </a:rPr>
              <a:t>các</a:t>
            </a:r>
            <a:r>
              <a:rPr lang="en-US" sz="1050" dirty="0">
                <a:solidFill>
                  <a:srgbClr val="383838"/>
                </a:solidFill>
                <a:latin typeface="PT Serif" panose="020A0603040505020204" pitchFamily="18" charset="0"/>
                <a:ea typeface="DM Sans" pitchFamily="34" charset="-122"/>
                <a:cs typeface="DM Sans" pitchFamily="34" charset="-120"/>
              </a:rPr>
              <a:t> quy trình an toàn.</a:t>
            </a:r>
            <a:endParaRPr lang="en-US" sz="1050" dirty="0"/>
          </a:p>
        </p:txBody>
      </p:sp>
      <p:pic>
        <p:nvPicPr>
          <p:cNvPr id="16" name="Image 5" descr="preencoded.png"/>
          <p:cNvPicPr>
            <a:picLocks noChangeAspect="1"/>
          </p:cNvPicPr>
          <p:nvPr/>
        </p:nvPicPr>
        <p:blipFill>
          <a:blip r:embed="rId7"/>
          <a:stretch>
            <a:fillRect/>
          </a:stretch>
        </p:blipFill>
        <p:spPr>
          <a:xfrm>
            <a:off x="6531563" y="4956605"/>
            <a:ext cx="1375886" cy="1375886"/>
          </a:xfrm>
          <a:prstGeom prst="rect">
            <a:avLst/>
          </a:prstGeom>
        </p:spPr>
      </p:pic>
      <p:sp>
        <p:nvSpPr>
          <p:cNvPr id="17" name="Text 9"/>
          <p:cNvSpPr/>
          <p:nvPr/>
        </p:nvSpPr>
        <p:spPr>
          <a:xfrm>
            <a:off x="6234232" y="6269496"/>
            <a:ext cx="2161937" cy="202525"/>
          </a:xfrm>
          <a:prstGeom prst="rect">
            <a:avLst/>
          </a:prstGeom>
          <a:noFill/>
          <a:ln/>
        </p:spPr>
        <p:txBody>
          <a:bodyPr wrap="none" lIns="0" tIns="0" rIns="0" bIns="0" rtlCol="0" anchor="t"/>
          <a:lstStyle/>
          <a:p>
            <a:pPr marL="0" indent="0" algn="ctr">
              <a:lnSpc>
                <a:spcPts val="1550"/>
              </a:lnSpc>
              <a:buNone/>
            </a:pPr>
            <a:r>
              <a:rPr lang="en-US" sz="1250" b="1" dirty="0">
                <a:solidFill>
                  <a:srgbClr val="383838"/>
                </a:solidFill>
                <a:latin typeface="PT Serif" panose="020A0603040505020204" pitchFamily="18" charset="0"/>
                <a:ea typeface="PT Serif" pitchFamily="34" charset="-122"/>
                <a:cs typeface="PT Serif" pitchFamily="34" charset="-120"/>
              </a:rPr>
              <a:t>Môi trường không đảm bảo</a:t>
            </a:r>
            <a:endParaRPr lang="en-US" sz="1250" dirty="0"/>
          </a:p>
        </p:txBody>
      </p:sp>
      <p:sp>
        <p:nvSpPr>
          <p:cNvPr id="18" name="Text 10"/>
          <p:cNvSpPr/>
          <p:nvPr/>
        </p:nvSpPr>
        <p:spPr>
          <a:xfrm>
            <a:off x="6234232" y="6528204"/>
            <a:ext cx="4371975" cy="197525"/>
          </a:xfrm>
          <a:prstGeom prst="rect">
            <a:avLst/>
          </a:prstGeom>
          <a:noFill/>
          <a:ln/>
        </p:spPr>
        <p:txBody>
          <a:bodyPr wrap="none" lIns="0" tIns="0" rIns="0" bIns="0" rtlCol="0" anchor="t"/>
          <a:lstStyle/>
          <a:p>
            <a:pPr marL="0" indent="0" algn="l">
              <a:lnSpc>
                <a:spcPts val="1550"/>
              </a:lnSpc>
              <a:buNone/>
            </a:pPr>
            <a:r>
              <a:rPr lang="en-US" sz="1050" dirty="0">
                <a:solidFill>
                  <a:srgbClr val="383838"/>
                </a:solidFill>
                <a:latin typeface="PT Serif" panose="020A0603040505020204" pitchFamily="18" charset="0"/>
                <a:ea typeface="DM Sans" pitchFamily="34" charset="-122"/>
                <a:cs typeface="DM Sans" pitchFamily="34" charset="-120"/>
              </a:rPr>
              <a:t>Ánh sáng, thông gió, mặt sàn ẩm ướt, … </a:t>
            </a:r>
          </a:p>
          <a:p>
            <a:pPr marL="0" indent="0" algn="l">
              <a:lnSpc>
                <a:spcPts val="1550"/>
              </a:lnSpc>
              <a:buNone/>
            </a:pPr>
            <a:r>
              <a:rPr lang="en-US" sz="1050" dirty="0" err="1">
                <a:solidFill>
                  <a:srgbClr val="383838"/>
                </a:solidFill>
                <a:latin typeface="PT Serif" panose="020A0603040505020204" pitchFamily="18" charset="0"/>
                <a:ea typeface="DM Sans" pitchFamily="34" charset="-122"/>
                <a:cs typeface="DM Sans" pitchFamily="34" charset="-120"/>
              </a:rPr>
              <a:t>đều</a:t>
            </a:r>
            <a:r>
              <a:rPr lang="en-US" sz="1050" dirty="0">
                <a:solidFill>
                  <a:srgbClr val="383838"/>
                </a:solidFill>
                <a:latin typeface="PT Serif" panose="020A0603040505020204" pitchFamily="18" charset="0"/>
                <a:ea typeface="DM Sans" pitchFamily="34" charset="-122"/>
                <a:cs typeface="DM Sans" pitchFamily="34" charset="-120"/>
              </a:rPr>
              <a:t> có thể là nguyên nhân </a:t>
            </a:r>
            <a:endParaRPr lang="en-US" sz="1050" dirty="0"/>
          </a:p>
        </p:txBody>
      </p:sp>
      <p:pic>
        <p:nvPicPr>
          <p:cNvPr id="19" name="Image 6" descr="preencoded.png"/>
          <p:cNvPicPr>
            <a:picLocks noChangeAspect="1"/>
          </p:cNvPicPr>
          <p:nvPr/>
        </p:nvPicPr>
        <p:blipFill>
          <a:blip r:embed="rId8"/>
          <a:srcRect b="3090"/>
          <a:stretch/>
        </p:blipFill>
        <p:spPr>
          <a:xfrm>
            <a:off x="11233000" y="4825062"/>
            <a:ext cx="1449419" cy="1404628"/>
          </a:xfrm>
          <a:prstGeom prst="rect">
            <a:avLst/>
          </a:prstGeom>
        </p:spPr>
      </p:pic>
      <p:sp>
        <p:nvSpPr>
          <p:cNvPr id="20" name="Text 11"/>
          <p:cNvSpPr/>
          <p:nvPr/>
        </p:nvSpPr>
        <p:spPr>
          <a:xfrm>
            <a:off x="11062216" y="6269496"/>
            <a:ext cx="1620203" cy="202525"/>
          </a:xfrm>
          <a:prstGeom prst="rect">
            <a:avLst/>
          </a:prstGeom>
          <a:noFill/>
          <a:ln/>
        </p:spPr>
        <p:txBody>
          <a:bodyPr wrap="none" lIns="0" tIns="0" rIns="0" bIns="0" rtlCol="0" anchor="t"/>
          <a:lstStyle/>
          <a:p>
            <a:pPr marL="0" indent="0" algn="ctr">
              <a:lnSpc>
                <a:spcPts val="1550"/>
              </a:lnSpc>
              <a:buNone/>
            </a:pPr>
            <a:r>
              <a:rPr lang="en-US" sz="1250" b="1" dirty="0">
                <a:solidFill>
                  <a:srgbClr val="383838"/>
                </a:solidFill>
                <a:latin typeface="PT Serif" panose="020A0603040505020204" pitchFamily="18" charset="0"/>
                <a:ea typeface="PT Serif" pitchFamily="34" charset="-122"/>
                <a:cs typeface="PT Serif" pitchFamily="34" charset="-120"/>
              </a:rPr>
              <a:t>Bệnh nghề nghiệp</a:t>
            </a:r>
            <a:endParaRPr lang="en-US" sz="1250" dirty="0"/>
          </a:p>
        </p:txBody>
      </p:sp>
      <p:sp>
        <p:nvSpPr>
          <p:cNvPr id="21" name="Text 12"/>
          <p:cNvSpPr/>
          <p:nvPr/>
        </p:nvSpPr>
        <p:spPr>
          <a:xfrm>
            <a:off x="10772131" y="6551634"/>
            <a:ext cx="4371975" cy="197525"/>
          </a:xfrm>
          <a:prstGeom prst="rect">
            <a:avLst/>
          </a:prstGeom>
          <a:noFill/>
          <a:ln/>
        </p:spPr>
        <p:txBody>
          <a:bodyPr wrap="none" lIns="0" tIns="0" rIns="0" bIns="0" rtlCol="0" anchor="t"/>
          <a:lstStyle/>
          <a:p>
            <a:pPr marL="0" indent="0" algn="l">
              <a:lnSpc>
                <a:spcPts val="1550"/>
              </a:lnSpc>
              <a:buNone/>
            </a:pPr>
            <a:r>
              <a:rPr lang="en-US" sz="1050" dirty="0">
                <a:solidFill>
                  <a:srgbClr val="383838"/>
                </a:solidFill>
                <a:latin typeface="PT Serif" panose="020A0603040505020204" pitchFamily="18" charset="0"/>
                <a:ea typeface="DM Sans" pitchFamily="34" charset="-122"/>
                <a:cs typeface="DM Sans" pitchFamily="34" charset="-120"/>
              </a:rPr>
              <a:t>Giữ nguyên một tư thế trong thời gian </a:t>
            </a:r>
            <a:r>
              <a:rPr lang="en-US" sz="1050" dirty="0" err="1">
                <a:solidFill>
                  <a:srgbClr val="383838"/>
                </a:solidFill>
                <a:latin typeface="PT Serif" panose="020A0603040505020204" pitchFamily="18" charset="0"/>
                <a:ea typeface="DM Sans" pitchFamily="34" charset="-122"/>
                <a:cs typeface="DM Sans" pitchFamily="34" charset="-120"/>
              </a:rPr>
              <a:t>dài</a:t>
            </a:r>
            <a:r>
              <a:rPr lang="en-US" sz="1050" dirty="0">
                <a:solidFill>
                  <a:srgbClr val="383838"/>
                </a:solidFill>
                <a:latin typeface="PT Serif" panose="020A0603040505020204" pitchFamily="18" charset="0"/>
                <a:ea typeface="DM Sans" pitchFamily="34" charset="-122"/>
                <a:cs typeface="DM Sans" pitchFamily="34" charset="-120"/>
              </a:rPr>
              <a:t> </a:t>
            </a:r>
          </a:p>
          <a:p>
            <a:pPr marL="0" indent="0" algn="l">
              <a:lnSpc>
                <a:spcPts val="1550"/>
              </a:lnSpc>
              <a:buNone/>
            </a:pPr>
            <a:r>
              <a:rPr lang="en-US" sz="1050" dirty="0">
                <a:solidFill>
                  <a:srgbClr val="383838"/>
                </a:solidFill>
                <a:latin typeface="PT Serif" panose="020A0603040505020204" pitchFamily="18" charset="0"/>
                <a:ea typeface="DM Sans" pitchFamily="34" charset="-122"/>
                <a:cs typeface="DM Sans" pitchFamily="34" charset="-120"/>
              </a:rPr>
              <a:t>hay tiếp xúc với hóa chất, bụi,… </a:t>
            </a:r>
            <a:endParaRPr lang="en-US" sz="1050" dirty="0"/>
          </a:p>
        </p:txBody>
      </p:sp>
      <p:pic>
        <p:nvPicPr>
          <p:cNvPr id="22" name="Image 0" descr="preencoded.png">
            <a:extLst>
              <a:ext uri="{FF2B5EF4-FFF2-40B4-BE49-F238E27FC236}">
                <a16:creationId xmlns:a16="http://schemas.microsoft.com/office/drawing/2014/main" id="{C43C492E-498B-8C2A-DFD9-50AC936EE65F}"/>
              </a:ext>
            </a:extLst>
          </p:cNvPr>
          <p:cNvPicPr>
            <a:picLocks noChangeAspect="1"/>
          </p:cNvPicPr>
          <p:nvPr/>
        </p:nvPicPr>
        <p:blipFill>
          <a:blip r:embed="rId9"/>
          <a:stretch>
            <a:fillRect/>
          </a:stretch>
        </p:blipFill>
        <p:spPr>
          <a:xfrm>
            <a:off x="11629467" y="7335297"/>
            <a:ext cx="2889652" cy="89430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081468" y="604242"/>
            <a:ext cx="4467344" cy="558403"/>
          </a:xfrm>
          <a:prstGeom prst="rect">
            <a:avLst/>
          </a:prstGeom>
          <a:noFill/>
          <a:ln/>
        </p:spPr>
        <p:txBody>
          <a:bodyPr wrap="none" lIns="0" tIns="0" rIns="0" bIns="0" rtlCol="0" anchor="t"/>
          <a:lstStyle/>
          <a:p>
            <a:pPr marL="0" indent="0" algn="ctr">
              <a:lnSpc>
                <a:spcPts val="4350"/>
              </a:lnSpc>
              <a:buNone/>
            </a:pPr>
            <a:r>
              <a:rPr lang="en-US" sz="3500" b="1" dirty="0">
                <a:solidFill>
                  <a:srgbClr val="020202"/>
                </a:solidFill>
                <a:latin typeface="PT Serif" panose="020A0603040505020204" pitchFamily="18" charset="0"/>
                <a:ea typeface="PT Serif" pitchFamily="34" charset="-122"/>
                <a:cs typeface="PT Serif" pitchFamily="34" charset="-120"/>
              </a:rPr>
              <a:t>Quy định chung</a:t>
            </a:r>
            <a:endParaRPr lang="en-US" sz="3500" dirty="0"/>
          </a:p>
        </p:txBody>
      </p:sp>
      <p:pic>
        <p:nvPicPr>
          <p:cNvPr id="3" name="Image 0" descr="preencoded.png"/>
          <p:cNvPicPr>
            <a:picLocks noChangeAspect="1"/>
          </p:cNvPicPr>
          <p:nvPr/>
        </p:nvPicPr>
        <p:blipFill>
          <a:blip r:embed="rId3"/>
          <a:stretch>
            <a:fillRect/>
          </a:stretch>
        </p:blipFill>
        <p:spPr>
          <a:xfrm>
            <a:off x="5306020" y="1502926"/>
            <a:ext cx="4018240" cy="3198257"/>
          </a:xfrm>
          <a:prstGeom prst="rect">
            <a:avLst/>
          </a:prstGeom>
        </p:spPr>
      </p:pic>
      <p:sp>
        <p:nvSpPr>
          <p:cNvPr id="4" name="Text 1"/>
          <p:cNvSpPr/>
          <p:nvPr/>
        </p:nvSpPr>
        <p:spPr>
          <a:xfrm>
            <a:off x="595551" y="4892635"/>
            <a:ext cx="13439299" cy="272177"/>
          </a:xfrm>
          <a:prstGeom prst="rect">
            <a:avLst/>
          </a:prstGeom>
          <a:noFill/>
          <a:ln/>
        </p:spPr>
        <p:txBody>
          <a:bodyPr wrap="none" lIns="0" tIns="0" rIns="0" bIns="0" rtlCol="0" anchor="t"/>
          <a:lstStyle/>
          <a:p>
            <a:pPr marL="0" indent="0" algn="ctr">
              <a:lnSpc>
                <a:spcPts val="2100"/>
              </a:lnSpc>
              <a:buNone/>
            </a:pPr>
            <a:endParaRPr lang="en-US" sz="1300" dirty="0"/>
          </a:p>
        </p:txBody>
      </p:sp>
      <p:sp>
        <p:nvSpPr>
          <p:cNvPr id="5" name="Shape 2"/>
          <p:cNvSpPr/>
          <p:nvPr/>
        </p:nvSpPr>
        <p:spPr>
          <a:xfrm>
            <a:off x="595551" y="5356265"/>
            <a:ext cx="6634639" cy="1049417"/>
          </a:xfrm>
          <a:prstGeom prst="roundRect">
            <a:avLst>
              <a:gd name="adj" fmla="val 2433"/>
            </a:avLst>
          </a:prstGeom>
          <a:solidFill>
            <a:srgbClr val="204C8E"/>
          </a:solidFill>
          <a:ln/>
        </p:spPr>
      </p:sp>
      <p:sp>
        <p:nvSpPr>
          <p:cNvPr id="6" name="Text 3"/>
          <p:cNvSpPr/>
          <p:nvPr/>
        </p:nvSpPr>
        <p:spPr>
          <a:xfrm>
            <a:off x="765691" y="5526405"/>
            <a:ext cx="2680454" cy="334923"/>
          </a:xfrm>
          <a:prstGeom prst="rect">
            <a:avLst/>
          </a:prstGeom>
          <a:noFill/>
          <a:ln/>
        </p:spPr>
        <p:txBody>
          <a:bodyPr wrap="none" lIns="0" tIns="0" rIns="0" bIns="0" rtlCol="0" anchor="t"/>
          <a:lstStyle/>
          <a:p>
            <a:pPr marL="0" indent="0">
              <a:lnSpc>
                <a:spcPts val="2600"/>
              </a:lnSpc>
              <a:buNone/>
            </a:pPr>
            <a:r>
              <a:rPr lang="en-US" sz="2100" b="1" dirty="0">
                <a:solidFill>
                  <a:srgbClr val="FFFFFF"/>
                </a:solidFill>
                <a:latin typeface="PT Serif" panose="020A0603040505020204" pitchFamily="18" charset="0"/>
                <a:ea typeface="PT Serif" pitchFamily="34" charset="-122"/>
                <a:cs typeface="PT Serif" pitchFamily="34" charset="-120"/>
              </a:rPr>
              <a:t>Huấn luyện ATLD</a:t>
            </a:r>
            <a:endParaRPr lang="en-US" sz="2100" dirty="0"/>
          </a:p>
        </p:txBody>
      </p:sp>
      <p:sp>
        <p:nvSpPr>
          <p:cNvPr id="7" name="Text 4"/>
          <p:cNvSpPr/>
          <p:nvPr/>
        </p:nvSpPr>
        <p:spPr>
          <a:xfrm>
            <a:off x="765691" y="5963364"/>
            <a:ext cx="6294358" cy="272177"/>
          </a:xfrm>
          <a:prstGeom prst="rect">
            <a:avLst/>
          </a:prstGeom>
          <a:noFill/>
          <a:ln/>
        </p:spPr>
        <p:txBody>
          <a:bodyPr wrap="none" lIns="0" tIns="0" rIns="0" bIns="0" rtlCol="0" anchor="t"/>
          <a:lstStyle/>
          <a:p>
            <a:pPr marL="0" indent="0">
              <a:lnSpc>
                <a:spcPts val="2100"/>
              </a:lnSpc>
              <a:buNone/>
            </a:pPr>
            <a:r>
              <a:rPr lang="en-US" sz="1300" dirty="0">
                <a:solidFill>
                  <a:srgbClr val="FFFFFF"/>
                </a:solidFill>
                <a:latin typeface="PT Serif" panose="020A0603040505020204" pitchFamily="18" charset="0"/>
                <a:ea typeface="DM Sans" pitchFamily="34" charset="-122"/>
                <a:cs typeface="DM Sans" pitchFamily="34" charset="-120"/>
              </a:rPr>
              <a:t>Tổ chức các khóa huấn luyện an toàn lao động định kỳ cho công nhân.</a:t>
            </a:r>
            <a:endParaRPr lang="en-US" sz="1300" dirty="0"/>
          </a:p>
        </p:txBody>
      </p:sp>
      <p:sp>
        <p:nvSpPr>
          <p:cNvPr id="8" name="Shape 5"/>
          <p:cNvSpPr/>
          <p:nvPr/>
        </p:nvSpPr>
        <p:spPr>
          <a:xfrm>
            <a:off x="7400330" y="5356265"/>
            <a:ext cx="6634639" cy="1049417"/>
          </a:xfrm>
          <a:prstGeom prst="roundRect">
            <a:avLst>
              <a:gd name="adj" fmla="val 2433"/>
            </a:avLst>
          </a:prstGeom>
          <a:solidFill>
            <a:srgbClr val="204C8E"/>
          </a:solidFill>
          <a:ln/>
        </p:spPr>
      </p:sp>
      <p:sp>
        <p:nvSpPr>
          <p:cNvPr id="9" name="Text 6"/>
          <p:cNvSpPr/>
          <p:nvPr/>
        </p:nvSpPr>
        <p:spPr>
          <a:xfrm>
            <a:off x="7570470" y="5526405"/>
            <a:ext cx="2680454" cy="334923"/>
          </a:xfrm>
          <a:prstGeom prst="rect">
            <a:avLst/>
          </a:prstGeom>
          <a:noFill/>
          <a:ln/>
        </p:spPr>
        <p:txBody>
          <a:bodyPr wrap="none" lIns="0" tIns="0" rIns="0" bIns="0" rtlCol="0" anchor="t"/>
          <a:lstStyle/>
          <a:p>
            <a:pPr marL="0" indent="0">
              <a:lnSpc>
                <a:spcPts val="2600"/>
              </a:lnSpc>
              <a:buNone/>
            </a:pPr>
            <a:r>
              <a:rPr lang="en-US" sz="2100" b="1" dirty="0">
                <a:solidFill>
                  <a:srgbClr val="FFFFFF"/>
                </a:solidFill>
                <a:latin typeface="PT Serif" panose="020A0603040505020204" pitchFamily="18" charset="0"/>
                <a:ea typeface="PT Serif" pitchFamily="34" charset="-122"/>
                <a:cs typeface="PT Serif" pitchFamily="34" charset="-120"/>
              </a:rPr>
              <a:t>Bảo trì thiết bị</a:t>
            </a:r>
            <a:endParaRPr lang="en-US" sz="2100" dirty="0"/>
          </a:p>
        </p:txBody>
      </p:sp>
      <p:sp>
        <p:nvSpPr>
          <p:cNvPr id="10" name="Text 7"/>
          <p:cNvSpPr/>
          <p:nvPr/>
        </p:nvSpPr>
        <p:spPr>
          <a:xfrm>
            <a:off x="7570470" y="5963364"/>
            <a:ext cx="6294358" cy="272177"/>
          </a:xfrm>
          <a:prstGeom prst="rect">
            <a:avLst/>
          </a:prstGeom>
          <a:noFill/>
          <a:ln/>
        </p:spPr>
        <p:txBody>
          <a:bodyPr wrap="none" lIns="0" tIns="0" rIns="0" bIns="0" rtlCol="0" anchor="t"/>
          <a:lstStyle/>
          <a:p>
            <a:pPr marL="0" indent="0">
              <a:lnSpc>
                <a:spcPts val="2100"/>
              </a:lnSpc>
              <a:buNone/>
            </a:pPr>
            <a:r>
              <a:rPr lang="en-US" sz="1300" dirty="0">
                <a:solidFill>
                  <a:srgbClr val="FFFFFF"/>
                </a:solidFill>
                <a:latin typeface="PT Serif" panose="020A0603040505020204" pitchFamily="18" charset="0"/>
                <a:ea typeface="DM Sans" pitchFamily="34" charset="-122"/>
                <a:cs typeface="DM Sans" pitchFamily="34" charset="-120"/>
              </a:rPr>
              <a:t>Thường xuyên kiểm tra và bảo dưỡng máy móc, thiết bị sản xuất.</a:t>
            </a:r>
            <a:endParaRPr lang="en-US" sz="1300" dirty="0"/>
          </a:p>
        </p:txBody>
      </p:sp>
      <p:sp>
        <p:nvSpPr>
          <p:cNvPr id="11" name="Shape 8"/>
          <p:cNvSpPr/>
          <p:nvPr/>
        </p:nvSpPr>
        <p:spPr>
          <a:xfrm>
            <a:off x="595551" y="6575822"/>
            <a:ext cx="6634639" cy="1049417"/>
          </a:xfrm>
          <a:prstGeom prst="roundRect">
            <a:avLst>
              <a:gd name="adj" fmla="val 2433"/>
            </a:avLst>
          </a:prstGeom>
          <a:solidFill>
            <a:srgbClr val="204C8E"/>
          </a:solidFill>
          <a:ln/>
        </p:spPr>
      </p:sp>
      <p:sp>
        <p:nvSpPr>
          <p:cNvPr id="12" name="Text 9"/>
          <p:cNvSpPr/>
          <p:nvPr/>
        </p:nvSpPr>
        <p:spPr>
          <a:xfrm>
            <a:off x="765691" y="6745962"/>
            <a:ext cx="2680454" cy="334923"/>
          </a:xfrm>
          <a:prstGeom prst="rect">
            <a:avLst/>
          </a:prstGeom>
          <a:noFill/>
          <a:ln/>
        </p:spPr>
        <p:txBody>
          <a:bodyPr wrap="none" lIns="0" tIns="0" rIns="0" bIns="0" rtlCol="0" anchor="t"/>
          <a:lstStyle/>
          <a:p>
            <a:pPr marL="0" indent="0">
              <a:lnSpc>
                <a:spcPts val="2600"/>
              </a:lnSpc>
              <a:buNone/>
            </a:pPr>
            <a:r>
              <a:rPr lang="en-US" sz="2100" b="1" dirty="0">
                <a:solidFill>
                  <a:srgbClr val="FFFFFF"/>
                </a:solidFill>
                <a:latin typeface="PT Serif" panose="020A0603040505020204" pitchFamily="18" charset="0"/>
                <a:ea typeface="PT Serif" pitchFamily="34" charset="-122"/>
                <a:cs typeface="PT Serif" pitchFamily="34" charset="-120"/>
              </a:rPr>
              <a:t>Thiết bị bảo hộ</a:t>
            </a:r>
            <a:endParaRPr lang="en-US" sz="2100" dirty="0"/>
          </a:p>
        </p:txBody>
      </p:sp>
      <p:sp>
        <p:nvSpPr>
          <p:cNvPr id="13" name="Text 10"/>
          <p:cNvSpPr/>
          <p:nvPr/>
        </p:nvSpPr>
        <p:spPr>
          <a:xfrm>
            <a:off x="765691" y="7182922"/>
            <a:ext cx="6294358" cy="272177"/>
          </a:xfrm>
          <a:prstGeom prst="rect">
            <a:avLst/>
          </a:prstGeom>
          <a:noFill/>
          <a:ln/>
        </p:spPr>
        <p:txBody>
          <a:bodyPr wrap="none" lIns="0" tIns="0" rIns="0" bIns="0" rtlCol="0" anchor="t"/>
          <a:lstStyle/>
          <a:p>
            <a:pPr marL="0" indent="0">
              <a:lnSpc>
                <a:spcPts val="2100"/>
              </a:lnSpc>
              <a:buNone/>
            </a:pPr>
            <a:r>
              <a:rPr lang="en-US" sz="1300" dirty="0">
                <a:solidFill>
                  <a:srgbClr val="FFFFFF"/>
                </a:solidFill>
                <a:latin typeface="PT Serif" panose="020A0603040505020204" pitchFamily="18" charset="0"/>
                <a:ea typeface="DM Sans" pitchFamily="34" charset="-122"/>
                <a:cs typeface="DM Sans" pitchFamily="34" charset="-120"/>
              </a:rPr>
              <a:t>Cung cấp và đảm bảo sử dụng đúng các thiết bị bảo hộ cá nhân.</a:t>
            </a:r>
            <a:endParaRPr lang="en-US" sz="1300" dirty="0"/>
          </a:p>
        </p:txBody>
      </p:sp>
      <p:sp>
        <p:nvSpPr>
          <p:cNvPr id="14" name="Shape 11"/>
          <p:cNvSpPr/>
          <p:nvPr/>
        </p:nvSpPr>
        <p:spPr>
          <a:xfrm>
            <a:off x="7400330" y="6575822"/>
            <a:ext cx="6634639" cy="1049417"/>
          </a:xfrm>
          <a:prstGeom prst="roundRect">
            <a:avLst>
              <a:gd name="adj" fmla="val 2433"/>
            </a:avLst>
          </a:prstGeom>
          <a:solidFill>
            <a:srgbClr val="204C8E"/>
          </a:solidFill>
          <a:ln/>
        </p:spPr>
      </p:sp>
      <p:sp>
        <p:nvSpPr>
          <p:cNvPr id="15" name="Text 12"/>
          <p:cNvSpPr/>
          <p:nvPr/>
        </p:nvSpPr>
        <p:spPr>
          <a:xfrm>
            <a:off x="7570470" y="6745962"/>
            <a:ext cx="2680454" cy="334923"/>
          </a:xfrm>
          <a:prstGeom prst="rect">
            <a:avLst/>
          </a:prstGeom>
          <a:noFill/>
          <a:ln/>
        </p:spPr>
        <p:txBody>
          <a:bodyPr wrap="none" lIns="0" tIns="0" rIns="0" bIns="0" rtlCol="0" anchor="t"/>
          <a:lstStyle/>
          <a:p>
            <a:pPr marL="0" indent="0">
              <a:lnSpc>
                <a:spcPts val="2600"/>
              </a:lnSpc>
              <a:buNone/>
            </a:pPr>
            <a:r>
              <a:rPr lang="en-US" sz="2100" b="1" dirty="0">
                <a:solidFill>
                  <a:srgbClr val="FFFFFF"/>
                </a:solidFill>
                <a:latin typeface="PT Serif" panose="020A0603040505020204" pitchFamily="18" charset="0"/>
                <a:ea typeface="PT Serif" pitchFamily="34" charset="-122"/>
                <a:cs typeface="PT Serif" pitchFamily="34" charset="-120"/>
              </a:rPr>
              <a:t>Môi trường</a:t>
            </a:r>
            <a:endParaRPr lang="en-US" sz="2100" dirty="0"/>
          </a:p>
        </p:txBody>
      </p:sp>
      <p:sp>
        <p:nvSpPr>
          <p:cNvPr id="16" name="Text 13"/>
          <p:cNvSpPr/>
          <p:nvPr/>
        </p:nvSpPr>
        <p:spPr>
          <a:xfrm>
            <a:off x="7570470" y="7182922"/>
            <a:ext cx="6294358" cy="272177"/>
          </a:xfrm>
          <a:prstGeom prst="rect">
            <a:avLst/>
          </a:prstGeom>
          <a:noFill/>
          <a:ln/>
        </p:spPr>
        <p:txBody>
          <a:bodyPr wrap="none" lIns="0" tIns="0" rIns="0" bIns="0" rtlCol="0" anchor="t"/>
          <a:lstStyle/>
          <a:p>
            <a:pPr marL="0" indent="0">
              <a:lnSpc>
                <a:spcPts val="2100"/>
              </a:lnSpc>
              <a:buNone/>
            </a:pPr>
            <a:r>
              <a:rPr lang="en-US" sz="1300" dirty="0">
                <a:solidFill>
                  <a:srgbClr val="FFFFFF"/>
                </a:solidFill>
                <a:latin typeface="PT Serif" panose="020A0603040505020204" pitchFamily="18" charset="0"/>
                <a:ea typeface="DM Sans" pitchFamily="34" charset="-122"/>
                <a:cs typeface="DM Sans" pitchFamily="34" charset="-120"/>
              </a:rPr>
              <a:t>Duy trì không gian làm việc sạch sẽ, thoáng mát và đủ ánh sáng.</a:t>
            </a:r>
            <a:endParaRPr lang="en-US" sz="1300" dirty="0"/>
          </a:p>
        </p:txBody>
      </p:sp>
      <p:pic>
        <p:nvPicPr>
          <p:cNvPr id="18" name="Image 0" descr="preencoded.png">
            <a:extLst>
              <a:ext uri="{FF2B5EF4-FFF2-40B4-BE49-F238E27FC236}">
                <a16:creationId xmlns:a16="http://schemas.microsoft.com/office/drawing/2014/main" id="{F9578816-7A0C-0514-D653-58EC86F6B7B7}"/>
              </a:ext>
            </a:extLst>
          </p:cNvPr>
          <p:cNvPicPr>
            <a:picLocks noChangeAspect="1"/>
          </p:cNvPicPr>
          <p:nvPr/>
        </p:nvPicPr>
        <p:blipFill>
          <a:blip r:embed="rId4"/>
          <a:stretch>
            <a:fillRect/>
          </a:stretch>
        </p:blipFill>
        <p:spPr>
          <a:xfrm>
            <a:off x="11629467" y="7335297"/>
            <a:ext cx="2889652" cy="89430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936480" y="3360360"/>
            <a:ext cx="3901440" cy="3268980"/>
          </a:xfrm>
          <a:prstGeom prst="rect">
            <a:avLst/>
          </a:prstGeom>
        </p:spPr>
      </p:pic>
      <p:sp>
        <p:nvSpPr>
          <p:cNvPr id="3" name="Text 0"/>
          <p:cNvSpPr/>
          <p:nvPr/>
        </p:nvSpPr>
        <p:spPr>
          <a:xfrm>
            <a:off x="702469" y="990005"/>
            <a:ext cx="6793706" cy="658535"/>
          </a:xfrm>
          <a:prstGeom prst="rect">
            <a:avLst/>
          </a:prstGeom>
          <a:noFill/>
          <a:ln/>
        </p:spPr>
        <p:txBody>
          <a:bodyPr wrap="none" lIns="0" tIns="0" rIns="0" bIns="0" rtlCol="0" anchor="t"/>
          <a:lstStyle/>
          <a:p>
            <a:pPr marL="0" indent="0">
              <a:lnSpc>
                <a:spcPts val="5150"/>
              </a:lnSpc>
              <a:buNone/>
            </a:pPr>
            <a:r>
              <a:rPr lang="en-US" sz="4100" b="1" dirty="0">
                <a:solidFill>
                  <a:srgbClr val="020202"/>
                </a:solidFill>
                <a:latin typeface="PT Serif" panose="020A0603040505020204" pitchFamily="18" charset="0"/>
                <a:ea typeface="PT Serif" pitchFamily="34" charset="-122"/>
                <a:cs typeface="PT Serif" pitchFamily="34" charset="-120"/>
              </a:rPr>
              <a:t>Xử lý tình huống khẩn cấp</a:t>
            </a:r>
            <a:endParaRPr lang="en-US" sz="4100" dirty="0"/>
          </a:p>
        </p:txBody>
      </p:sp>
      <p:sp>
        <p:nvSpPr>
          <p:cNvPr id="4" name="Shape 1"/>
          <p:cNvSpPr/>
          <p:nvPr/>
        </p:nvSpPr>
        <p:spPr>
          <a:xfrm>
            <a:off x="1988196" y="2150496"/>
            <a:ext cx="22860" cy="5290066"/>
          </a:xfrm>
          <a:prstGeom prst="roundRect">
            <a:avLst>
              <a:gd name="adj" fmla="val 131708"/>
            </a:avLst>
          </a:prstGeom>
          <a:solidFill>
            <a:srgbClr val="D8D4D4"/>
          </a:solidFill>
          <a:ln/>
        </p:spPr>
      </p:sp>
      <p:sp>
        <p:nvSpPr>
          <p:cNvPr id="5" name="Shape 2"/>
          <p:cNvSpPr/>
          <p:nvPr/>
        </p:nvSpPr>
        <p:spPr>
          <a:xfrm>
            <a:off x="2191139" y="2750760"/>
            <a:ext cx="702469" cy="22860"/>
          </a:xfrm>
          <a:prstGeom prst="roundRect">
            <a:avLst>
              <a:gd name="adj" fmla="val 131708"/>
            </a:avLst>
          </a:prstGeom>
          <a:solidFill>
            <a:srgbClr val="3965A7"/>
          </a:solidFill>
          <a:ln/>
        </p:spPr>
      </p:sp>
      <p:sp>
        <p:nvSpPr>
          <p:cNvPr id="6" name="Shape 3"/>
          <p:cNvSpPr/>
          <p:nvPr/>
        </p:nvSpPr>
        <p:spPr>
          <a:xfrm>
            <a:off x="1762395" y="2536448"/>
            <a:ext cx="451604" cy="451604"/>
          </a:xfrm>
          <a:prstGeom prst="roundRect">
            <a:avLst>
              <a:gd name="adj" fmla="val 6667"/>
            </a:avLst>
          </a:prstGeom>
          <a:solidFill>
            <a:srgbClr val="204C8E"/>
          </a:solidFill>
          <a:ln/>
        </p:spPr>
      </p:sp>
      <p:sp>
        <p:nvSpPr>
          <p:cNvPr id="7" name="Text 4"/>
          <p:cNvSpPr/>
          <p:nvPr/>
        </p:nvSpPr>
        <p:spPr>
          <a:xfrm>
            <a:off x="1903960" y="2604194"/>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anose="020A0603040505020204" pitchFamily="18" charset="0"/>
                <a:ea typeface="PT Serif" pitchFamily="34" charset="-122"/>
                <a:cs typeface="PT Serif" pitchFamily="34" charset="-120"/>
              </a:rPr>
              <a:t>1</a:t>
            </a:r>
            <a:endParaRPr lang="en-US" sz="2450" dirty="0"/>
          </a:p>
        </p:txBody>
      </p:sp>
      <p:sp>
        <p:nvSpPr>
          <p:cNvPr id="8" name="Text 5"/>
          <p:cNvSpPr/>
          <p:nvPr/>
        </p:nvSpPr>
        <p:spPr>
          <a:xfrm>
            <a:off x="3092144" y="2511326"/>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anose="020A0603040505020204" pitchFamily="18" charset="0"/>
                <a:ea typeface="PT Serif" pitchFamily="34" charset="-122"/>
                <a:cs typeface="PT Serif" pitchFamily="34" charset="-120"/>
              </a:rPr>
              <a:t>Dừng máy</a:t>
            </a:r>
            <a:endParaRPr lang="en-US" sz="2050" dirty="0"/>
          </a:p>
        </p:txBody>
      </p:sp>
      <p:sp>
        <p:nvSpPr>
          <p:cNvPr id="9" name="Text 6"/>
          <p:cNvSpPr/>
          <p:nvPr/>
        </p:nvSpPr>
        <p:spPr>
          <a:xfrm>
            <a:off x="3092144" y="2800469"/>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PT Serif" panose="020A0603040505020204" pitchFamily="18" charset="0"/>
                <a:ea typeface="DM Sans" pitchFamily="34" charset="-122"/>
                <a:cs typeface="DM Sans" pitchFamily="34" charset="-120"/>
              </a:rPr>
              <a:t>Ngay lập tức dừng hoạt động của máy móc khi xảy ra tai nạn.</a:t>
            </a:r>
            <a:endParaRPr lang="en-US" sz="1550" dirty="0"/>
          </a:p>
        </p:txBody>
      </p:sp>
      <p:sp>
        <p:nvSpPr>
          <p:cNvPr id="10" name="Shape 7"/>
          <p:cNvSpPr/>
          <p:nvPr/>
        </p:nvSpPr>
        <p:spPr>
          <a:xfrm>
            <a:off x="2191139" y="4123432"/>
            <a:ext cx="702469" cy="22860"/>
          </a:xfrm>
          <a:prstGeom prst="roundRect">
            <a:avLst>
              <a:gd name="adj" fmla="val 131708"/>
            </a:avLst>
          </a:prstGeom>
          <a:solidFill>
            <a:srgbClr val="3965A7"/>
          </a:solidFill>
          <a:ln/>
        </p:spPr>
      </p:sp>
      <p:sp>
        <p:nvSpPr>
          <p:cNvPr id="11" name="Shape 8"/>
          <p:cNvSpPr/>
          <p:nvPr/>
        </p:nvSpPr>
        <p:spPr>
          <a:xfrm>
            <a:off x="1762395" y="3909119"/>
            <a:ext cx="451604" cy="451604"/>
          </a:xfrm>
          <a:prstGeom prst="roundRect">
            <a:avLst>
              <a:gd name="adj" fmla="val 6667"/>
            </a:avLst>
          </a:prstGeom>
          <a:solidFill>
            <a:srgbClr val="204C8E"/>
          </a:solidFill>
          <a:ln/>
        </p:spPr>
      </p:sp>
      <p:sp>
        <p:nvSpPr>
          <p:cNvPr id="12" name="Text 9"/>
          <p:cNvSpPr/>
          <p:nvPr/>
        </p:nvSpPr>
        <p:spPr>
          <a:xfrm>
            <a:off x="1903960" y="3976866"/>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anose="020A0603040505020204" pitchFamily="18" charset="0"/>
                <a:ea typeface="PT Serif" pitchFamily="34" charset="-122"/>
                <a:cs typeface="PT Serif" pitchFamily="34" charset="-120"/>
              </a:rPr>
              <a:t>2</a:t>
            </a:r>
            <a:endParaRPr lang="en-US" sz="2450" dirty="0"/>
          </a:p>
        </p:txBody>
      </p:sp>
      <p:sp>
        <p:nvSpPr>
          <p:cNvPr id="13" name="Text 10"/>
          <p:cNvSpPr/>
          <p:nvPr/>
        </p:nvSpPr>
        <p:spPr>
          <a:xfrm>
            <a:off x="3092144" y="3883997"/>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anose="020A0603040505020204" pitchFamily="18" charset="0"/>
                <a:ea typeface="PT Serif" pitchFamily="34" charset="-122"/>
                <a:cs typeface="PT Serif" pitchFamily="34" charset="-120"/>
              </a:rPr>
              <a:t>Sơ cứu</a:t>
            </a:r>
            <a:endParaRPr lang="en-US" sz="2050" dirty="0"/>
          </a:p>
        </p:txBody>
      </p:sp>
      <p:sp>
        <p:nvSpPr>
          <p:cNvPr id="14" name="Text 11"/>
          <p:cNvSpPr/>
          <p:nvPr/>
        </p:nvSpPr>
        <p:spPr>
          <a:xfrm>
            <a:off x="3092144" y="4173140"/>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PT Serif" panose="020A0603040505020204" pitchFamily="18" charset="0"/>
                <a:ea typeface="DM Sans" pitchFamily="34" charset="-122"/>
                <a:cs typeface="DM Sans" pitchFamily="34" charset="-120"/>
              </a:rPr>
              <a:t>Thực hiện sơ cứu ban đầu cho người bị nạn nếu cần thiết.</a:t>
            </a:r>
            <a:endParaRPr lang="en-US" sz="1550" dirty="0"/>
          </a:p>
        </p:txBody>
      </p:sp>
      <p:sp>
        <p:nvSpPr>
          <p:cNvPr id="15" name="Shape 12"/>
          <p:cNvSpPr/>
          <p:nvPr/>
        </p:nvSpPr>
        <p:spPr>
          <a:xfrm>
            <a:off x="2191139" y="5496104"/>
            <a:ext cx="702469" cy="22860"/>
          </a:xfrm>
          <a:prstGeom prst="roundRect">
            <a:avLst>
              <a:gd name="adj" fmla="val 131708"/>
            </a:avLst>
          </a:prstGeom>
          <a:solidFill>
            <a:srgbClr val="3965A7"/>
          </a:solidFill>
          <a:ln/>
        </p:spPr>
      </p:sp>
      <p:sp>
        <p:nvSpPr>
          <p:cNvPr id="16" name="Shape 13"/>
          <p:cNvSpPr/>
          <p:nvPr/>
        </p:nvSpPr>
        <p:spPr>
          <a:xfrm>
            <a:off x="1762395" y="5281791"/>
            <a:ext cx="451604" cy="451604"/>
          </a:xfrm>
          <a:prstGeom prst="roundRect">
            <a:avLst>
              <a:gd name="adj" fmla="val 6667"/>
            </a:avLst>
          </a:prstGeom>
          <a:solidFill>
            <a:srgbClr val="204C8E"/>
          </a:solidFill>
          <a:ln/>
        </p:spPr>
      </p:sp>
      <p:sp>
        <p:nvSpPr>
          <p:cNvPr id="17" name="Text 14"/>
          <p:cNvSpPr/>
          <p:nvPr/>
        </p:nvSpPr>
        <p:spPr>
          <a:xfrm>
            <a:off x="1903960" y="5349538"/>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anose="020A0603040505020204" pitchFamily="18" charset="0"/>
                <a:ea typeface="PT Serif" pitchFamily="34" charset="-122"/>
                <a:cs typeface="PT Serif" pitchFamily="34" charset="-120"/>
              </a:rPr>
              <a:t>3</a:t>
            </a:r>
            <a:endParaRPr lang="en-US" sz="2450" dirty="0"/>
          </a:p>
        </p:txBody>
      </p:sp>
      <p:sp>
        <p:nvSpPr>
          <p:cNvPr id="18" name="Text 15"/>
          <p:cNvSpPr/>
          <p:nvPr/>
        </p:nvSpPr>
        <p:spPr>
          <a:xfrm>
            <a:off x="3092144" y="5256669"/>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anose="020A0603040505020204" pitchFamily="18" charset="0"/>
                <a:ea typeface="PT Serif" pitchFamily="34" charset="-122"/>
                <a:cs typeface="PT Serif" pitchFamily="34" charset="-120"/>
              </a:rPr>
              <a:t>Gọi cấp cứu</a:t>
            </a:r>
            <a:endParaRPr lang="en-US" sz="2050" dirty="0"/>
          </a:p>
        </p:txBody>
      </p:sp>
      <p:sp>
        <p:nvSpPr>
          <p:cNvPr id="19" name="Text 16"/>
          <p:cNvSpPr/>
          <p:nvPr/>
        </p:nvSpPr>
        <p:spPr>
          <a:xfrm>
            <a:off x="3092144" y="5545812"/>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PT Serif" panose="020A0603040505020204" pitchFamily="18" charset="0"/>
                <a:ea typeface="DM Sans" pitchFamily="34" charset="-122"/>
                <a:cs typeface="DM Sans" pitchFamily="34" charset="-120"/>
              </a:rPr>
              <a:t>Liên hệ dịch vụ y tế khẩn cấp nếu tình trạng nghiêm trọng.</a:t>
            </a:r>
            <a:endParaRPr lang="en-US" sz="1550" dirty="0"/>
          </a:p>
        </p:txBody>
      </p:sp>
      <p:sp>
        <p:nvSpPr>
          <p:cNvPr id="20" name="Shape 17"/>
          <p:cNvSpPr/>
          <p:nvPr/>
        </p:nvSpPr>
        <p:spPr>
          <a:xfrm>
            <a:off x="2191139" y="6868775"/>
            <a:ext cx="702469" cy="22860"/>
          </a:xfrm>
          <a:prstGeom prst="roundRect">
            <a:avLst>
              <a:gd name="adj" fmla="val 131708"/>
            </a:avLst>
          </a:prstGeom>
          <a:solidFill>
            <a:srgbClr val="3965A7"/>
          </a:solidFill>
          <a:ln/>
        </p:spPr>
      </p:sp>
      <p:sp>
        <p:nvSpPr>
          <p:cNvPr id="21" name="Shape 18"/>
          <p:cNvSpPr/>
          <p:nvPr/>
        </p:nvSpPr>
        <p:spPr>
          <a:xfrm>
            <a:off x="1762395" y="6654463"/>
            <a:ext cx="451604" cy="451604"/>
          </a:xfrm>
          <a:prstGeom prst="roundRect">
            <a:avLst>
              <a:gd name="adj" fmla="val 6667"/>
            </a:avLst>
          </a:prstGeom>
          <a:solidFill>
            <a:srgbClr val="204C8E"/>
          </a:solidFill>
          <a:ln/>
        </p:spPr>
      </p:sp>
      <p:sp>
        <p:nvSpPr>
          <p:cNvPr id="22" name="Text 19"/>
          <p:cNvSpPr/>
          <p:nvPr/>
        </p:nvSpPr>
        <p:spPr>
          <a:xfrm>
            <a:off x="1903960" y="6722209"/>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anose="020A0603040505020204" pitchFamily="18" charset="0"/>
                <a:ea typeface="PT Serif" pitchFamily="34" charset="-122"/>
                <a:cs typeface="PT Serif" pitchFamily="34" charset="-120"/>
              </a:rPr>
              <a:t>4</a:t>
            </a:r>
            <a:endParaRPr lang="en-US" sz="2450" dirty="0"/>
          </a:p>
        </p:txBody>
      </p:sp>
      <p:sp>
        <p:nvSpPr>
          <p:cNvPr id="23" name="Text 20"/>
          <p:cNvSpPr/>
          <p:nvPr/>
        </p:nvSpPr>
        <p:spPr>
          <a:xfrm>
            <a:off x="3092144" y="6629340"/>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anose="020A0603040505020204" pitchFamily="18" charset="0"/>
                <a:ea typeface="PT Serif" pitchFamily="34" charset="-122"/>
                <a:cs typeface="PT Serif" pitchFamily="34" charset="-120"/>
              </a:rPr>
              <a:t>Báo cáo</a:t>
            </a:r>
            <a:endParaRPr lang="en-US" sz="2050" dirty="0"/>
          </a:p>
        </p:txBody>
      </p:sp>
      <p:sp>
        <p:nvSpPr>
          <p:cNvPr id="24" name="Text 21"/>
          <p:cNvSpPr/>
          <p:nvPr/>
        </p:nvSpPr>
        <p:spPr>
          <a:xfrm>
            <a:off x="3092144" y="6918483"/>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PT Serif" panose="020A0603040505020204" pitchFamily="18" charset="0"/>
                <a:ea typeface="DM Sans" pitchFamily="34" charset="-122"/>
                <a:cs typeface="DM Sans" pitchFamily="34" charset="-120"/>
              </a:rPr>
              <a:t>Thông báo cho quản lý và lập báo cáo chi tiết về sự cố.</a:t>
            </a:r>
            <a:endParaRPr lang="en-US" sz="1550" dirty="0"/>
          </a:p>
        </p:txBody>
      </p:sp>
      <p:pic>
        <p:nvPicPr>
          <p:cNvPr id="26" name="Image 0" descr="preencoded.png">
            <a:extLst>
              <a:ext uri="{FF2B5EF4-FFF2-40B4-BE49-F238E27FC236}">
                <a16:creationId xmlns:a16="http://schemas.microsoft.com/office/drawing/2014/main" id="{D2983AC4-CC89-0B5C-842D-211F9B130550}"/>
              </a:ext>
            </a:extLst>
          </p:cNvPr>
          <p:cNvPicPr>
            <a:picLocks noChangeAspect="1"/>
          </p:cNvPicPr>
          <p:nvPr/>
        </p:nvPicPr>
        <p:blipFill>
          <a:blip r:embed="rId4"/>
          <a:stretch>
            <a:fillRect/>
          </a:stretch>
        </p:blipFill>
        <p:spPr>
          <a:xfrm>
            <a:off x="11629467" y="7335297"/>
            <a:ext cx="2889652" cy="89430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34390" y="816947"/>
            <a:ext cx="6480810" cy="809982"/>
          </a:xfrm>
          <a:prstGeom prst="rect">
            <a:avLst/>
          </a:prstGeom>
          <a:noFill/>
          <a:ln/>
        </p:spPr>
        <p:txBody>
          <a:bodyPr wrap="none" lIns="0" tIns="0" rIns="0" bIns="0" rtlCol="0" anchor="t"/>
          <a:lstStyle/>
          <a:p>
            <a:pPr marL="0" indent="0" algn="l">
              <a:lnSpc>
                <a:spcPts val="6350"/>
              </a:lnSpc>
              <a:buNone/>
            </a:pPr>
            <a:r>
              <a:rPr lang="en-US" sz="5100" b="1" dirty="0">
                <a:solidFill>
                  <a:srgbClr val="204C8E"/>
                </a:solidFill>
                <a:latin typeface="PT Serif" panose="020A0603040505020204" pitchFamily="18" charset="0"/>
                <a:ea typeface="PT Serif" pitchFamily="34" charset="-122"/>
                <a:cs typeface="PT Serif" pitchFamily="34" charset="-120"/>
              </a:rPr>
              <a:t>Tài liệu tham khảo</a:t>
            </a:r>
            <a:endParaRPr lang="en-US" sz="5100" dirty="0"/>
          </a:p>
        </p:txBody>
      </p:sp>
      <p:sp>
        <p:nvSpPr>
          <p:cNvPr id="3" name="Text 1"/>
          <p:cNvSpPr/>
          <p:nvPr/>
        </p:nvSpPr>
        <p:spPr>
          <a:xfrm>
            <a:off x="864037" y="2649022"/>
            <a:ext cx="4931926"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anose="020A0603040505020204" pitchFamily="18" charset="0"/>
                <a:ea typeface="PT Serif" pitchFamily="34" charset="-122"/>
                <a:cs typeface="PT Serif" pitchFamily="34" charset="-120"/>
              </a:rPr>
              <a:t>Bài kiểm tra ATLD nhóm 3</a:t>
            </a:r>
            <a:endParaRPr lang="en-US" sz="3050" dirty="0"/>
          </a:p>
        </p:txBody>
      </p:sp>
      <p:sp>
        <p:nvSpPr>
          <p:cNvPr id="4" name="Text 2"/>
          <p:cNvSpPr/>
          <p:nvPr/>
        </p:nvSpPr>
        <p:spPr>
          <a:xfrm>
            <a:off x="864037" y="3133755"/>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204C8E"/>
                </a:solidFill>
                <a:latin typeface="PT Serif" panose="020A0603040505020204" pitchFamily="18" charset="0"/>
                <a:ea typeface="DM Sans" pitchFamily="34" charset="-122"/>
                <a:cs typeface="DM Sans" pitchFamily="34" charset="-120"/>
                <a:hlinkClick r:id="rId3">
                  <a:extLst>
                    <a:ext uri="{A12FA001-AC4F-418D-AE19-62706E023703}">
                      <ahyp:hlinkClr xmlns:ahyp="http://schemas.microsoft.com/office/drawing/2018/hyperlinkcolor" val="tx"/>
                    </a:ext>
                  </a:extLst>
                </a:hlinkClick>
              </a:rPr>
              <a:t>Trắc nghiệm an toàn lao động nhóm 3</a:t>
            </a:r>
            <a:endParaRPr lang="en-US" sz="1900" dirty="0"/>
          </a:p>
        </p:txBody>
      </p:sp>
      <p:sp>
        <p:nvSpPr>
          <p:cNvPr id="5" name="Text 3"/>
          <p:cNvSpPr/>
          <p:nvPr/>
        </p:nvSpPr>
        <p:spPr>
          <a:xfrm>
            <a:off x="864037" y="4023717"/>
            <a:ext cx="5752505"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anose="020A0603040505020204" pitchFamily="18" charset="0"/>
                <a:ea typeface="PT Serif" pitchFamily="34" charset="-122"/>
                <a:cs typeface="PT Serif" pitchFamily="34" charset="-120"/>
              </a:rPr>
              <a:t>Bảng báo giá huấn luyện ATLD</a:t>
            </a:r>
            <a:endParaRPr lang="en-US" sz="3050" dirty="0"/>
          </a:p>
        </p:txBody>
      </p:sp>
      <p:sp>
        <p:nvSpPr>
          <p:cNvPr id="6" name="Text 4"/>
          <p:cNvSpPr/>
          <p:nvPr/>
        </p:nvSpPr>
        <p:spPr>
          <a:xfrm>
            <a:off x="864037" y="4441174"/>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204C8E"/>
                </a:solidFill>
                <a:latin typeface="PT Serif" panose="020A0603040505020204" pitchFamily="18" charset="0"/>
                <a:ea typeface="DM Sans" pitchFamily="34" charset="-122"/>
                <a:cs typeface="DM Sans" pitchFamily="34" charset="-120"/>
                <a:hlinkClick r:id="rId4">
                  <a:extLst>
                    <a:ext uri="{A12FA001-AC4F-418D-AE19-62706E023703}">
                      <ahyp:hlinkClr xmlns:ahyp="http://schemas.microsoft.com/office/drawing/2018/hyperlinkcolor" val="tx"/>
                    </a:ext>
                  </a:extLst>
                </a:hlinkClick>
              </a:rPr>
              <a:t>Xem chi tiết</a:t>
            </a:r>
            <a:endParaRPr lang="en-US" sz="1900" dirty="0"/>
          </a:p>
        </p:txBody>
      </p:sp>
      <p:sp>
        <p:nvSpPr>
          <p:cNvPr id="7" name="Text 5"/>
          <p:cNvSpPr/>
          <p:nvPr/>
        </p:nvSpPr>
        <p:spPr>
          <a:xfrm>
            <a:off x="864037" y="5398413"/>
            <a:ext cx="4827627"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anose="020A0603040505020204" pitchFamily="18" charset="0"/>
                <a:ea typeface="PT Serif" pitchFamily="34" charset="-122"/>
                <a:cs typeface="PT Serif" pitchFamily="34" charset="-120"/>
              </a:rPr>
              <a:t>Tải về tài liệu (download)</a:t>
            </a:r>
            <a:endParaRPr lang="en-US" sz="3050" dirty="0"/>
          </a:p>
        </p:txBody>
      </p:sp>
      <p:sp>
        <p:nvSpPr>
          <p:cNvPr id="8" name="Text 6"/>
          <p:cNvSpPr/>
          <p:nvPr/>
        </p:nvSpPr>
        <p:spPr>
          <a:xfrm>
            <a:off x="864037" y="5884426"/>
            <a:ext cx="6690122" cy="790099"/>
          </a:xfrm>
          <a:prstGeom prst="rect">
            <a:avLst/>
          </a:prstGeom>
          <a:noFill/>
          <a:ln/>
        </p:spPr>
        <p:txBody>
          <a:bodyPr wrap="square" lIns="0" tIns="0" rIns="0" bIns="0" rtlCol="0" anchor="t"/>
          <a:lstStyle/>
          <a:p>
            <a:pPr marL="342900" indent="-342900" algn="l">
              <a:lnSpc>
                <a:spcPts val="3100"/>
              </a:lnSpc>
              <a:buSzPct val="100000"/>
              <a:buChar char="•"/>
            </a:pPr>
            <a:r>
              <a:rPr lang="en-US" sz="1900" b="1" u="sng" dirty="0">
                <a:solidFill>
                  <a:srgbClr val="204C8E"/>
                </a:solidFill>
                <a:latin typeface="PT Serif" panose="020A0603040505020204" pitchFamily="18"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Download tài liệu huấn luyện an toàn lao động sản xuất Robot công nghiệp</a:t>
            </a:r>
            <a:endParaRPr lang="en-US" sz="1900" dirty="0"/>
          </a:p>
        </p:txBody>
      </p:sp>
      <p:pic>
        <p:nvPicPr>
          <p:cNvPr id="9" name="Image 0" descr="preencoded.png"/>
          <p:cNvPicPr>
            <a:picLocks noChangeAspect="1"/>
          </p:cNvPicPr>
          <p:nvPr/>
        </p:nvPicPr>
        <p:blipFill>
          <a:blip r:embed="rId6"/>
          <a:stretch>
            <a:fillRect/>
          </a:stretch>
        </p:blipFill>
        <p:spPr>
          <a:xfrm>
            <a:off x="8163997" y="3528804"/>
            <a:ext cx="5609868" cy="1736169"/>
          </a:xfrm>
          <a:prstGeom prst="rect">
            <a:avLst/>
          </a:prstGeom>
        </p:spPr>
      </p:pic>
      <p:pic>
        <p:nvPicPr>
          <p:cNvPr id="11" name="Image 0" descr="preencoded.png">
            <a:extLst>
              <a:ext uri="{FF2B5EF4-FFF2-40B4-BE49-F238E27FC236}">
                <a16:creationId xmlns:a16="http://schemas.microsoft.com/office/drawing/2014/main" id="{81352A42-4D0F-A0AC-665F-ADCE4E7A15B1}"/>
              </a:ext>
            </a:extLst>
          </p:cNvPr>
          <p:cNvPicPr>
            <a:picLocks noChangeAspect="1"/>
          </p:cNvPicPr>
          <p:nvPr/>
        </p:nvPicPr>
        <p:blipFill>
          <a:blip r:embed="rId6"/>
          <a:stretch>
            <a:fillRect/>
          </a:stretch>
        </p:blipFill>
        <p:spPr>
          <a:xfrm>
            <a:off x="11629467" y="7335297"/>
            <a:ext cx="2889652" cy="89430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TotalTime>
  <Words>868</Words>
  <Application>Microsoft Office PowerPoint</Application>
  <PresentationFormat>Custom</PresentationFormat>
  <Paragraphs>92</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PT Serif</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4</cp:revision>
  <dcterms:created xsi:type="dcterms:W3CDTF">2024-11-15T07:37:58Z</dcterms:created>
  <dcterms:modified xsi:type="dcterms:W3CDTF">2024-11-15T07:59:02Z</dcterms:modified>
</cp:coreProperties>
</file>