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DM Sans" pitchFamily="2" charset="0"/>
      <p:regular r:id="rId13"/>
    </p:embeddedFont>
    <p:embeddedFont>
      <p:font typeface="Inter"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593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antoannamviet.com/tai-lieu-an-toan-lao-dong-san-xuat-sen-xe-mo-to/"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187768"/>
            <a:ext cx="7415927" cy="3193971"/>
          </a:xfrm>
          <a:prstGeom prst="rect">
            <a:avLst/>
          </a:prstGeom>
          <a:noFill/>
          <a:ln/>
        </p:spPr>
        <p:txBody>
          <a:bodyPr wrap="square" lIns="0" tIns="0" rIns="0" bIns="0" rtlCol="0" anchor="t"/>
          <a:lstStyle/>
          <a:p>
            <a:pPr marL="0" indent="0">
              <a:lnSpc>
                <a:spcPts val="8350"/>
              </a:lnSpc>
              <a:buNone/>
            </a:pPr>
            <a:r>
              <a:rPr lang="en-US" sz="6700" dirty="0">
                <a:solidFill>
                  <a:srgbClr val="030303"/>
                </a:solidFill>
                <a:latin typeface="DM Sans" pitchFamily="34" charset="0"/>
                <a:ea typeface="DM Sans" pitchFamily="34" charset="-122"/>
                <a:cs typeface="DM Sans" pitchFamily="34" charset="-120"/>
              </a:rPr>
              <a:t>Tài liệu an toàn lao động sản xuất sên xe mô tô</a:t>
            </a:r>
            <a:endParaRPr lang="en-US" sz="6700" dirty="0"/>
          </a:p>
        </p:txBody>
      </p:sp>
      <p:sp>
        <p:nvSpPr>
          <p:cNvPr id="4" name="Text 1"/>
          <p:cNvSpPr/>
          <p:nvPr/>
        </p:nvSpPr>
        <p:spPr>
          <a:xfrm>
            <a:off x="864037" y="475202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464646"/>
                </a:solidFill>
                <a:latin typeface="Inter" pitchFamily="34" charset="0"/>
                <a:ea typeface="Inter" pitchFamily="34" charset="-122"/>
                <a:cs typeface="Inter" pitchFamily="34" charset="-120"/>
              </a:rPr>
              <a:t>Khám phá tài liệu an toàn lao động trong sản xuất sên xe mô tô, giúp bảo vệ người lao động trước nguy cơ tai nạn và nâng cao hiệu suất làm việc. Đừng bỏ lỡ thông tin cần thiết để đảm bảo an toàn và hiệu quả trong sản xuất!</a:t>
            </a:r>
            <a:endParaRPr lang="en-US" sz="1900" dirty="0"/>
          </a:p>
        </p:txBody>
      </p:sp>
      <p:sp>
        <p:nvSpPr>
          <p:cNvPr id="5" name="Shape 2"/>
          <p:cNvSpPr/>
          <p:nvPr/>
        </p:nvSpPr>
        <p:spPr>
          <a:xfrm>
            <a:off x="864037" y="662832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635948"/>
            <a:ext cx="379690" cy="379690"/>
          </a:xfrm>
          <a:prstGeom prst="rect">
            <a:avLst/>
          </a:prstGeom>
        </p:spPr>
      </p:pic>
      <p:sp>
        <p:nvSpPr>
          <p:cNvPr id="7" name="Text 3"/>
          <p:cNvSpPr/>
          <p:nvPr/>
        </p:nvSpPr>
        <p:spPr>
          <a:xfrm>
            <a:off x="1382316" y="6609874"/>
            <a:ext cx="3142059" cy="431959"/>
          </a:xfrm>
          <a:prstGeom prst="rect">
            <a:avLst/>
          </a:prstGeom>
          <a:noFill/>
          <a:ln/>
        </p:spPr>
        <p:txBody>
          <a:bodyPr wrap="none" lIns="0" tIns="0" rIns="0" bIns="0" rtlCol="0" anchor="t"/>
          <a:lstStyle/>
          <a:p>
            <a:pPr marL="0" indent="0" algn="l">
              <a:lnSpc>
                <a:spcPts val="3400"/>
              </a:lnSpc>
              <a:buNone/>
            </a:pPr>
            <a:r>
              <a:rPr lang="en-US" sz="2400" b="1" dirty="0" err="1">
                <a:solidFill>
                  <a:srgbClr val="464646"/>
                </a:solidFill>
                <a:latin typeface="Inter" pitchFamily="34" charset="0"/>
                <a:ea typeface="Inter" pitchFamily="34" charset="-122"/>
                <a:cs typeface="Inter" pitchFamily="34" charset="-120"/>
              </a:rPr>
              <a:t>Bản</a:t>
            </a:r>
            <a:r>
              <a:rPr lang="en-US" sz="2400" b="1" dirty="0">
                <a:solidFill>
                  <a:srgbClr val="464646"/>
                </a:solidFill>
                <a:latin typeface="Inter" pitchFamily="34" charset="0"/>
                <a:ea typeface="Inter" pitchFamily="34" charset="-122"/>
                <a:cs typeface="Inter" pitchFamily="34" charset="-120"/>
              </a:rPr>
              <a:t> </a:t>
            </a:r>
            <a:r>
              <a:rPr lang="en-US" sz="2400" b="1" dirty="0" err="1">
                <a:solidFill>
                  <a:srgbClr val="464646"/>
                </a:solidFill>
                <a:latin typeface="Inter" pitchFamily="34" charset="0"/>
                <a:ea typeface="Inter" pitchFamily="34" charset="-122"/>
                <a:cs typeface="Inter" pitchFamily="34" charset="-120"/>
              </a:rPr>
              <a:t>quyền</a:t>
            </a:r>
            <a:r>
              <a:rPr lang="en-US" sz="2400" b="1" dirty="0">
                <a:solidFill>
                  <a:srgbClr val="464646"/>
                </a:solidFill>
                <a:latin typeface="Inter" pitchFamily="34" charset="0"/>
                <a:ea typeface="Inter" pitchFamily="34" charset="-122"/>
                <a:cs typeface="Inter" pitchFamily="34" charset="-120"/>
              </a:rPr>
              <a:t> </a:t>
            </a:r>
            <a:r>
              <a:rPr lang="en-US" sz="2400" b="1" dirty="0" err="1">
                <a:solidFill>
                  <a:srgbClr val="464646"/>
                </a:solidFill>
                <a:latin typeface="Inter" pitchFamily="34" charset="0"/>
                <a:ea typeface="Inter" pitchFamily="34" charset="-122"/>
                <a:cs typeface="Inter" pitchFamily="34" charset="-120"/>
              </a:rPr>
              <a:t>thuộc</a:t>
            </a:r>
            <a:r>
              <a:rPr lang="en-US" sz="2400" b="1" dirty="0">
                <a:solidFill>
                  <a:srgbClr val="464646"/>
                </a:solidFill>
                <a:latin typeface="Inter" pitchFamily="34" charset="0"/>
                <a:ea typeface="Inter" pitchFamily="34" charset="-122"/>
                <a:cs typeface="Inter" pitchFamily="34" charset="-120"/>
              </a:rPr>
              <a:t> An Toàn Nam Việt</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4037" y="1422202"/>
            <a:ext cx="12902327" cy="1543050"/>
          </a:xfrm>
          <a:prstGeom prst="rect">
            <a:avLst/>
          </a:prstGeom>
          <a:noFill/>
          <a:ln/>
        </p:spPr>
        <p:txBody>
          <a:bodyPr wrap="square" lIns="0" tIns="0" rIns="0" bIns="0" rtlCol="0" anchor="t"/>
          <a:lstStyle/>
          <a:p>
            <a:pPr marL="0" indent="0">
              <a:lnSpc>
                <a:spcPts val="6050"/>
              </a:lnSpc>
              <a:buNone/>
            </a:pPr>
            <a:r>
              <a:rPr lang="en-US" sz="4850" dirty="0">
                <a:solidFill>
                  <a:srgbClr val="030303"/>
                </a:solidFill>
                <a:latin typeface="DM Sans" pitchFamily="34" charset="0"/>
                <a:ea typeface="DM Sans" pitchFamily="34" charset="-122"/>
                <a:cs typeface="DM Sans" pitchFamily="34" charset="-120"/>
              </a:rPr>
              <a:t>PHẦN I: THỰC TRẠNG CÔNG TÁC AN TOÀN ĐỐI VỚI NGÀNH SẢN XUẤT SÊN XE MÔ TÔ</a:t>
            </a:r>
            <a:endParaRPr lang="en-US" sz="4850" dirty="0"/>
          </a:p>
        </p:txBody>
      </p:sp>
      <p:sp>
        <p:nvSpPr>
          <p:cNvPr id="3" name="Text 1"/>
          <p:cNvSpPr/>
          <p:nvPr/>
        </p:nvSpPr>
        <p:spPr>
          <a:xfrm>
            <a:off x="864037" y="3582353"/>
            <a:ext cx="3086100" cy="385763"/>
          </a:xfrm>
          <a:prstGeom prst="rect">
            <a:avLst/>
          </a:prstGeom>
          <a:noFill/>
          <a:ln/>
        </p:spPr>
        <p:txBody>
          <a:bodyPr wrap="none" lIns="0" tIns="0" rIns="0" bIns="0" rtlCol="0" anchor="t"/>
          <a:lstStyle/>
          <a:p>
            <a:pPr marL="0" indent="0">
              <a:lnSpc>
                <a:spcPts val="3000"/>
              </a:lnSpc>
              <a:buNone/>
            </a:pPr>
            <a:r>
              <a:rPr lang="en-US" sz="2400" dirty="0">
                <a:solidFill>
                  <a:srgbClr val="030303"/>
                </a:solidFill>
                <a:latin typeface="DM Sans" pitchFamily="34" charset="0"/>
                <a:ea typeface="DM Sans" pitchFamily="34" charset="-122"/>
                <a:cs typeface="DM Sans" pitchFamily="34" charset="-120"/>
              </a:rPr>
              <a:t>Tình hình chung</a:t>
            </a:r>
            <a:endParaRPr lang="en-US" sz="2400" dirty="0"/>
          </a:p>
        </p:txBody>
      </p:sp>
      <p:sp>
        <p:nvSpPr>
          <p:cNvPr id="4" name="Text 2"/>
          <p:cNvSpPr/>
          <p:nvPr/>
        </p:nvSpPr>
        <p:spPr>
          <a:xfrm>
            <a:off x="864037" y="4214932"/>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464646"/>
                </a:solidFill>
                <a:latin typeface="Inter" pitchFamily="34" charset="0"/>
                <a:ea typeface="Inter" pitchFamily="34" charset="-122"/>
                <a:cs typeface="Inter" pitchFamily="34" charset="-120"/>
              </a:rPr>
              <a:t>Bộ Lao động - Thương binh và Xã hội thông báo đến các ngành, các địa phương tình hình tai nạn lao động 6 tháng đầu năm 2024.</a:t>
            </a:r>
            <a:endParaRPr lang="en-US" sz="1900" dirty="0"/>
          </a:p>
        </p:txBody>
      </p:sp>
      <p:sp>
        <p:nvSpPr>
          <p:cNvPr id="5" name="Text 3"/>
          <p:cNvSpPr/>
          <p:nvPr/>
        </p:nvSpPr>
        <p:spPr>
          <a:xfrm>
            <a:off x="5372695" y="3582353"/>
            <a:ext cx="3086100" cy="385763"/>
          </a:xfrm>
          <a:prstGeom prst="rect">
            <a:avLst/>
          </a:prstGeom>
          <a:noFill/>
          <a:ln/>
        </p:spPr>
        <p:txBody>
          <a:bodyPr wrap="none" lIns="0" tIns="0" rIns="0" bIns="0" rtlCol="0" anchor="t"/>
          <a:lstStyle/>
          <a:p>
            <a:pPr marL="0" indent="0">
              <a:lnSpc>
                <a:spcPts val="3000"/>
              </a:lnSpc>
              <a:buNone/>
            </a:pPr>
            <a:r>
              <a:rPr lang="en-US" sz="2400" dirty="0">
                <a:solidFill>
                  <a:srgbClr val="030303"/>
                </a:solidFill>
                <a:latin typeface="DM Sans" pitchFamily="34" charset="0"/>
                <a:ea typeface="DM Sans" pitchFamily="34" charset="-122"/>
                <a:cs typeface="DM Sans" pitchFamily="34" charset="-120"/>
              </a:rPr>
              <a:t>Tai nạn lao động</a:t>
            </a:r>
            <a:endParaRPr lang="en-US" sz="2400" dirty="0"/>
          </a:p>
        </p:txBody>
      </p:sp>
      <p:sp>
        <p:nvSpPr>
          <p:cNvPr id="6" name="Text 4"/>
          <p:cNvSpPr/>
          <p:nvPr/>
        </p:nvSpPr>
        <p:spPr>
          <a:xfrm>
            <a:off x="5372695" y="4214932"/>
            <a:ext cx="3898821" cy="1975247"/>
          </a:xfrm>
          <a:prstGeom prst="rect">
            <a:avLst/>
          </a:prstGeom>
          <a:noFill/>
          <a:ln/>
        </p:spPr>
        <p:txBody>
          <a:bodyPr wrap="square" lIns="0" tIns="0" rIns="0" bIns="0" rtlCol="0" anchor="t"/>
          <a:lstStyle/>
          <a:p>
            <a:pPr marL="0" indent="0">
              <a:lnSpc>
                <a:spcPts val="3100"/>
              </a:lnSpc>
              <a:buNone/>
            </a:pPr>
            <a:r>
              <a:rPr lang="en-US" sz="1900" dirty="0">
                <a:solidFill>
                  <a:srgbClr val="464646"/>
                </a:solidFill>
                <a:latin typeface="Inter" pitchFamily="34" charset="0"/>
                <a:ea typeface="Inter" pitchFamily="34" charset="-122"/>
                <a:cs typeface="Inter" pitchFamily="34" charset="-120"/>
              </a:rPr>
              <a:t>Theo báo cáo của 61/63 tỉnh, thành phố trực thuộc trung ương, 6 tháng đầu năm 2024 trên toàn quốc đã xảy ra 3.201 vụ tai nạn lao động (TNLĐ).</a:t>
            </a:r>
            <a:endParaRPr lang="en-US" sz="1900" dirty="0"/>
          </a:p>
        </p:txBody>
      </p:sp>
      <p:sp>
        <p:nvSpPr>
          <p:cNvPr id="7" name="Text 5"/>
          <p:cNvSpPr/>
          <p:nvPr/>
        </p:nvSpPr>
        <p:spPr>
          <a:xfrm>
            <a:off x="9881354" y="3582353"/>
            <a:ext cx="3086100" cy="385763"/>
          </a:xfrm>
          <a:prstGeom prst="rect">
            <a:avLst/>
          </a:prstGeom>
          <a:noFill/>
          <a:ln/>
        </p:spPr>
        <p:txBody>
          <a:bodyPr wrap="none" lIns="0" tIns="0" rIns="0" bIns="0" rtlCol="0" anchor="t"/>
          <a:lstStyle/>
          <a:p>
            <a:pPr marL="0" indent="0">
              <a:lnSpc>
                <a:spcPts val="3000"/>
              </a:lnSpc>
              <a:buNone/>
            </a:pPr>
            <a:r>
              <a:rPr lang="en-US" sz="2400" dirty="0">
                <a:solidFill>
                  <a:srgbClr val="030303"/>
                </a:solidFill>
                <a:latin typeface="DM Sans" pitchFamily="34" charset="0"/>
                <a:ea typeface="DM Sans" pitchFamily="34" charset="-122"/>
                <a:cs typeface="DM Sans" pitchFamily="34" charset="-120"/>
              </a:rPr>
              <a:t>Giảm thiểu tai nạn</a:t>
            </a:r>
            <a:endParaRPr lang="en-US" sz="2400" dirty="0"/>
          </a:p>
        </p:txBody>
      </p:sp>
      <p:sp>
        <p:nvSpPr>
          <p:cNvPr id="8" name="Text 6"/>
          <p:cNvSpPr/>
          <p:nvPr/>
        </p:nvSpPr>
        <p:spPr>
          <a:xfrm>
            <a:off x="9881354" y="4214932"/>
            <a:ext cx="3898821" cy="2370296"/>
          </a:xfrm>
          <a:prstGeom prst="rect">
            <a:avLst/>
          </a:prstGeom>
          <a:noFill/>
          <a:ln/>
        </p:spPr>
        <p:txBody>
          <a:bodyPr wrap="square" lIns="0" tIns="0" rIns="0" bIns="0" rtlCol="0" anchor="t"/>
          <a:lstStyle/>
          <a:p>
            <a:pPr marL="0" indent="0">
              <a:lnSpc>
                <a:spcPts val="3100"/>
              </a:lnSpc>
              <a:buNone/>
            </a:pPr>
            <a:r>
              <a:rPr lang="en-US" sz="1900" dirty="0">
                <a:solidFill>
                  <a:srgbClr val="464646"/>
                </a:solidFill>
                <a:latin typeface="Inter" pitchFamily="34" charset="0"/>
                <a:ea typeface="Inter" pitchFamily="34" charset="-122"/>
                <a:cs typeface="Inter" pitchFamily="34" charset="-120"/>
              </a:rPr>
              <a:t>Tình hình TNLĐ 6 tháng đầu năm 2024 trong khu vực có quan hệ lao động và khu vực người lao động làm việc không theo hợp đồng lao động giảm so với 6 tháng đầu năm 2023.</a:t>
            </a:r>
            <a:endParaRPr lang="en-US" sz="1900" dirty="0"/>
          </a:p>
        </p:txBody>
      </p:sp>
      <p:pic>
        <p:nvPicPr>
          <p:cNvPr id="10" name="Picture 9">
            <a:extLst>
              <a:ext uri="{FF2B5EF4-FFF2-40B4-BE49-F238E27FC236}">
                <a16:creationId xmlns:a16="http://schemas.microsoft.com/office/drawing/2014/main" id="{CE6C2AD4-7A1B-096A-7240-2D7BE1EDDFAC}"/>
              </a:ext>
            </a:extLst>
          </p:cNvPr>
          <p:cNvPicPr>
            <a:picLocks noChangeAspect="1"/>
          </p:cNvPicPr>
          <p:nvPr/>
        </p:nvPicPr>
        <p:blipFill>
          <a:blip r:embed="rId3"/>
          <a:stretch>
            <a:fillRect/>
          </a:stretch>
        </p:blipFill>
        <p:spPr>
          <a:xfrm>
            <a:off x="10741688" y="7147517"/>
            <a:ext cx="3726104" cy="115379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34484" y="643771"/>
            <a:ext cx="7875032" cy="1132999"/>
          </a:xfrm>
          <a:prstGeom prst="rect">
            <a:avLst/>
          </a:prstGeom>
          <a:noFill/>
          <a:ln/>
        </p:spPr>
        <p:txBody>
          <a:bodyPr wrap="square" lIns="0" tIns="0" rIns="0" bIns="0" rtlCol="0" anchor="t"/>
          <a:lstStyle/>
          <a:p>
            <a:pPr marL="0" indent="0">
              <a:lnSpc>
                <a:spcPts val="4450"/>
              </a:lnSpc>
              <a:buNone/>
            </a:pPr>
            <a:r>
              <a:rPr lang="en-US" sz="3550" dirty="0">
                <a:solidFill>
                  <a:srgbClr val="030303"/>
                </a:solidFill>
                <a:latin typeface="DM Sans" pitchFamily="34" charset="0"/>
                <a:ea typeface="DM Sans" pitchFamily="34" charset="-122"/>
                <a:cs typeface="DM Sans" pitchFamily="34" charset="-120"/>
              </a:rPr>
              <a:t>II. Một số vụ tai nạn lao động trong nhà máy sản xuất sên xe mô tô</a:t>
            </a:r>
            <a:endParaRPr lang="en-US" sz="3550" dirty="0"/>
          </a:p>
        </p:txBody>
      </p:sp>
      <p:sp>
        <p:nvSpPr>
          <p:cNvPr id="4" name="Shape 1"/>
          <p:cNvSpPr/>
          <p:nvPr/>
        </p:nvSpPr>
        <p:spPr>
          <a:xfrm>
            <a:off x="634484" y="2252663"/>
            <a:ext cx="407908" cy="407908"/>
          </a:xfrm>
          <a:prstGeom prst="roundRect">
            <a:avLst>
              <a:gd name="adj" fmla="val 6667"/>
            </a:avLst>
          </a:prstGeom>
          <a:solidFill>
            <a:srgbClr val="F2EEEE"/>
          </a:solidFill>
          <a:ln/>
        </p:spPr>
      </p:sp>
      <p:sp>
        <p:nvSpPr>
          <p:cNvPr id="5" name="Text 2"/>
          <p:cNvSpPr/>
          <p:nvPr/>
        </p:nvSpPr>
        <p:spPr>
          <a:xfrm>
            <a:off x="791051" y="2320647"/>
            <a:ext cx="94655" cy="271939"/>
          </a:xfrm>
          <a:prstGeom prst="rect">
            <a:avLst/>
          </a:prstGeom>
          <a:noFill/>
          <a:ln/>
        </p:spPr>
        <p:txBody>
          <a:bodyPr wrap="none" lIns="0" tIns="0" rIns="0" bIns="0" rtlCol="0" anchor="t"/>
          <a:lstStyle/>
          <a:p>
            <a:pPr marL="0" indent="0" algn="ctr">
              <a:lnSpc>
                <a:spcPts val="2100"/>
              </a:lnSpc>
              <a:buNone/>
            </a:pPr>
            <a:r>
              <a:rPr lang="en-US" sz="2100" dirty="0">
                <a:solidFill>
                  <a:srgbClr val="464646"/>
                </a:solidFill>
                <a:latin typeface="DM Sans" pitchFamily="34" charset="0"/>
                <a:ea typeface="DM Sans" pitchFamily="34" charset="-122"/>
                <a:cs typeface="DM Sans" pitchFamily="34" charset="-120"/>
              </a:rPr>
              <a:t>1</a:t>
            </a:r>
            <a:endParaRPr lang="en-US" sz="2100" dirty="0"/>
          </a:p>
        </p:txBody>
      </p:sp>
      <p:sp>
        <p:nvSpPr>
          <p:cNvPr id="6" name="Text 3"/>
          <p:cNvSpPr/>
          <p:nvPr/>
        </p:nvSpPr>
        <p:spPr>
          <a:xfrm>
            <a:off x="1223605" y="2252663"/>
            <a:ext cx="3507938" cy="283131"/>
          </a:xfrm>
          <a:prstGeom prst="rect">
            <a:avLst/>
          </a:prstGeom>
          <a:noFill/>
          <a:ln/>
        </p:spPr>
        <p:txBody>
          <a:bodyPr wrap="none" lIns="0" tIns="0" rIns="0" bIns="0" rtlCol="0" anchor="t"/>
          <a:lstStyle/>
          <a:p>
            <a:pPr marL="0" indent="0">
              <a:lnSpc>
                <a:spcPts val="2200"/>
              </a:lnSpc>
              <a:buNone/>
            </a:pPr>
            <a:r>
              <a:rPr lang="en-US" sz="1750" dirty="0">
                <a:solidFill>
                  <a:srgbClr val="464646"/>
                </a:solidFill>
                <a:latin typeface="DM Sans" pitchFamily="34" charset="0"/>
                <a:ea typeface="DM Sans" pitchFamily="34" charset="-122"/>
                <a:cs typeface="DM Sans" pitchFamily="34" charset="-120"/>
              </a:rPr>
              <a:t>Tai nạn do tiếp xúc với máy móc</a:t>
            </a:r>
            <a:endParaRPr lang="en-US" sz="1750" dirty="0"/>
          </a:p>
        </p:txBody>
      </p:sp>
      <p:sp>
        <p:nvSpPr>
          <p:cNvPr id="7" name="Text 4"/>
          <p:cNvSpPr/>
          <p:nvPr/>
        </p:nvSpPr>
        <p:spPr>
          <a:xfrm>
            <a:off x="1223605" y="2644497"/>
            <a:ext cx="7285911" cy="580073"/>
          </a:xfrm>
          <a:prstGeom prst="rect">
            <a:avLst/>
          </a:prstGeom>
          <a:noFill/>
          <a:ln/>
        </p:spPr>
        <p:txBody>
          <a:bodyPr wrap="square" lIns="0" tIns="0" rIns="0" bIns="0" rtlCol="0" anchor="t"/>
          <a:lstStyle/>
          <a:p>
            <a:pPr marL="0" indent="0">
              <a:lnSpc>
                <a:spcPts val="2250"/>
              </a:lnSpc>
              <a:buNone/>
            </a:pPr>
            <a:r>
              <a:rPr lang="en-US" sz="1400" dirty="0">
                <a:solidFill>
                  <a:srgbClr val="464646"/>
                </a:solidFill>
                <a:latin typeface="Inter" pitchFamily="34" charset="0"/>
                <a:ea typeface="Inter" pitchFamily="34" charset="-122"/>
                <a:cs typeface="Inter" pitchFamily="34" charset="-120"/>
              </a:rPr>
              <a:t>Trong quá trình vận hành máy móc, công nhân có thể bị mắc kẹt hoặc tiếp xúc trực tiếp với các phần cơ khí chuyển động, dẫn đến các chấn thương nghiêm trọng.</a:t>
            </a:r>
            <a:endParaRPr lang="en-US" sz="1400" dirty="0"/>
          </a:p>
        </p:txBody>
      </p:sp>
      <p:sp>
        <p:nvSpPr>
          <p:cNvPr id="8" name="Shape 5"/>
          <p:cNvSpPr/>
          <p:nvPr/>
        </p:nvSpPr>
        <p:spPr>
          <a:xfrm>
            <a:off x="634484" y="3609737"/>
            <a:ext cx="407908" cy="407908"/>
          </a:xfrm>
          <a:prstGeom prst="roundRect">
            <a:avLst>
              <a:gd name="adj" fmla="val 6667"/>
            </a:avLst>
          </a:prstGeom>
          <a:solidFill>
            <a:srgbClr val="F2EEEE"/>
          </a:solidFill>
          <a:ln/>
        </p:spPr>
      </p:sp>
      <p:sp>
        <p:nvSpPr>
          <p:cNvPr id="9" name="Text 6"/>
          <p:cNvSpPr/>
          <p:nvPr/>
        </p:nvSpPr>
        <p:spPr>
          <a:xfrm>
            <a:off x="759976" y="3677722"/>
            <a:ext cx="156924" cy="271939"/>
          </a:xfrm>
          <a:prstGeom prst="rect">
            <a:avLst/>
          </a:prstGeom>
          <a:noFill/>
          <a:ln/>
        </p:spPr>
        <p:txBody>
          <a:bodyPr wrap="none" lIns="0" tIns="0" rIns="0" bIns="0" rtlCol="0" anchor="t"/>
          <a:lstStyle/>
          <a:p>
            <a:pPr marL="0" indent="0" algn="ctr">
              <a:lnSpc>
                <a:spcPts val="2100"/>
              </a:lnSpc>
              <a:buNone/>
            </a:pPr>
            <a:r>
              <a:rPr lang="en-US" sz="2100" dirty="0">
                <a:solidFill>
                  <a:srgbClr val="464646"/>
                </a:solidFill>
                <a:latin typeface="DM Sans" pitchFamily="34" charset="0"/>
                <a:ea typeface="DM Sans" pitchFamily="34" charset="-122"/>
                <a:cs typeface="DM Sans" pitchFamily="34" charset="-120"/>
              </a:rPr>
              <a:t>2</a:t>
            </a:r>
            <a:endParaRPr lang="en-US" sz="2100" dirty="0"/>
          </a:p>
        </p:txBody>
      </p:sp>
      <p:sp>
        <p:nvSpPr>
          <p:cNvPr id="10" name="Text 7"/>
          <p:cNvSpPr/>
          <p:nvPr/>
        </p:nvSpPr>
        <p:spPr>
          <a:xfrm>
            <a:off x="1223605" y="3609737"/>
            <a:ext cx="3621167" cy="283131"/>
          </a:xfrm>
          <a:prstGeom prst="rect">
            <a:avLst/>
          </a:prstGeom>
          <a:noFill/>
          <a:ln/>
        </p:spPr>
        <p:txBody>
          <a:bodyPr wrap="none" lIns="0" tIns="0" rIns="0" bIns="0" rtlCol="0" anchor="t"/>
          <a:lstStyle/>
          <a:p>
            <a:pPr marL="0" indent="0">
              <a:lnSpc>
                <a:spcPts val="2200"/>
              </a:lnSpc>
              <a:buNone/>
            </a:pPr>
            <a:r>
              <a:rPr lang="en-US" sz="1750" dirty="0">
                <a:solidFill>
                  <a:srgbClr val="464646"/>
                </a:solidFill>
                <a:latin typeface="DM Sans" pitchFamily="34" charset="0"/>
                <a:ea typeface="DM Sans" pitchFamily="34" charset="-122"/>
                <a:cs typeface="DM Sans" pitchFamily="34" charset="-120"/>
              </a:rPr>
              <a:t>Nguy cơ từ chất lỏng và hóa chất</a:t>
            </a:r>
            <a:endParaRPr lang="en-US" sz="1750" dirty="0"/>
          </a:p>
        </p:txBody>
      </p:sp>
      <p:sp>
        <p:nvSpPr>
          <p:cNvPr id="11" name="Text 8"/>
          <p:cNvSpPr/>
          <p:nvPr/>
        </p:nvSpPr>
        <p:spPr>
          <a:xfrm>
            <a:off x="1223605" y="4001572"/>
            <a:ext cx="7285911" cy="870109"/>
          </a:xfrm>
          <a:prstGeom prst="rect">
            <a:avLst/>
          </a:prstGeom>
          <a:noFill/>
          <a:ln/>
        </p:spPr>
        <p:txBody>
          <a:bodyPr wrap="square" lIns="0" tIns="0" rIns="0" bIns="0" rtlCol="0" anchor="t"/>
          <a:lstStyle/>
          <a:p>
            <a:pPr marL="0" indent="0">
              <a:lnSpc>
                <a:spcPts val="2250"/>
              </a:lnSpc>
              <a:buNone/>
            </a:pPr>
            <a:r>
              <a:rPr lang="en-US" sz="1400" dirty="0">
                <a:solidFill>
                  <a:srgbClr val="464646"/>
                </a:solidFill>
                <a:latin typeface="Inter" pitchFamily="34" charset="0"/>
                <a:ea typeface="Inter" pitchFamily="34" charset="-122"/>
                <a:cs typeface="Inter" pitchFamily="34" charset="-120"/>
              </a:rPr>
              <a:t>Sên xe mô tô thường được xử lý với các loại dầu mỡ và hóa chất. Việc tiếp xúc không an toàn hoặc rò rỉ hóa chất có thể gây bỏng, dị ứng da hoặc các vấn đề sức khỏe nghiêm trọng.</a:t>
            </a:r>
            <a:endParaRPr lang="en-US" sz="1400" dirty="0"/>
          </a:p>
        </p:txBody>
      </p:sp>
      <p:sp>
        <p:nvSpPr>
          <p:cNvPr id="12" name="Shape 9"/>
          <p:cNvSpPr/>
          <p:nvPr/>
        </p:nvSpPr>
        <p:spPr>
          <a:xfrm>
            <a:off x="634484" y="5256848"/>
            <a:ext cx="407908" cy="407908"/>
          </a:xfrm>
          <a:prstGeom prst="roundRect">
            <a:avLst>
              <a:gd name="adj" fmla="val 6667"/>
            </a:avLst>
          </a:prstGeom>
          <a:solidFill>
            <a:srgbClr val="F2EEEE"/>
          </a:solidFill>
          <a:ln/>
        </p:spPr>
      </p:sp>
      <p:sp>
        <p:nvSpPr>
          <p:cNvPr id="13" name="Text 10"/>
          <p:cNvSpPr/>
          <p:nvPr/>
        </p:nvSpPr>
        <p:spPr>
          <a:xfrm>
            <a:off x="756999" y="5324832"/>
            <a:ext cx="162878" cy="271939"/>
          </a:xfrm>
          <a:prstGeom prst="rect">
            <a:avLst/>
          </a:prstGeom>
          <a:noFill/>
          <a:ln/>
        </p:spPr>
        <p:txBody>
          <a:bodyPr wrap="none" lIns="0" tIns="0" rIns="0" bIns="0" rtlCol="0" anchor="t"/>
          <a:lstStyle/>
          <a:p>
            <a:pPr marL="0" indent="0" algn="ctr">
              <a:lnSpc>
                <a:spcPts val="2100"/>
              </a:lnSpc>
              <a:buNone/>
            </a:pPr>
            <a:r>
              <a:rPr lang="en-US" sz="2100" dirty="0">
                <a:solidFill>
                  <a:srgbClr val="464646"/>
                </a:solidFill>
                <a:latin typeface="DM Sans" pitchFamily="34" charset="0"/>
                <a:ea typeface="DM Sans" pitchFamily="34" charset="-122"/>
                <a:cs typeface="DM Sans" pitchFamily="34" charset="-120"/>
              </a:rPr>
              <a:t>3</a:t>
            </a:r>
            <a:endParaRPr lang="en-US" sz="2100" dirty="0"/>
          </a:p>
        </p:txBody>
      </p:sp>
      <p:sp>
        <p:nvSpPr>
          <p:cNvPr id="14" name="Text 11"/>
          <p:cNvSpPr/>
          <p:nvPr/>
        </p:nvSpPr>
        <p:spPr>
          <a:xfrm>
            <a:off x="1223605" y="5256848"/>
            <a:ext cx="3615928" cy="283131"/>
          </a:xfrm>
          <a:prstGeom prst="rect">
            <a:avLst/>
          </a:prstGeom>
          <a:noFill/>
          <a:ln/>
        </p:spPr>
        <p:txBody>
          <a:bodyPr wrap="none" lIns="0" tIns="0" rIns="0" bIns="0" rtlCol="0" anchor="t"/>
          <a:lstStyle/>
          <a:p>
            <a:pPr marL="0" indent="0">
              <a:lnSpc>
                <a:spcPts val="2200"/>
              </a:lnSpc>
              <a:buNone/>
            </a:pPr>
            <a:r>
              <a:rPr lang="en-US" sz="1750" dirty="0">
                <a:solidFill>
                  <a:srgbClr val="464646"/>
                </a:solidFill>
                <a:latin typeface="DM Sans" pitchFamily="34" charset="0"/>
                <a:ea typeface="DM Sans" pitchFamily="34" charset="-122"/>
                <a:cs typeface="DM Sans" pitchFamily="34" charset="-120"/>
              </a:rPr>
              <a:t>Rủi ro từ tai nạn do sự cố thiết bị</a:t>
            </a:r>
            <a:endParaRPr lang="en-US" sz="1750" dirty="0"/>
          </a:p>
        </p:txBody>
      </p:sp>
      <p:sp>
        <p:nvSpPr>
          <p:cNvPr id="15" name="Text 12"/>
          <p:cNvSpPr/>
          <p:nvPr/>
        </p:nvSpPr>
        <p:spPr>
          <a:xfrm>
            <a:off x="1223605" y="5648682"/>
            <a:ext cx="7285911" cy="580073"/>
          </a:xfrm>
          <a:prstGeom prst="rect">
            <a:avLst/>
          </a:prstGeom>
          <a:noFill/>
          <a:ln/>
        </p:spPr>
        <p:txBody>
          <a:bodyPr wrap="square" lIns="0" tIns="0" rIns="0" bIns="0" rtlCol="0" anchor="t"/>
          <a:lstStyle/>
          <a:p>
            <a:pPr marL="0" indent="0">
              <a:lnSpc>
                <a:spcPts val="2250"/>
              </a:lnSpc>
              <a:buNone/>
            </a:pPr>
            <a:r>
              <a:rPr lang="en-US" sz="1400" dirty="0">
                <a:solidFill>
                  <a:srgbClr val="464646"/>
                </a:solidFill>
                <a:latin typeface="Inter" pitchFamily="34" charset="0"/>
                <a:ea typeface="Inter" pitchFamily="34" charset="-122"/>
                <a:cs typeface="Inter" pitchFamily="34" charset="-120"/>
              </a:rPr>
              <a:t>Các thiết bị như máy cắt, máy ép có thể gặp sự cố hoặc hỏng hóc, gây ra tai nạn bất ngờ cho người lao động nếu không được bảo trì định kỳ.</a:t>
            </a:r>
            <a:endParaRPr lang="en-US" sz="1400" dirty="0"/>
          </a:p>
        </p:txBody>
      </p:sp>
      <p:sp>
        <p:nvSpPr>
          <p:cNvPr id="16" name="Shape 13"/>
          <p:cNvSpPr/>
          <p:nvPr/>
        </p:nvSpPr>
        <p:spPr>
          <a:xfrm>
            <a:off x="634484" y="6613922"/>
            <a:ext cx="407908" cy="407908"/>
          </a:xfrm>
          <a:prstGeom prst="roundRect">
            <a:avLst>
              <a:gd name="adj" fmla="val 6667"/>
            </a:avLst>
          </a:prstGeom>
          <a:solidFill>
            <a:srgbClr val="F2EEEE"/>
          </a:solidFill>
          <a:ln/>
        </p:spPr>
      </p:sp>
      <p:sp>
        <p:nvSpPr>
          <p:cNvPr id="17" name="Text 14"/>
          <p:cNvSpPr/>
          <p:nvPr/>
        </p:nvSpPr>
        <p:spPr>
          <a:xfrm>
            <a:off x="751642" y="6681907"/>
            <a:ext cx="173474" cy="271939"/>
          </a:xfrm>
          <a:prstGeom prst="rect">
            <a:avLst/>
          </a:prstGeom>
          <a:noFill/>
          <a:ln/>
        </p:spPr>
        <p:txBody>
          <a:bodyPr wrap="none" lIns="0" tIns="0" rIns="0" bIns="0" rtlCol="0" anchor="t"/>
          <a:lstStyle/>
          <a:p>
            <a:pPr marL="0" indent="0" algn="ctr">
              <a:lnSpc>
                <a:spcPts val="2100"/>
              </a:lnSpc>
              <a:buNone/>
            </a:pPr>
            <a:r>
              <a:rPr lang="en-US" sz="2100" dirty="0">
                <a:solidFill>
                  <a:srgbClr val="464646"/>
                </a:solidFill>
                <a:latin typeface="DM Sans" pitchFamily="34" charset="0"/>
                <a:ea typeface="DM Sans" pitchFamily="34" charset="-122"/>
                <a:cs typeface="DM Sans" pitchFamily="34" charset="-120"/>
              </a:rPr>
              <a:t>4</a:t>
            </a:r>
            <a:endParaRPr lang="en-US" sz="2100" dirty="0"/>
          </a:p>
        </p:txBody>
      </p:sp>
      <p:sp>
        <p:nvSpPr>
          <p:cNvPr id="18" name="Text 15"/>
          <p:cNvSpPr/>
          <p:nvPr/>
        </p:nvSpPr>
        <p:spPr>
          <a:xfrm>
            <a:off x="1223605" y="6613922"/>
            <a:ext cx="3744754" cy="283131"/>
          </a:xfrm>
          <a:prstGeom prst="rect">
            <a:avLst/>
          </a:prstGeom>
          <a:noFill/>
          <a:ln/>
        </p:spPr>
        <p:txBody>
          <a:bodyPr wrap="none" lIns="0" tIns="0" rIns="0" bIns="0" rtlCol="0" anchor="t"/>
          <a:lstStyle/>
          <a:p>
            <a:pPr marL="0" indent="0">
              <a:lnSpc>
                <a:spcPts val="2200"/>
              </a:lnSpc>
              <a:buNone/>
            </a:pPr>
            <a:r>
              <a:rPr lang="en-US" sz="1750" dirty="0">
                <a:solidFill>
                  <a:srgbClr val="464646"/>
                </a:solidFill>
                <a:latin typeface="DM Sans" pitchFamily="34" charset="0"/>
                <a:ea typeface="DM Sans" pitchFamily="34" charset="-122"/>
                <a:cs typeface="DM Sans" pitchFamily="34" charset="-120"/>
              </a:rPr>
              <a:t>Nguy hiểm từ môi trường làm việc</a:t>
            </a:r>
            <a:endParaRPr lang="en-US" sz="1750" dirty="0"/>
          </a:p>
        </p:txBody>
      </p:sp>
      <p:sp>
        <p:nvSpPr>
          <p:cNvPr id="19" name="Text 16"/>
          <p:cNvSpPr/>
          <p:nvPr/>
        </p:nvSpPr>
        <p:spPr>
          <a:xfrm>
            <a:off x="1223605" y="7005757"/>
            <a:ext cx="7285911" cy="580073"/>
          </a:xfrm>
          <a:prstGeom prst="rect">
            <a:avLst/>
          </a:prstGeom>
          <a:noFill/>
          <a:ln/>
        </p:spPr>
        <p:txBody>
          <a:bodyPr wrap="square" lIns="0" tIns="0" rIns="0" bIns="0" rtlCol="0" anchor="t"/>
          <a:lstStyle/>
          <a:p>
            <a:pPr marL="0" indent="0">
              <a:lnSpc>
                <a:spcPts val="2250"/>
              </a:lnSpc>
              <a:buNone/>
            </a:pPr>
            <a:r>
              <a:rPr lang="en-US" sz="1400" dirty="0">
                <a:solidFill>
                  <a:srgbClr val="464646"/>
                </a:solidFill>
                <a:latin typeface="Inter" pitchFamily="34" charset="0"/>
                <a:ea typeface="Inter" pitchFamily="34" charset="-122"/>
                <a:cs typeface="Inter" pitchFamily="34" charset="-120"/>
              </a:rPr>
              <a:t>Nhà máy có thể có môi trường làm việc ồn ào, bụi bẩn, hoặc không đủ ánh sáng, làm tăng nguy cơ tai nạn lao động và ảnh hưởng đến sức khỏe của công nhân.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7822" y="570548"/>
            <a:ext cx="13294757" cy="1192530"/>
          </a:xfrm>
          <a:prstGeom prst="rect">
            <a:avLst/>
          </a:prstGeom>
          <a:noFill/>
          <a:ln/>
        </p:spPr>
        <p:txBody>
          <a:bodyPr wrap="square" lIns="0" tIns="0" rIns="0" bIns="0" rtlCol="0" anchor="t"/>
          <a:lstStyle/>
          <a:p>
            <a:pPr marL="0" indent="0">
              <a:lnSpc>
                <a:spcPts val="4650"/>
              </a:lnSpc>
              <a:buNone/>
            </a:pPr>
            <a:r>
              <a:rPr lang="en-US" sz="3750" dirty="0">
                <a:solidFill>
                  <a:srgbClr val="030303"/>
                </a:solidFill>
                <a:latin typeface="DM Sans" pitchFamily="34" charset="0"/>
                <a:ea typeface="DM Sans" pitchFamily="34" charset="-122"/>
                <a:cs typeface="DM Sans" pitchFamily="34" charset="-120"/>
              </a:rPr>
              <a:t>PHẦN II: AN TOÀN, VỆ SINH LAO ĐỘNG KHI LÀM VIỆC TRONG NHÀ MÁY SẢN XUẤT SÊN XE MÔ TÔ</a:t>
            </a:r>
            <a:endParaRPr lang="en-US" sz="3750" dirty="0"/>
          </a:p>
        </p:txBody>
      </p:sp>
      <p:sp>
        <p:nvSpPr>
          <p:cNvPr id="3" name="Shape 1"/>
          <p:cNvSpPr/>
          <p:nvPr/>
        </p:nvSpPr>
        <p:spPr>
          <a:xfrm>
            <a:off x="7303770" y="2144673"/>
            <a:ext cx="22860" cy="5514380"/>
          </a:xfrm>
          <a:prstGeom prst="roundRect">
            <a:avLst>
              <a:gd name="adj" fmla="val 125209"/>
            </a:avLst>
          </a:prstGeom>
          <a:solidFill>
            <a:srgbClr val="D8D4D4"/>
          </a:solidFill>
          <a:ln/>
        </p:spPr>
      </p:sp>
      <p:sp>
        <p:nvSpPr>
          <p:cNvPr id="4" name="Shape 2"/>
          <p:cNvSpPr/>
          <p:nvPr/>
        </p:nvSpPr>
        <p:spPr>
          <a:xfrm>
            <a:off x="6455569" y="2562582"/>
            <a:ext cx="667822" cy="22860"/>
          </a:xfrm>
          <a:prstGeom prst="roundRect">
            <a:avLst>
              <a:gd name="adj" fmla="val 125209"/>
            </a:avLst>
          </a:prstGeom>
          <a:solidFill>
            <a:srgbClr val="D8D4D4"/>
          </a:solidFill>
          <a:ln/>
        </p:spPr>
      </p:sp>
      <p:sp>
        <p:nvSpPr>
          <p:cNvPr id="5" name="Shape 3"/>
          <p:cNvSpPr/>
          <p:nvPr/>
        </p:nvSpPr>
        <p:spPr>
          <a:xfrm>
            <a:off x="7100530" y="2359343"/>
            <a:ext cx="429339" cy="429339"/>
          </a:xfrm>
          <a:prstGeom prst="roundRect">
            <a:avLst>
              <a:gd name="adj" fmla="val 6667"/>
            </a:avLst>
          </a:prstGeom>
          <a:solidFill>
            <a:srgbClr val="F2EEEE"/>
          </a:solidFill>
          <a:ln/>
        </p:spPr>
      </p:sp>
      <p:sp>
        <p:nvSpPr>
          <p:cNvPr id="6" name="Text 4"/>
          <p:cNvSpPr/>
          <p:nvPr/>
        </p:nvSpPr>
        <p:spPr>
          <a:xfrm>
            <a:off x="7265313" y="2430899"/>
            <a:ext cx="99655" cy="286226"/>
          </a:xfrm>
          <a:prstGeom prst="rect">
            <a:avLst/>
          </a:prstGeom>
          <a:noFill/>
          <a:ln/>
        </p:spPr>
        <p:txBody>
          <a:bodyPr wrap="none" lIns="0" tIns="0" rIns="0" bIns="0" rtlCol="0" anchor="t"/>
          <a:lstStyle/>
          <a:p>
            <a:pPr marL="0" indent="0" algn="ctr">
              <a:lnSpc>
                <a:spcPts val="2250"/>
              </a:lnSpc>
              <a:buNone/>
            </a:pPr>
            <a:r>
              <a:rPr lang="en-US" sz="2250" dirty="0">
                <a:solidFill>
                  <a:srgbClr val="464646"/>
                </a:solidFill>
                <a:latin typeface="DM Sans" pitchFamily="34" charset="0"/>
                <a:ea typeface="DM Sans" pitchFamily="34" charset="-122"/>
                <a:cs typeface="DM Sans" pitchFamily="34" charset="-120"/>
              </a:rPr>
              <a:t>1</a:t>
            </a:r>
            <a:endParaRPr lang="en-US" sz="2250" dirty="0"/>
          </a:p>
        </p:txBody>
      </p:sp>
      <p:sp>
        <p:nvSpPr>
          <p:cNvPr id="7" name="Text 5"/>
          <p:cNvSpPr/>
          <p:nvPr/>
        </p:nvSpPr>
        <p:spPr>
          <a:xfrm>
            <a:off x="3880604" y="2335411"/>
            <a:ext cx="2385179" cy="298013"/>
          </a:xfrm>
          <a:prstGeom prst="rect">
            <a:avLst/>
          </a:prstGeom>
          <a:noFill/>
          <a:ln/>
        </p:spPr>
        <p:txBody>
          <a:bodyPr wrap="none" lIns="0" tIns="0" rIns="0" bIns="0" rtlCol="0" anchor="t"/>
          <a:lstStyle/>
          <a:p>
            <a:pPr marL="0" indent="0" algn="r">
              <a:lnSpc>
                <a:spcPts val="2300"/>
              </a:lnSpc>
              <a:buNone/>
            </a:pPr>
            <a:r>
              <a:rPr lang="en-US" sz="1850" dirty="0">
                <a:solidFill>
                  <a:srgbClr val="464646"/>
                </a:solidFill>
                <a:latin typeface="DM Sans" pitchFamily="34" charset="0"/>
                <a:ea typeface="DM Sans" pitchFamily="34" charset="-122"/>
                <a:cs typeface="DM Sans" pitchFamily="34" charset="-120"/>
              </a:rPr>
              <a:t>Cắt và Dập</a:t>
            </a:r>
            <a:endParaRPr lang="en-US" sz="1850" dirty="0"/>
          </a:p>
        </p:txBody>
      </p:sp>
      <p:sp>
        <p:nvSpPr>
          <p:cNvPr id="8" name="Text 6"/>
          <p:cNvSpPr/>
          <p:nvPr/>
        </p:nvSpPr>
        <p:spPr>
          <a:xfrm>
            <a:off x="667822" y="2747843"/>
            <a:ext cx="5597962" cy="915829"/>
          </a:xfrm>
          <a:prstGeom prst="rect">
            <a:avLst/>
          </a:prstGeom>
          <a:noFill/>
          <a:ln/>
        </p:spPr>
        <p:txBody>
          <a:bodyPr wrap="square" lIns="0" tIns="0" rIns="0" bIns="0" rtlCol="0" anchor="t"/>
          <a:lstStyle/>
          <a:p>
            <a:pPr marL="0" indent="0" algn="r">
              <a:lnSpc>
                <a:spcPts val="2400"/>
              </a:lnSpc>
              <a:buNone/>
            </a:pPr>
            <a:r>
              <a:rPr lang="en-US" sz="1500" dirty="0">
                <a:solidFill>
                  <a:srgbClr val="464646"/>
                </a:solidFill>
                <a:latin typeface="Inter" pitchFamily="34" charset="0"/>
                <a:ea typeface="Inter" pitchFamily="34" charset="-122"/>
                <a:cs typeface="Inter" pitchFamily="34" charset="-120"/>
              </a:rPr>
              <a:t>Công việc cắt và dập là bước quan trọng trong quy trình sản xuất sên xe mô tô, chịu trách nhiệm hình thành các chi tiết cơ bản của sản phẩm từ thép và các hợp kim.</a:t>
            </a:r>
            <a:endParaRPr lang="en-US" sz="1500" dirty="0"/>
          </a:p>
        </p:txBody>
      </p:sp>
      <p:sp>
        <p:nvSpPr>
          <p:cNvPr id="9" name="Shape 7"/>
          <p:cNvSpPr/>
          <p:nvPr/>
        </p:nvSpPr>
        <p:spPr>
          <a:xfrm>
            <a:off x="7507010" y="3516511"/>
            <a:ext cx="667822" cy="22860"/>
          </a:xfrm>
          <a:prstGeom prst="roundRect">
            <a:avLst>
              <a:gd name="adj" fmla="val 125209"/>
            </a:avLst>
          </a:prstGeom>
          <a:solidFill>
            <a:srgbClr val="D8D4D4"/>
          </a:solidFill>
          <a:ln/>
        </p:spPr>
      </p:sp>
      <p:sp>
        <p:nvSpPr>
          <p:cNvPr id="10" name="Shape 8"/>
          <p:cNvSpPr/>
          <p:nvPr/>
        </p:nvSpPr>
        <p:spPr>
          <a:xfrm>
            <a:off x="7100530" y="3313271"/>
            <a:ext cx="429339" cy="429339"/>
          </a:xfrm>
          <a:prstGeom prst="roundRect">
            <a:avLst>
              <a:gd name="adj" fmla="val 6667"/>
            </a:avLst>
          </a:prstGeom>
          <a:solidFill>
            <a:srgbClr val="F2EEEE"/>
          </a:solidFill>
          <a:ln/>
        </p:spPr>
      </p:sp>
      <p:sp>
        <p:nvSpPr>
          <p:cNvPr id="11" name="Text 9"/>
          <p:cNvSpPr/>
          <p:nvPr/>
        </p:nvSpPr>
        <p:spPr>
          <a:xfrm>
            <a:off x="7232571" y="3384828"/>
            <a:ext cx="165140" cy="286226"/>
          </a:xfrm>
          <a:prstGeom prst="rect">
            <a:avLst/>
          </a:prstGeom>
          <a:noFill/>
          <a:ln/>
        </p:spPr>
        <p:txBody>
          <a:bodyPr wrap="none" lIns="0" tIns="0" rIns="0" bIns="0" rtlCol="0" anchor="t"/>
          <a:lstStyle/>
          <a:p>
            <a:pPr marL="0" indent="0" algn="ctr">
              <a:lnSpc>
                <a:spcPts val="2250"/>
              </a:lnSpc>
              <a:buNone/>
            </a:pPr>
            <a:r>
              <a:rPr lang="en-US" sz="2250" dirty="0">
                <a:solidFill>
                  <a:srgbClr val="464646"/>
                </a:solidFill>
                <a:latin typeface="DM Sans" pitchFamily="34" charset="0"/>
                <a:ea typeface="DM Sans" pitchFamily="34" charset="-122"/>
                <a:cs typeface="DM Sans" pitchFamily="34" charset="-120"/>
              </a:rPr>
              <a:t>2</a:t>
            </a:r>
            <a:endParaRPr lang="en-US" sz="2250" dirty="0"/>
          </a:p>
        </p:txBody>
      </p:sp>
      <p:sp>
        <p:nvSpPr>
          <p:cNvPr id="12" name="Text 10"/>
          <p:cNvSpPr/>
          <p:nvPr/>
        </p:nvSpPr>
        <p:spPr>
          <a:xfrm>
            <a:off x="8364617" y="3289340"/>
            <a:ext cx="2385179" cy="298013"/>
          </a:xfrm>
          <a:prstGeom prst="rect">
            <a:avLst/>
          </a:prstGeom>
          <a:noFill/>
          <a:ln/>
        </p:spPr>
        <p:txBody>
          <a:bodyPr wrap="none" lIns="0" tIns="0" rIns="0" bIns="0" rtlCol="0" anchor="t"/>
          <a:lstStyle/>
          <a:p>
            <a:pPr marL="0" indent="0" algn="l">
              <a:lnSpc>
                <a:spcPts val="2300"/>
              </a:lnSpc>
              <a:buNone/>
            </a:pPr>
            <a:r>
              <a:rPr lang="en-US" sz="1850" dirty="0">
                <a:solidFill>
                  <a:srgbClr val="464646"/>
                </a:solidFill>
                <a:latin typeface="DM Sans" pitchFamily="34" charset="0"/>
                <a:ea typeface="DM Sans" pitchFamily="34" charset="-122"/>
                <a:cs typeface="DM Sans" pitchFamily="34" charset="-120"/>
              </a:rPr>
              <a:t>Gia Nhiệt và Tôi</a:t>
            </a:r>
            <a:endParaRPr lang="en-US" sz="1850" dirty="0"/>
          </a:p>
        </p:txBody>
      </p:sp>
      <p:sp>
        <p:nvSpPr>
          <p:cNvPr id="13" name="Text 11"/>
          <p:cNvSpPr/>
          <p:nvPr/>
        </p:nvSpPr>
        <p:spPr>
          <a:xfrm>
            <a:off x="8364617" y="3701772"/>
            <a:ext cx="5597962" cy="915829"/>
          </a:xfrm>
          <a:prstGeom prst="rect">
            <a:avLst/>
          </a:prstGeom>
          <a:noFill/>
          <a:ln/>
        </p:spPr>
        <p:txBody>
          <a:bodyPr wrap="square" lIns="0" tIns="0" rIns="0" bIns="0" rtlCol="0" anchor="t"/>
          <a:lstStyle/>
          <a:p>
            <a:pPr marL="0" indent="0" algn="l">
              <a:lnSpc>
                <a:spcPts val="2400"/>
              </a:lnSpc>
              <a:buNone/>
            </a:pPr>
            <a:r>
              <a:rPr lang="en-US" sz="1500" dirty="0">
                <a:solidFill>
                  <a:srgbClr val="464646"/>
                </a:solidFill>
                <a:latin typeface="Inter" pitchFamily="34" charset="0"/>
                <a:ea typeface="Inter" pitchFamily="34" charset="-122"/>
                <a:cs typeface="Inter" pitchFamily="34" charset="-120"/>
              </a:rPr>
              <a:t>Quá trình gia nhiệt và tôi kim loại là một công đoạn quan trọng trong sản xuất sên xe mô tô, nhằm cải thiện các đặc tính cơ học của vật liệu.</a:t>
            </a:r>
            <a:endParaRPr lang="en-US" sz="1500" dirty="0"/>
          </a:p>
        </p:txBody>
      </p:sp>
      <p:sp>
        <p:nvSpPr>
          <p:cNvPr id="14" name="Shape 12"/>
          <p:cNvSpPr/>
          <p:nvPr/>
        </p:nvSpPr>
        <p:spPr>
          <a:xfrm>
            <a:off x="6455569" y="4466749"/>
            <a:ext cx="667822" cy="22860"/>
          </a:xfrm>
          <a:prstGeom prst="roundRect">
            <a:avLst>
              <a:gd name="adj" fmla="val 125209"/>
            </a:avLst>
          </a:prstGeom>
          <a:solidFill>
            <a:srgbClr val="D8D4D4"/>
          </a:solidFill>
          <a:ln/>
        </p:spPr>
      </p:sp>
      <p:sp>
        <p:nvSpPr>
          <p:cNvPr id="15" name="Shape 13"/>
          <p:cNvSpPr/>
          <p:nvPr/>
        </p:nvSpPr>
        <p:spPr>
          <a:xfrm>
            <a:off x="7100530" y="4263509"/>
            <a:ext cx="429339" cy="429339"/>
          </a:xfrm>
          <a:prstGeom prst="roundRect">
            <a:avLst>
              <a:gd name="adj" fmla="val 6667"/>
            </a:avLst>
          </a:prstGeom>
          <a:solidFill>
            <a:srgbClr val="F2EEEE"/>
          </a:solidFill>
          <a:ln/>
        </p:spPr>
      </p:sp>
      <p:sp>
        <p:nvSpPr>
          <p:cNvPr id="16" name="Text 14"/>
          <p:cNvSpPr/>
          <p:nvPr/>
        </p:nvSpPr>
        <p:spPr>
          <a:xfrm>
            <a:off x="7229475" y="4335066"/>
            <a:ext cx="171450" cy="286226"/>
          </a:xfrm>
          <a:prstGeom prst="rect">
            <a:avLst/>
          </a:prstGeom>
          <a:noFill/>
          <a:ln/>
        </p:spPr>
        <p:txBody>
          <a:bodyPr wrap="none" lIns="0" tIns="0" rIns="0" bIns="0" rtlCol="0" anchor="t"/>
          <a:lstStyle/>
          <a:p>
            <a:pPr marL="0" indent="0" algn="ctr">
              <a:lnSpc>
                <a:spcPts val="2250"/>
              </a:lnSpc>
              <a:buNone/>
            </a:pPr>
            <a:r>
              <a:rPr lang="en-US" sz="2250" dirty="0">
                <a:solidFill>
                  <a:srgbClr val="464646"/>
                </a:solidFill>
                <a:latin typeface="DM Sans" pitchFamily="34" charset="0"/>
                <a:ea typeface="DM Sans" pitchFamily="34" charset="-122"/>
                <a:cs typeface="DM Sans" pitchFamily="34" charset="-120"/>
              </a:rPr>
              <a:t>3</a:t>
            </a:r>
            <a:endParaRPr lang="en-US" sz="2250" dirty="0"/>
          </a:p>
        </p:txBody>
      </p:sp>
      <p:sp>
        <p:nvSpPr>
          <p:cNvPr id="17" name="Text 15"/>
          <p:cNvSpPr/>
          <p:nvPr/>
        </p:nvSpPr>
        <p:spPr>
          <a:xfrm>
            <a:off x="3880604" y="4239578"/>
            <a:ext cx="2385179" cy="298013"/>
          </a:xfrm>
          <a:prstGeom prst="rect">
            <a:avLst/>
          </a:prstGeom>
          <a:noFill/>
          <a:ln/>
        </p:spPr>
        <p:txBody>
          <a:bodyPr wrap="none" lIns="0" tIns="0" rIns="0" bIns="0" rtlCol="0" anchor="t"/>
          <a:lstStyle/>
          <a:p>
            <a:pPr marL="0" indent="0" algn="r">
              <a:lnSpc>
                <a:spcPts val="2300"/>
              </a:lnSpc>
              <a:buNone/>
            </a:pPr>
            <a:r>
              <a:rPr lang="en-US" sz="1850" dirty="0">
                <a:solidFill>
                  <a:srgbClr val="464646"/>
                </a:solidFill>
                <a:latin typeface="DM Sans" pitchFamily="34" charset="0"/>
                <a:ea typeface="DM Sans" pitchFamily="34" charset="-122"/>
                <a:cs typeface="DM Sans" pitchFamily="34" charset="-120"/>
              </a:rPr>
              <a:t>Lắp Mắt Sên</a:t>
            </a:r>
            <a:endParaRPr lang="en-US" sz="1850" dirty="0"/>
          </a:p>
        </p:txBody>
      </p:sp>
      <p:sp>
        <p:nvSpPr>
          <p:cNvPr id="18" name="Text 16"/>
          <p:cNvSpPr/>
          <p:nvPr/>
        </p:nvSpPr>
        <p:spPr>
          <a:xfrm>
            <a:off x="667822" y="4652010"/>
            <a:ext cx="5597962" cy="915829"/>
          </a:xfrm>
          <a:prstGeom prst="rect">
            <a:avLst/>
          </a:prstGeom>
          <a:noFill/>
          <a:ln/>
        </p:spPr>
        <p:txBody>
          <a:bodyPr wrap="square" lIns="0" tIns="0" rIns="0" bIns="0" rtlCol="0" anchor="t"/>
          <a:lstStyle/>
          <a:p>
            <a:pPr marL="0" indent="0" algn="r">
              <a:lnSpc>
                <a:spcPts val="2400"/>
              </a:lnSpc>
              <a:buNone/>
            </a:pPr>
            <a:r>
              <a:rPr lang="en-US" sz="1500" dirty="0">
                <a:solidFill>
                  <a:srgbClr val="464646"/>
                </a:solidFill>
                <a:latin typeface="Inter" pitchFamily="34" charset="0"/>
                <a:ea typeface="Inter" pitchFamily="34" charset="-122"/>
                <a:cs typeface="Inter" pitchFamily="34" charset="-120"/>
              </a:rPr>
              <a:t>Công việc lắp mắt sên trong quy trình sản xuất đòi hỏi sự tập trung và độ chính xác cao. Các mắt sên, bao gồm các liên kết và xích, phải được lắp ráp một cách tỉ mỉ.</a:t>
            </a:r>
            <a:endParaRPr lang="en-US" sz="1500" dirty="0"/>
          </a:p>
        </p:txBody>
      </p:sp>
      <p:sp>
        <p:nvSpPr>
          <p:cNvPr id="19" name="Shape 17"/>
          <p:cNvSpPr/>
          <p:nvPr/>
        </p:nvSpPr>
        <p:spPr>
          <a:xfrm>
            <a:off x="7507010" y="5416987"/>
            <a:ext cx="667822" cy="22860"/>
          </a:xfrm>
          <a:prstGeom prst="roundRect">
            <a:avLst>
              <a:gd name="adj" fmla="val 125209"/>
            </a:avLst>
          </a:prstGeom>
          <a:solidFill>
            <a:srgbClr val="D8D4D4"/>
          </a:solidFill>
          <a:ln/>
        </p:spPr>
      </p:sp>
      <p:sp>
        <p:nvSpPr>
          <p:cNvPr id="20" name="Shape 18"/>
          <p:cNvSpPr/>
          <p:nvPr/>
        </p:nvSpPr>
        <p:spPr>
          <a:xfrm>
            <a:off x="7100530" y="5213747"/>
            <a:ext cx="429339" cy="429339"/>
          </a:xfrm>
          <a:prstGeom prst="roundRect">
            <a:avLst>
              <a:gd name="adj" fmla="val 6667"/>
            </a:avLst>
          </a:prstGeom>
          <a:solidFill>
            <a:srgbClr val="F2EEEE"/>
          </a:solidFill>
          <a:ln/>
        </p:spPr>
      </p:sp>
      <p:sp>
        <p:nvSpPr>
          <p:cNvPr id="21" name="Text 19"/>
          <p:cNvSpPr/>
          <p:nvPr/>
        </p:nvSpPr>
        <p:spPr>
          <a:xfrm>
            <a:off x="7223879" y="5285303"/>
            <a:ext cx="182642" cy="286226"/>
          </a:xfrm>
          <a:prstGeom prst="rect">
            <a:avLst/>
          </a:prstGeom>
          <a:noFill/>
          <a:ln/>
        </p:spPr>
        <p:txBody>
          <a:bodyPr wrap="none" lIns="0" tIns="0" rIns="0" bIns="0" rtlCol="0" anchor="t"/>
          <a:lstStyle/>
          <a:p>
            <a:pPr marL="0" indent="0" algn="ctr">
              <a:lnSpc>
                <a:spcPts val="2250"/>
              </a:lnSpc>
              <a:buNone/>
            </a:pPr>
            <a:r>
              <a:rPr lang="en-US" sz="2250" dirty="0">
                <a:solidFill>
                  <a:srgbClr val="464646"/>
                </a:solidFill>
                <a:latin typeface="DM Sans" pitchFamily="34" charset="0"/>
                <a:ea typeface="DM Sans" pitchFamily="34" charset="-122"/>
                <a:cs typeface="DM Sans" pitchFamily="34" charset="-120"/>
              </a:rPr>
              <a:t>4</a:t>
            </a:r>
            <a:endParaRPr lang="en-US" sz="2250" dirty="0"/>
          </a:p>
        </p:txBody>
      </p:sp>
      <p:sp>
        <p:nvSpPr>
          <p:cNvPr id="22" name="Text 20"/>
          <p:cNvSpPr/>
          <p:nvPr/>
        </p:nvSpPr>
        <p:spPr>
          <a:xfrm>
            <a:off x="8364617" y="5189815"/>
            <a:ext cx="3007876" cy="298013"/>
          </a:xfrm>
          <a:prstGeom prst="rect">
            <a:avLst/>
          </a:prstGeom>
          <a:noFill/>
          <a:ln/>
        </p:spPr>
        <p:txBody>
          <a:bodyPr wrap="none" lIns="0" tIns="0" rIns="0" bIns="0" rtlCol="0" anchor="t"/>
          <a:lstStyle/>
          <a:p>
            <a:pPr marL="0" indent="0" algn="l">
              <a:lnSpc>
                <a:spcPts val="2300"/>
              </a:lnSpc>
              <a:buNone/>
            </a:pPr>
            <a:r>
              <a:rPr lang="en-US" sz="1850" dirty="0">
                <a:solidFill>
                  <a:srgbClr val="464646"/>
                </a:solidFill>
                <a:latin typeface="DM Sans" pitchFamily="34" charset="0"/>
                <a:ea typeface="DM Sans" pitchFamily="34" charset="-122"/>
                <a:cs typeface="DM Sans" pitchFamily="34" charset="-120"/>
              </a:rPr>
              <a:t>Lắp Đặt Các Linh Kiện Phụ</a:t>
            </a:r>
            <a:endParaRPr lang="en-US" sz="1850" dirty="0"/>
          </a:p>
        </p:txBody>
      </p:sp>
      <p:sp>
        <p:nvSpPr>
          <p:cNvPr id="23" name="Text 21"/>
          <p:cNvSpPr/>
          <p:nvPr/>
        </p:nvSpPr>
        <p:spPr>
          <a:xfrm>
            <a:off x="8364617" y="5602248"/>
            <a:ext cx="5597962" cy="915829"/>
          </a:xfrm>
          <a:prstGeom prst="rect">
            <a:avLst/>
          </a:prstGeom>
          <a:noFill/>
          <a:ln/>
        </p:spPr>
        <p:txBody>
          <a:bodyPr wrap="square" lIns="0" tIns="0" rIns="0" bIns="0" rtlCol="0" anchor="t"/>
          <a:lstStyle/>
          <a:p>
            <a:pPr marL="0" indent="0" algn="l">
              <a:lnSpc>
                <a:spcPts val="2400"/>
              </a:lnSpc>
              <a:buNone/>
            </a:pPr>
            <a:r>
              <a:rPr lang="en-US" sz="1500" dirty="0">
                <a:solidFill>
                  <a:srgbClr val="464646"/>
                </a:solidFill>
                <a:latin typeface="Inter" pitchFamily="34" charset="0"/>
                <a:ea typeface="Inter" pitchFamily="34" charset="-122"/>
                <a:cs typeface="Inter" pitchFamily="34" charset="-120"/>
              </a:rPr>
              <a:t>Lắp đặt các linh kiện phụ vào sên là một công đoạn quan trọng trong quy trình sản xuất, giúp hoàn thiện cấu trúc và chức năng của sản phẩm.</a:t>
            </a:r>
            <a:endParaRPr lang="en-US" sz="1500" dirty="0"/>
          </a:p>
        </p:txBody>
      </p:sp>
      <p:sp>
        <p:nvSpPr>
          <p:cNvPr id="24" name="Shape 22"/>
          <p:cNvSpPr/>
          <p:nvPr/>
        </p:nvSpPr>
        <p:spPr>
          <a:xfrm>
            <a:off x="6455569" y="6367224"/>
            <a:ext cx="667822" cy="22860"/>
          </a:xfrm>
          <a:prstGeom prst="roundRect">
            <a:avLst>
              <a:gd name="adj" fmla="val 125209"/>
            </a:avLst>
          </a:prstGeom>
          <a:solidFill>
            <a:srgbClr val="D8D4D4"/>
          </a:solidFill>
          <a:ln/>
        </p:spPr>
      </p:sp>
      <p:sp>
        <p:nvSpPr>
          <p:cNvPr id="25" name="Shape 23"/>
          <p:cNvSpPr/>
          <p:nvPr/>
        </p:nvSpPr>
        <p:spPr>
          <a:xfrm>
            <a:off x="7100530" y="6163985"/>
            <a:ext cx="429339" cy="429339"/>
          </a:xfrm>
          <a:prstGeom prst="roundRect">
            <a:avLst>
              <a:gd name="adj" fmla="val 6667"/>
            </a:avLst>
          </a:prstGeom>
          <a:solidFill>
            <a:srgbClr val="F2EEEE"/>
          </a:solidFill>
          <a:ln/>
        </p:spPr>
      </p:sp>
      <p:sp>
        <p:nvSpPr>
          <p:cNvPr id="26" name="Text 24"/>
          <p:cNvSpPr/>
          <p:nvPr/>
        </p:nvSpPr>
        <p:spPr>
          <a:xfrm>
            <a:off x="7226737" y="6235541"/>
            <a:ext cx="176927" cy="286226"/>
          </a:xfrm>
          <a:prstGeom prst="rect">
            <a:avLst/>
          </a:prstGeom>
          <a:noFill/>
          <a:ln/>
        </p:spPr>
        <p:txBody>
          <a:bodyPr wrap="none" lIns="0" tIns="0" rIns="0" bIns="0" rtlCol="0" anchor="t"/>
          <a:lstStyle/>
          <a:p>
            <a:pPr marL="0" indent="0" algn="ctr">
              <a:lnSpc>
                <a:spcPts val="2250"/>
              </a:lnSpc>
              <a:buNone/>
            </a:pPr>
            <a:r>
              <a:rPr lang="en-US" sz="2250" dirty="0">
                <a:solidFill>
                  <a:srgbClr val="464646"/>
                </a:solidFill>
                <a:latin typeface="DM Sans" pitchFamily="34" charset="0"/>
                <a:ea typeface="DM Sans" pitchFamily="34" charset="-122"/>
                <a:cs typeface="DM Sans" pitchFamily="34" charset="-120"/>
              </a:rPr>
              <a:t>5</a:t>
            </a:r>
            <a:endParaRPr lang="en-US" sz="2250" dirty="0"/>
          </a:p>
        </p:txBody>
      </p:sp>
      <p:sp>
        <p:nvSpPr>
          <p:cNvPr id="27" name="Text 25"/>
          <p:cNvSpPr/>
          <p:nvPr/>
        </p:nvSpPr>
        <p:spPr>
          <a:xfrm>
            <a:off x="3880604" y="6140053"/>
            <a:ext cx="2385179" cy="298013"/>
          </a:xfrm>
          <a:prstGeom prst="rect">
            <a:avLst/>
          </a:prstGeom>
          <a:noFill/>
          <a:ln/>
        </p:spPr>
        <p:txBody>
          <a:bodyPr wrap="none" lIns="0" tIns="0" rIns="0" bIns="0" rtlCol="0" anchor="t"/>
          <a:lstStyle/>
          <a:p>
            <a:pPr marL="0" indent="0" algn="r">
              <a:lnSpc>
                <a:spcPts val="2300"/>
              </a:lnSpc>
              <a:buNone/>
            </a:pPr>
            <a:r>
              <a:rPr lang="en-US" sz="1850" dirty="0">
                <a:solidFill>
                  <a:srgbClr val="464646"/>
                </a:solidFill>
                <a:latin typeface="DM Sans" pitchFamily="34" charset="0"/>
                <a:ea typeface="DM Sans" pitchFamily="34" charset="-122"/>
                <a:cs typeface="DM Sans" pitchFamily="34" charset="-120"/>
              </a:rPr>
              <a:t>Xử Lý Bề Mặt</a:t>
            </a:r>
            <a:endParaRPr lang="en-US" sz="1850" dirty="0"/>
          </a:p>
        </p:txBody>
      </p:sp>
      <p:sp>
        <p:nvSpPr>
          <p:cNvPr id="28" name="Text 26"/>
          <p:cNvSpPr/>
          <p:nvPr/>
        </p:nvSpPr>
        <p:spPr>
          <a:xfrm>
            <a:off x="667822" y="6552486"/>
            <a:ext cx="5597962" cy="915829"/>
          </a:xfrm>
          <a:prstGeom prst="rect">
            <a:avLst/>
          </a:prstGeom>
          <a:noFill/>
          <a:ln/>
        </p:spPr>
        <p:txBody>
          <a:bodyPr wrap="square" lIns="0" tIns="0" rIns="0" bIns="0" rtlCol="0" anchor="t"/>
          <a:lstStyle/>
          <a:p>
            <a:pPr marL="0" indent="0" algn="r">
              <a:lnSpc>
                <a:spcPts val="2400"/>
              </a:lnSpc>
              <a:buNone/>
            </a:pPr>
            <a:r>
              <a:rPr lang="en-US" sz="1500" dirty="0">
                <a:solidFill>
                  <a:srgbClr val="464646"/>
                </a:solidFill>
                <a:latin typeface="Inter" pitchFamily="34" charset="0"/>
                <a:ea typeface="Inter" pitchFamily="34" charset="-122"/>
                <a:cs typeface="Inter" pitchFamily="34" charset="-120"/>
              </a:rPr>
              <a:t>Xử lý bề mặt là giai đoạn quan trọng trong quy trình sản xuất sên xe mô tô, nhằm nâng cao độ bền và thẩm mỹ của sản phẩm.</a:t>
            </a:r>
            <a:endParaRPr lang="en-US" sz="1500" dirty="0"/>
          </a:p>
        </p:txBody>
      </p:sp>
      <p:pic>
        <p:nvPicPr>
          <p:cNvPr id="29" name="Picture 28">
            <a:extLst>
              <a:ext uri="{FF2B5EF4-FFF2-40B4-BE49-F238E27FC236}">
                <a16:creationId xmlns:a16="http://schemas.microsoft.com/office/drawing/2014/main" id="{49DE610C-9A9B-F533-9EF7-D79255D70719}"/>
              </a:ext>
            </a:extLst>
          </p:cNvPr>
          <p:cNvPicPr>
            <a:picLocks noChangeAspect="1"/>
          </p:cNvPicPr>
          <p:nvPr/>
        </p:nvPicPr>
        <p:blipFill>
          <a:blip r:embed="rId3"/>
          <a:stretch>
            <a:fillRect/>
          </a:stretch>
        </p:blipFill>
        <p:spPr>
          <a:xfrm>
            <a:off x="10741688" y="7147517"/>
            <a:ext cx="3726104" cy="11537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791"/>
          </a:xfrm>
          <a:prstGeom prst="rect">
            <a:avLst/>
          </a:prstGeom>
        </p:spPr>
      </p:pic>
      <p:sp>
        <p:nvSpPr>
          <p:cNvPr id="3" name="Text 0"/>
          <p:cNvSpPr/>
          <p:nvPr/>
        </p:nvSpPr>
        <p:spPr>
          <a:xfrm>
            <a:off x="630436" y="495419"/>
            <a:ext cx="7883128" cy="1125855"/>
          </a:xfrm>
          <a:prstGeom prst="rect">
            <a:avLst/>
          </a:prstGeom>
          <a:noFill/>
          <a:ln/>
        </p:spPr>
        <p:txBody>
          <a:bodyPr wrap="square" lIns="0" tIns="0" rIns="0" bIns="0" rtlCol="0" anchor="t"/>
          <a:lstStyle/>
          <a:p>
            <a:pPr marL="0" indent="0">
              <a:lnSpc>
                <a:spcPts val="4400"/>
              </a:lnSpc>
              <a:buNone/>
            </a:pPr>
            <a:r>
              <a:rPr lang="en-US" sz="3500" dirty="0">
                <a:solidFill>
                  <a:srgbClr val="030303"/>
                </a:solidFill>
                <a:latin typeface="DM Sans" pitchFamily="34" charset="0"/>
                <a:ea typeface="DM Sans" pitchFamily="34" charset="-122"/>
                <a:cs typeface="DM Sans" pitchFamily="34" charset="-120"/>
              </a:rPr>
              <a:t>I. An toàn vệ sinh lao động đối với nhân viên Cắt và Dập</a:t>
            </a:r>
            <a:endParaRPr lang="en-US" sz="3500" dirty="0"/>
          </a:p>
        </p:txBody>
      </p:sp>
      <p:sp>
        <p:nvSpPr>
          <p:cNvPr id="4" name="Shape 1"/>
          <p:cNvSpPr/>
          <p:nvPr/>
        </p:nvSpPr>
        <p:spPr>
          <a:xfrm>
            <a:off x="630436" y="1891427"/>
            <a:ext cx="7883128" cy="1325880"/>
          </a:xfrm>
          <a:prstGeom prst="roundRect">
            <a:avLst>
              <a:gd name="adj" fmla="val 2038"/>
            </a:avLst>
          </a:prstGeom>
          <a:solidFill>
            <a:srgbClr val="F2EEEE"/>
          </a:solidFill>
          <a:ln/>
        </p:spPr>
      </p:sp>
      <p:sp>
        <p:nvSpPr>
          <p:cNvPr id="5" name="Text 2"/>
          <p:cNvSpPr/>
          <p:nvPr/>
        </p:nvSpPr>
        <p:spPr>
          <a:xfrm>
            <a:off x="810577" y="2071568"/>
            <a:ext cx="2251948" cy="281345"/>
          </a:xfrm>
          <a:prstGeom prst="rect">
            <a:avLst/>
          </a:prstGeom>
          <a:noFill/>
          <a:ln/>
        </p:spPr>
        <p:txBody>
          <a:bodyPr wrap="none" lIns="0" tIns="0" rIns="0" bIns="0" rtlCol="0" anchor="t"/>
          <a:lstStyle/>
          <a:p>
            <a:pPr marL="0" indent="0">
              <a:lnSpc>
                <a:spcPts val="2200"/>
              </a:lnSpc>
              <a:buNone/>
            </a:pPr>
            <a:r>
              <a:rPr lang="en-US" sz="1750" dirty="0">
                <a:solidFill>
                  <a:srgbClr val="464646"/>
                </a:solidFill>
                <a:latin typeface="DM Sans" pitchFamily="34" charset="0"/>
                <a:ea typeface="DM Sans" pitchFamily="34" charset="-122"/>
                <a:cs typeface="DM Sans" pitchFamily="34" charset="-120"/>
              </a:rPr>
              <a:t>Đặc điểm công việc</a:t>
            </a:r>
            <a:endParaRPr lang="en-US" sz="1750" dirty="0"/>
          </a:p>
        </p:txBody>
      </p:sp>
      <p:sp>
        <p:nvSpPr>
          <p:cNvPr id="6" name="Text 3"/>
          <p:cNvSpPr/>
          <p:nvPr/>
        </p:nvSpPr>
        <p:spPr>
          <a:xfrm>
            <a:off x="810577" y="2460903"/>
            <a:ext cx="7522845" cy="576263"/>
          </a:xfrm>
          <a:prstGeom prst="rect">
            <a:avLst/>
          </a:prstGeom>
          <a:noFill/>
          <a:ln/>
        </p:spPr>
        <p:txBody>
          <a:bodyPr wrap="square" lIns="0" tIns="0" rIns="0" bIns="0" rtlCol="0" anchor="t"/>
          <a:lstStyle/>
          <a:p>
            <a:pPr marL="0" indent="0">
              <a:lnSpc>
                <a:spcPts val="2250"/>
              </a:lnSpc>
              <a:buNone/>
            </a:pPr>
            <a:r>
              <a:rPr lang="en-US" sz="1400" dirty="0">
                <a:solidFill>
                  <a:srgbClr val="464646"/>
                </a:solidFill>
                <a:latin typeface="Inter" pitchFamily="34" charset="0"/>
                <a:ea typeface="Inter" pitchFamily="34" charset="-122"/>
                <a:cs typeface="Inter" pitchFamily="34" charset="-120"/>
              </a:rPr>
              <a:t>Công việc cắt và dập là bước quan trọng trong quy trình sản xuất sên xe mô tô, chịu trách nhiệm hình thành các chi tiết cơ bản của sản phẩm từ thép và các hợp kim.</a:t>
            </a:r>
            <a:endParaRPr lang="en-US" sz="1400" dirty="0"/>
          </a:p>
        </p:txBody>
      </p:sp>
      <p:sp>
        <p:nvSpPr>
          <p:cNvPr id="7" name="Shape 4"/>
          <p:cNvSpPr/>
          <p:nvPr/>
        </p:nvSpPr>
        <p:spPr>
          <a:xfrm>
            <a:off x="630436" y="3397448"/>
            <a:ext cx="7883128" cy="1325880"/>
          </a:xfrm>
          <a:prstGeom prst="roundRect">
            <a:avLst>
              <a:gd name="adj" fmla="val 2038"/>
            </a:avLst>
          </a:prstGeom>
          <a:solidFill>
            <a:srgbClr val="F2EEEE"/>
          </a:solidFill>
          <a:ln/>
        </p:spPr>
      </p:sp>
      <p:sp>
        <p:nvSpPr>
          <p:cNvPr id="8" name="Text 5"/>
          <p:cNvSpPr/>
          <p:nvPr/>
        </p:nvSpPr>
        <p:spPr>
          <a:xfrm>
            <a:off x="810577" y="3577590"/>
            <a:ext cx="2251948" cy="281345"/>
          </a:xfrm>
          <a:prstGeom prst="rect">
            <a:avLst/>
          </a:prstGeom>
          <a:noFill/>
          <a:ln/>
        </p:spPr>
        <p:txBody>
          <a:bodyPr wrap="none" lIns="0" tIns="0" rIns="0" bIns="0" rtlCol="0" anchor="t"/>
          <a:lstStyle/>
          <a:p>
            <a:pPr marL="0" indent="0">
              <a:lnSpc>
                <a:spcPts val="2200"/>
              </a:lnSpc>
              <a:buNone/>
            </a:pPr>
            <a:r>
              <a:rPr lang="en-US" sz="1750" dirty="0">
                <a:solidFill>
                  <a:srgbClr val="464646"/>
                </a:solidFill>
                <a:latin typeface="DM Sans" pitchFamily="34" charset="0"/>
                <a:ea typeface="DM Sans" pitchFamily="34" charset="-122"/>
                <a:cs typeface="DM Sans" pitchFamily="34" charset="-120"/>
              </a:rPr>
              <a:t>Các dạng tai nạn</a:t>
            </a:r>
            <a:endParaRPr lang="en-US" sz="1750" dirty="0"/>
          </a:p>
        </p:txBody>
      </p:sp>
      <p:sp>
        <p:nvSpPr>
          <p:cNvPr id="9" name="Text 6"/>
          <p:cNvSpPr/>
          <p:nvPr/>
        </p:nvSpPr>
        <p:spPr>
          <a:xfrm>
            <a:off x="810577" y="3966924"/>
            <a:ext cx="7522845" cy="576263"/>
          </a:xfrm>
          <a:prstGeom prst="rect">
            <a:avLst/>
          </a:prstGeom>
          <a:noFill/>
          <a:ln/>
        </p:spPr>
        <p:txBody>
          <a:bodyPr wrap="square" lIns="0" tIns="0" rIns="0" bIns="0" rtlCol="0" anchor="t"/>
          <a:lstStyle/>
          <a:p>
            <a:pPr marL="0" indent="0">
              <a:lnSpc>
                <a:spcPts val="2250"/>
              </a:lnSpc>
              <a:buNone/>
            </a:pPr>
            <a:r>
              <a:rPr lang="en-US" sz="1400" dirty="0">
                <a:solidFill>
                  <a:srgbClr val="464646"/>
                </a:solidFill>
                <a:latin typeface="Inter" pitchFamily="34" charset="0"/>
                <a:ea typeface="Inter" pitchFamily="34" charset="-122"/>
                <a:cs typeface="Inter" pitchFamily="34" charset="-120"/>
              </a:rPr>
              <a:t>Một trong những rủi ro phổ biến là bị cắt hoặc đâm bởi các dụng cụ cắt sắc bén và các chi tiết kim loại đang hoạt động.</a:t>
            </a:r>
            <a:endParaRPr lang="en-US" sz="1400" dirty="0"/>
          </a:p>
        </p:txBody>
      </p:sp>
      <p:sp>
        <p:nvSpPr>
          <p:cNvPr id="10" name="Shape 7"/>
          <p:cNvSpPr/>
          <p:nvPr/>
        </p:nvSpPr>
        <p:spPr>
          <a:xfrm>
            <a:off x="630436" y="4903470"/>
            <a:ext cx="7883128" cy="1325880"/>
          </a:xfrm>
          <a:prstGeom prst="roundRect">
            <a:avLst>
              <a:gd name="adj" fmla="val 2038"/>
            </a:avLst>
          </a:prstGeom>
          <a:solidFill>
            <a:srgbClr val="F2EEEE"/>
          </a:solidFill>
          <a:ln/>
        </p:spPr>
      </p:sp>
      <p:sp>
        <p:nvSpPr>
          <p:cNvPr id="11" name="Text 8"/>
          <p:cNvSpPr/>
          <p:nvPr/>
        </p:nvSpPr>
        <p:spPr>
          <a:xfrm>
            <a:off x="810577" y="5083612"/>
            <a:ext cx="2933700" cy="281345"/>
          </a:xfrm>
          <a:prstGeom prst="rect">
            <a:avLst/>
          </a:prstGeom>
          <a:noFill/>
          <a:ln/>
        </p:spPr>
        <p:txBody>
          <a:bodyPr wrap="none" lIns="0" tIns="0" rIns="0" bIns="0" rtlCol="0" anchor="t"/>
          <a:lstStyle/>
          <a:p>
            <a:pPr marL="0" indent="0">
              <a:lnSpc>
                <a:spcPts val="2200"/>
              </a:lnSpc>
              <a:buNone/>
            </a:pPr>
            <a:r>
              <a:rPr lang="en-US" sz="1750" dirty="0">
                <a:solidFill>
                  <a:srgbClr val="464646"/>
                </a:solidFill>
                <a:latin typeface="DM Sans" pitchFamily="34" charset="0"/>
                <a:ea typeface="DM Sans" pitchFamily="34" charset="-122"/>
                <a:cs typeface="DM Sans" pitchFamily="34" charset="-120"/>
              </a:rPr>
              <a:t>Nguyên nhân gây ra tai nạn</a:t>
            </a:r>
            <a:endParaRPr lang="en-US" sz="1750" dirty="0"/>
          </a:p>
        </p:txBody>
      </p:sp>
      <p:sp>
        <p:nvSpPr>
          <p:cNvPr id="12" name="Text 9"/>
          <p:cNvSpPr/>
          <p:nvPr/>
        </p:nvSpPr>
        <p:spPr>
          <a:xfrm>
            <a:off x="810577" y="5472946"/>
            <a:ext cx="7522845" cy="576263"/>
          </a:xfrm>
          <a:prstGeom prst="rect">
            <a:avLst/>
          </a:prstGeom>
          <a:noFill/>
          <a:ln/>
        </p:spPr>
        <p:txBody>
          <a:bodyPr wrap="square" lIns="0" tIns="0" rIns="0" bIns="0" rtlCol="0" anchor="t"/>
          <a:lstStyle/>
          <a:p>
            <a:pPr marL="0" indent="0">
              <a:lnSpc>
                <a:spcPts val="2250"/>
              </a:lnSpc>
              <a:buNone/>
            </a:pPr>
            <a:r>
              <a:rPr lang="en-US" sz="1400" dirty="0">
                <a:solidFill>
                  <a:srgbClr val="464646"/>
                </a:solidFill>
                <a:latin typeface="Inter" pitchFamily="34" charset="0"/>
                <a:ea typeface="Inter" pitchFamily="34" charset="-122"/>
                <a:cs typeface="Inter" pitchFamily="34" charset="-120"/>
              </a:rPr>
              <a:t>Một nguyên nhân quan trọng là sự cố về thiết bị, như máy cắt hoặc máy dập không được bảo trì định kỳ, dẫn đến hỏng hóc hoặc hoạt động không ổn định.</a:t>
            </a:r>
            <a:endParaRPr lang="en-US" sz="1400" dirty="0"/>
          </a:p>
        </p:txBody>
      </p:sp>
      <p:sp>
        <p:nvSpPr>
          <p:cNvPr id="13" name="Shape 10"/>
          <p:cNvSpPr/>
          <p:nvPr/>
        </p:nvSpPr>
        <p:spPr>
          <a:xfrm>
            <a:off x="630436" y="6409492"/>
            <a:ext cx="7883128" cy="1325880"/>
          </a:xfrm>
          <a:prstGeom prst="roundRect">
            <a:avLst>
              <a:gd name="adj" fmla="val 2038"/>
            </a:avLst>
          </a:prstGeom>
          <a:solidFill>
            <a:srgbClr val="F2EEEE"/>
          </a:solidFill>
          <a:ln/>
        </p:spPr>
      </p:sp>
      <p:sp>
        <p:nvSpPr>
          <p:cNvPr id="14" name="Text 11"/>
          <p:cNvSpPr/>
          <p:nvPr/>
        </p:nvSpPr>
        <p:spPr>
          <a:xfrm>
            <a:off x="810577" y="6589633"/>
            <a:ext cx="2462212" cy="281345"/>
          </a:xfrm>
          <a:prstGeom prst="rect">
            <a:avLst/>
          </a:prstGeom>
          <a:noFill/>
          <a:ln/>
        </p:spPr>
        <p:txBody>
          <a:bodyPr wrap="none" lIns="0" tIns="0" rIns="0" bIns="0" rtlCol="0" anchor="t"/>
          <a:lstStyle/>
          <a:p>
            <a:pPr marL="0" indent="0">
              <a:lnSpc>
                <a:spcPts val="2200"/>
              </a:lnSpc>
              <a:buNone/>
            </a:pPr>
            <a:r>
              <a:rPr lang="en-US" sz="1750" dirty="0">
                <a:solidFill>
                  <a:srgbClr val="464646"/>
                </a:solidFill>
                <a:latin typeface="DM Sans" pitchFamily="34" charset="0"/>
                <a:ea typeface="DM Sans" pitchFamily="34" charset="-122"/>
                <a:cs typeface="DM Sans" pitchFamily="34" charset="-120"/>
              </a:rPr>
              <a:t>Biện pháp phòng tránh</a:t>
            </a:r>
            <a:endParaRPr lang="en-US" sz="1750" dirty="0"/>
          </a:p>
        </p:txBody>
      </p:sp>
      <p:sp>
        <p:nvSpPr>
          <p:cNvPr id="15" name="Text 12"/>
          <p:cNvSpPr/>
          <p:nvPr/>
        </p:nvSpPr>
        <p:spPr>
          <a:xfrm>
            <a:off x="810577" y="6978968"/>
            <a:ext cx="7522845" cy="576263"/>
          </a:xfrm>
          <a:prstGeom prst="rect">
            <a:avLst/>
          </a:prstGeom>
          <a:noFill/>
          <a:ln/>
        </p:spPr>
        <p:txBody>
          <a:bodyPr wrap="square" lIns="0" tIns="0" rIns="0" bIns="0" rtlCol="0" anchor="t"/>
          <a:lstStyle/>
          <a:p>
            <a:pPr marL="0" indent="0">
              <a:lnSpc>
                <a:spcPts val="2250"/>
              </a:lnSpc>
              <a:buNone/>
            </a:pPr>
            <a:r>
              <a:rPr lang="en-US" sz="1400" dirty="0">
                <a:solidFill>
                  <a:srgbClr val="464646"/>
                </a:solidFill>
                <a:latin typeface="Inter" pitchFamily="34" charset="0"/>
                <a:ea typeface="Inter" pitchFamily="34" charset="-122"/>
                <a:cs typeface="Inter" pitchFamily="34" charset="-120"/>
              </a:rPr>
              <a:t>Để phòng tránh tai nạn lao động trong quá trình cắt và dập, việc thực hiện các biện pháp an toàn nghiêm ngặt là rất quan trọng.</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36508" y="500420"/>
            <a:ext cx="7870984" cy="1136571"/>
          </a:xfrm>
          <a:prstGeom prst="rect">
            <a:avLst/>
          </a:prstGeom>
          <a:noFill/>
          <a:ln/>
        </p:spPr>
        <p:txBody>
          <a:bodyPr wrap="square" lIns="0" tIns="0" rIns="0" bIns="0" rtlCol="0" anchor="t"/>
          <a:lstStyle/>
          <a:p>
            <a:pPr marL="0" indent="0">
              <a:lnSpc>
                <a:spcPts val="4450"/>
              </a:lnSpc>
              <a:buNone/>
            </a:pPr>
            <a:r>
              <a:rPr lang="en-US" sz="3550" dirty="0">
                <a:solidFill>
                  <a:srgbClr val="030303"/>
                </a:solidFill>
                <a:latin typeface="DM Sans" pitchFamily="34" charset="0"/>
                <a:ea typeface="DM Sans" pitchFamily="34" charset="-122"/>
                <a:cs typeface="DM Sans" pitchFamily="34" charset="-120"/>
              </a:rPr>
              <a:t>II. An toàn vệ sinh lao động đối với nhân viên Gia Nhiệt và Tôi</a:t>
            </a:r>
            <a:endParaRPr lang="en-US" sz="3550" dirty="0"/>
          </a:p>
        </p:txBody>
      </p:sp>
      <p:pic>
        <p:nvPicPr>
          <p:cNvPr id="4" name="Image 1" descr="preencoded.png"/>
          <p:cNvPicPr>
            <a:picLocks noChangeAspect="1"/>
          </p:cNvPicPr>
          <p:nvPr/>
        </p:nvPicPr>
        <p:blipFill>
          <a:blip r:embed="rId4"/>
          <a:stretch>
            <a:fillRect/>
          </a:stretch>
        </p:blipFill>
        <p:spPr>
          <a:xfrm>
            <a:off x="636508" y="1909763"/>
            <a:ext cx="909280" cy="1454825"/>
          </a:xfrm>
          <a:prstGeom prst="rect">
            <a:avLst/>
          </a:prstGeom>
        </p:spPr>
      </p:pic>
      <p:sp>
        <p:nvSpPr>
          <p:cNvPr id="5" name="Text 1"/>
          <p:cNvSpPr/>
          <p:nvPr/>
        </p:nvSpPr>
        <p:spPr>
          <a:xfrm>
            <a:off x="1818561" y="2091571"/>
            <a:ext cx="2273260" cy="284083"/>
          </a:xfrm>
          <a:prstGeom prst="rect">
            <a:avLst/>
          </a:prstGeom>
          <a:noFill/>
          <a:ln/>
        </p:spPr>
        <p:txBody>
          <a:bodyPr wrap="none" lIns="0" tIns="0" rIns="0" bIns="0" rtlCol="0" anchor="t"/>
          <a:lstStyle/>
          <a:p>
            <a:pPr marL="0" indent="0" algn="l">
              <a:lnSpc>
                <a:spcPts val="2200"/>
              </a:lnSpc>
              <a:buNone/>
            </a:pPr>
            <a:r>
              <a:rPr lang="en-US" sz="1750" dirty="0">
                <a:solidFill>
                  <a:srgbClr val="464646"/>
                </a:solidFill>
                <a:latin typeface="DM Sans" pitchFamily="34" charset="0"/>
                <a:ea typeface="DM Sans" pitchFamily="34" charset="-122"/>
                <a:cs typeface="DM Sans" pitchFamily="34" charset="-120"/>
              </a:rPr>
              <a:t>Đặc điểm công việc</a:t>
            </a:r>
            <a:endParaRPr lang="en-US" sz="1750" dirty="0"/>
          </a:p>
        </p:txBody>
      </p:sp>
      <p:sp>
        <p:nvSpPr>
          <p:cNvPr id="6" name="Text 2"/>
          <p:cNvSpPr/>
          <p:nvPr/>
        </p:nvSpPr>
        <p:spPr>
          <a:xfrm>
            <a:off x="1818561" y="2484715"/>
            <a:ext cx="6688931" cy="581739"/>
          </a:xfrm>
          <a:prstGeom prst="rect">
            <a:avLst/>
          </a:prstGeom>
          <a:noFill/>
          <a:ln/>
        </p:spPr>
        <p:txBody>
          <a:bodyPr wrap="square" lIns="0" tIns="0" rIns="0" bIns="0" rtlCol="0" anchor="t"/>
          <a:lstStyle/>
          <a:p>
            <a:pPr marL="0" indent="0" algn="l">
              <a:lnSpc>
                <a:spcPts val="2250"/>
              </a:lnSpc>
              <a:buNone/>
            </a:pPr>
            <a:r>
              <a:rPr lang="en-US" sz="1400" dirty="0">
                <a:solidFill>
                  <a:srgbClr val="464646"/>
                </a:solidFill>
                <a:latin typeface="Inter" pitchFamily="34" charset="0"/>
                <a:ea typeface="Inter" pitchFamily="34" charset="-122"/>
                <a:cs typeface="Inter" pitchFamily="34" charset="-120"/>
              </a:rPr>
              <a:t>Quá trình gia nhiệt và tôi kim loại là một công đoạn quan trọng trong sản xuất sên xe mô tô, nhằm cải thiện các đặc tính cơ học của vật liệu.</a:t>
            </a:r>
            <a:endParaRPr lang="en-US" sz="1400" dirty="0"/>
          </a:p>
        </p:txBody>
      </p:sp>
      <p:pic>
        <p:nvPicPr>
          <p:cNvPr id="7" name="Image 2" descr="preencoded.png"/>
          <p:cNvPicPr>
            <a:picLocks noChangeAspect="1"/>
          </p:cNvPicPr>
          <p:nvPr/>
        </p:nvPicPr>
        <p:blipFill>
          <a:blip r:embed="rId5"/>
          <a:stretch>
            <a:fillRect/>
          </a:stretch>
        </p:blipFill>
        <p:spPr>
          <a:xfrm>
            <a:off x="636508" y="3364587"/>
            <a:ext cx="909280" cy="1454825"/>
          </a:xfrm>
          <a:prstGeom prst="rect">
            <a:avLst/>
          </a:prstGeom>
        </p:spPr>
      </p:pic>
      <p:sp>
        <p:nvSpPr>
          <p:cNvPr id="8" name="Text 3"/>
          <p:cNvSpPr/>
          <p:nvPr/>
        </p:nvSpPr>
        <p:spPr>
          <a:xfrm>
            <a:off x="1818561" y="3546396"/>
            <a:ext cx="2273260" cy="284083"/>
          </a:xfrm>
          <a:prstGeom prst="rect">
            <a:avLst/>
          </a:prstGeom>
          <a:noFill/>
          <a:ln/>
        </p:spPr>
        <p:txBody>
          <a:bodyPr wrap="none" lIns="0" tIns="0" rIns="0" bIns="0" rtlCol="0" anchor="t"/>
          <a:lstStyle/>
          <a:p>
            <a:pPr marL="0" indent="0" algn="l">
              <a:lnSpc>
                <a:spcPts val="2200"/>
              </a:lnSpc>
              <a:buNone/>
            </a:pPr>
            <a:r>
              <a:rPr lang="en-US" sz="1750" dirty="0">
                <a:solidFill>
                  <a:srgbClr val="464646"/>
                </a:solidFill>
                <a:latin typeface="DM Sans" pitchFamily="34" charset="0"/>
                <a:ea typeface="DM Sans" pitchFamily="34" charset="-122"/>
                <a:cs typeface="DM Sans" pitchFamily="34" charset="-120"/>
              </a:rPr>
              <a:t>Các dạng tai nạn</a:t>
            </a:r>
            <a:endParaRPr lang="en-US" sz="1750" dirty="0"/>
          </a:p>
        </p:txBody>
      </p:sp>
      <p:sp>
        <p:nvSpPr>
          <p:cNvPr id="9" name="Text 4"/>
          <p:cNvSpPr/>
          <p:nvPr/>
        </p:nvSpPr>
        <p:spPr>
          <a:xfrm>
            <a:off x="1818561" y="3939540"/>
            <a:ext cx="6688931" cy="581739"/>
          </a:xfrm>
          <a:prstGeom prst="rect">
            <a:avLst/>
          </a:prstGeom>
          <a:noFill/>
          <a:ln/>
        </p:spPr>
        <p:txBody>
          <a:bodyPr wrap="square" lIns="0" tIns="0" rIns="0" bIns="0" rtlCol="0" anchor="t"/>
          <a:lstStyle/>
          <a:p>
            <a:pPr marL="0" indent="0" algn="l">
              <a:lnSpc>
                <a:spcPts val="2250"/>
              </a:lnSpc>
              <a:buNone/>
            </a:pPr>
            <a:r>
              <a:rPr lang="en-US" sz="1400" dirty="0">
                <a:solidFill>
                  <a:srgbClr val="464646"/>
                </a:solidFill>
                <a:latin typeface="Inter" pitchFamily="34" charset="0"/>
                <a:ea typeface="Inter" pitchFamily="34" charset="-122"/>
                <a:cs typeface="Inter" pitchFamily="34" charset="-120"/>
              </a:rPr>
              <a:t>Trong quá trình gia nhiệt và tôi kim loại, các tai nạn lao động có thể xảy ra do các yếu tố liên quan đến nhiệt độ cao và môi trường làm việc nguy hiểm.</a:t>
            </a:r>
            <a:endParaRPr lang="en-US" sz="1400" dirty="0"/>
          </a:p>
        </p:txBody>
      </p:sp>
      <p:pic>
        <p:nvPicPr>
          <p:cNvPr id="10" name="Image 3" descr="preencoded.png"/>
          <p:cNvPicPr>
            <a:picLocks noChangeAspect="1"/>
          </p:cNvPicPr>
          <p:nvPr/>
        </p:nvPicPr>
        <p:blipFill>
          <a:blip r:embed="rId6"/>
          <a:stretch>
            <a:fillRect/>
          </a:stretch>
        </p:blipFill>
        <p:spPr>
          <a:xfrm>
            <a:off x="636508" y="4819412"/>
            <a:ext cx="909280" cy="1454825"/>
          </a:xfrm>
          <a:prstGeom prst="rect">
            <a:avLst/>
          </a:prstGeom>
        </p:spPr>
      </p:pic>
      <p:sp>
        <p:nvSpPr>
          <p:cNvPr id="11" name="Text 5"/>
          <p:cNvSpPr/>
          <p:nvPr/>
        </p:nvSpPr>
        <p:spPr>
          <a:xfrm>
            <a:off x="1818561" y="5001220"/>
            <a:ext cx="2961680" cy="284083"/>
          </a:xfrm>
          <a:prstGeom prst="rect">
            <a:avLst/>
          </a:prstGeom>
          <a:noFill/>
          <a:ln/>
        </p:spPr>
        <p:txBody>
          <a:bodyPr wrap="none" lIns="0" tIns="0" rIns="0" bIns="0" rtlCol="0" anchor="t"/>
          <a:lstStyle/>
          <a:p>
            <a:pPr marL="0" indent="0" algn="l">
              <a:lnSpc>
                <a:spcPts val="2200"/>
              </a:lnSpc>
              <a:buNone/>
            </a:pPr>
            <a:r>
              <a:rPr lang="en-US" sz="1750" dirty="0">
                <a:solidFill>
                  <a:srgbClr val="464646"/>
                </a:solidFill>
                <a:latin typeface="DM Sans" pitchFamily="34" charset="0"/>
                <a:ea typeface="DM Sans" pitchFamily="34" charset="-122"/>
                <a:cs typeface="DM Sans" pitchFamily="34" charset="-120"/>
              </a:rPr>
              <a:t>Nguyên nhân gây ra tai nạn</a:t>
            </a:r>
            <a:endParaRPr lang="en-US" sz="1750" dirty="0"/>
          </a:p>
        </p:txBody>
      </p:sp>
      <p:sp>
        <p:nvSpPr>
          <p:cNvPr id="12" name="Text 6"/>
          <p:cNvSpPr/>
          <p:nvPr/>
        </p:nvSpPr>
        <p:spPr>
          <a:xfrm>
            <a:off x="1818561" y="5394365"/>
            <a:ext cx="6688931" cy="581739"/>
          </a:xfrm>
          <a:prstGeom prst="rect">
            <a:avLst/>
          </a:prstGeom>
          <a:noFill/>
          <a:ln/>
        </p:spPr>
        <p:txBody>
          <a:bodyPr wrap="square" lIns="0" tIns="0" rIns="0" bIns="0" rtlCol="0" anchor="t"/>
          <a:lstStyle/>
          <a:p>
            <a:pPr marL="0" indent="0" algn="l">
              <a:lnSpc>
                <a:spcPts val="2250"/>
              </a:lnSpc>
              <a:buNone/>
            </a:pPr>
            <a:r>
              <a:rPr lang="en-US" sz="1400" dirty="0">
                <a:solidFill>
                  <a:srgbClr val="464646"/>
                </a:solidFill>
                <a:latin typeface="Inter" pitchFamily="34" charset="0"/>
                <a:ea typeface="Inter" pitchFamily="34" charset="-122"/>
                <a:cs typeface="Inter" pitchFamily="34" charset="-120"/>
              </a:rPr>
              <a:t>Các tai nạn lao động trong quá trình gia nhiệt và tôi kim loại thường phát sinh từ sự kết hợp của nhiều yếu tố nguy hiểm.</a:t>
            </a:r>
            <a:endParaRPr lang="en-US" sz="1400" dirty="0"/>
          </a:p>
        </p:txBody>
      </p:sp>
      <p:pic>
        <p:nvPicPr>
          <p:cNvPr id="13" name="Image 4" descr="preencoded.png"/>
          <p:cNvPicPr>
            <a:picLocks noChangeAspect="1"/>
          </p:cNvPicPr>
          <p:nvPr/>
        </p:nvPicPr>
        <p:blipFill>
          <a:blip r:embed="rId7"/>
          <a:stretch>
            <a:fillRect/>
          </a:stretch>
        </p:blipFill>
        <p:spPr>
          <a:xfrm>
            <a:off x="636508" y="6274237"/>
            <a:ext cx="909280" cy="1454825"/>
          </a:xfrm>
          <a:prstGeom prst="rect">
            <a:avLst/>
          </a:prstGeom>
        </p:spPr>
      </p:pic>
      <p:sp>
        <p:nvSpPr>
          <p:cNvPr id="14" name="Text 7"/>
          <p:cNvSpPr/>
          <p:nvPr/>
        </p:nvSpPr>
        <p:spPr>
          <a:xfrm>
            <a:off x="1818561" y="6456045"/>
            <a:ext cx="2485668" cy="284083"/>
          </a:xfrm>
          <a:prstGeom prst="rect">
            <a:avLst/>
          </a:prstGeom>
          <a:noFill/>
          <a:ln/>
        </p:spPr>
        <p:txBody>
          <a:bodyPr wrap="none" lIns="0" tIns="0" rIns="0" bIns="0" rtlCol="0" anchor="t"/>
          <a:lstStyle/>
          <a:p>
            <a:pPr marL="0" indent="0" algn="l">
              <a:lnSpc>
                <a:spcPts val="2200"/>
              </a:lnSpc>
              <a:buNone/>
            </a:pPr>
            <a:r>
              <a:rPr lang="en-US" sz="1750" dirty="0">
                <a:solidFill>
                  <a:srgbClr val="464646"/>
                </a:solidFill>
                <a:latin typeface="DM Sans" pitchFamily="34" charset="0"/>
                <a:ea typeface="DM Sans" pitchFamily="34" charset="-122"/>
                <a:cs typeface="DM Sans" pitchFamily="34" charset="-120"/>
              </a:rPr>
              <a:t>Biện pháp phòng tránh</a:t>
            </a:r>
            <a:endParaRPr lang="en-US" sz="1750" dirty="0"/>
          </a:p>
        </p:txBody>
      </p:sp>
      <p:sp>
        <p:nvSpPr>
          <p:cNvPr id="15" name="Text 8"/>
          <p:cNvSpPr/>
          <p:nvPr/>
        </p:nvSpPr>
        <p:spPr>
          <a:xfrm>
            <a:off x="1818561" y="6849189"/>
            <a:ext cx="6688931" cy="581739"/>
          </a:xfrm>
          <a:prstGeom prst="rect">
            <a:avLst/>
          </a:prstGeom>
          <a:noFill/>
          <a:ln/>
        </p:spPr>
        <p:txBody>
          <a:bodyPr wrap="square" lIns="0" tIns="0" rIns="0" bIns="0" rtlCol="0" anchor="t"/>
          <a:lstStyle/>
          <a:p>
            <a:pPr marL="0" indent="0" algn="l">
              <a:lnSpc>
                <a:spcPts val="2250"/>
              </a:lnSpc>
              <a:buNone/>
            </a:pPr>
            <a:r>
              <a:rPr lang="en-US" sz="1400" dirty="0">
                <a:solidFill>
                  <a:srgbClr val="464646"/>
                </a:solidFill>
                <a:latin typeface="Inter" pitchFamily="34" charset="0"/>
                <a:ea typeface="Inter" pitchFamily="34" charset="-122"/>
                <a:cs typeface="Inter" pitchFamily="34" charset="-120"/>
              </a:rPr>
              <a:t>Để phòng tránh tai nạn lao động trong quá trình gia nhiệt và tôi kim loại, việc thực hiện các biện pháp an toàn nghiêm ngặt là rất quan trọng.</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13278" y="521851"/>
            <a:ext cx="8117443" cy="916781"/>
          </a:xfrm>
          <a:prstGeom prst="rect">
            <a:avLst/>
          </a:prstGeom>
          <a:noFill/>
          <a:ln/>
        </p:spPr>
        <p:txBody>
          <a:bodyPr wrap="square" lIns="0" tIns="0" rIns="0" bIns="0" rtlCol="0" anchor="t"/>
          <a:lstStyle/>
          <a:p>
            <a:pPr marL="0" indent="0">
              <a:lnSpc>
                <a:spcPts val="3600"/>
              </a:lnSpc>
              <a:buNone/>
            </a:pPr>
            <a:r>
              <a:rPr lang="en-US" sz="2850" dirty="0">
                <a:solidFill>
                  <a:srgbClr val="030303"/>
                </a:solidFill>
                <a:latin typeface="DM Sans" pitchFamily="34" charset="0"/>
                <a:ea typeface="DM Sans" pitchFamily="34" charset="-122"/>
                <a:cs typeface="DM Sans" pitchFamily="34" charset="-120"/>
              </a:rPr>
              <a:t>III. An toàn vệ sinh lao động đối với nhân viên Lắp Mắt Sên</a:t>
            </a:r>
            <a:endParaRPr lang="en-US" sz="2850" dirty="0"/>
          </a:p>
        </p:txBody>
      </p:sp>
      <p:pic>
        <p:nvPicPr>
          <p:cNvPr id="4" name="Image 1" descr="preencoded.png"/>
          <p:cNvPicPr>
            <a:picLocks noChangeAspect="1"/>
          </p:cNvPicPr>
          <p:nvPr/>
        </p:nvPicPr>
        <p:blipFill>
          <a:blip r:embed="rId4"/>
          <a:stretch>
            <a:fillRect/>
          </a:stretch>
        </p:blipFill>
        <p:spPr>
          <a:xfrm>
            <a:off x="513278" y="1658541"/>
            <a:ext cx="366593" cy="366593"/>
          </a:xfrm>
          <a:prstGeom prst="rect">
            <a:avLst/>
          </a:prstGeom>
        </p:spPr>
      </p:pic>
      <p:sp>
        <p:nvSpPr>
          <p:cNvPr id="5" name="Text 1"/>
          <p:cNvSpPr/>
          <p:nvPr/>
        </p:nvSpPr>
        <p:spPr>
          <a:xfrm>
            <a:off x="513278" y="2171700"/>
            <a:ext cx="1833324" cy="229195"/>
          </a:xfrm>
          <a:prstGeom prst="rect">
            <a:avLst/>
          </a:prstGeom>
          <a:noFill/>
          <a:ln/>
        </p:spPr>
        <p:txBody>
          <a:bodyPr wrap="none" lIns="0" tIns="0" rIns="0" bIns="0" rtlCol="0" anchor="t"/>
          <a:lstStyle/>
          <a:p>
            <a:pPr marL="0" indent="0" algn="l">
              <a:lnSpc>
                <a:spcPts val="1800"/>
              </a:lnSpc>
              <a:buNone/>
            </a:pPr>
            <a:r>
              <a:rPr lang="en-US" sz="1400" dirty="0">
                <a:solidFill>
                  <a:srgbClr val="464646"/>
                </a:solidFill>
                <a:latin typeface="DM Sans" pitchFamily="34" charset="0"/>
                <a:ea typeface="DM Sans" pitchFamily="34" charset="-122"/>
                <a:cs typeface="DM Sans" pitchFamily="34" charset="-120"/>
              </a:rPr>
              <a:t>Đặc điểm công việc</a:t>
            </a:r>
            <a:endParaRPr lang="en-US" sz="1400" dirty="0"/>
          </a:p>
        </p:txBody>
      </p:sp>
      <p:sp>
        <p:nvSpPr>
          <p:cNvPr id="6" name="Text 2"/>
          <p:cNvSpPr/>
          <p:nvPr/>
        </p:nvSpPr>
        <p:spPr>
          <a:xfrm>
            <a:off x="513278" y="2488883"/>
            <a:ext cx="8117443" cy="469344"/>
          </a:xfrm>
          <a:prstGeom prst="rect">
            <a:avLst/>
          </a:prstGeom>
          <a:noFill/>
          <a:ln/>
        </p:spPr>
        <p:txBody>
          <a:bodyPr wrap="square" lIns="0" tIns="0" rIns="0" bIns="0" rtlCol="0" anchor="t"/>
          <a:lstStyle/>
          <a:p>
            <a:pPr marL="0" indent="0" algn="l">
              <a:lnSpc>
                <a:spcPts val="1800"/>
              </a:lnSpc>
              <a:buNone/>
            </a:pPr>
            <a:r>
              <a:rPr lang="en-US" sz="1150" dirty="0">
                <a:solidFill>
                  <a:srgbClr val="464646"/>
                </a:solidFill>
                <a:latin typeface="Inter" pitchFamily="34" charset="0"/>
                <a:ea typeface="Inter" pitchFamily="34" charset="-122"/>
                <a:cs typeface="Inter" pitchFamily="34" charset="-120"/>
              </a:rPr>
              <a:t>Công việc lắp mắt sên trong quy trình sản xuất đòi hỏi sự tập trung và độ chính xác cao. Các mắt sên, bao gồm các liên kết và xích, phải được lắp ráp một cách tỉ mỉ.</a:t>
            </a:r>
            <a:endParaRPr lang="en-US" sz="1150" dirty="0"/>
          </a:p>
        </p:txBody>
      </p:sp>
      <p:pic>
        <p:nvPicPr>
          <p:cNvPr id="7" name="Image 2" descr="preencoded.png"/>
          <p:cNvPicPr>
            <a:picLocks noChangeAspect="1"/>
          </p:cNvPicPr>
          <p:nvPr/>
        </p:nvPicPr>
        <p:blipFill>
          <a:blip r:embed="rId5"/>
          <a:stretch>
            <a:fillRect/>
          </a:stretch>
        </p:blipFill>
        <p:spPr>
          <a:xfrm>
            <a:off x="513278" y="3398163"/>
            <a:ext cx="366593" cy="366593"/>
          </a:xfrm>
          <a:prstGeom prst="rect">
            <a:avLst/>
          </a:prstGeom>
        </p:spPr>
      </p:pic>
      <p:sp>
        <p:nvSpPr>
          <p:cNvPr id="8" name="Text 3"/>
          <p:cNvSpPr/>
          <p:nvPr/>
        </p:nvSpPr>
        <p:spPr>
          <a:xfrm>
            <a:off x="513278" y="3911322"/>
            <a:ext cx="1833324" cy="229195"/>
          </a:xfrm>
          <a:prstGeom prst="rect">
            <a:avLst/>
          </a:prstGeom>
          <a:noFill/>
          <a:ln/>
        </p:spPr>
        <p:txBody>
          <a:bodyPr wrap="none" lIns="0" tIns="0" rIns="0" bIns="0" rtlCol="0" anchor="t"/>
          <a:lstStyle/>
          <a:p>
            <a:pPr marL="0" indent="0" algn="l">
              <a:lnSpc>
                <a:spcPts val="1800"/>
              </a:lnSpc>
              <a:buNone/>
            </a:pPr>
            <a:r>
              <a:rPr lang="en-US" sz="1400" dirty="0">
                <a:solidFill>
                  <a:srgbClr val="464646"/>
                </a:solidFill>
                <a:latin typeface="DM Sans" pitchFamily="34" charset="0"/>
                <a:ea typeface="DM Sans" pitchFamily="34" charset="-122"/>
                <a:cs typeface="DM Sans" pitchFamily="34" charset="-120"/>
              </a:rPr>
              <a:t>Các dạng tai nạn</a:t>
            </a:r>
            <a:endParaRPr lang="en-US" sz="1400" dirty="0"/>
          </a:p>
        </p:txBody>
      </p:sp>
      <p:sp>
        <p:nvSpPr>
          <p:cNvPr id="9" name="Text 4"/>
          <p:cNvSpPr/>
          <p:nvPr/>
        </p:nvSpPr>
        <p:spPr>
          <a:xfrm>
            <a:off x="513278" y="4228505"/>
            <a:ext cx="8117443" cy="234672"/>
          </a:xfrm>
          <a:prstGeom prst="rect">
            <a:avLst/>
          </a:prstGeom>
          <a:noFill/>
          <a:ln/>
        </p:spPr>
        <p:txBody>
          <a:bodyPr wrap="none" lIns="0" tIns="0" rIns="0" bIns="0" rtlCol="0" anchor="t"/>
          <a:lstStyle/>
          <a:p>
            <a:pPr marL="0" indent="0" algn="l">
              <a:lnSpc>
                <a:spcPts val="1800"/>
              </a:lnSpc>
              <a:buNone/>
            </a:pPr>
            <a:r>
              <a:rPr lang="en-US" sz="1150" dirty="0">
                <a:solidFill>
                  <a:srgbClr val="464646"/>
                </a:solidFill>
                <a:latin typeface="Inter" pitchFamily="34" charset="0"/>
                <a:ea typeface="Inter" pitchFamily="34" charset="-122"/>
                <a:cs typeface="Inter" pitchFamily="34" charset="-120"/>
              </a:rPr>
              <a:t>Trong quá trình lắp mắt sên, có một số dạng tai nạn lao động phổ biến có thể xảy ra do các yếu tố khác nhau.</a:t>
            </a:r>
            <a:endParaRPr lang="en-US" sz="1150" dirty="0"/>
          </a:p>
        </p:txBody>
      </p:sp>
      <p:pic>
        <p:nvPicPr>
          <p:cNvPr id="10" name="Image 3" descr="preencoded.png"/>
          <p:cNvPicPr>
            <a:picLocks noChangeAspect="1"/>
          </p:cNvPicPr>
          <p:nvPr/>
        </p:nvPicPr>
        <p:blipFill>
          <a:blip r:embed="rId6"/>
          <a:stretch>
            <a:fillRect/>
          </a:stretch>
        </p:blipFill>
        <p:spPr>
          <a:xfrm>
            <a:off x="513278" y="4903113"/>
            <a:ext cx="366593" cy="366593"/>
          </a:xfrm>
          <a:prstGeom prst="rect">
            <a:avLst/>
          </a:prstGeom>
        </p:spPr>
      </p:pic>
      <p:sp>
        <p:nvSpPr>
          <p:cNvPr id="11" name="Text 5"/>
          <p:cNvSpPr/>
          <p:nvPr/>
        </p:nvSpPr>
        <p:spPr>
          <a:xfrm>
            <a:off x="513278" y="5416272"/>
            <a:ext cx="2387679" cy="229195"/>
          </a:xfrm>
          <a:prstGeom prst="rect">
            <a:avLst/>
          </a:prstGeom>
          <a:noFill/>
          <a:ln/>
        </p:spPr>
        <p:txBody>
          <a:bodyPr wrap="none" lIns="0" tIns="0" rIns="0" bIns="0" rtlCol="0" anchor="t"/>
          <a:lstStyle/>
          <a:p>
            <a:pPr marL="0" indent="0" algn="l">
              <a:lnSpc>
                <a:spcPts val="1800"/>
              </a:lnSpc>
              <a:buNone/>
            </a:pPr>
            <a:r>
              <a:rPr lang="en-US" sz="1400" dirty="0">
                <a:solidFill>
                  <a:srgbClr val="464646"/>
                </a:solidFill>
                <a:latin typeface="DM Sans" pitchFamily="34" charset="0"/>
                <a:ea typeface="DM Sans" pitchFamily="34" charset="-122"/>
                <a:cs typeface="DM Sans" pitchFamily="34" charset="-120"/>
              </a:rPr>
              <a:t>Nguyên nhân gây ra tai nạn</a:t>
            </a:r>
            <a:endParaRPr lang="en-US" sz="1400" dirty="0"/>
          </a:p>
        </p:txBody>
      </p:sp>
      <p:sp>
        <p:nvSpPr>
          <p:cNvPr id="12" name="Text 6"/>
          <p:cNvSpPr/>
          <p:nvPr/>
        </p:nvSpPr>
        <p:spPr>
          <a:xfrm>
            <a:off x="513278" y="5733455"/>
            <a:ext cx="8117443" cy="234672"/>
          </a:xfrm>
          <a:prstGeom prst="rect">
            <a:avLst/>
          </a:prstGeom>
          <a:noFill/>
          <a:ln/>
        </p:spPr>
        <p:txBody>
          <a:bodyPr wrap="none" lIns="0" tIns="0" rIns="0" bIns="0" rtlCol="0" anchor="t"/>
          <a:lstStyle/>
          <a:p>
            <a:pPr marL="0" indent="0" algn="l">
              <a:lnSpc>
                <a:spcPts val="1800"/>
              </a:lnSpc>
              <a:buNone/>
            </a:pPr>
            <a:r>
              <a:rPr lang="en-US" sz="1150" dirty="0">
                <a:solidFill>
                  <a:srgbClr val="464646"/>
                </a:solidFill>
                <a:latin typeface="Inter" pitchFamily="34" charset="0"/>
                <a:ea typeface="Inter" pitchFamily="34" charset="-122"/>
                <a:cs typeface="Inter" pitchFamily="34" charset="-120"/>
              </a:rPr>
              <a:t>Tai nạn lao động trong quá trình lắp mắt sên thường xuất phát từ một số nguyên nhân chính.</a:t>
            </a:r>
            <a:endParaRPr lang="en-US" sz="1150" dirty="0"/>
          </a:p>
        </p:txBody>
      </p:sp>
      <p:pic>
        <p:nvPicPr>
          <p:cNvPr id="13" name="Image 4" descr="preencoded.png"/>
          <p:cNvPicPr>
            <a:picLocks noChangeAspect="1"/>
          </p:cNvPicPr>
          <p:nvPr/>
        </p:nvPicPr>
        <p:blipFill>
          <a:blip r:embed="rId7"/>
          <a:stretch>
            <a:fillRect/>
          </a:stretch>
        </p:blipFill>
        <p:spPr>
          <a:xfrm>
            <a:off x="513278" y="6408063"/>
            <a:ext cx="366593" cy="366593"/>
          </a:xfrm>
          <a:prstGeom prst="rect">
            <a:avLst/>
          </a:prstGeom>
        </p:spPr>
      </p:pic>
      <p:sp>
        <p:nvSpPr>
          <p:cNvPr id="14" name="Text 7"/>
          <p:cNvSpPr/>
          <p:nvPr/>
        </p:nvSpPr>
        <p:spPr>
          <a:xfrm>
            <a:off x="513278" y="6921222"/>
            <a:ext cx="2003941" cy="229195"/>
          </a:xfrm>
          <a:prstGeom prst="rect">
            <a:avLst/>
          </a:prstGeom>
          <a:noFill/>
          <a:ln/>
        </p:spPr>
        <p:txBody>
          <a:bodyPr wrap="none" lIns="0" tIns="0" rIns="0" bIns="0" rtlCol="0" anchor="t"/>
          <a:lstStyle/>
          <a:p>
            <a:pPr marL="0" indent="0" algn="l">
              <a:lnSpc>
                <a:spcPts val="1800"/>
              </a:lnSpc>
              <a:buNone/>
            </a:pPr>
            <a:r>
              <a:rPr lang="en-US" sz="1400" dirty="0">
                <a:solidFill>
                  <a:srgbClr val="464646"/>
                </a:solidFill>
                <a:latin typeface="DM Sans" pitchFamily="34" charset="0"/>
                <a:ea typeface="DM Sans" pitchFamily="34" charset="-122"/>
                <a:cs typeface="DM Sans" pitchFamily="34" charset="-120"/>
              </a:rPr>
              <a:t>Biện pháp phòng tránh</a:t>
            </a:r>
            <a:endParaRPr lang="en-US" sz="1400" dirty="0"/>
          </a:p>
        </p:txBody>
      </p:sp>
      <p:sp>
        <p:nvSpPr>
          <p:cNvPr id="15" name="Text 8"/>
          <p:cNvSpPr/>
          <p:nvPr/>
        </p:nvSpPr>
        <p:spPr>
          <a:xfrm>
            <a:off x="513278" y="7238405"/>
            <a:ext cx="8117443" cy="469344"/>
          </a:xfrm>
          <a:prstGeom prst="rect">
            <a:avLst/>
          </a:prstGeom>
          <a:noFill/>
          <a:ln/>
        </p:spPr>
        <p:txBody>
          <a:bodyPr wrap="square" lIns="0" tIns="0" rIns="0" bIns="0" rtlCol="0" anchor="t"/>
          <a:lstStyle/>
          <a:p>
            <a:pPr marL="0" indent="0" algn="l">
              <a:lnSpc>
                <a:spcPts val="1800"/>
              </a:lnSpc>
              <a:buNone/>
            </a:pPr>
            <a:r>
              <a:rPr lang="en-US" sz="1150" dirty="0">
                <a:solidFill>
                  <a:srgbClr val="464646"/>
                </a:solidFill>
                <a:latin typeface="Inter" pitchFamily="34" charset="0"/>
                <a:ea typeface="Inter" pitchFamily="34" charset="-122"/>
                <a:cs typeface="Inter" pitchFamily="34" charset="-120"/>
              </a:rPr>
              <a:t>Để giảm thiểu tai nạn lao động trong quá trình lắp mắt sên, việc thực hiện các biện pháp phòng ngừa là rất quan trọng.</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99122"/>
          </a:xfrm>
          <a:prstGeom prst="rect">
            <a:avLst/>
          </a:prstGeom>
        </p:spPr>
      </p:pic>
      <p:sp>
        <p:nvSpPr>
          <p:cNvPr id="3" name="Text 0"/>
          <p:cNvSpPr/>
          <p:nvPr/>
        </p:nvSpPr>
        <p:spPr>
          <a:xfrm>
            <a:off x="699730" y="3048833"/>
            <a:ext cx="13230939" cy="1249442"/>
          </a:xfrm>
          <a:prstGeom prst="rect">
            <a:avLst/>
          </a:prstGeom>
          <a:noFill/>
          <a:ln/>
        </p:spPr>
        <p:txBody>
          <a:bodyPr wrap="square" lIns="0" tIns="0" rIns="0" bIns="0" rtlCol="0" anchor="t"/>
          <a:lstStyle/>
          <a:p>
            <a:pPr marL="0" indent="0">
              <a:lnSpc>
                <a:spcPts val="4900"/>
              </a:lnSpc>
              <a:buNone/>
            </a:pPr>
            <a:r>
              <a:rPr lang="en-US" sz="3900" dirty="0">
                <a:solidFill>
                  <a:srgbClr val="030303"/>
                </a:solidFill>
                <a:latin typeface="DM Sans" pitchFamily="34" charset="0"/>
                <a:ea typeface="DM Sans" pitchFamily="34" charset="-122"/>
                <a:cs typeface="DM Sans" pitchFamily="34" charset="-120"/>
              </a:rPr>
              <a:t>IV. An toàn vệ sinh lao động đối với nhân viên Lắp Đặt Các Linh Kiện Phụ</a:t>
            </a:r>
            <a:endParaRPr lang="en-US" sz="3900" dirty="0"/>
          </a:p>
        </p:txBody>
      </p:sp>
      <p:sp>
        <p:nvSpPr>
          <p:cNvPr id="4" name="Shape 1"/>
          <p:cNvSpPr/>
          <p:nvPr/>
        </p:nvSpPr>
        <p:spPr>
          <a:xfrm>
            <a:off x="699730" y="4598075"/>
            <a:ext cx="13230939" cy="3083719"/>
          </a:xfrm>
          <a:prstGeom prst="roundRect">
            <a:avLst>
              <a:gd name="adj" fmla="val 973"/>
            </a:avLst>
          </a:prstGeom>
          <a:noFill/>
          <a:ln w="7620">
            <a:solidFill>
              <a:srgbClr val="000000">
                <a:alpha val="8000"/>
              </a:srgbClr>
            </a:solidFill>
            <a:prstDash val="solid"/>
          </a:ln>
        </p:spPr>
      </p:sp>
      <p:sp>
        <p:nvSpPr>
          <p:cNvPr id="5" name="Shape 2"/>
          <p:cNvSpPr/>
          <p:nvPr/>
        </p:nvSpPr>
        <p:spPr>
          <a:xfrm>
            <a:off x="707350" y="4605695"/>
            <a:ext cx="13215699" cy="574834"/>
          </a:xfrm>
          <a:prstGeom prst="rect">
            <a:avLst/>
          </a:prstGeom>
          <a:solidFill>
            <a:srgbClr val="FFFFFF">
              <a:alpha val="4000"/>
            </a:srgbClr>
          </a:solidFill>
          <a:ln/>
        </p:spPr>
      </p:sp>
      <p:sp>
        <p:nvSpPr>
          <p:cNvPr id="6" name="Text 3"/>
          <p:cNvSpPr/>
          <p:nvPr/>
        </p:nvSpPr>
        <p:spPr>
          <a:xfrm>
            <a:off x="907494" y="4733211"/>
            <a:ext cx="2900243" cy="319802"/>
          </a:xfrm>
          <a:prstGeom prst="rect">
            <a:avLst/>
          </a:prstGeom>
          <a:noFill/>
          <a:ln/>
        </p:spPr>
        <p:txBody>
          <a:bodyPr wrap="none" lIns="0" tIns="0" rIns="0" bIns="0" rtlCol="0" anchor="t"/>
          <a:lstStyle/>
          <a:p>
            <a:pPr marL="0" indent="0">
              <a:lnSpc>
                <a:spcPts val="2500"/>
              </a:lnSpc>
              <a:buNone/>
            </a:pPr>
            <a:r>
              <a:rPr lang="en-US" sz="1550" dirty="0">
                <a:solidFill>
                  <a:srgbClr val="464646"/>
                </a:solidFill>
                <a:latin typeface="Inter" pitchFamily="34" charset="0"/>
                <a:ea typeface="Inter" pitchFamily="34" charset="-122"/>
                <a:cs typeface="Inter" pitchFamily="34" charset="-120"/>
              </a:rPr>
              <a:t>Đặc điểm công việc</a:t>
            </a:r>
            <a:endParaRPr lang="en-US" sz="1550" dirty="0"/>
          </a:p>
        </p:txBody>
      </p:sp>
      <p:sp>
        <p:nvSpPr>
          <p:cNvPr id="7" name="Text 4"/>
          <p:cNvSpPr/>
          <p:nvPr/>
        </p:nvSpPr>
        <p:spPr>
          <a:xfrm>
            <a:off x="4215170" y="4733211"/>
            <a:ext cx="2896433" cy="319802"/>
          </a:xfrm>
          <a:prstGeom prst="rect">
            <a:avLst/>
          </a:prstGeom>
          <a:noFill/>
          <a:ln/>
        </p:spPr>
        <p:txBody>
          <a:bodyPr wrap="none" lIns="0" tIns="0" rIns="0" bIns="0" rtlCol="0" anchor="t"/>
          <a:lstStyle/>
          <a:p>
            <a:pPr marL="0" indent="0">
              <a:lnSpc>
                <a:spcPts val="2500"/>
              </a:lnSpc>
              <a:buNone/>
            </a:pPr>
            <a:r>
              <a:rPr lang="en-US" sz="1550" dirty="0">
                <a:solidFill>
                  <a:srgbClr val="464646"/>
                </a:solidFill>
                <a:latin typeface="Inter" pitchFamily="34" charset="0"/>
                <a:ea typeface="Inter" pitchFamily="34" charset="-122"/>
                <a:cs typeface="Inter" pitchFamily="34" charset="-120"/>
              </a:rPr>
              <a:t>Các dạng tai nạn</a:t>
            </a:r>
            <a:endParaRPr lang="en-US" sz="1550" dirty="0"/>
          </a:p>
        </p:txBody>
      </p:sp>
      <p:sp>
        <p:nvSpPr>
          <p:cNvPr id="8" name="Text 5"/>
          <p:cNvSpPr/>
          <p:nvPr/>
        </p:nvSpPr>
        <p:spPr>
          <a:xfrm>
            <a:off x="7519035" y="4733211"/>
            <a:ext cx="2896433" cy="319802"/>
          </a:xfrm>
          <a:prstGeom prst="rect">
            <a:avLst/>
          </a:prstGeom>
          <a:noFill/>
          <a:ln/>
        </p:spPr>
        <p:txBody>
          <a:bodyPr wrap="none" lIns="0" tIns="0" rIns="0" bIns="0" rtlCol="0" anchor="t"/>
          <a:lstStyle/>
          <a:p>
            <a:pPr marL="0" indent="0">
              <a:lnSpc>
                <a:spcPts val="2500"/>
              </a:lnSpc>
              <a:buNone/>
            </a:pPr>
            <a:r>
              <a:rPr lang="en-US" sz="1550" dirty="0">
                <a:solidFill>
                  <a:srgbClr val="464646"/>
                </a:solidFill>
                <a:latin typeface="Inter" pitchFamily="34" charset="0"/>
                <a:ea typeface="Inter" pitchFamily="34" charset="-122"/>
                <a:cs typeface="Inter" pitchFamily="34" charset="-120"/>
              </a:rPr>
              <a:t>Nguyên nhân gây ra tai nạn</a:t>
            </a:r>
            <a:endParaRPr lang="en-US" sz="1550" dirty="0"/>
          </a:p>
        </p:txBody>
      </p:sp>
      <p:sp>
        <p:nvSpPr>
          <p:cNvPr id="9" name="Text 6"/>
          <p:cNvSpPr/>
          <p:nvPr/>
        </p:nvSpPr>
        <p:spPr>
          <a:xfrm>
            <a:off x="10822900" y="4733211"/>
            <a:ext cx="2900243" cy="319802"/>
          </a:xfrm>
          <a:prstGeom prst="rect">
            <a:avLst/>
          </a:prstGeom>
          <a:noFill/>
          <a:ln/>
        </p:spPr>
        <p:txBody>
          <a:bodyPr wrap="none" lIns="0" tIns="0" rIns="0" bIns="0" rtlCol="0" anchor="t"/>
          <a:lstStyle/>
          <a:p>
            <a:pPr marL="0" indent="0">
              <a:lnSpc>
                <a:spcPts val="2500"/>
              </a:lnSpc>
              <a:buNone/>
            </a:pPr>
            <a:r>
              <a:rPr lang="en-US" sz="1550" dirty="0">
                <a:solidFill>
                  <a:srgbClr val="464646"/>
                </a:solidFill>
                <a:latin typeface="Inter" pitchFamily="34" charset="0"/>
                <a:ea typeface="Inter" pitchFamily="34" charset="-122"/>
                <a:cs typeface="Inter" pitchFamily="34" charset="-120"/>
              </a:rPr>
              <a:t>Biện pháp phòng tránh</a:t>
            </a:r>
            <a:endParaRPr lang="en-US" sz="1550" dirty="0"/>
          </a:p>
        </p:txBody>
      </p:sp>
      <p:sp>
        <p:nvSpPr>
          <p:cNvPr id="10" name="Shape 7"/>
          <p:cNvSpPr/>
          <p:nvPr/>
        </p:nvSpPr>
        <p:spPr>
          <a:xfrm>
            <a:off x="707350" y="5180528"/>
            <a:ext cx="13215699" cy="2493645"/>
          </a:xfrm>
          <a:prstGeom prst="rect">
            <a:avLst/>
          </a:prstGeom>
          <a:solidFill>
            <a:srgbClr val="000000">
              <a:alpha val="4000"/>
            </a:srgbClr>
          </a:solidFill>
          <a:ln/>
        </p:spPr>
      </p:sp>
      <p:sp>
        <p:nvSpPr>
          <p:cNvPr id="11" name="Text 8"/>
          <p:cNvSpPr/>
          <p:nvPr/>
        </p:nvSpPr>
        <p:spPr>
          <a:xfrm>
            <a:off x="907494" y="5308044"/>
            <a:ext cx="2900243" cy="1599009"/>
          </a:xfrm>
          <a:prstGeom prst="rect">
            <a:avLst/>
          </a:prstGeom>
          <a:noFill/>
          <a:ln/>
        </p:spPr>
        <p:txBody>
          <a:bodyPr wrap="square" lIns="0" tIns="0" rIns="0" bIns="0" rtlCol="0" anchor="t"/>
          <a:lstStyle/>
          <a:p>
            <a:pPr marL="0" indent="0">
              <a:lnSpc>
                <a:spcPts val="2500"/>
              </a:lnSpc>
              <a:buNone/>
            </a:pPr>
            <a:r>
              <a:rPr lang="en-US" sz="1550" dirty="0">
                <a:solidFill>
                  <a:srgbClr val="464646"/>
                </a:solidFill>
                <a:latin typeface="Inter" pitchFamily="34" charset="0"/>
                <a:ea typeface="Inter" pitchFamily="34" charset="-122"/>
                <a:cs typeface="Inter" pitchFamily="34" charset="-120"/>
              </a:rPr>
              <a:t>Lắp đặt các linh kiện phụ vào sên là một công đoạn quan trọng trong quy trình sản xuất, giúp hoàn thiện cấu trúc và chức năng của sản phẩm.</a:t>
            </a:r>
            <a:endParaRPr lang="en-US" sz="1550" dirty="0"/>
          </a:p>
        </p:txBody>
      </p:sp>
      <p:sp>
        <p:nvSpPr>
          <p:cNvPr id="12" name="Text 9"/>
          <p:cNvSpPr/>
          <p:nvPr/>
        </p:nvSpPr>
        <p:spPr>
          <a:xfrm>
            <a:off x="4215170" y="5308044"/>
            <a:ext cx="2896433" cy="1599009"/>
          </a:xfrm>
          <a:prstGeom prst="rect">
            <a:avLst/>
          </a:prstGeom>
          <a:noFill/>
          <a:ln/>
        </p:spPr>
        <p:txBody>
          <a:bodyPr wrap="square" lIns="0" tIns="0" rIns="0" bIns="0" rtlCol="0" anchor="t"/>
          <a:lstStyle/>
          <a:p>
            <a:pPr marL="0" indent="0">
              <a:lnSpc>
                <a:spcPts val="2500"/>
              </a:lnSpc>
              <a:buNone/>
            </a:pPr>
            <a:r>
              <a:rPr lang="en-US" sz="1550" dirty="0">
                <a:solidFill>
                  <a:srgbClr val="464646"/>
                </a:solidFill>
                <a:latin typeface="Inter" pitchFamily="34" charset="0"/>
                <a:ea typeface="Inter" pitchFamily="34" charset="-122"/>
                <a:cs typeface="Inter" pitchFamily="34" charset="-120"/>
              </a:rPr>
              <a:t>Trong quá trình lắp đặt các linh kiện phụ vào sên, nhiều dạng tai nạn lao động có thể xảy ra do tính chất của công việc và môi trường làm việc.</a:t>
            </a:r>
            <a:endParaRPr lang="en-US" sz="1550" dirty="0"/>
          </a:p>
        </p:txBody>
      </p:sp>
      <p:sp>
        <p:nvSpPr>
          <p:cNvPr id="13" name="Text 10"/>
          <p:cNvSpPr/>
          <p:nvPr/>
        </p:nvSpPr>
        <p:spPr>
          <a:xfrm>
            <a:off x="7519035" y="5308044"/>
            <a:ext cx="2896433" cy="2238613"/>
          </a:xfrm>
          <a:prstGeom prst="rect">
            <a:avLst/>
          </a:prstGeom>
          <a:noFill/>
          <a:ln/>
        </p:spPr>
        <p:txBody>
          <a:bodyPr wrap="square" lIns="0" tIns="0" rIns="0" bIns="0" rtlCol="0" anchor="t"/>
          <a:lstStyle/>
          <a:p>
            <a:pPr marL="0" indent="0">
              <a:lnSpc>
                <a:spcPts val="2500"/>
              </a:lnSpc>
              <a:buNone/>
            </a:pPr>
            <a:r>
              <a:rPr lang="en-US" sz="1550" dirty="0">
                <a:solidFill>
                  <a:srgbClr val="464646"/>
                </a:solidFill>
                <a:latin typeface="Inter" pitchFamily="34" charset="0"/>
                <a:ea typeface="Inter" pitchFamily="34" charset="-122"/>
                <a:cs typeface="Inter" pitchFamily="34" charset="-120"/>
              </a:rPr>
              <a:t>Tai nạn lao động trong quá trình lắp đặt các linh kiện phụ thường xuất phát từ nhiều nguyên nhân khác nhau, chủ yếu liên quan đến môi trường làm việc và quy trình thực hiện công việc.</a:t>
            </a:r>
            <a:endParaRPr lang="en-US" sz="1550" dirty="0"/>
          </a:p>
        </p:txBody>
      </p:sp>
      <p:sp>
        <p:nvSpPr>
          <p:cNvPr id="14" name="Text 11"/>
          <p:cNvSpPr/>
          <p:nvPr/>
        </p:nvSpPr>
        <p:spPr>
          <a:xfrm>
            <a:off x="10822900" y="5308044"/>
            <a:ext cx="2900243" cy="1599009"/>
          </a:xfrm>
          <a:prstGeom prst="rect">
            <a:avLst/>
          </a:prstGeom>
          <a:noFill/>
          <a:ln/>
        </p:spPr>
        <p:txBody>
          <a:bodyPr wrap="square" lIns="0" tIns="0" rIns="0" bIns="0" rtlCol="0" anchor="t"/>
          <a:lstStyle/>
          <a:p>
            <a:pPr marL="0" indent="0">
              <a:lnSpc>
                <a:spcPts val="2500"/>
              </a:lnSpc>
              <a:buNone/>
            </a:pPr>
            <a:r>
              <a:rPr lang="en-US" sz="1550" dirty="0">
                <a:solidFill>
                  <a:srgbClr val="464646"/>
                </a:solidFill>
                <a:latin typeface="Inter" pitchFamily="34" charset="0"/>
                <a:ea typeface="Inter" pitchFamily="34" charset="-122"/>
                <a:cs typeface="Inter" pitchFamily="34" charset="-120"/>
              </a:rPr>
              <a:t>Để phòng tránh tai nạn lao động trong quá trình lắp đặt các linh kiện phụ vào sên, cần thực hiện một số biện pháp an toàn quan trọng.</a:t>
            </a:r>
            <a:endParaRPr lang="en-US" sz="1550" dirty="0"/>
          </a:p>
        </p:txBody>
      </p:sp>
      <p:pic>
        <p:nvPicPr>
          <p:cNvPr id="15" name="Picture 14">
            <a:extLst>
              <a:ext uri="{FF2B5EF4-FFF2-40B4-BE49-F238E27FC236}">
                <a16:creationId xmlns:a16="http://schemas.microsoft.com/office/drawing/2014/main" id="{6A53C64B-7AA2-DD20-BDB6-77785656014B}"/>
              </a:ext>
            </a:extLst>
          </p:cNvPr>
          <p:cNvPicPr>
            <a:picLocks noChangeAspect="1"/>
          </p:cNvPicPr>
          <p:nvPr/>
        </p:nvPicPr>
        <p:blipFill>
          <a:blip r:embed="rId4"/>
          <a:stretch>
            <a:fillRect/>
          </a:stretch>
        </p:blipFill>
        <p:spPr>
          <a:xfrm>
            <a:off x="10741688" y="7147517"/>
            <a:ext cx="3726104" cy="115379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57344" y="518279"/>
            <a:ext cx="7829312" cy="1173956"/>
          </a:xfrm>
          <a:prstGeom prst="rect">
            <a:avLst/>
          </a:prstGeom>
          <a:noFill/>
          <a:ln/>
        </p:spPr>
        <p:txBody>
          <a:bodyPr wrap="square" lIns="0" tIns="0" rIns="0" bIns="0" rtlCol="0" anchor="t"/>
          <a:lstStyle/>
          <a:p>
            <a:pPr marL="0" indent="0">
              <a:lnSpc>
                <a:spcPts val="4600"/>
              </a:lnSpc>
              <a:buNone/>
            </a:pPr>
            <a:r>
              <a:rPr lang="en-US" sz="3650" dirty="0">
                <a:solidFill>
                  <a:srgbClr val="030303"/>
                </a:solidFill>
                <a:latin typeface="DM Sans" pitchFamily="34" charset="0"/>
                <a:ea typeface="DM Sans" pitchFamily="34" charset="-122"/>
                <a:cs typeface="DM Sans" pitchFamily="34" charset="-120"/>
              </a:rPr>
              <a:t>V. An toàn vệ sinh lao động đối với nhân viên Xử Lý Bề Mặt</a:t>
            </a:r>
            <a:endParaRPr lang="en-US" sz="3650" dirty="0"/>
          </a:p>
        </p:txBody>
      </p:sp>
      <p:sp>
        <p:nvSpPr>
          <p:cNvPr id="4" name="Shape 1"/>
          <p:cNvSpPr/>
          <p:nvPr/>
        </p:nvSpPr>
        <p:spPr>
          <a:xfrm>
            <a:off x="657344" y="2185154"/>
            <a:ext cx="422553" cy="422553"/>
          </a:xfrm>
          <a:prstGeom prst="roundRect">
            <a:avLst>
              <a:gd name="adj" fmla="val 6668"/>
            </a:avLst>
          </a:prstGeom>
          <a:solidFill>
            <a:srgbClr val="F2EEEE"/>
          </a:solidFill>
          <a:ln/>
        </p:spPr>
      </p:sp>
      <p:sp>
        <p:nvSpPr>
          <p:cNvPr id="5" name="Text 2"/>
          <p:cNvSpPr/>
          <p:nvPr/>
        </p:nvSpPr>
        <p:spPr>
          <a:xfrm>
            <a:off x="819507" y="2255520"/>
            <a:ext cx="98108" cy="281702"/>
          </a:xfrm>
          <a:prstGeom prst="rect">
            <a:avLst/>
          </a:prstGeom>
          <a:noFill/>
          <a:ln/>
        </p:spPr>
        <p:txBody>
          <a:bodyPr wrap="none" lIns="0" tIns="0" rIns="0" bIns="0" rtlCol="0" anchor="t"/>
          <a:lstStyle/>
          <a:p>
            <a:pPr marL="0" indent="0" algn="ctr">
              <a:lnSpc>
                <a:spcPts val="2200"/>
              </a:lnSpc>
              <a:buNone/>
            </a:pPr>
            <a:r>
              <a:rPr lang="en-US" sz="2200" dirty="0">
                <a:solidFill>
                  <a:srgbClr val="464646"/>
                </a:solidFill>
                <a:latin typeface="DM Sans" pitchFamily="34" charset="0"/>
                <a:ea typeface="DM Sans" pitchFamily="34" charset="-122"/>
                <a:cs typeface="DM Sans" pitchFamily="34" charset="-120"/>
              </a:rPr>
              <a:t>1</a:t>
            </a:r>
            <a:endParaRPr lang="en-US" sz="2200" dirty="0"/>
          </a:p>
        </p:txBody>
      </p:sp>
      <p:sp>
        <p:nvSpPr>
          <p:cNvPr id="6" name="Text 3"/>
          <p:cNvSpPr/>
          <p:nvPr/>
        </p:nvSpPr>
        <p:spPr>
          <a:xfrm>
            <a:off x="1267658" y="2185154"/>
            <a:ext cx="2347912" cy="293489"/>
          </a:xfrm>
          <a:prstGeom prst="rect">
            <a:avLst/>
          </a:prstGeom>
          <a:noFill/>
          <a:ln/>
        </p:spPr>
        <p:txBody>
          <a:bodyPr wrap="none" lIns="0" tIns="0" rIns="0" bIns="0" rtlCol="0" anchor="t"/>
          <a:lstStyle/>
          <a:p>
            <a:pPr marL="0" indent="0">
              <a:lnSpc>
                <a:spcPts val="2300"/>
              </a:lnSpc>
              <a:buNone/>
            </a:pPr>
            <a:r>
              <a:rPr lang="en-US" sz="1800" dirty="0">
                <a:solidFill>
                  <a:srgbClr val="464646"/>
                </a:solidFill>
                <a:latin typeface="DM Sans" pitchFamily="34" charset="0"/>
                <a:ea typeface="DM Sans" pitchFamily="34" charset="-122"/>
                <a:cs typeface="DM Sans" pitchFamily="34" charset="-120"/>
              </a:rPr>
              <a:t>Đặc điểm công việc</a:t>
            </a:r>
            <a:endParaRPr lang="en-US" sz="1800" dirty="0"/>
          </a:p>
        </p:txBody>
      </p:sp>
      <p:sp>
        <p:nvSpPr>
          <p:cNvPr id="7" name="Text 4"/>
          <p:cNvSpPr/>
          <p:nvPr/>
        </p:nvSpPr>
        <p:spPr>
          <a:xfrm>
            <a:off x="1267658" y="2591276"/>
            <a:ext cx="7218998" cy="601028"/>
          </a:xfrm>
          <a:prstGeom prst="rect">
            <a:avLst/>
          </a:prstGeom>
          <a:noFill/>
          <a:ln/>
        </p:spPr>
        <p:txBody>
          <a:bodyPr wrap="square" lIns="0" tIns="0" rIns="0" bIns="0" rtlCol="0" anchor="t"/>
          <a:lstStyle/>
          <a:p>
            <a:pPr marL="0" indent="0">
              <a:lnSpc>
                <a:spcPts val="2350"/>
              </a:lnSpc>
              <a:buNone/>
            </a:pPr>
            <a:r>
              <a:rPr lang="en-US" sz="1450" dirty="0">
                <a:solidFill>
                  <a:srgbClr val="464646"/>
                </a:solidFill>
                <a:latin typeface="Inter" pitchFamily="34" charset="0"/>
                <a:ea typeface="Inter" pitchFamily="34" charset="-122"/>
                <a:cs typeface="Inter" pitchFamily="34" charset="-120"/>
              </a:rPr>
              <a:t>Xử lý bề mặt là giai đoạn quan trọng trong quy trình sản xuất sên xe mô tô, nhằm nâng cao độ bền và thẩm mỹ của sản phẩm.</a:t>
            </a:r>
            <a:endParaRPr lang="en-US" sz="1450" dirty="0"/>
          </a:p>
        </p:txBody>
      </p:sp>
      <p:sp>
        <p:nvSpPr>
          <p:cNvPr id="8" name="Shape 5"/>
          <p:cNvSpPr/>
          <p:nvPr/>
        </p:nvSpPr>
        <p:spPr>
          <a:xfrm>
            <a:off x="657344" y="3591282"/>
            <a:ext cx="422553" cy="422553"/>
          </a:xfrm>
          <a:prstGeom prst="roundRect">
            <a:avLst>
              <a:gd name="adj" fmla="val 6668"/>
            </a:avLst>
          </a:prstGeom>
          <a:solidFill>
            <a:srgbClr val="F2EEEE"/>
          </a:solidFill>
          <a:ln/>
        </p:spPr>
      </p:sp>
      <p:sp>
        <p:nvSpPr>
          <p:cNvPr id="9" name="Text 6"/>
          <p:cNvSpPr/>
          <p:nvPr/>
        </p:nvSpPr>
        <p:spPr>
          <a:xfrm>
            <a:off x="787241" y="3661648"/>
            <a:ext cx="162639" cy="281702"/>
          </a:xfrm>
          <a:prstGeom prst="rect">
            <a:avLst/>
          </a:prstGeom>
          <a:noFill/>
          <a:ln/>
        </p:spPr>
        <p:txBody>
          <a:bodyPr wrap="none" lIns="0" tIns="0" rIns="0" bIns="0" rtlCol="0" anchor="t"/>
          <a:lstStyle/>
          <a:p>
            <a:pPr marL="0" indent="0" algn="ctr">
              <a:lnSpc>
                <a:spcPts val="2200"/>
              </a:lnSpc>
              <a:buNone/>
            </a:pPr>
            <a:r>
              <a:rPr lang="en-US" sz="2200" dirty="0">
                <a:solidFill>
                  <a:srgbClr val="464646"/>
                </a:solidFill>
                <a:latin typeface="DM Sans" pitchFamily="34" charset="0"/>
                <a:ea typeface="DM Sans" pitchFamily="34" charset="-122"/>
                <a:cs typeface="DM Sans" pitchFamily="34" charset="-120"/>
              </a:rPr>
              <a:t>2</a:t>
            </a:r>
            <a:endParaRPr lang="en-US" sz="2200" dirty="0"/>
          </a:p>
        </p:txBody>
      </p:sp>
      <p:sp>
        <p:nvSpPr>
          <p:cNvPr id="10" name="Text 7"/>
          <p:cNvSpPr/>
          <p:nvPr/>
        </p:nvSpPr>
        <p:spPr>
          <a:xfrm>
            <a:off x="1267658" y="3591282"/>
            <a:ext cx="2347912" cy="293489"/>
          </a:xfrm>
          <a:prstGeom prst="rect">
            <a:avLst/>
          </a:prstGeom>
          <a:noFill/>
          <a:ln/>
        </p:spPr>
        <p:txBody>
          <a:bodyPr wrap="none" lIns="0" tIns="0" rIns="0" bIns="0" rtlCol="0" anchor="t"/>
          <a:lstStyle/>
          <a:p>
            <a:pPr marL="0" indent="0">
              <a:lnSpc>
                <a:spcPts val="2300"/>
              </a:lnSpc>
              <a:buNone/>
            </a:pPr>
            <a:r>
              <a:rPr lang="en-US" sz="1800" dirty="0">
                <a:solidFill>
                  <a:srgbClr val="464646"/>
                </a:solidFill>
                <a:latin typeface="DM Sans" pitchFamily="34" charset="0"/>
                <a:ea typeface="DM Sans" pitchFamily="34" charset="-122"/>
                <a:cs typeface="DM Sans" pitchFamily="34" charset="-120"/>
              </a:rPr>
              <a:t>Các dạng tai nạn</a:t>
            </a:r>
            <a:endParaRPr lang="en-US" sz="1800" dirty="0"/>
          </a:p>
        </p:txBody>
      </p:sp>
      <p:sp>
        <p:nvSpPr>
          <p:cNvPr id="11" name="Text 8"/>
          <p:cNvSpPr/>
          <p:nvPr/>
        </p:nvSpPr>
        <p:spPr>
          <a:xfrm>
            <a:off x="1267658" y="3997404"/>
            <a:ext cx="7218998" cy="901541"/>
          </a:xfrm>
          <a:prstGeom prst="rect">
            <a:avLst/>
          </a:prstGeom>
          <a:noFill/>
          <a:ln/>
        </p:spPr>
        <p:txBody>
          <a:bodyPr wrap="square" lIns="0" tIns="0" rIns="0" bIns="0" rtlCol="0" anchor="t"/>
          <a:lstStyle/>
          <a:p>
            <a:pPr marL="0" indent="0">
              <a:lnSpc>
                <a:spcPts val="2350"/>
              </a:lnSpc>
              <a:buNone/>
            </a:pPr>
            <a:r>
              <a:rPr lang="en-US" sz="1450" dirty="0">
                <a:solidFill>
                  <a:srgbClr val="464646"/>
                </a:solidFill>
                <a:latin typeface="Inter" pitchFamily="34" charset="0"/>
                <a:ea typeface="Inter" pitchFamily="34" charset="-122"/>
                <a:cs typeface="Inter" pitchFamily="34" charset="-120"/>
              </a:rPr>
              <a:t>Trong quá trình xử lý bề mặt của sên xe mô tô, đặc biệt là các công đoạn mạ chrome, xử lý chống rỉ và sơn phủ, có thể xảy ra nhiều dạng tai nạn lao động nghiêm trọng.</a:t>
            </a:r>
            <a:endParaRPr lang="en-US" sz="1450" dirty="0"/>
          </a:p>
        </p:txBody>
      </p:sp>
      <p:sp>
        <p:nvSpPr>
          <p:cNvPr id="12" name="Shape 9"/>
          <p:cNvSpPr/>
          <p:nvPr/>
        </p:nvSpPr>
        <p:spPr>
          <a:xfrm>
            <a:off x="657344" y="5297924"/>
            <a:ext cx="422553" cy="422553"/>
          </a:xfrm>
          <a:prstGeom prst="roundRect">
            <a:avLst>
              <a:gd name="adj" fmla="val 6668"/>
            </a:avLst>
          </a:prstGeom>
          <a:solidFill>
            <a:srgbClr val="F2EEEE"/>
          </a:solidFill>
          <a:ln/>
        </p:spPr>
      </p:sp>
      <p:sp>
        <p:nvSpPr>
          <p:cNvPr id="13" name="Text 10"/>
          <p:cNvSpPr/>
          <p:nvPr/>
        </p:nvSpPr>
        <p:spPr>
          <a:xfrm>
            <a:off x="784146" y="5368290"/>
            <a:ext cx="168831" cy="281702"/>
          </a:xfrm>
          <a:prstGeom prst="rect">
            <a:avLst/>
          </a:prstGeom>
          <a:noFill/>
          <a:ln/>
        </p:spPr>
        <p:txBody>
          <a:bodyPr wrap="none" lIns="0" tIns="0" rIns="0" bIns="0" rtlCol="0" anchor="t"/>
          <a:lstStyle/>
          <a:p>
            <a:pPr marL="0" indent="0" algn="ctr">
              <a:lnSpc>
                <a:spcPts val="2200"/>
              </a:lnSpc>
              <a:buNone/>
            </a:pPr>
            <a:r>
              <a:rPr lang="en-US" sz="2200" dirty="0">
                <a:solidFill>
                  <a:srgbClr val="464646"/>
                </a:solidFill>
                <a:latin typeface="DM Sans" pitchFamily="34" charset="0"/>
                <a:ea typeface="DM Sans" pitchFamily="34" charset="-122"/>
                <a:cs typeface="DM Sans" pitchFamily="34" charset="-120"/>
              </a:rPr>
              <a:t>3</a:t>
            </a:r>
            <a:endParaRPr lang="en-US" sz="2200" dirty="0"/>
          </a:p>
        </p:txBody>
      </p:sp>
      <p:sp>
        <p:nvSpPr>
          <p:cNvPr id="14" name="Text 11"/>
          <p:cNvSpPr/>
          <p:nvPr/>
        </p:nvSpPr>
        <p:spPr>
          <a:xfrm>
            <a:off x="1267658" y="5297924"/>
            <a:ext cx="3057763" cy="293489"/>
          </a:xfrm>
          <a:prstGeom prst="rect">
            <a:avLst/>
          </a:prstGeom>
          <a:noFill/>
          <a:ln/>
        </p:spPr>
        <p:txBody>
          <a:bodyPr wrap="none" lIns="0" tIns="0" rIns="0" bIns="0" rtlCol="0" anchor="t"/>
          <a:lstStyle/>
          <a:p>
            <a:pPr marL="0" indent="0">
              <a:lnSpc>
                <a:spcPts val="2300"/>
              </a:lnSpc>
              <a:buNone/>
            </a:pPr>
            <a:r>
              <a:rPr lang="en-US" sz="1800" dirty="0">
                <a:solidFill>
                  <a:srgbClr val="464646"/>
                </a:solidFill>
                <a:latin typeface="DM Sans" pitchFamily="34" charset="0"/>
                <a:ea typeface="DM Sans" pitchFamily="34" charset="-122"/>
                <a:cs typeface="DM Sans" pitchFamily="34" charset="-120"/>
              </a:rPr>
              <a:t>Nguyên nhân gây ra tai nạn</a:t>
            </a:r>
            <a:endParaRPr lang="en-US" sz="1800" dirty="0"/>
          </a:p>
        </p:txBody>
      </p:sp>
      <p:sp>
        <p:nvSpPr>
          <p:cNvPr id="15" name="Text 12"/>
          <p:cNvSpPr/>
          <p:nvPr/>
        </p:nvSpPr>
        <p:spPr>
          <a:xfrm>
            <a:off x="1267658" y="5704046"/>
            <a:ext cx="7218998" cy="601028"/>
          </a:xfrm>
          <a:prstGeom prst="rect">
            <a:avLst/>
          </a:prstGeom>
          <a:noFill/>
          <a:ln/>
        </p:spPr>
        <p:txBody>
          <a:bodyPr wrap="square" lIns="0" tIns="0" rIns="0" bIns="0" rtlCol="0" anchor="t"/>
          <a:lstStyle/>
          <a:p>
            <a:pPr marL="0" indent="0">
              <a:lnSpc>
                <a:spcPts val="2350"/>
              </a:lnSpc>
              <a:buNone/>
            </a:pPr>
            <a:r>
              <a:rPr lang="en-US" sz="1450" dirty="0">
                <a:solidFill>
                  <a:srgbClr val="464646"/>
                </a:solidFill>
                <a:latin typeface="Inter" pitchFamily="34" charset="0"/>
                <a:ea typeface="Inter" pitchFamily="34" charset="-122"/>
                <a:cs typeface="Inter" pitchFamily="34" charset="-120"/>
              </a:rPr>
              <a:t>Các tai nạn lao động trong quá trình xử lý bề mặt như mạ chrome, chống rỉ, và sơn phủ thường xuất phát từ nhiều nguyên nhân khác nhau.</a:t>
            </a:r>
            <a:endParaRPr lang="en-US" sz="1450" dirty="0"/>
          </a:p>
        </p:txBody>
      </p:sp>
      <p:sp>
        <p:nvSpPr>
          <p:cNvPr id="16" name="Shape 13"/>
          <p:cNvSpPr/>
          <p:nvPr/>
        </p:nvSpPr>
        <p:spPr>
          <a:xfrm>
            <a:off x="657344" y="6704052"/>
            <a:ext cx="422553" cy="422553"/>
          </a:xfrm>
          <a:prstGeom prst="roundRect">
            <a:avLst>
              <a:gd name="adj" fmla="val 6668"/>
            </a:avLst>
          </a:prstGeom>
          <a:solidFill>
            <a:srgbClr val="F2EEEE"/>
          </a:solidFill>
          <a:ln/>
        </p:spPr>
      </p:sp>
      <p:sp>
        <p:nvSpPr>
          <p:cNvPr id="17" name="Text 14"/>
          <p:cNvSpPr/>
          <p:nvPr/>
        </p:nvSpPr>
        <p:spPr>
          <a:xfrm>
            <a:off x="778669" y="6774418"/>
            <a:ext cx="179784" cy="281702"/>
          </a:xfrm>
          <a:prstGeom prst="rect">
            <a:avLst/>
          </a:prstGeom>
          <a:noFill/>
          <a:ln/>
        </p:spPr>
        <p:txBody>
          <a:bodyPr wrap="none" lIns="0" tIns="0" rIns="0" bIns="0" rtlCol="0" anchor="t"/>
          <a:lstStyle/>
          <a:p>
            <a:pPr marL="0" indent="0" algn="ctr">
              <a:lnSpc>
                <a:spcPts val="2200"/>
              </a:lnSpc>
              <a:buNone/>
            </a:pPr>
            <a:r>
              <a:rPr lang="en-US" sz="2200" dirty="0">
                <a:solidFill>
                  <a:srgbClr val="464646"/>
                </a:solidFill>
                <a:latin typeface="DM Sans" pitchFamily="34" charset="0"/>
                <a:ea typeface="DM Sans" pitchFamily="34" charset="-122"/>
                <a:cs typeface="DM Sans" pitchFamily="34" charset="-120"/>
              </a:rPr>
              <a:t>4</a:t>
            </a:r>
            <a:endParaRPr lang="en-US" sz="2200" dirty="0"/>
          </a:p>
        </p:txBody>
      </p:sp>
      <p:sp>
        <p:nvSpPr>
          <p:cNvPr id="18" name="Text 15"/>
          <p:cNvSpPr/>
          <p:nvPr/>
        </p:nvSpPr>
        <p:spPr>
          <a:xfrm>
            <a:off x="1267658" y="6704052"/>
            <a:ext cx="2566392" cy="293489"/>
          </a:xfrm>
          <a:prstGeom prst="rect">
            <a:avLst/>
          </a:prstGeom>
          <a:noFill/>
          <a:ln/>
        </p:spPr>
        <p:txBody>
          <a:bodyPr wrap="none" lIns="0" tIns="0" rIns="0" bIns="0" rtlCol="0" anchor="t"/>
          <a:lstStyle/>
          <a:p>
            <a:pPr marL="0" indent="0">
              <a:lnSpc>
                <a:spcPts val="2300"/>
              </a:lnSpc>
              <a:buNone/>
            </a:pPr>
            <a:r>
              <a:rPr lang="en-US" sz="1800" dirty="0">
                <a:solidFill>
                  <a:srgbClr val="464646"/>
                </a:solidFill>
                <a:latin typeface="DM Sans" pitchFamily="34" charset="0"/>
                <a:ea typeface="DM Sans" pitchFamily="34" charset="-122"/>
                <a:cs typeface="DM Sans" pitchFamily="34" charset="-120"/>
              </a:rPr>
              <a:t>Biện pháp phòng tránh</a:t>
            </a:r>
            <a:endParaRPr lang="en-US" sz="1800" dirty="0"/>
          </a:p>
        </p:txBody>
      </p:sp>
      <p:sp>
        <p:nvSpPr>
          <p:cNvPr id="19" name="Text 16"/>
          <p:cNvSpPr/>
          <p:nvPr/>
        </p:nvSpPr>
        <p:spPr>
          <a:xfrm>
            <a:off x="1267658" y="7110174"/>
            <a:ext cx="7218998" cy="601028"/>
          </a:xfrm>
          <a:prstGeom prst="rect">
            <a:avLst/>
          </a:prstGeom>
          <a:noFill/>
          <a:ln/>
        </p:spPr>
        <p:txBody>
          <a:bodyPr wrap="square" lIns="0" tIns="0" rIns="0" bIns="0" rtlCol="0" anchor="t"/>
          <a:lstStyle/>
          <a:p>
            <a:pPr marL="0" indent="0">
              <a:lnSpc>
                <a:spcPts val="2350"/>
              </a:lnSpc>
              <a:buNone/>
            </a:pPr>
            <a:r>
              <a:rPr lang="en-US" sz="1450" dirty="0">
                <a:solidFill>
                  <a:srgbClr val="464646"/>
                </a:solidFill>
                <a:latin typeface="Inter" pitchFamily="34" charset="0"/>
                <a:ea typeface="Inter" pitchFamily="34" charset="-122"/>
                <a:cs typeface="Inter" pitchFamily="34" charset="-120"/>
              </a:rPr>
              <a:t>Để phòng tránh tai nạn lao động trong quá trình xử lý bề mặt như mạ chrome, chống rỉ, và sơn phủ, các biện pháp an toàn cần được thực hiện nghiêm túc.</a:t>
            </a:r>
            <a:endParaRPr lang="en-US" sz="14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50437" y="772835"/>
            <a:ext cx="6172200" cy="771525"/>
          </a:xfrm>
          <a:prstGeom prst="rect">
            <a:avLst/>
          </a:prstGeom>
          <a:noFill/>
          <a:ln/>
        </p:spPr>
        <p:txBody>
          <a:bodyPr wrap="none" lIns="0" tIns="0" rIns="0" bIns="0" rtlCol="0" anchor="t"/>
          <a:lstStyle/>
          <a:p>
            <a:pPr marL="0" indent="0">
              <a:lnSpc>
                <a:spcPts val="6050"/>
              </a:lnSpc>
              <a:buNone/>
            </a:pPr>
            <a:r>
              <a:rPr lang="en-US" sz="4850" dirty="0">
                <a:solidFill>
                  <a:srgbClr val="030303"/>
                </a:solidFill>
                <a:latin typeface="DM Sans" pitchFamily="34" charset="0"/>
                <a:ea typeface="DM Sans" pitchFamily="34" charset="-122"/>
                <a:cs typeface="DM Sans" pitchFamily="34" charset="-120"/>
              </a:rPr>
              <a:t>Tham khảo thêm</a:t>
            </a:r>
            <a:endParaRPr lang="en-US" sz="4850" dirty="0"/>
          </a:p>
        </p:txBody>
      </p:sp>
      <p:sp>
        <p:nvSpPr>
          <p:cNvPr id="4" name="Shape 1"/>
          <p:cNvSpPr/>
          <p:nvPr/>
        </p:nvSpPr>
        <p:spPr>
          <a:xfrm>
            <a:off x="6350437" y="1914644"/>
            <a:ext cx="7415927" cy="1422559"/>
          </a:xfrm>
          <a:prstGeom prst="roundRect">
            <a:avLst>
              <a:gd name="adj" fmla="val 2603"/>
            </a:avLst>
          </a:prstGeom>
          <a:solidFill>
            <a:srgbClr val="F2EEEE"/>
          </a:solidFill>
          <a:ln/>
        </p:spPr>
      </p:sp>
      <p:sp>
        <p:nvSpPr>
          <p:cNvPr id="5" name="Text 2"/>
          <p:cNvSpPr/>
          <p:nvPr/>
        </p:nvSpPr>
        <p:spPr>
          <a:xfrm>
            <a:off x="6597253" y="2161461"/>
            <a:ext cx="5486519" cy="385763"/>
          </a:xfrm>
          <a:prstGeom prst="rect">
            <a:avLst/>
          </a:prstGeom>
          <a:noFill/>
          <a:ln/>
        </p:spPr>
        <p:txBody>
          <a:bodyPr wrap="none" lIns="0" tIns="0" rIns="0" bIns="0" rtlCol="0" anchor="t"/>
          <a:lstStyle/>
          <a:p>
            <a:pPr marL="0" indent="0">
              <a:lnSpc>
                <a:spcPts val="3000"/>
              </a:lnSpc>
              <a:buNone/>
            </a:pPr>
            <a:r>
              <a:rPr lang="en-US" sz="2400" dirty="0">
                <a:solidFill>
                  <a:srgbClr val="464646"/>
                </a:solidFill>
                <a:latin typeface="DM Sans" pitchFamily="34" charset="0"/>
                <a:ea typeface="DM Sans" pitchFamily="34" charset="-122"/>
                <a:cs typeface="DM Sans" pitchFamily="34" charset="-120"/>
              </a:rPr>
              <a:t>Bài kiểm tra an toàn lao động nhóm 3</a:t>
            </a:r>
            <a:endParaRPr lang="en-US" sz="2400" dirty="0"/>
          </a:p>
        </p:txBody>
      </p:sp>
      <p:sp>
        <p:nvSpPr>
          <p:cNvPr id="6" name="Text 3"/>
          <p:cNvSpPr/>
          <p:nvPr/>
        </p:nvSpPr>
        <p:spPr>
          <a:xfrm>
            <a:off x="6597253" y="2695337"/>
            <a:ext cx="6922294" cy="395049"/>
          </a:xfrm>
          <a:prstGeom prst="rect">
            <a:avLst/>
          </a:prstGeom>
          <a:noFill/>
          <a:ln/>
        </p:spPr>
        <p:txBody>
          <a:bodyPr wrap="none" lIns="0" tIns="0" rIns="0" bIns="0" rtlCol="0" anchor="t"/>
          <a:lstStyle/>
          <a:p>
            <a:pPr marL="0" indent="0">
              <a:lnSpc>
                <a:spcPts val="3100"/>
              </a:lnSpc>
              <a:buNone/>
            </a:pPr>
            <a:r>
              <a:rPr lang="en-US" sz="1900" dirty="0">
                <a:solidFill>
                  <a:srgbClr val="464646"/>
                </a:solidFill>
                <a:latin typeface="Inter" pitchFamily="34" charset="0"/>
                <a:ea typeface="Inter" pitchFamily="34" charset="-122"/>
                <a:cs typeface="Inter" pitchFamily="34" charset="-120"/>
                <a:hlinkClick r:id="rId4"/>
              </a:rPr>
              <a:t>Trắc nghiệm an toàn lao động nhóm 3</a:t>
            </a:r>
            <a:endParaRPr lang="en-US" sz="1900" dirty="0"/>
          </a:p>
        </p:txBody>
      </p:sp>
      <p:sp>
        <p:nvSpPr>
          <p:cNvPr id="7" name="Shape 4"/>
          <p:cNvSpPr/>
          <p:nvPr/>
        </p:nvSpPr>
        <p:spPr>
          <a:xfrm>
            <a:off x="6350437" y="3584019"/>
            <a:ext cx="7415927" cy="1808321"/>
          </a:xfrm>
          <a:prstGeom prst="roundRect">
            <a:avLst>
              <a:gd name="adj" fmla="val 2048"/>
            </a:avLst>
          </a:prstGeom>
          <a:solidFill>
            <a:srgbClr val="F2EEEE"/>
          </a:solidFill>
          <a:ln/>
        </p:spPr>
      </p:sp>
      <p:sp>
        <p:nvSpPr>
          <p:cNvPr id="8" name="Text 5"/>
          <p:cNvSpPr/>
          <p:nvPr/>
        </p:nvSpPr>
        <p:spPr>
          <a:xfrm>
            <a:off x="6597253" y="3830836"/>
            <a:ext cx="6922294" cy="771525"/>
          </a:xfrm>
          <a:prstGeom prst="rect">
            <a:avLst/>
          </a:prstGeom>
          <a:noFill/>
          <a:ln/>
        </p:spPr>
        <p:txBody>
          <a:bodyPr wrap="square" lIns="0" tIns="0" rIns="0" bIns="0" rtlCol="0" anchor="t"/>
          <a:lstStyle/>
          <a:p>
            <a:pPr marL="0" indent="0">
              <a:lnSpc>
                <a:spcPts val="3000"/>
              </a:lnSpc>
              <a:buNone/>
            </a:pPr>
            <a:r>
              <a:rPr lang="en-US" sz="2400" dirty="0">
                <a:solidFill>
                  <a:srgbClr val="464646"/>
                </a:solidFill>
                <a:latin typeface="DM Sans" pitchFamily="34" charset="0"/>
                <a:ea typeface="DM Sans" pitchFamily="34" charset="-122"/>
                <a:cs typeface="DM Sans" pitchFamily="34" charset="-120"/>
              </a:rPr>
              <a:t>Bảng báo giá dịch vụ huấn luyện an toàn lao động</a:t>
            </a:r>
            <a:endParaRPr lang="en-US" sz="2400" dirty="0"/>
          </a:p>
        </p:txBody>
      </p:sp>
      <p:sp>
        <p:nvSpPr>
          <p:cNvPr id="9" name="Text 6"/>
          <p:cNvSpPr/>
          <p:nvPr/>
        </p:nvSpPr>
        <p:spPr>
          <a:xfrm>
            <a:off x="6597253" y="4750475"/>
            <a:ext cx="6922294" cy="395049"/>
          </a:xfrm>
          <a:prstGeom prst="rect">
            <a:avLst/>
          </a:prstGeom>
          <a:noFill/>
          <a:ln/>
        </p:spPr>
        <p:txBody>
          <a:bodyPr wrap="none" lIns="0" tIns="0" rIns="0" bIns="0" rtlCol="0" anchor="t"/>
          <a:lstStyle/>
          <a:p>
            <a:pPr marL="0" indent="0">
              <a:lnSpc>
                <a:spcPts val="3100"/>
              </a:lnSpc>
              <a:buNone/>
            </a:pPr>
            <a:r>
              <a:rPr lang="en-US" sz="1900" dirty="0">
                <a:solidFill>
                  <a:srgbClr val="464646"/>
                </a:solidFill>
                <a:latin typeface="Inter" pitchFamily="34" charset="0"/>
                <a:ea typeface="Inter" pitchFamily="34" charset="-122"/>
                <a:cs typeface="Inter" pitchFamily="34" charset="-120"/>
                <a:hlinkClick r:id="rId5"/>
              </a:rPr>
              <a:t>Xem chi tiết</a:t>
            </a:r>
            <a:endParaRPr lang="en-US" sz="1900" dirty="0"/>
          </a:p>
        </p:txBody>
      </p:sp>
      <p:sp>
        <p:nvSpPr>
          <p:cNvPr id="10" name="Shape 7"/>
          <p:cNvSpPr/>
          <p:nvPr/>
        </p:nvSpPr>
        <p:spPr>
          <a:xfrm>
            <a:off x="6350437" y="5639157"/>
            <a:ext cx="7415927" cy="1817608"/>
          </a:xfrm>
          <a:prstGeom prst="roundRect">
            <a:avLst>
              <a:gd name="adj" fmla="val 2037"/>
            </a:avLst>
          </a:prstGeom>
          <a:solidFill>
            <a:srgbClr val="F2EEEE"/>
          </a:solidFill>
          <a:ln/>
        </p:spPr>
      </p:sp>
      <p:sp>
        <p:nvSpPr>
          <p:cNvPr id="11" name="Text 8"/>
          <p:cNvSpPr/>
          <p:nvPr/>
        </p:nvSpPr>
        <p:spPr>
          <a:xfrm>
            <a:off x="6597253" y="5885974"/>
            <a:ext cx="3699867" cy="385763"/>
          </a:xfrm>
          <a:prstGeom prst="rect">
            <a:avLst/>
          </a:prstGeom>
          <a:noFill/>
          <a:ln/>
        </p:spPr>
        <p:txBody>
          <a:bodyPr wrap="none" lIns="0" tIns="0" rIns="0" bIns="0" rtlCol="0" anchor="t"/>
          <a:lstStyle/>
          <a:p>
            <a:pPr marL="0" indent="0">
              <a:lnSpc>
                <a:spcPts val="3000"/>
              </a:lnSpc>
              <a:buNone/>
            </a:pPr>
            <a:r>
              <a:rPr lang="en-US" sz="2400" dirty="0">
                <a:solidFill>
                  <a:srgbClr val="464646"/>
                </a:solidFill>
                <a:latin typeface="DM Sans" pitchFamily="34" charset="0"/>
                <a:ea typeface="DM Sans" pitchFamily="34" charset="-122"/>
                <a:cs typeface="DM Sans" pitchFamily="34" charset="-120"/>
              </a:rPr>
              <a:t>Tải về tài liệu (download)</a:t>
            </a:r>
            <a:endParaRPr lang="en-US" sz="2400" dirty="0"/>
          </a:p>
        </p:txBody>
      </p:sp>
      <p:sp>
        <p:nvSpPr>
          <p:cNvPr id="12" name="Text 9"/>
          <p:cNvSpPr/>
          <p:nvPr/>
        </p:nvSpPr>
        <p:spPr>
          <a:xfrm>
            <a:off x="6597253" y="6419850"/>
            <a:ext cx="6922294" cy="790099"/>
          </a:xfrm>
          <a:prstGeom prst="rect">
            <a:avLst/>
          </a:prstGeom>
          <a:noFill/>
          <a:ln/>
        </p:spPr>
        <p:txBody>
          <a:bodyPr wrap="square" lIns="0" tIns="0" rIns="0" bIns="0" rtlCol="0" anchor="t"/>
          <a:lstStyle/>
          <a:p>
            <a:pPr marL="0" indent="0">
              <a:lnSpc>
                <a:spcPts val="3100"/>
              </a:lnSpc>
              <a:buNone/>
            </a:pPr>
            <a:r>
              <a:rPr lang="en-US" sz="1900" dirty="0">
                <a:solidFill>
                  <a:srgbClr val="464646"/>
                </a:solidFill>
                <a:latin typeface="Inter" pitchFamily="34" charset="0"/>
                <a:ea typeface="Inter" pitchFamily="34" charset="-122"/>
                <a:cs typeface="Inter" pitchFamily="34" charset="-120"/>
                <a:hlinkClick r:id="rId6"/>
              </a:rPr>
              <a:t>Download </a:t>
            </a:r>
            <a:r>
              <a:rPr lang="en-US" sz="1900" dirty="0" err="1">
                <a:solidFill>
                  <a:srgbClr val="464646"/>
                </a:solidFill>
                <a:latin typeface="Inter" pitchFamily="34" charset="0"/>
                <a:ea typeface="Inter" pitchFamily="34" charset="-122"/>
                <a:cs typeface="Inter" pitchFamily="34" charset="-120"/>
                <a:hlinkClick r:id="rId6"/>
              </a:rPr>
              <a:t>tài</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liệu</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huấn</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luyện</a:t>
            </a:r>
            <a:r>
              <a:rPr lang="en-US" sz="1900" dirty="0">
                <a:solidFill>
                  <a:srgbClr val="464646"/>
                </a:solidFill>
                <a:latin typeface="Inter" pitchFamily="34" charset="0"/>
                <a:ea typeface="Inter" pitchFamily="34" charset="-122"/>
                <a:cs typeface="Inter" pitchFamily="34" charset="-120"/>
                <a:hlinkClick r:id="rId6"/>
              </a:rPr>
              <a:t> an </a:t>
            </a:r>
            <a:r>
              <a:rPr lang="en-US" sz="1900" dirty="0" err="1">
                <a:solidFill>
                  <a:srgbClr val="464646"/>
                </a:solidFill>
                <a:latin typeface="Inter" pitchFamily="34" charset="0"/>
                <a:ea typeface="Inter" pitchFamily="34" charset="-122"/>
                <a:cs typeface="Inter" pitchFamily="34" charset="-120"/>
                <a:hlinkClick r:id="rId6"/>
              </a:rPr>
              <a:t>toàn</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lao</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động</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sản</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xuất</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Sên</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mô</a:t>
            </a:r>
            <a:r>
              <a:rPr lang="en-US" sz="1900" dirty="0">
                <a:solidFill>
                  <a:srgbClr val="464646"/>
                </a:solidFill>
                <a:latin typeface="Inter" pitchFamily="34" charset="0"/>
                <a:ea typeface="Inter" pitchFamily="34" charset="-122"/>
                <a:cs typeface="Inter" pitchFamily="34" charset="-120"/>
                <a:hlinkClick r:id="rId6"/>
              </a:rPr>
              <a:t> </a:t>
            </a:r>
            <a:r>
              <a:rPr lang="en-US" sz="1900" dirty="0" err="1">
                <a:solidFill>
                  <a:srgbClr val="464646"/>
                </a:solidFill>
                <a:latin typeface="Inter" pitchFamily="34" charset="0"/>
                <a:ea typeface="Inter" pitchFamily="34" charset="-122"/>
                <a:cs typeface="Inter" pitchFamily="34" charset="-120"/>
                <a:hlinkClick r:id="rId6"/>
              </a:rPr>
              <a:t>tô</a:t>
            </a:r>
            <a:endParaRPr lang="en-US" sz="1900" dirty="0"/>
          </a:p>
        </p:txBody>
      </p:sp>
      <p:pic>
        <p:nvPicPr>
          <p:cNvPr id="13" name="Picture 12">
            <a:extLst>
              <a:ext uri="{FF2B5EF4-FFF2-40B4-BE49-F238E27FC236}">
                <a16:creationId xmlns:a16="http://schemas.microsoft.com/office/drawing/2014/main" id="{673DE44B-90B7-1988-9EDD-FC2B70557A28}"/>
              </a:ext>
            </a:extLst>
          </p:cNvPr>
          <p:cNvPicPr>
            <a:picLocks noChangeAspect="1"/>
          </p:cNvPicPr>
          <p:nvPr/>
        </p:nvPicPr>
        <p:blipFill>
          <a:blip r:embed="rId7"/>
          <a:stretch>
            <a:fillRect/>
          </a:stretch>
        </p:blipFill>
        <p:spPr>
          <a:xfrm>
            <a:off x="10741688" y="7147517"/>
            <a:ext cx="3726104" cy="115379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1541</Words>
  <Application>Microsoft Office PowerPoint</Application>
  <PresentationFormat>Custom</PresentationFormat>
  <Paragraphs>105</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DM Sans</vt:lpstr>
      <vt:lpstr>Inter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2024-09-16T08:03:14Z</dcterms:created>
  <dcterms:modified xsi:type="dcterms:W3CDTF">2024-09-16T08:08:07Z</dcterms:modified>
</cp:coreProperties>
</file>