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68" r:id="rId4"/>
    <p:sldId id="258" r:id="rId5"/>
    <p:sldId id="259" r:id="rId6"/>
    <p:sldId id="260" r:id="rId7"/>
    <p:sldId id="261" r:id="rId8"/>
    <p:sldId id="262" r:id="rId9"/>
    <p:sldId id="263" r:id="rId10"/>
    <p:sldId id="264" r:id="rId11"/>
    <p:sldId id="265" r:id="rId12"/>
    <p:sldId id="266" r:id="rId13"/>
    <p:sldId id="267" r:id="rId14"/>
  </p:sldIdLst>
  <p:sldSz cx="14630400" cy="8229600"/>
  <p:notesSz cx="8229600" cy="14630400"/>
  <p:embeddedFontLst>
    <p:embeddedFont>
      <p:font typeface="PT Serif" panose="020A0603040505020204" pitchFamily="18"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760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6A226-F46A-EDD6-30E8-242BD84836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228303-EAB1-583D-A4FD-656D731D1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982EA4-4AA5-3A57-C19E-7B08B3E5E4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537162-9D07-3B99-2994-DE14020F137D}"/>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004478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hyperlink" Target="https://antoannamviet.com/tai-lieu-an-toan-lao-dong-san-xuat-soi-thuy-tinh-va-soi-carbon/"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028793" y="4114740"/>
            <a:ext cx="4872633" cy="3246001"/>
          </a:xfrm>
          <a:prstGeom prst="rect">
            <a:avLst/>
          </a:prstGeom>
        </p:spPr>
      </p:pic>
      <p:sp>
        <p:nvSpPr>
          <p:cNvPr id="4" name="Text 0"/>
          <p:cNvSpPr/>
          <p:nvPr/>
        </p:nvSpPr>
        <p:spPr>
          <a:xfrm>
            <a:off x="859035" y="675203"/>
            <a:ext cx="13118221" cy="4234339"/>
          </a:xfrm>
          <a:prstGeom prst="rect">
            <a:avLst/>
          </a:prstGeom>
          <a:noFill/>
          <a:ln/>
        </p:spPr>
        <p:txBody>
          <a:bodyPr wrap="square" lIns="0" tIns="0" rIns="0" bIns="0" rtlCol="0" anchor="t"/>
          <a:lstStyle/>
          <a:p>
            <a:pPr marL="0" indent="0">
              <a:lnSpc>
                <a:spcPts val="8300"/>
              </a:lnSpc>
              <a:buNone/>
            </a:pPr>
            <a:r>
              <a:rPr lang="en-US" sz="7200" b="1" dirty="0">
                <a:solidFill>
                  <a:srgbClr val="F5F0F0"/>
                </a:solidFill>
                <a:latin typeface="PT Serif" panose="020A0603040505020204" pitchFamily="18" charset="0"/>
                <a:ea typeface="Merriweather" pitchFamily="34" charset="-122"/>
                <a:cs typeface="Merriweather" pitchFamily="34" charset="-120"/>
              </a:rPr>
              <a:t>An </a:t>
            </a:r>
            <a:r>
              <a:rPr lang="en-US" sz="7200" b="1" dirty="0" err="1">
                <a:solidFill>
                  <a:srgbClr val="F5F0F0"/>
                </a:solidFill>
                <a:latin typeface="PT Serif" panose="020A0603040505020204" pitchFamily="18" charset="0"/>
                <a:ea typeface="Merriweather" pitchFamily="34" charset="-122"/>
                <a:cs typeface="Merriweather" pitchFamily="34" charset="-120"/>
              </a:rPr>
              <a:t>Toàn</a:t>
            </a:r>
            <a:r>
              <a:rPr lang="en-US" sz="7200" b="1" dirty="0">
                <a:solidFill>
                  <a:srgbClr val="F5F0F0"/>
                </a:solidFill>
                <a:latin typeface="PT Serif" panose="020A0603040505020204" pitchFamily="18" charset="0"/>
                <a:ea typeface="Merriweather" pitchFamily="34" charset="-122"/>
                <a:cs typeface="Merriweather" pitchFamily="34" charset="-120"/>
              </a:rPr>
              <a:t> Lao </a:t>
            </a:r>
            <a:r>
              <a:rPr lang="en-US" sz="7200" b="1" dirty="0" err="1">
                <a:solidFill>
                  <a:srgbClr val="F5F0F0"/>
                </a:solidFill>
                <a:latin typeface="PT Serif" panose="020A0603040505020204" pitchFamily="18" charset="0"/>
                <a:ea typeface="Merriweather" pitchFamily="34" charset="-122"/>
                <a:cs typeface="Merriweather" pitchFamily="34" charset="-120"/>
              </a:rPr>
              <a:t>Động</a:t>
            </a:r>
            <a:r>
              <a:rPr lang="en-US" sz="7200" b="1" dirty="0">
                <a:solidFill>
                  <a:srgbClr val="F5F0F0"/>
                </a:solidFill>
                <a:latin typeface="PT Serif" panose="020A0603040505020204" pitchFamily="18" charset="0"/>
                <a:ea typeface="Merriweather" pitchFamily="34" charset="-122"/>
                <a:cs typeface="Merriweather" pitchFamily="34" charset="-120"/>
              </a:rPr>
              <a:t> </a:t>
            </a:r>
            <a:r>
              <a:rPr lang="en-US" sz="7200" b="1" dirty="0" err="1">
                <a:solidFill>
                  <a:srgbClr val="F5F0F0"/>
                </a:solidFill>
                <a:latin typeface="PT Serif" panose="020A0603040505020204" pitchFamily="18" charset="0"/>
                <a:ea typeface="Merriweather" pitchFamily="34" charset="-122"/>
                <a:cs typeface="Merriweather" pitchFamily="34" charset="-120"/>
              </a:rPr>
              <a:t>Sản</a:t>
            </a:r>
            <a:r>
              <a:rPr lang="en-US" sz="7200" b="1" dirty="0">
                <a:solidFill>
                  <a:srgbClr val="F5F0F0"/>
                </a:solidFill>
                <a:latin typeface="PT Serif" panose="020A0603040505020204" pitchFamily="18" charset="0"/>
                <a:ea typeface="Merriweather" pitchFamily="34" charset="-122"/>
                <a:cs typeface="Merriweather" pitchFamily="34" charset="-120"/>
              </a:rPr>
              <a:t> </a:t>
            </a:r>
            <a:r>
              <a:rPr lang="en-US" sz="7200" b="1" dirty="0" err="1">
                <a:solidFill>
                  <a:srgbClr val="F5F0F0"/>
                </a:solidFill>
                <a:latin typeface="PT Serif" panose="020A0603040505020204" pitchFamily="18" charset="0"/>
                <a:ea typeface="Merriweather" pitchFamily="34" charset="-122"/>
                <a:cs typeface="Merriweather" pitchFamily="34" charset="-120"/>
              </a:rPr>
              <a:t>Xuất</a:t>
            </a:r>
            <a:r>
              <a:rPr lang="en-US" sz="7200" b="1" dirty="0">
                <a:solidFill>
                  <a:srgbClr val="F5F0F0"/>
                </a:solidFill>
                <a:latin typeface="PT Serif" panose="020A0603040505020204" pitchFamily="18" charset="0"/>
                <a:ea typeface="Merriweather" pitchFamily="34" charset="-122"/>
                <a:cs typeface="Merriweather" pitchFamily="34" charset="-120"/>
              </a:rPr>
              <a:t> </a:t>
            </a:r>
          </a:p>
          <a:p>
            <a:pPr marL="0" indent="0">
              <a:lnSpc>
                <a:spcPts val="8300"/>
              </a:lnSpc>
              <a:buNone/>
            </a:pPr>
            <a:r>
              <a:rPr lang="en-US" sz="7200" b="1" dirty="0" err="1">
                <a:solidFill>
                  <a:srgbClr val="F5F0F0"/>
                </a:solidFill>
                <a:latin typeface="PT Serif" panose="020A0603040505020204" pitchFamily="18" charset="0"/>
                <a:ea typeface="Merriweather" pitchFamily="34" charset="-122"/>
                <a:cs typeface="Merriweather" pitchFamily="34" charset="-120"/>
              </a:rPr>
              <a:t>Sợi</a:t>
            </a:r>
            <a:r>
              <a:rPr lang="en-US" sz="7200" b="1" dirty="0">
                <a:solidFill>
                  <a:srgbClr val="F5F0F0"/>
                </a:solidFill>
                <a:latin typeface="PT Serif" panose="020A0603040505020204" pitchFamily="18" charset="0"/>
                <a:ea typeface="Merriweather" pitchFamily="34" charset="-122"/>
                <a:cs typeface="Merriweather" pitchFamily="34" charset="-120"/>
              </a:rPr>
              <a:t> </a:t>
            </a:r>
            <a:r>
              <a:rPr lang="en-US" sz="7200" b="1" dirty="0" err="1">
                <a:solidFill>
                  <a:srgbClr val="F5F0F0"/>
                </a:solidFill>
                <a:latin typeface="PT Serif" panose="020A0603040505020204" pitchFamily="18" charset="0"/>
                <a:ea typeface="Merriweather" pitchFamily="34" charset="-122"/>
                <a:cs typeface="Merriweather" pitchFamily="34" charset="-120"/>
              </a:rPr>
              <a:t>Thủy</a:t>
            </a:r>
            <a:r>
              <a:rPr lang="en-US" sz="7200" b="1" dirty="0">
                <a:solidFill>
                  <a:srgbClr val="F5F0F0"/>
                </a:solidFill>
                <a:latin typeface="PT Serif" panose="020A0603040505020204" pitchFamily="18" charset="0"/>
                <a:ea typeface="Merriweather" pitchFamily="34" charset="-122"/>
                <a:cs typeface="Merriweather" pitchFamily="34" charset="-120"/>
              </a:rPr>
              <a:t> Tinh </a:t>
            </a:r>
            <a:r>
              <a:rPr lang="en-US" sz="7200" b="1" dirty="0" err="1">
                <a:solidFill>
                  <a:srgbClr val="F5F0F0"/>
                </a:solidFill>
                <a:latin typeface="PT Serif" panose="020A0603040505020204" pitchFamily="18" charset="0"/>
                <a:ea typeface="Merriweather" pitchFamily="34" charset="-122"/>
                <a:cs typeface="Merriweather" pitchFamily="34" charset="-120"/>
              </a:rPr>
              <a:t>Và</a:t>
            </a:r>
            <a:r>
              <a:rPr lang="en-US" sz="7200" b="1" dirty="0">
                <a:solidFill>
                  <a:srgbClr val="F5F0F0"/>
                </a:solidFill>
                <a:latin typeface="PT Serif" panose="020A0603040505020204" pitchFamily="18" charset="0"/>
                <a:ea typeface="Merriweather" pitchFamily="34" charset="-122"/>
                <a:cs typeface="Merriweather" pitchFamily="34" charset="-120"/>
              </a:rPr>
              <a:t> </a:t>
            </a:r>
            <a:r>
              <a:rPr lang="en-US" sz="7200" b="1" dirty="0" err="1">
                <a:solidFill>
                  <a:srgbClr val="F5F0F0"/>
                </a:solidFill>
                <a:latin typeface="PT Serif" panose="020A0603040505020204" pitchFamily="18" charset="0"/>
                <a:ea typeface="Merriweather" pitchFamily="34" charset="-122"/>
                <a:cs typeface="Merriweather" pitchFamily="34" charset="-120"/>
              </a:rPr>
              <a:t>Sợi</a:t>
            </a:r>
            <a:r>
              <a:rPr lang="en-US" sz="7200" b="1" dirty="0">
                <a:solidFill>
                  <a:srgbClr val="F5F0F0"/>
                </a:solidFill>
                <a:latin typeface="PT Serif" panose="020A0603040505020204" pitchFamily="18" charset="0"/>
                <a:ea typeface="Merriweather" pitchFamily="34" charset="-122"/>
                <a:cs typeface="Merriweather" pitchFamily="34" charset="-120"/>
              </a:rPr>
              <a:t> Carbon</a:t>
            </a:r>
            <a:endParaRPr lang="en-US" sz="7200" b="1" dirty="0"/>
          </a:p>
        </p:txBody>
      </p:sp>
      <p:sp>
        <p:nvSpPr>
          <p:cNvPr id="5" name="Text 1"/>
          <p:cNvSpPr/>
          <p:nvPr/>
        </p:nvSpPr>
        <p:spPr>
          <a:xfrm>
            <a:off x="934722" y="4436923"/>
            <a:ext cx="7310274" cy="1571149"/>
          </a:xfrm>
          <a:prstGeom prst="rect">
            <a:avLst/>
          </a:prstGeom>
          <a:noFill/>
          <a:ln/>
        </p:spPr>
        <p:txBody>
          <a:bodyPr wrap="square" lIns="0" tIns="0" rIns="0" bIns="0" rtlCol="0" anchor="t"/>
          <a:lstStyle/>
          <a:p>
            <a:pPr marL="0" indent="0" algn="just">
              <a:lnSpc>
                <a:spcPts val="3050"/>
              </a:lnSpc>
              <a:buNone/>
            </a:pPr>
            <a:r>
              <a:rPr lang="en-US" sz="1900" dirty="0">
                <a:solidFill>
                  <a:srgbClr val="E2E6E9"/>
                </a:solidFill>
                <a:latin typeface="PT Serif" panose="020A0603040505020204" pitchFamily="18" charset="0"/>
                <a:ea typeface="Merriweather" pitchFamily="34" charset="-122"/>
                <a:cs typeface="Merriweather" pitchFamily="34" charset="-120"/>
              </a:rPr>
              <a:t>Bài thuyết </a:t>
            </a:r>
            <a:r>
              <a:rPr lang="en-US" sz="1900" dirty="0" err="1">
                <a:solidFill>
                  <a:srgbClr val="E2E6E9"/>
                </a:solidFill>
                <a:latin typeface="PT Serif" panose="020A0603040505020204" pitchFamily="18" charset="0"/>
                <a:ea typeface="Merriweather" pitchFamily="34" charset="-122"/>
                <a:cs typeface="Merriweather" pitchFamily="34" charset="-120"/>
              </a:rPr>
              <a:t>trình</a:t>
            </a:r>
            <a:r>
              <a:rPr lang="en-US" sz="1900" dirty="0">
                <a:solidFill>
                  <a:srgbClr val="E2E6E9"/>
                </a:solidFill>
                <a:latin typeface="PT Serif" panose="020A0603040505020204" pitchFamily="18" charset="0"/>
                <a:ea typeface="Merriweather" pitchFamily="34" charset="-122"/>
                <a:cs typeface="Merriweather" pitchFamily="34" charset="-120"/>
              </a:rPr>
              <a:t> </a:t>
            </a:r>
            <a:r>
              <a:rPr lang="en-US" sz="1900" dirty="0" err="1">
                <a:solidFill>
                  <a:srgbClr val="E2E6E9"/>
                </a:solidFill>
                <a:latin typeface="PT Serif" panose="020A0603040505020204" pitchFamily="18" charset="0"/>
                <a:ea typeface="Merriweather" pitchFamily="34" charset="-122"/>
                <a:cs typeface="Merriweather" pitchFamily="34" charset="-120"/>
              </a:rPr>
              <a:t>sẽ</a:t>
            </a:r>
            <a:r>
              <a:rPr lang="en-US" sz="1900" dirty="0">
                <a:solidFill>
                  <a:srgbClr val="E2E6E9"/>
                </a:solidFill>
                <a:latin typeface="PT Serif" panose="020A0603040505020204" pitchFamily="18" charset="0"/>
                <a:ea typeface="Merriweather" pitchFamily="34" charset="-122"/>
                <a:cs typeface="Merriweather" pitchFamily="34" charset="-120"/>
              </a:rPr>
              <a:t> thảo luận về an toàn lao động trong sản xuất sợi thủy tinh và sợi carbon, bao gồm các nguy cơ tiềm ẩn, biện pháp phòng tránh và các ví dụ về tai nạn lao động.</a:t>
            </a:r>
            <a:endParaRPr lang="en-US" sz="1900" dirty="0"/>
          </a:p>
        </p:txBody>
      </p:sp>
      <p:sp>
        <p:nvSpPr>
          <p:cNvPr id="6" name="Shape 2"/>
          <p:cNvSpPr/>
          <p:nvPr/>
        </p:nvSpPr>
        <p:spPr>
          <a:xfrm>
            <a:off x="934722" y="6841824"/>
            <a:ext cx="392668" cy="392668"/>
          </a:xfrm>
          <a:prstGeom prst="roundRect">
            <a:avLst>
              <a:gd name="adj" fmla="val 23284519"/>
            </a:avLst>
          </a:prstGeom>
          <a:noFill/>
          <a:ln w="7620">
            <a:solidFill>
              <a:srgbClr val="FFFFFF"/>
            </a:solidFill>
            <a:prstDash val="solid"/>
          </a:ln>
        </p:spPr>
      </p:sp>
      <p:pic>
        <p:nvPicPr>
          <p:cNvPr id="7" name="Image 2" descr="preencoded.png"/>
          <p:cNvPicPr>
            <a:picLocks noChangeAspect="1"/>
          </p:cNvPicPr>
          <p:nvPr/>
        </p:nvPicPr>
        <p:blipFill>
          <a:blip r:embed="rId4"/>
          <a:stretch>
            <a:fillRect/>
          </a:stretch>
        </p:blipFill>
        <p:spPr>
          <a:xfrm>
            <a:off x="942342" y="6849444"/>
            <a:ext cx="377428" cy="377428"/>
          </a:xfrm>
          <a:prstGeom prst="rect">
            <a:avLst/>
          </a:prstGeom>
        </p:spPr>
      </p:pic>
      <p:sp>
        <p:nvSpPr>
          <p:cNvPr id="8" name="Text 3"/>
          <p:cNvSpPr/>
          <p:nvPr/>
        </p:nvSpPr>
        <p:spPr>
          <a:xfrm>
            <a:off x="1450024" y="6823488"/>
            <a:ext cx="3215521" cy="429458"/>
          </a:xfrm>
          <a:prstGeom prst="rect">
            <a:avLst/>
          </a:prstGeom>
          <a:noFill/>
          <a:ln/>
        </p:spPr>
        <p:txBody>
          <a:bodyPr wrap="none" lIns="0" tIns="0" rIns="0" bIns="0" rtlCol="0" anchor="t"/>
          <a:lstStyle/>
          <a:p>
            <a:pPr marL="0" indent="0" algn="l">
              <a:lnSpc>
                <a:spcPts val="3350"/>
              </a:lnSpc>
              <a:buNone/>
            </a:pPr>
            <a:r>
              <a:rPr lang="en-US" sz="24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4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400" dirty="0"/>
          </a:p>
        </p:txBody>
      </p:sp>
      <p:pic>
        <p:nvPicPr>
          <p:cNvPr id="9" name="Picture 8">
            <a:extLst>
              <a:ext uri="{FF2B5EF4-FFF2-40B4-BE49-F238E27FC236}">
                <a16:creationId xmlns:a16="http://schemas.microsoft.com/office/drawing/2014/main" id="{174514BF-1F27-6457-475D-5C8410B8CAFC}"/>
              </a:ext>
            </a:extLst>
          </p:cNvPr>
          <p:cNvPicPr>
            <a:picLocks noChangeAspect="1"/>
          </p:cNvPicPr>
          <p:nvPr/>
        </p:nvPicPr>
        <p:blipFill>
          <a:blip r:embed="rId5"/>
          <a:stretch>
            <a:fillRect/>
          </a:stretch>
        </p:blipFill>
        <p:spPr>
          <a:xfrm>
            <a:off x="12273174" y="7504867"/>
            <a:ext cx="2251497" cy="69718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0"/>
          <p:cNvSpPr/>
          <p:nvPr/>
        </p:nvSpPr>
        <p:spPr>
          <a:xfrm>
            <a:off x="3054727" y="3015372"/>
            <a:ext cx="8520946" cy="569238"/>
          </a:xfrm>
          <a:prstGeom prst="rect">
            <a:avLst/>
          </a:prstGeom>
          <a:noFill/>
          <a:ln/>
        </p:spPr>
        <p:txBody>
          <a:bodyPr wrap="none" lIns="0" tIns="0" rIns="0" bIns="0" rtlCol="0" anchor="t"/>
          <a:lstStyle/>
          <a:p>
            <a:pPr marL="0" indent="0" algn="ctr">
              <a:lnSpc>
                <a:spcPts val="4450"/>
              </a:lnSpc>
              <a:buNone/>
            </a:pPr>
            <a:endParaRPr lang="en-US" sz="4800" dirty="0"/>
          </a:p>
        </p:txBody>
      </p:sp>
      <p:pic>
        <p:nvPicPr>
          <p:cNvPr id="20" name="Picture 19">
            <a:extLst>
              <a:ext uri="{FF2B5EF4-FFF2-40B4-BE49-F238E27FC236}">
                <a16:creationId xmlns:a16="http://schemas.microsoft.com/office/drawing/2014/main" id="{342060BE-4330-E719-AC27-A4EB8D037B49}"/>
              </a:ext>
            </a:extLst>
          </p:cNvPr>
          <p:cNvPicPr>
            <a:picLocks noChangeAspect="1"/>
          </p:cNvPicPr>
          <p:nvPr/>
        </p:nvPicPr>
        <p:blipFill>
          <a:blip r:embed="rId3"/>
          <a:stretch>
            <a:fillRect/>
          </a:stretch>
        </p:blipFill>
        <p:spPr>
          <a:xfrm>
            <a:off x="12273174" y="7504867"/>
            <a:ext cx="2251497" cy="697182"/>
          </a:xfrm>
          <a:prstGeom prst="rect">
            <a:avLst/>
          </a:prstGeom>
        </p:spPr>
      </p:pic>
      <p:pic>
        <p:nvPicPr>
          <p:cNvPr id="25" name="Image 0" descr="preencoded.png">
            <a:extLst>
              <a:ext uri="{FF2B5EF4-FFF2-40B4-BE49-F238E27FC236}">
                <a16:creationId xmlns:a16="http://schemas.microsoft.com/office/drawing/2014/main" id="{26B127E6-DE77-EE79-26FC-87C52027CAB1}"/>
              </a:ext>
            </a:extLst>
          </p:cNvPr>
          <p:cNvPicPr>
            <a:picLocks noChangeAspect="1"/>
          </p:cNvPicPr>
          <p:nvPr/>
        </p:nvPicPr>
        <p:blipFill>
          <a:blip r:embed="rId4"/>
          <a:stretch>
            <a:fillRect/>
          </a:stretch>
        </p:blipFill>
        <p:spPr>
          <a:xfrm>
            <a:off x="9711690" y="2719626"/>
            <a:ext cx="4351020" cy="4411980"/>
          </a:xfrm>
          <a:prstGeom prst="rect">
            <a:avLst/>
          </a:prstGeom>
        </p:spPr>
      </p:pic>
      <p:sp>
        <p:nvSpPr>
          <p:cNvPr id="26" name="Text 0">
            <a:extLst>
              <a:ext uri="{FF2B5EF4-FFF2-40B4-BE49-F238E27FC236}">
                <a16:creationId xmlns:a16="http://schemas.microsoft.com/office/drawing/2014/main" id="{6F605048-0ACC-C0C4-A9B8-0A9F92353CE8}"/>
              </a:ext>
            </a:extLst>
          </p:cNvPr>
          <p:cNvSpPr/>
          <p:nvPr/>
        </p:nvSpPr>
        <p:spPr>
          <a:xfrm>
            <a:off x="798076" y="1009531"/>
            <a:ext cx="9139744" cy="1425178"/>
          </a:xfrm>
          <a:prstGeom prst="rect">
            <a:avLst/>
          </a:prstGeom>
          <a:noFill/>
          <a:ln/>
        </p:spPr>
        <p:txBody>
          <a:bodyPr wrap="square" lIns="0" tIns="0" rIns="0" bIns="0" rtlCol="0" anchor="t"/>
          <a:lstStyle/>
          <a:p>
            <a:pPr marL="0" indent="0">
              <a:lnSpc>
                <a:spcPts val="5600"/>
              </a:lnSpc>
              <a:buNone/>
            </a:pPr>
            <a:r>
              <a:rPr lang="en-US" sz="4450" b="1" dirty="0">
                <a:solidFill>
                  <a:srgbClr val="F5F0F0"/>
                </a:solidFill>
                <a:latin typeface="PT Serif" panose="020A0603040505020204" pitchFamily="18" charset="0"/>
                <a:ea typeface="Merriweather" pitchFamily="34" charset="-122"/>
                <a:cs typeface="Merriweather" pitchFamily="34" charset="-120"/>
              </a:rPr>
              <a:t>Thực Trạng An Toàn Lao Động</a:t>
            </a:r>
            <a:endParaRPr lang="en-US" sz="4450" b="1" dirty="0"/>
          </a:p>
        </p:txBody>
      </p:sp>
      <p:sp>
        <p:nvSpPr>
          <p:cNvPr id="27" name="Shape 1">
            <a:extLst>
              <a:ext uri="{FF2B5EF4-FFF2-40B4-BE49-F238E27FC236}">
                <a16:creationId xmlns:a16="http://schemas.microsoft.com/office/drawing/2014/main" id="{74AC84BB-EA5D-0973-C007-4E17674E3409}"/>
              </a:ext>
            </a:extLst>
          </p:cNvPr>
          <p:cNvSpPr/>
          <p:nvPr/>
        </p:nvSpPr>
        <p:spPr>
          <a:xfrm>
            <a:off x="798076" y="2776657"/>
            <a:ext cx="7547848" cy="1329095"/>
          </a:xfrm>
          <a:prstGeom prst="roundRect">
            <a:avLst>
              <a:gd name="adj" fmla="val 7206"/>
            </a:avLst>
          </a:prstGeom>
          <a:solidFill>
            <a:srgbClr val="204C8E"/>
          </a:solidFill>
          <a:ln w="7620">
            <a:solidFill>
              <a:srgbClr val="3965A7"/>
            </a:solidFill>
            <a:prstDash val="solid"/>
          </a:ln>
        </p:spPr>
      </p:sp>
      <p:sp>
        <p:nvSpPr>
          <p:cNvPr id="28" name="Text 2">
            <a:extLst>
              <a:ext uri="{FF2B5EF4-FFF2-40B4-BE49-F238E27FC236}">
                <a16:creationId xmlns:a16="http://schemas.microsoft.com/office/drawing/2014/main" id="{4E1C94B8-04FF-54AB-4DA7-4286376541A6}"/>
              </a:ext>
            </a:extLst>
          </p:cNvPr>
          <p:cNvSpPr/>
          <p:nvPr/>
        </p:nvSpPr>
        <p:spPr>
          <a:xfrm>
            <a:off x="1033701" y="3012281"/>
            <a:ext cx="2850475"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Vụ</a:t>
            </a:r>
            <a:endParaRPr lang="en-US" sz="2200" dirty="0"/>
          </a:p>
        </p:txBody>
      </p:sp>
      <p:sp>
        <p:nvSpPr>
          <p:cNvPr id="29" name="Text 3">
            <a:extLst>
              <a:ext uri="{FF2B5EF4-FFF2-40B4-BE49-F238E27FC236}">
                <a16:creationId xmlns:a16="http://schemas.microsoft.com/office/drawing/2014/main" id="{77271ED2-1E19-20C9-8E05-D23DF015B808}"/>
              </a:ext>
            </a:extLst>
          </p:cNvPr>
          <p:cNvSpPr/>
          <p:nvPr/>
        </p:nvSpPr>
        <p:spPr>
          <a:xfrm>
            <a:off x="1033701" y="3505319"/>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vụ tai nạn lao động giảm 7,09% so với cùng kỳ năm 2023.</a:t>
            </a:r>
            <a:endParaRPr lang="en-US" sz="1750" dirty="0"/>
          </a:p>
        </p:txBody>
      </p:sp>
      <p:sp>
        <p:nvSpPr>
          <p:cNvPr id="30" name="Shape 4">
            <a:extLst>
              <a:ext uri="{FF2B5EF4-FFF2-40B4-BE49-F238E27FC236}">
                <a16:creationId xmlns:a16="http://schemas.microsoft.com/office/drawing/2014/main" id="{650D3476-9032-F44C-554A-00224F12241C}"/>
              </a:ext>
            </a:extLst>
          </p:cNvPr>
          <p:cNvSpPr/>
          <p:nvPr/>
        </p:nvSpPr>
        <p:spPr>
          <a:xfrm>
            <a:off x="798076" y="4333756"/>
            <a:ext cx="7547848" cy="1329095"/>
          </a:xfrm>
          <a:prstGeom prst="roundRect">
            <a:avLst>
              <a:gd name="adj" fmla="val 7206"/>
            </a:avLst>
          </a:prstGeom>
          <a:solidFill>
            <a:srgbClr val="204C8E"/>
          </a:solidFill>
          <a:ln w="7620">
            <a:solidFill>
              <a:srgbClr val="3965A7"/>
            </a:solidFill>
            <a:prstDash val="solid"/>
          </a:ln>
        </p:spPr>
      </p:sp>
      <p:sp>
        <p:nvSpPr>
          <p:cNvPr id="31" name="Text 5">
            <a:extLst>
              <a:ext uri="{FF2B5EF4-FFF2-40B4-BE49-F238E27FC236}">
                <a16:creationId xmlns:a16="http://schemas.microsoft.com/office/drawing/2014/main" id="{90083277-03C9-4F12-733C-8BF1C4CE9356}"/>
              </a:ext>
            </a:extLst>
          </p:cNvPr>
          <p:cNvSpPr/>
          <p:nvPr/>
        </p:nvSpPr>
        <p:spPr>
          <a:xfrm>
            <a:off x="1033701" y="4569381"/>
            <a:ext cx="3125867"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Người Bị Nạn</a:t>
            </a:r>
            <a:endParaRPr lang="en-US" sz="2200" dirty="0"/>
          </a:p>
        </p:txBody>
      </p:sp>
      <p:sp>
        <p:nvSpPr>
          <p:cNvPr id="32" name="Text 6">
            <a:extLst>
              <a:ext uri="{FF2B5EF4-FFF2-40B4-BE49-F238E27FC236}">
                <a16:creationId xmlns:a16="http://schemas.microsoft.com/office/drawing/2014/main" id="{3F93F0ED-9677-8259-F052-7FBF79A3EC0E}"/>
              </a:ext>
            </a:extLst>
          </p:cNvPr>
          <p:cNvSpPr/>
          <p:nvPr/>
        </p:nvSpPr>
        <p:spPr>
          <a:xfrm>
            <a:off x="1033701" y="50624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nạn giảm 6,04% so với cùng kỳ năm 2023.</a:t>
            </a:r>
            <a:endParaRPr lang="en-US" sz="1750" dirty="0"/>
          </a:p>
        </p:txBody>
      </p:sp>
      <p:sp>
        <p:nvSpPr>
          <p:cNvPr id="33" name="Shape 7">
            <a:extLst>
              <a:ext uri="{FF2B5EF4-FFF2-40B4-BE49-F238E27FC236}">
                <a16:creationId xmlns:a16="http://schemas.microsoft.com/office/drawing/2014/main" id="{970C4F59-1791-889A-FAE3-05A37007F227}"/>
              </a:ext>
            </a:extLst>
          </p:cNvPr>
          <p:cNvSpPr/>
          <p:nvPr/>
        </p:nvSpPr>
        <p:spPr>
          <a:xfrm>
            <a:off x="798076" y="5890855"/>
            <a:ext cx="7547848" cy="1329095"/>
          </a:xfrm>
          <a:prstGeom prst="roundRect">
            <a:avLst>
              <a:gd name="adj" fmla="val 7206"/>
            </a:avLst>
          </a:prstGeom>
          <a:solidFill>
            <a:srgbClr val="204C8E"/>
          </a:solidFill>
          <a:ln w="7620">
            <a:solidFill>
              <a:srgbClr val="3965A7"/>
            </a:solidFill>
            <a:prstDash val="solid"/>
          </a:ln>
        </p:spPr>
      </p:sp>
      <p:sp>
        <p:nvSpPr>
          <p:cNvPr id="34" name="Text 8">
            <a:extLst>
              <a:ext uri="{FF2B5EF4-FFF2-40B4-BE49-F238E27FC236}">
                <a16:creationId xmlns:a16="http://schemas.microsoft.com/office/drawing/2014/main" id="{EE8F182C-CF04-DD90-E5DF-0C16D525B34B}"/>
              </a:ext>
            </a:extLst>
          </p:cNvPr>
          <p:cNvSpPr/>
          <p:nvPr/>
        </p:nvSpPr>
        <p:spPr>
          <a:xfrm>
            <a:off x="1033701" y="6126480"/>
            <a:ext cx="4465558"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Tăng Số Người Bị Thương Nặng</a:t>
            </a:r>
            <a:endParaRPr lang="en-US" sz="2200" dirty="0"/>
          </a:p>
        </p:txBody>
      </p:sp>
      <p:sp>
        <p:nvSpPr>
          <p:cNvPr id="35" name="Text 9">
            <a:extLst>
              <a:ext uri="{FF2B5EF4-FFF2-40B4-BE49-F238E27FC236}">
                <a16:creationId xmlns:a16="http://schemas.microsoft.com/office/drawing/2014/main" id="{0365F621-D78C-9EB6-BAFD-036F12FAF0E3}"/>
              </a:ext>
            </a:extLst>
          </p:cNvPr>
          <p:cNvSpPr/>
          <p:nvPr/>
        </p:nvSpPr>
        <p:spPr>
          <a:xfrm>
            <a:off x="1033701" y="66195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thương nặng tăng 3,32% so với cùng kỳ năm 2023.</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967ED-9CD9-CE3A-4BA4-EB670E62CBD6}"/>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437FCD75-6918-2EC7-B61E-3D1CCA743A67}"/>
              </a:ext>
            </a:extLst>
          </p:cNvPr>
          <p:cNvPicPr>
            <a:picLocks noChangeAspect="1"/>
          </p:cNvPicPr>
          <p:nvPr/>
        </p:nvPicPr>
        <p:blipFill>
          <a:blip r:embed="rId3"/>
          <a:stretch>
            <a:fillRect/>
          </a:stretch>
        </p:blipFill>
        <p:spPr>
          <a:xfrm>
            <a:off x="0" y="0"/>
            <a:ext cx="14630400" cy="2276951"/>
          </a:xfrm>
          <a:prstGeom prst="rect">
            <a:avLst/>
          </a:prstGeom>
        </p:spPr>
      </p:pic>
      <p:sp>
        <p:nvSpPr>
          <p:cNvPr id="3" name="Text 0">
            <a:extLst>
              <a:ext uri="{FF2B5EF4-FFF2-40B4-BE49-F238E27FC236}">
                <a16:creationId xmlns:a16="http://schemas.microsoft.com/office/drawing/2014/main" id="{ADB9276F-FC06-3E80-E71D-ED6813161A06}"/>
              </a:ext>
            </a:extLst>
          </p:cNvPr>
          <p:cNvSpPr/>
          <p:nvPr/>
        </p:nvSpPr>
        <p:spPr>
          <a:xfrm>
            <a:off x="3054727" y="3015372"/>
            <a:ext cx="8520946" cy="569238"/>
          </a:xfrm>
          <a:prstGeom prst="rect">
            <a:avLst/>
          </a:prstGeom>
          <a:noFill/>
          <a:ln/>
        </p:spPr>
        <p:txBody>
          <a:bodyPr wrap="none" lIns="0" tIns="0" rIns="0" bIns="0" rtlCol="0" anchor="t"/>
          <a:lstStyle/>
          <a:p>
            <a:pPr marL="0" indent="0" algn="ctr">
              <a:lnSpc>
                <a:spcPts val="4450"/>
              </a:lnSpc>
              <a:buNone/>
            </a:pPr>
            <a:r>
              <a:rPr lang="en-US" sz="4800" b="1" dirty="0">
                <a:solidFill>
                  <a:srgbClr val="F5F0F0"/>
                </a:solidFill>
                <a:latin typeface="PT Serif" panose="020A0603040505020204" pitchFamily="18" charset="0"/>
                <a:ea typeface="Merriweather" pitchFamily="34" charset="-122"/>
                <a:cs typeface="Merriweather" pitchFamily="34" charset="-120"/>
              </a:rPr>
              <a:t>Tai Nạn Lao Động Trong Sản Xuất Sợi</a:t>
            </a:r>
            <a:endParaRPr lang="en-US" sz="4800" dirty="0"/>
          </a:p>
        </p:txBody>
      </p:sp>
      <p:sp>
        <p:nvSpPr>
          <p:cNvPr id="4" name="Shape 1">
            <a:extLst>
              <a:ext uri="{FF2B5EF4-FFF2-40B4-BE49-F238E27FC236}">
                <a16:creationId xmlns:a16="http://schemas.microsoft.com/office/drawing/2014/main" id="{93C29B69-B0C8-9929-3335-ED0E5BEF9301}"/>
              </a:ext>
            </a:extLst>
          </p:cNvPr>
          <p:cNvSpPr/>
          <p:nvPr/>
        </p:nvSpPr>
        <p:spPr>
          <a:xfrm>
            <a:off x="773906" y="5118497"/>
            <a:ext cx="409813" cy="409813"/>
          </a:xfrm>
          <a:prstGeom prst="roundRect">
            <a:avLst>
              <a:gd name="adj" fmla="val 18669"/>
            </a:avLst>
          </a:prstGeom>
          <a:solidFill>
            <a:srgbClr val="003180"/>
          </a:solidFill>
          <a:ln w="7620">
            <a:solidFill>
              <a:srgbClr val="194A99"/>
            </a:solidFill>
            <a:prstDash val="solid"/>
          </a:ln>
        </p:spPr>
      </p:sp>
      <p:sp>
        <p:nvSpPr>
          <p:cNvPr id="5" name="Text 2">
            <a:extLst>
              <a:ext uri="{FF2B5EF4-FFF2-40B4-BE49-F238E27FC236}">
                <a16:creationId xmlns:a16="http://schemas.microsoft.com/office/drawing/2014/main" id="{894236C1-3252-AFE2-E752-2506E8A39086}"/>
              </a:ext>
            </a:extLst>
          </p:cNvPr>
          <p:cNvSpPr/>
          <p:nvPr/>
        </p:nvSpPr>
        <p:spPr>
          <a:xfrm>
            <a:off x="918686" y="5186720"/>
            <a:ext cx="120253" cy="273248"/>
          </a:xfrm>
          <a:prstGeom prst="rect">
            <a:avLst/>
          </a:prstGeom>
          <a:noFill/>
          <a:ln/>
        </p:spPr>
        <p:txBody>
          <a:bodyPr wrap="none" lIns="0" tIns="0" rIns="0" bIns="0" rtlCol="0" anchor="t"/>
          <a:lstStyle/>
          <a:p>
            <a:pPr marL="0" indent="0" algn="ctr">
              <a:lnSpc>
                <a:spcPts val="2150"/>
              </a:lnSpc>
              <a:buNone/>
            </a:pPr>
            <a:r>
              <a:rPr lang="en-US" sz="2150" dirty="0">
                <a:solidFill>
                  <a:srgbClr val="E2E6E9"/>
                </a:solidFill>
                <a:latin typeface="PT Serif" panose="020A0603040505020204" pitchFamily="18" charset="0"/>
                <a:ea typeface="Merriweather" pitchFamily="34" charset="-122"/>
                <a:cs typeface="Merriweather" pitchFamily="34" charset="-120"/>
              </a:rPr>
              <a:t>1</a:t>
            </a:r>
            <a:endParaRPr lang="en-US" sz="2150" dirty="0"/>
          </a:p>
        </p:txBody>
      </p:sp>
      <p:sp>
        <p:nvSpPr>
          <p:cNvPr id="6" name="Text 3">
            <a:extLst>
              <a:ext uri="{FF2B5EF4-FFF2-40B4-BE49-F238E27FC236}">
                <a16:creationId xmlns:a16="http://schemas.microsoft.com/office/drawing/2014/main" id="{0A13D960-4548-9EE6-6351-626DF8B92D09}"/>
              </a:ext>
            </a:extLst>
          </p:cNvPr>
          <p:cNvSpPr/>
          <p:nvPr/>
        </p:nvSpPr>
        <p:spPr>
          <a:xfrm>
            <a:off x="1365765" y="5118497"/>
            <a:ext cx="2276951" cy="284559"/>
          </a:xfrm>
          <a:prstGeom prst="rect">
            <a:avLst/>
          </a:prstGeom>
          <a:noFill/>
          <a:ln/>
        </p:spPr>
        <p:txBody>
          <a:bodyPr wrap="none" lIns="0" tIns="0" rIns="0" bIns="0" rtlCol="0" anchor="t"/>
          <a:lstStyle/>
          <a:p>
            <a:pPr marL="0" indent="0">
              <a:lnSpc>
                <a:spcPts val="2200"/>
              </a:lnSpc>
              <a:buNone/>
            </a:pPr>
            <a:r>
              <a:rPr lang="en-US" sz="2000" b="1" dirty="0">
                <a:solidFill>
                  <a:srgbClr val="E2E6E9"/>
                </a:solidFill>
                <a:latin typeface="PT Serif" panose="020A0603040505020204" pitchFamily="18" charset="0"/>
                <a:ea typeface="Merriweather" pitchFamily="34" charset="-122"/>
                <a:cs typeface="Merriweather" pitchFamily="34" charset="-120"/>
              </a:rPr>
              <a:t>Vụ Nổ Lò Nung</a:t>
            </a:r>
            <a:endParaRPr lang="en-US" sz="2000" b="1" dirty="0"/>
          </a:p>
        </p:txBody>
      </p:sp>
      <p:sp>
        <p:nvSpPr>
          <p:cNvPr id="7" name="Text 4">
            <a:extLst>
              <a:ext uri="{FF2B5EF4-FFF2-40B4-BE49-F238E27FC236}">
                <a16:creationId xmlns:a16="http://schemas.microsoft.com/office/drawing/2014/main" id="{4295CA6E-75D3-A6EE-C142-A6AEC982EA75}"/>
              </a:ext>
            </a:extLst>
          </p:cNvPr>
          <p:cNvSpPr/>
          <p:nvPr/>
        </p:nvSpPr>
        <p:spPr>
          <a:xfrm>
            <a:off x="1411366" y="5403056"/>
            <a:ext cx="12763619" cy="291465"/>
          </a:xfrm>
          <a:prstGeom prst="rect">
            <a:avLst/>
          </a:prstGeom>
          <a:noFill/>
          <a:ln/>
        </p:spPr>
        <p:txBody>
          <a:bodyPr wrap="none" lIns="0" tIns="0" rIns="0" bIns="0" rtlCol="0" anchor="t"/>
          <a:lstStyle/>
          <a:p>
            <a:pPr marL="0" indent="0">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Nguy cơ cháy nổ do nhiệt độ cao trong lò nung.</a:t>
            </a:r>
            <a:endParaRPr lang="en-US" sz="1400" dirty="0"/>
          </a:p>
        </p:txBody>
      </p:sp>
      <p:sp>
        <p:nvSpPr>
          <p:cNvPr id="8" name="Shape 5">
            <a:extLst>
              <a:ext uri="{FF2B5EF4-FFF2-40B4-BE49-F238E27FC236}">
                <a16:creationId xmlns:a16="http://schemas.microsoft.com/office/drawing/2014/main" id="{73FB718C-07BD-55C5-80FF-03611E751E14}"/>
              </a:ext>
            </a:extLst>
          </p:cNvPr>
          <p:cNvSpPr/>
          <p:nvPr/>
        </p:nvSpPr>
        <p:spPr>
          <a:xfrm>
            <a:off x="773906" y="6190655"/>
            <a:ext cx="409813" cy="409813"/>
          </a:xfrm>
          <a:prstGeom prst="roundRect">
            <a:avLst>
              <a:gd name="adj" fmla="val 18669"/>
            </a:avLst>
          </a:prstGeom>
          <a:solidFill>
            <a:srgbClr val="003180"/>
          </a:solidFill>
          <a:ln w="7620">
            <a:solidFill>
              <a:srgbClr val="194A99"/>
            </a:solidFill>
            <a:prstDash val="solid"/>
          </a:ln>
        </p:spPr>
      </p:sp>
      <p:sp>
        <p:nvSpPr>
          <p:cNvPr id="9" name="Text 6">
            <a:extLst>
              <a:ext uri="{FF2B5EF4-FFF2-40B4-BE49-F238E27FC236}">
                <a16:creationId xmlns:a16="http://schemas.microsoft.com/office/drawing/2014/main" id="{7B04573F-0995-7760-EC9A-C5C2ECB3B281}"/>
              </a:ext>
            </a:extLst>
          </p:cNvPr>
          <p:cNvSpPr/>
          <p:nvPr/>
        </p:nvSpPr>
        <p:spPr>
          <a:xfrm>
            <a:off x="897135" y="6258878"/>
            <a:ext cx="163354" cy="273248"/>
          </a:xfrm>
          <a:prstGeom prst="rect">
            <a:avLst/>
          </a:prstGeom>
          <a:noFill/>
          <a:ln/>
        </p:spPr>
        <p:txBody>
          <a:bodyPr wrap="none" lIns="0" tIns="0" rIns="0" bIns="0" rtlCol="0" anchor="t"/>
          <a:lstStyle/>
          <a:p>
            <a:pPr marL="0" indent="0" algn="ctr">
              <a:lnSpc>
                <a:spcPts val="2150"/>
              </a:lnSpc>
              <a:buNone/>
            </a:pPr>
            <a:r>
              <a:rPr lang="en-US" sz="2150" dirty="0">
                <a:solidFill>
                  <a:srgbClr val="E2E6E9"/>
                </a:solidFill>
                <a:latin typeface="PT Serif" panose="020A0603040505020204" pitchFamily="18" charset="0"/>
                <a:ea typeface="Merriweather" pitchFamily="34" charset="-122"/>
                <a:cs typeface="Merriweather" pitchFamily="34" charset="-120"/>
              </a:rPr>
              <a:t>2</a:t>
            </a:r>
            <a:endParaRPr lang="en-US" sz="2150" dirty="0"/>
          </a:p>
        </p:txBody>
      </p:sp>
      <p:sp>
        <p:nvSpPr>
          <p:cNvPr id="10" name="Text 7">
            <a:extLst>
              <a:ext uri="{FF2B5EF4-FFF2-40B4-BE49-F238E27FC236}">
                <a16:creationId xmlns:a16="http://schemas.microsoft.com/office/drawing/2014/main" id="{E9743F13-3BE4-4397-B2A6-76556C2B29F3}"/>
              </a:ext>
            </a:extLst>
          </p:cNvPr>
          <p:cNvSpPr/>
          <p:nvPr/>
        </p:nvSpPr>
        <p:spPr>
          <a:xfrm>
            <a:off x="1365765" y="6190655"/>
            <a:ext cx="2276951" cy="284559"/>
          </a:xfrm>
          <a:prstGeom prst="rect">
            <a:avLst/>
          </a:prstGeom>
          <a:noFill/>
          <a:ln/>
        </p:spPr>
        <p:txBody>
          <a:bodyPr wrap="none" lIns="0" tIns="0" rIns="0" bIns="0" rtlCol="0" anchor="t"/>
          <a:lstStyle/>
          <a:p>
            <a:pPr marL="0" indent="0">
              <a:lnSpc>
                <a:spcPts val="2200"/>
              </a:lnSpc>
              <a:buNone/>
            </a:pPr>
            <a:r>
              <a:rPr lang="en-US" sz="2000" b="1" dirty="0">
                <a:solidFill>
                  <a:srgbClr val="E2E6E9"/>
                </a:solidFill>
                <a:latin typeface="PT Serif" panose="020A0603040505020204" pitchFamily="18" charset="0"/>
                <a:ea typeface="Merriweather" pitchFamily="34" charset="-122"/>
                <a:cs typeface="Merriweather" pitchFamily="34" charset="-120"/>
              </a:rPr>
              <a:t>Tai Nạn Máy Cắt</a:t>
            </a:r>
            <a:endParaRPr lang="en-US" sz="2000" b="1" dirty="0"/>
          </a:p>
        </p:txBody>
      </p:sp>
      <p:sp>
        <p:nvSpPr>
          <p:cNvPr id="11" name="Text 8">
            <a:extLst>
              <a:ext uri="{FF2B5EF4-FFF2-40B4-BE49-F238E27FC236}">
                <a16:creationId xmlns:a16="http://schemas.microsoft.com/office/drawing/2014/main" id="{20121140-13AF-583F-1C14-95D476E20755}"/>
              </a:ext>
            </a:extLst>
          </p:cNvPr>
          <p:cNvSpPr/>
          <p:nvPr/>
        </p:nvSpPr>
        <p:spPr>
          <a:xfrm>
            <a:off x="1411366" y="6475214"/>
            <a:ext cx="12763619" cy="291465"/>
          </a:xfrm>
          <a:prstGeom prst="rect">
            <a:avLst/>
          </a:prstGeom>
          <a:noFill/>
          <a:ln/>
        </p:spPr>
        <p:txBody>
          <a:bodyPr wrap="none" lIns="0" tIns="0" rIns="0" bIns="0" rtlCol="0" anchor="t"/>
          <a:lstStyle/>
          <a:p>
            <a:pPr marL="0" indent="0">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Nguy cơ bị cắt hoặc trầy xước do máy cắt sợi carbon.</a:t>
            </a:r>
            <a:endParaRPr lang="en-US" sz="1400" dirty="0"/>
          </a:p>
        </p:txBody>
      </p:sp>
      <p:sp>
        <p:nvSpPr>
          <p:cNvPr id="12" name="Shape 9">
            <a:extLst>
              <a:ext uri="{FF2B5EF4-FFF2-40B4-BE49-F238E27FC236}">
                <a16:creationId xmlns:a16="http://schemas.microsoft.com/office/drawing/2014/main" id="{E1E3C7A3-FA5A-A1A8-B6F4-0BF6BF2574A1}"/>
              </a:ext>
            </a:extLst>
          </p:cNvPr>
          <p:cNvSpPr/>
          <p:nvPr/>
        </p:nvSpPr>
        <p:spPr>
          <a:xfrm>
            <a:off x="7793176" y="5130607"/>
            <a:ext cx="409813" cy="409813"/>
          </a:xfrm>
          <a:prstGeom prst="roundRect">
            <a:avLst>
              <a:gd name="adj" fmla="val 18669"/>
            </a:avLst>
          </a:prstGeom>
          <a:solidFill>
            <a:srgbClr val="003180"/>
          </a:solidFill>
          <a:ln w="7620">
            <a:solidFill>
              <a:srgbClr val="194A99"/>
            </a:solidFill>
            <a:prstDash val="solid"/>
          </a:ln>
        </p:spPr>
      </p:sp>
      <p:sp>
        <p:nvSpPr>
          <p:cNvPr id="13" name="Text 10">
            <a:extLst>
              <a:ext uri="{FF2B5EF4-FFF2-40B4-BE49-F238E27FC236}">
                <a16:creationId xmlns:a16="http://schemas.microsoft.com/office/drawing/2014/main" id="{8F4E5025-E23D-592B-AA3F-58BFD556A3C2}"/>
              </a:ext>
            </a:extLst>
          </p:cNvPr>
          <p:cNvSpPr/>
          <p:nvPr/>
        </p:nvSpPr>
        <p:spPr>
          <a:xfrm>
            <a:off x="7921525" y="5198830"/>
            <a:ext cx="152995" cy="273248"/>
          </a:xfrm>
          <a:prstGeom prst="rect">
            <a:avLst/>
          </a:prstGeom>
          <a:noFill/>
          <a:ln/>
        </p:spPr>
        <p:txBody>
          <a:bodyPr wrap="none" lIns="0" tIns="0" rIns="0" bIns="0" rtlCol="0" anchor="t"/>
          <a:lstStyle/>
          <a:p>
            <a:pPr marL="0" indent="0" algn="ctr">
              <a:lnSpc>
                <a:spcPts val="2150"/>
              </a:lnSpc>
              <a:buNone/>
            </a:pPr>
            <a:r>
              <a:rPr lang="en-US" sz="2150" dirty="0">
                <a:solidFill>
                  <a:srgbClr val="E2E6E9"/>
                </a:solidFill>
                <a:latin typeface="PT Serif" panose="020A0603040505020204" pitchFamily="18" charset="0"/>
                <a:ea typeface="Merriweather" pitchFamily="34" charset="-122"/>
                <a:cs typeface="Merriweather" pitchFamily="34" charset="-120"/>
              </a:rPr>
              <a:t>3</a:t>
            </a:r>
            <a:endParaRPr lang="en-US" sz="2150" dirty="0"/>
          </a:p>
        </p:txBody>
      </p:sp>
      <p:sp>
        <p:nvSpPr>
          <p:cNvPr id="14" name="Text 11">
            <a:extLst>
              <a:ext uri="{FF2B5EF4-FFF2-40B4-BE49-F238E27FC236}">
                <a16:creationId xmlns:a16="http://schemas.microsoft.com/office/drawing/2014/main" id="{0F6A38FE-AB95-ED96-F1D3-6F38BFCA57E8}"/>
              </a:ext>
            </a:extLst>
          </p:cNvPr>
          <p:cNvSpPr/>
          <p:nvPr/>
        </p:nvSpPr>
        <p:spPr>
          <a:xfrm>
            <a:off x="8385035" y="5130607"/>
            <a:ext cx="2276951" cy="284559"/>
          </a:xfrm>
          <a:prstGeom prst="rect">
            <a:avLst/>
          </a:prstGeom>
          <a:noFill/>
          <a:ln/>
        </p:spPr>
        <p:txBody>
          <a:bodyPr wrap="none" lIns="0" tIns="0" rIns="0" bIns="0" rtlCol="0" anchor="t"/>
          <a:lstStyle/>
          <a:p>
            <a:pPr marL="0" indent="0">
              <a:lnSpc>
                <a:spcPts val="2200"/>
              </a:lnSpc>
              <a:buNone/>
            </a:pPr>
            <a:r>
              <a:rPr lang="en-US" sz="2000" b="1" dirty="0">
                <a:solidFill>
                  <a:srgbClr val="E2E6E9"/>
                </a:solidFill>
                <a:latin typeface="PT Serif" panose="020A0603040505020204" pitchFamily="18" charset="0"/>
                <a:ea typeface="Merriweather" pitchFamily="34" charset="-122"/>
                <a:cs typeface="Merriweather" pitchFamily="34" charset="-120"/>
              </a:rPr>
              <a:t>Sự Cố Hóa Chất</a:t>
            </a:r>
            <a:endParaRPr lang="en-US" sz="2000" b="1" dirty="0"/>
          </a:p>
        </p:txBody>
      </p:sp>
      <p:sp>
        <p:nvSpPr>
          <p:cNvPr id="15" name="Text 12">
            <a:extLst>
              <a:ext uri="{FF2B5EF4-FFF2-40B4-BE49-F238E27FC236}">
                <a16:creationId xmlns:a16="http://schemas.microsoft.com/office/drawing/2014/main" id="{5DE44683-5868-A8EA-C019-EB3CA57B1B89}"/>
              </a:ext>
            </a:extLst>
          </p:cNvPr>
          <p:cNvSpPr/>
          <p:nvPr/>
        </p:nvSpPr>
        <p:spPr>
          <a:xfrm>
            <a:off x="8430636" y="5415166"/>
            <a:ext cx="6245365" cy="291465"/>
          </a:xfrm>
          <a:prstGeom prst="rect">
            <a:avLst/>
          </a:prstGeom>
          <a:noFill/>
          <a:ln/>
        </p:spPr>
        <p:txBody>
          <a:bodyPr wrap="none" lIns="0" tIns="0" rIns="0" bIns="0" rtlCol="0" anchor="t"/>
          <a:lstStyle/>
          <a:p>
            <a:pPr marL="0" indent="0">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Nguy cơ tiếp xúc với hóa chất độc hại trong quá trình sản xuất.</a:t>
            </a:r>
            <a:endParaRPr lang="en-US" sz="1400" dirty="0"/>
          </a:p>
        </p:txBody>
      </p:sp>
      <p:sp>
        <p:nvSpPr>
          <p:cNvPr id="16" name="Shape 13">
            <a:extLst>
              <a:ext uri="{FF2B5EF4-FFF2-40B4-BE49-F238E27FC236}">
                <a16:creationId xmlns:a16="http://schemas.microsoft.com/office/drawing/2014/main" id="{3799CFFA-AD58-0C80-8C1A-86C0786EB809}"/>
              </a:ext>
            </a:extLst>
          </p:cNvPr>
          <p:cNvSpPr/>
          <p:nvPr/>
        </p:nvSpPr>
        <p:spPr>
          <a:xfrm>
            <a:off x="7793176" y="6202765"/>
            <a:ext cx="409813" cy="409813"/>
          </a:xfrm>
          <a:prstGeom prst="roundRect">
            <a:avLst>
              <a:gd name="adj" fmla="val 18669"/>
            </a:avLst>
          </a:prstGeom>
          <a:solidFill>
            <a:srgbClr val="003180"/>
          </a:solidFill>
          <a:ln w="7620">
            <a:solidFill>
              <a:srgbClr val="194A99"/>
            </a:solidFill>
            <a:prstDash val="solid"/>
          </a:ln>
        </p:spPr>
      </p:sp>
      <p:sp>
        <p:nvSpPr>
          <p:cNvPr id="17" name="Text 14">
            <a:extLst>
              <a:ext uri="{FF2B5EF4-FFF2-40B4-BE49-F238E27FC236}">
                <a16:creationId xmlns:a16="http://schemas.microsoft.com/office/drawing/2014/main" id="{2D2F2B60-F6EE-D89F-BBDA-1A7F0D516D04}"/>
              </a:ext>
            </a:extLst>
          </p:cNvPr>
          <p:cNvSpPr/>
          <p:nvPr/>
        </p:nvSpPr>
        <p:spPr>
          <a:xfrm>
            <a:off x="7910095" y="6270988"/>
            <a:ext cx="175974" cy="273248"/>
          </a:xfrm>
          <a:prstGeom prst="rect">
            <a:avLst/>
          </a:prstGeom>
          <a:noFill/>
          <a:ln/>
        </p:spPr>
        <p:txBody>
          <a:bodyPr wrap="none" lIns="0" tIns="0" rIns="0" bIns="0" rtlCol="0" anchor="t"/>
          <a:lstStyle/>
          <a:p>
            <a:pPr marL="0" indent="0" algn="ctr">
              <a:lnSpc>
                <a:spcPts val="2150"/>
              </a:lnSpc>
              <a:buNone/>
            </a:pPr>
            <a:r>
              <a:rPr lang="en-US" sz="2150" dirty="0">
                <a:solidFill>
                  <a:srgbClr val="E2E6E9"/>
                </a:solidFill>
                <a:latin typeface="PT Serif" panose="020A0603040505020204" pitchFamily="18" charset="0"/>
                <a:ea typeface="Merriweather" pitchFamily="34" charset="-122"/>
                <a:cs typeface="Merriweather" pitchFamily="34" charset="-120"/>
              </a:rPr>
              <a:t>4</a:t>
            </a:r>
            <a:endParaRPr lang="en-US" sz="2150" dirty="0"/>
          </a:p>
        </p:txBody>
      </p:sp>
      <p:sp>
        <p:nvSpPr>
          <p:cNvPr id="18" name="Text 15">
            <a:extLst>
              <a:ext uri="{FF2B5EF4-FFF2-40B4-BE49-F238E27FC236}">
                <a16:creationId xmlns:a16="http://schemas.microsoft.com/office/drawing/2014/main" id="{C0DCC3B2-D25F-2F72-A705-96AEBE4A0F17}"/>
              </a:ext>
            </a:extLst>
          </p:cNvPr>
          <p:cNvSpPr/>
          <p:nvPr/>
        </p:nvSpPr>
        <p:spPr>
          <a:xfrm>
            <a:off x="8385035" y="6202765"/>
            <a:ext cx="2276951" cy="284559"/>
          </a:xfrm>
          <a:prstGeom prst="rect">
            <a:avLst/>
          </a:prstGeom>
          <a:noFill/>
          <a:ln/>
        </p:spPr>
        <p:txBody>
          <a:bodyPr wrap="none" lIns="0" tIns="0" rIns="0" bIns="0" rtlCol="0" anchor="t"/>
          <a:lstStyle/>
          <a:p>
            <a:pPr marL="0" indent="0">
              <a:lnSpc>
                <a:spcPts val="2200"/>
              </a:lnSpc>
              <a:buNone/>
            </a:pPr>
            <a:r>
              <a:rPr lang="en-US" sz="2000" b="1" dirty="0">
                <a:solidFill>
                  <a:srgbClr val="E2E6E9"/>
                </a:solidFill>
                <a:latin typeface="PT Serif" panose="020A0603040505020204" pitchFamily="18" charset="0"/>
                <a:ea typeface="Merriweather" pitchFamily="34" charset="-122"/>
                <a:cs typeface="Merriweather" pitchFamily="34" charset="-120"/>
              </a:rPr>
              <a:t>Nguy Cơ Cháy Nổ</a:t>
            </a:r>
            <a:endParaRPr lang="en-US" sz="2000" b="1" dirty="0"/>
          </a:p>
        </p:txBody>
      </p:sp>
      <p:sp>
        <p:nvSpPr>
          <p:cNvPr id="19" name="Text 16">
            <a:extLst>
              <a:ext uri="{FF2B5EF4-FFF2-40B4-BE49-F238E27FC236}">
                <a16:creationId xmlns:a16="http://schemas.microsoft.com/office/drawing/2014/main" id="{B503831E-8BE0-207A-B93D-915A9493405D}"/>
              </a:ext>
            </a:extLst>
          </p:cNvPr>
          <p:cNvSpPr/>
          <p:nvPr/>
        </p:nvSpPr>
        <p:spPr>
          <a:xfrm>
            <a:off x="8430636" y="6487324"/>
            <a:ext cx="6245365" cy="291465"/>
          </a:xfrm>
          <a:prstGeom prst="rect">
            <a:avLst/>
          </a:prstGeom>
          <a:noFill/>
          <a:ln/>
        </p:spPr>
        <p:txBody>
          <a:bodyPr wrap="none" lIns="0" tIns="0" rIns="0" bIns="0" rtlCol="0" anchor="t"/>
          <a:lstStyle/>
          <a:p>
            <a:pPr marL="0" indent="0">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Nguy cơ cháy nổ do các vật liệu dễ cháy trong nhà máy.</a:t>
            </a:r>
            <a:endParaRPr lang="en-US" sz="1400" dirty="0"/>
          </a:p>
        </p:txBody>
      </p:sp>
      <p:pic>
        <p:nvPicPr>
          <p:cNvPr id="20" name="Picture 19">
            <a:extLst>
              <a:ext uri="{FF2B5EF4-FFF2-40B4-BE49-F238E27FC236}">
                <a16:creationId xmlns:a16="http://schemas.microsoft.com/office/drawing/2014/main" id="{1960122E-30FE-081A-9972-5A5D2DC45A21}"/>
              </a:ext>
            </a:extLst>
          </p:cNvPr>
          <p:cNvPicPr>
            <a:picLocks noChangeAspect="1"/>
          </p:cNvPicPr>
          <p:nvPr/>
        </p:nvPicPr>
        <p:blipFill>
          <a:blip r:embed="rId4"/>
          <a:stretch>
            <a:fillRect/>
          </a:stretch>
        </p:blipFill>
        <p:spPr>
          <a:xfrm>
            <a:off x="12273174" y="7504867"/>
            <a:ext cx="2251497" cy="697182"/>
          </a:xfrm>
          <a:prstGeom prst="rect">
            <a:avLst/>
          </a:prstGeom>
        </p:spPr>
      </p:pic>
    </p:spTree>
    <p:extLst>
      <p:ext uri="{BB962C8B-B14F-4D97-AF65-F5344CB8AC3E}">
        <p14:creationId xmlns:p14="http://schemas.microsoft.com/office/powerpoint/2010/main" val="3511214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3172"/>
          </a:xfrm>
          <a:prstGeom prst="rect">
            <a:avLst/>
          </a:prstGeom>
        </p:spPr>
      </p:pic>
      <p:sp>
        <p:nvSpPr>
          <p:cNvPr id="3" name="Text 0"/>
          <p:cNvSpPr/>
          <p:nvPr/>
        </p:nvSpPr>
        <p:spPr>
          <a:xfrm>
            <a:off x="6292810" y="633532"/>
            <a:ext cx="7531179" cy="1439942"/>
          </a:xfrm>
          <a:prstGeom prst="rect">
            <a:avLst/>
          </a:prstGeom>
          <a:noFill/>
          <a:ln/>
        </p:spPr>
        <p:txBody>
          <a:bodyPr wrap="square" lIns="0" tIns="0" rIns="0" bIns="0" rtlCol="0" anchor="t"/>
          <a:lstStyle/>
          <a:p>
            <a:pPr marL="0" indent="0">
              <a:lnSpc>
                <a:spcPts val="5650"/>
              </a:lnSpc>
              <a:buNone/>
            </a:pPr>
            <a:r>
              <a:rPr lang="en-US" sz="4500" b="1" dirty="0">
                <a:solidFill>
                  <a:srgbClr val="F5F0F0"/>
                </a:solidFill>
                <a:latin typeface="PT Serif" panose="020A0603040505020204" pitchFamily="18" charset="0"/>
                <a:ea typeface="Merriweather" pitchFamily="34" charset="-122"/>
                <a:cs typeface="Merriweather" pitchFamily="34" charset="-120"/>
              </a:rPr>
              <a:t>I. Công đoạn Chế Tạo Sợi Thủy Tinh</a:t>
            </a:r>
            <a:endParaRPr lang="en-US" sz="4500" b="1" dirty="0"/>
          </a:p>
        </p:txBody>
      </p:sp>
      <p:sp>
        <p:nvSpPr>
          <p:cNvPr id="4" name="Shape 1"/>
          <p:cNvSpPr/>
          <p:nvPr/>
        </p:nvSpPr>
        <p:spPr>
          <a:xfrm>
            <a:off x="6623090" y="2418993"/>
            <a:ext cx="30480" cy="5180647"/>
          </a:xfrm>
          <a:prstGeom prst="roundRect">
            <a:avLst>
              <a:gd name="adj" fmla="val 317487"/>
            </a:avLst>
          </a:prstGeom>
          <a:solidFill>
            <a:srgbClr val="194A99"/>
          </a:solidFill>
          <a:ln/>
        </p:spPr>
      </p:sp>
      <p:sp>
        <p:nvSpPr>
          <p:cNvPr id="5" name="Shape 2"/>
          <p:cNvSpPr/>
          <p:nvPr/>
        </p:nvSpPr>
        <p:spPr>
          <a:xfrm>
            <a:off x="6867049" y="2922151"/>
            <a:ext cx="806410" cy="30480"/>
          </a:xfrm>
          <a:prstGeom prst="roundRect">
            <a:avLst>
              <a:gd name="adj" fmla="val 317487"/>
            </a:avLst>
          </a:prstGeom>
          <a:solidFill>
            <a:srgbClr val="194A99"/>
          </a:solidFill>
          <a:ln/>
        </p:spPr>
      </p:sp>
      <p:sp>
        <p:nvSpPr>
          <p:cNvPr id="6" name="Shape 3"/>
          <p:cNvSpPr/>
          <p:nvPr/>
        </p:nvSpPr>
        <p:spPr>
          <a:xfrm>
            <a:off x="6379131" y="2678192"/>
            <a:ext cx="518398" cy="518398"/>
          </a:xfrm>
          <a:prstGeom prst="roundRect">
            <a:avLst>
              <a:gd name="adj" fmla="val 18667"/>
            </a:avLst>
          </a:prstGeom>
          <a:solidFill>
            <a:srgbClr val="003180"/>
          </a:solidFill>
          <a:ln w="7620">
            <a:solidFill>
              <a:srgbClr val="194A99"/>
            </a:solidFill>
            <a:prstDash val="solid"/>
          </a:ln>
        </p:spPr>
      </p:sp>
      <p:sp>
        <p:nvSpPr>
          <p:cNvPr id="7" name="Text 4"/>
          <p:cNvSpPr/>
          <p:nvPr/>
        </p:nvSpPr>
        <p:spPr>
          <a:xfrm>
            <a:off x="6562249" y="2764512"/>
            <a:ext cx="152043" cy="345638"/>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1</a:t>
            </a:r>
            <a:endParaRPr lang="en-US" sz="2700" dirty="0"/>
          </a:p>
        </p:txBody>
      </p:sp>
      <p:sp>
        <p:nvSpPr>
          <p:cNvPr id="8" name="Text 5"/>
          <p:cNvSpPr/>
          <p:nvPr/>
        </p:nvSpPr>
        <p:spPr>
          <a:xfrm>
            <a:off x="7905512" y="2649379"/>
            <a:ext cx="3402687" cy="35992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Nung Chảy Nguyên Liệu</a:t>
            </a:r>
            <a:endParaRPr lang="en-US" sz="2250" b="1" dirty="0"/>
          </a:p>
        </p:txBody>
      </p:sp>
      <p:sp>
        <p:nvSpPr>
          <p:cNvPr id="9" name="Text 6"/>
          <p:cNvSpPr/>
          <p:nvPr/>
        </p:nvSpPr>
        <p:spPr>
          <a:xfrm>
            <a:off x="7905512" y="3147536"/>
            <a:ext cx="5918478" cy="368618"/>
          </a:xfrm>
          <a:prstGeom prst="rect">
            <a:avLst/>
          </a:prstGeom>
          <a:noFill/>
          <a:ln/>
        </p:spPr>
        <p:txBody>
          <a:bodyPr wrap="non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Nguy cơ bỏng do nhiệt độ cao từ lò nung.</a:t>
            </a:r>
            <a:endParaRPr lang="en-US" sz="1800" dirty="0"/>
          </a:p>
        </p:txBody>
      </p:sp>
      <p:sp>
        <p:nvSpPr>
          <p:cNvPr id="10" name="Shape 7"/>
          <p:cNvSpPr/>
          <p:nvPr/>
        </p:nvSpPr>
        <p:spPr>
          <a:xfrm>
            <a:off x="6867049" y="4480084"/>
            <a:ext cx="806410" cy="30480"/>
          </a:xfrm>
          <a:prstGeom prst="roundRect">
            <a:avLst>
              <a:gd name="adj" fmla="val 317487"/>
            </a:avLst>
          </a:prstGeom>
          <a:solidFill>
            <a:srgbClr val="194A99"/>
          </a:solidFill>
          <a:ln/>
        </p:spPr>
      </p:sp>
      <p:sp>
        <p:nvSpPr>
          <p:cNvPr id="11" name="Shape 8"/>
          <p:cNvSpPr/>
          <p:nvPr/>
        </p:nvSpPr>
        <p:spPr>
          <a:xfrm>
            <a:off x="6379131" y="4236125"/>
            <a:ext cx="518398" cy="518398"/>
          </a:xfrm>
          <a:prstGeom prst="roundRect">
            <a:avLst>
              <a:gd name="adj" fmla="val 18667"/>
            </a:avLst>
          </a:prstGeom>
          <a:solidFill>
            <a:srgbClr val="003180"/>
          </a:solidFill>
          <a:ln w="7620">
            <a:solidFill>
              <a:srgbClr val="194A99"/>
            </a:solidFill>
            <a:prstDash val="solid"/>
          </a:ln>
        </p:spPr>
      </p:sp>
      <p:sp>
        <p:nvSpPr>
          <p:cNvPr id="12" name="Text 9"/>
          <p:cNvSpPr/>
          <p:nvPr/>
        </p:nvSpPr>
        <p:spPr>
          <a:xfrm>
            <a:off x="6534983" y="4322445"/>
            <a:ext cx="206693" cy="345638"/>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2</a:t>
            </a:r>
            <a:endParaRPr lang="en-US" sz="2700" dirty="0"/>
          </a:p>
        </p:txBody>
      </p:sp>
      <p:sp>
        <p:nvSpPr>
          <p:cNvPr id="13" name="Text 10"/>
          <p:cNvSpPr/>
          <p:nvPr/>
        </p:nvSpPr>
        <p:spPr>
          <a:xfrm>
            <a:off x="7905512" y="4207312"/>
            <a:ext cx="2880003" cy="35992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Khuấy Và Tinh Chế</a:t>
            </a:r>
            <a:endParaRPr lang="en-US" sz="2250" b="1" dirty="0"/>
          </a:p>
        </p:txBody>
      </p:sp>
      <p:sp>
        <p:nvSpPr>
          <p:cNvPr id="14" name="Text 11"/>
          <p:cNvSpPr/>
          <p:nvPr/>
        </p:nvSpPr>
        <p:spPr>
          <a:xfrm>
            <a:off x="7905512" y="4705469"/>
            <a:ext cx="5918478" cy="737235"/>
          </a:xfrm>
          <a:prstGeom prst="rect">
            <a:avLst/>
          </a:prstGeom>
          <a:noFill/>
          <a:ln/>
        </p:spPr>
        <p:txBody>
          <a:bodyPr wrap="squar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Nguy cơ bị cuốn vào máy hoặc bị thương do các bộ phận chuyển động.</a:t>
            </a:r>
            <a:endParaRPr lang="en-US" sz="1800" dirty="0"/>
          </a:p>
        </p:txBody>
      </p:sp>
      <p:sp>
        <p:nvSpPr>
          <p:cNvPr id="15" name="Shape 12"/>
          <p:cNvSpPr/>
          <p:nvPr/>
        </p:nvSpPr>
        <p:spPr>
          <a:xfrm>
            <a:off x="6867049" y="6406634"/>
            <a:ext cx="806410" cy="30480"/>
          </a:xfrm>
          <a:prstGeom prst="roundRect">
            <a:avLst>
              <a:gd name="adj" fmla="val 317487"/>
            </a:avLst>
          </a:prstGeom>
          <a:solidFill>
            <a:srgbClr val="194A99"/>
          </a:solidFill>
          <a:ln/>
        </p:spPr>
      </p:sp>
      <p:sp>
        <p:nvSpPr>
          <p:cNvPr id="16" name="Shape 13"/>
          <p:cNvSpPr/>
          <p:nvPr/>
        </p:nvSpPr>
        <p:spPr>
          <a:xfrm>
            <a:off x="6379131" y="6162675"/>
            <a:ext cx="518398" cy="518398"/>
          </a:xfrm>
          <a:prstGeom prst="roundRect">
            <a:avLst>
              <a:gd name="adj" fmla="val 18667"/>
            </a:avLst>
          </a:prstGeom>
          <a:solidFill>
            <a:srgbClr val="003180"/>
          </a:solidFill>
          <a:ln w="7620">
            <a:solidFill>
              <a:srgbClr val="194A99"/>
            </a:solidFill>
            <a:prstDash val="solid"/>
          </a:ln>
        </p:spPr>
      </p:sp>
      <p:sp>
        <p:nvSpPr>
          <p:cNvPr id="17" name="Text 14"/>
          <p:cNvSpPr/>
          <p:nvPr/>
        </p:nvSpPr>
        <p:spPr>
          <a:xfrm>
            <a:off x="6541532" y="6248995"/>
            <a:ext cx="193596" cy="345638"/>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3</a:t>
            </a:r>
            <a:endParaRPr lang="en-US" sz="2700" dirty="0"/>
          </a:p>
        </p:txBody>
      </p:sp>
      <p:sp>
        <p:nvSpPr>
          <p:cNvPr id="18" name="Text 15"/>
          <p:cNvSpPr/>
          <p:nvPr/>
        </p:nvSpPr>
        <p:spPr>
          <a:xfrm>
            <a:off x="7905512" y="6133862"/>
            <a:ext cx="2880003" cy="35992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Kết Tinh Và Tạo Sợi</a:t>
            </a:r>
            <a:endParaRPr lang="en-US" sz="2250" b="1" dirty="0"/>
          </a:p>
        </p:txBody>
      </p:sp>
      <p:sp>
        <p:nvSpPr>
          <p:cNvPr id="19" name="Text 16"/>
          <p:cNvSpPr/>
          <p:nvPr/>
        </p:nvSpPr>
        <p:spPr>
          <a:xfrm>
            <a:off x="7905512" y="6632019"/>
            <a:ext cx="5918478" cy="737235"/>
          </a:xfrm>
          <a:prstGeom prst="rect">
            <a:avLst/>
          </a:prstGeom>
          <a:noFill/>
          <a:ln/>
        </p:spPr>
        <p:txBody>
          <a:bodyPr wrap="squar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Nguy cơ tiếp xúc với sợi thủy tinh gây hại cho da và hô hấp.</a:t>
            </a:r>
            <a:endParaRPr lang="en-US" sz="1800" dirty="0"/>
          </a:p>
        </p:txBody>
      </p:sp>
      <p:pic>
        <p:nvPicPr>
          <p:cNvPr id="20" name="Picture 19">
            <a:extLst>
              <a:ext uri="{FF2B5EF4-FFF2-40B4-BE49-F238E27FC236}">
                <a16:creationId xmlns:a16="http://schemas.microsoft.com/office/drawing/2014/main" id="{7927E473-C387-E01B-AB3B-90121F5E487B}"/>
              </a:ext>
            </a:extLst>
          </p:cNvPr>
          <p:cNvPicPr>
            <a:picLocks noChangeAspect="1"/>
          </p:cNvPicPr>
          <p:nvPr/>
        </p:nvPicPr>
        <p:blipFill>
          <a:blip r:embed="rId4"/>
          <a:stretch>
            <a:fillRect/>
          </a:stretch>
        </p:blipFill>
        <p:spPr>
          <a:xfrm>
            <a:off x="12273174" y="7504867"/>
            <a:ext cx="2251497" cy="69718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3798" y="673741"/>
            <a:ext cx="7416403" cy="1542574"/>
          </a:xfrm>
          <a:prstGeom prst="rect">
            <a:avLst/>
          </a:prstGeom>
          <a:noFill/>
          <a:ln/>
        </p:spPr>
        <p:txBody>
          <a:bodyPr wrap="squar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II. Công đoạn Chế Tạo Sợi Carbon</a:t>
            </a:r>
            <a:endParaRPr lang="en-US" sz="4850" b="1" dirty="0"/>
          </a:p>
        </p:txBody>
      </p:sp>
      <p:sp>
        <p:nvSpPr>
          <p:cNvPr id="4" name="Text 1"/>
          <p:cNvSpPr/>
          <p:nvPr/>
        </p:nvSpPr>
        <p:spPr>
          <a:xfrm>
            <a:off x="804215" y="3829328"/>
            <a:ext cx="2791780"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Tổ Chức Sợi</a:t>
            </a:r>
            <a:endParaRPr lang="en-US" sz="2400" b="1" dirty="0"/>
          </a:p>
        </p:txBody>
      </p:sp>
      <p:sp>
        <p:nvSpPr>
          <p:cNvPr id="5" name="Text 2"/>
          <p:cNvSpPr/>
          <p:nvPr/>
        </p:nvSpPr>
        <p:spPr>
          <a:xfrm>
            <a:off x="3806688" y="3710136"/>
            <a:ext cx="5096860" cy="100943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bị cắt hoặc trầy xước do tiếp xúc với sợi carbon.</a:t>
            </a:r>
            <a:endParaRPr lang="en-US" sz="1900" dirty="0"/>
          </a:p>
        </p:txBody>
      </p:sp>
      <p:sp>
        <p:nvSpPr>
          <p:cNvPr id="6" name="Text 3"/>
          <p:cNvSpPr/>
          <p:nvPr/>
        </p:nvSpPr>
        <p:spPr>
          <a:xfrm>
            <a:off x="804215" y="5355124"/>
            <a:ext cx="2791780"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Carbon Hóa</a:t>
            </a:r>
            <a:endParaRPr lang="en-US" sz="2400" b="1" dirty="0"/>
          </a:p>
        </p:txBody>
      </p:sp>
      <p:sp>
        <p:nvSpPr>
          <p:cNvPr id="7" name="Text 4"/>
          <p:cNvSpPr/>
          <p:nvPr/>
        </p:nvSpPr>
        <p:spPr>
          <a:xfrm>
            <a:off x="3806687" y="5336549"/>
            <a:ext cx="5096861" cy="771049"/>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bỏng nhiệt do nhiệt độ cao trong quá trình carbon hóa.</a:t>
            </a:r>
            <a:endParaRPr lang="en-US" sz="1900" dirty="0"/>
          </a:p>
        </p:txBody>
      </p:sp>
      <p:sp>
        <p:nvSpPr>
          <p:cNvPr id="8" name="Text 5"/>
          <p:cNvSpPr/>
          <p:nvPr/>
        </p:nvSpPr>
        <p:spPr>
          <a:xfrm>
            <a:off x="804215" y="6743153"/>
            <a:ext cx="2791780" cy="771049"/>
          </a:xfrm>
          <a:prstGeom prst="rect">
            <a:avLst/>
          </a:prstGeom>
          <a:noFill/>
          <a:ln/>
        </p:spPr>
        <p:txBody>
          <a:bodyPr wrap="squar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Môi </a:t>
            </a:r>
            <a:r>
              <a:rPr lang="en-US" sz="2400" b="1" dirty="0" err="1">
                <a:solidFill>
                  <a:srgbClr val="F5F0F0"/>
                </a:solidFill>
                <a:latin typeface="PT Serif" panose="020A0603040505020204" pitchFamily="18" charset="0"/>
                <a:ea typeface="Merriweather" pitchFamily="34" charset="-122"/>
                <a:cs typeface="Merriweather" pitchFamily="34" charset="-120"/>
              </a:rPr>
              <a:t>Trường</a:t>
            </a:r>
            <a:r>
              <a:rPr lang="en-US" sz="2400" b="1" dirty="0">
                <a:solidFill>
                  <a:srgbClr val="F5F0F0"/>
                </a:solidFill>
                <a:latin typeface="PT Serif" panose="020A0603040505020204" pitchFamily="18" charset="0"/>
                <a:ea typeface="Merriweather" pitchFamily="34" charset="-122"/>
                <a:cs typeface="Merriweather" pitchFamily="34" charset="-120"/>
              </a:rPr>
              <a:t> </a:t>
            </a:r>
          </a:p>
          <a:p>
            <a:pPr marL="0" indent="0">
              <a:lnSpc>
                <a:spcPts val="3000"/>
              </a:lnSpc>
              <a:buNone/>
            </a:pPr>
            <a:r>
              <a:rPr lang="en-US" sz="2400" b="1" dirty="0" err="1">
                <a:solidFill>
                  <a:srgbClr val="F5F0F0"/>
                </a:solidFill>
                <a:latin typeface="PT Serif" panose="020A0603040505020204" pitchFamily="18" charset="0"/>
                <a:ea typeface="Merriweather" pitchFamily="34" charset="-122"/>
                <a:cs typeface="Merriweather" pitchFamily="34" charset="-120"/>
              </a:rPr>
              <a:t>Ít</a:t>
            </a:r>
            <a:r>
              <a:rPr lang="en-US" sz="2400" b="1" dirty="0">
                <a:solidFill>
                  <a:srgbClr val="F5F0F0"/>
                </a:solidFill>
                <a:latin typeface="PT Serif" panose="020A0603040505020204" pitchFamily="18" charset="0"/>
                <a:ea typeface="Merriweather" pitchFamily="34" charset="-122"/>
                <a:cs typeface="Merriweather" pitchFamily="34" charset="-120"/>
              </a:rPr>
              <a:t> Oxi</a:t>
            </a:r>
            <a:endParaRPr lang="en-US" sz="2400" b="1" dirty="0"/>
          </a:p>
        </p:txBody>
      </p:sp>
      <p:sp>
        <p:nvSpPr>
          <p:cNvPr id="9" name="Text 6"/>
          <p:cNvSpPr/>
          <p:nvPr/>
        </p:nvSpPr>
        <p:spPr>
          <a:xfrm>
            <a:off x="3806688" y="6743153"/>
            <a:ext cx="5337312" cy="1009433"/>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về hô hấp do làm việc trong môi trường ít oxi.</a:t>
            </a:r>
            <a:endParaRPr lang="en-US" sz="1900" dirty="0"/>
          </a:p>
        </p:txBody>
      </p:sp>
      <p:cxnSp>
        <p:nvCxnSpPr>
          <p:cNvPr id="11" name="Straight Connector 10">
            <a:extLst>
              <a:ext uri="{FF2B5EF4-FFF2-40B4-BE49-F238E27FC236}">
                <a16:creationId xmlns:a16="http://schemas.microsoft.com/office/drawing/2014/main" id="{300961AF-2967-5BE9-583D-3B7117B4DE90}"/>
              </a:ext>
            </a:extLst>
          </p:cNvPr>
          <p:cNvCxnSpPr/>
          <p:nvPr/>
        </p:nvCxnSpPr>
        <p:spPr>
          <a:xfrm>
            <a:off x="3246325" y="3498619"/>
            <a:ext cx="0" cy="43773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3B882D0-ACEC-A2F7-4E75-C595CD3B0BC8}"/>
              </a:ext>
            </a:extLst>
          </p:cNvPr>
          <p:cNvCxnSpPr/>
          <p:nvPr/>
        </p:nvCxnSpPr>
        <p:spPr>
          <a:xfrm>
            <a:off x="633753" y="4719568"/>
            <a:ext cx="8169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6720957-3D94-8ECF-4CAF-B071541A2947}"/>
              </a:ext>
            </a:extLst>
          </p:cNvPr>
          <p:cNvCxnSpPr/>
          <p:nvPr/>
        </p:nvCxnSpPr>
        <p:spPr>
          <a:xfrm>
            <a:off x="633753" y="6339027"/>
            <a:ext cx="8169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5EE7DA03-13D2-F27F-DE2D-509D9B0151D1}"/>
              </a:ext>
            </a:extLst>
          </p:cNvPr>
          <p:cNvPicPr>
            <a:picLocks noChangeAspect="1"/>
          </p:cNvPicPr>
          <p:nvPr/>
        </p:nvPicPr>
        <p:blipFill>
          <a:blip r:embed="rId4"/>
          <a:stretch>
            <a:fillRect/>
          </a:stretch>
        </p:blipFill>
        <p:spPr>
          <a:xfrm>
            <a:off x="12273174" y="7504867"/>
            <a:ext cx="2251497" cy="69718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96400" y="3763089"/>
            <a:ext cx="4953000" cy="3291840"/>
          </a:xfrm>
          <a:prstGeom prst="rect">
            <a:avLst/>
          </a:prstGeom>
        </p:spPr>
      </p:pic>
      <p:sp>
        <p:nvSpPr>
          <p:cNvPr id="4" name="Text 0"/>
          <p:cNvSpPr/>
          <p:nvPr/>
        </p:nvSpPr>
        <p:spPr>
          <a:xfrm>
            <a:off x="1315502" y="879515"/>
            <a:ext cx="11999397" cy="1273493"/>
          </a:xfrm>
          <a:prstGeom prst="rect">
            <a:avLst/>
          </a:prstGeom>
          <a:noFill/>
          <a:ln/>
        </p:spPr>
        <p:txBody>
          <a:bodyPr wrap="square" lIns="0" tIns="0" rIns="0" bIns="0" rtlCol="0" anchor="t"/>
          <a:lstStyle/>
          <a:p>
            <a:pPr marL="0" indent="0" algn="ctr">
              <a:lnSpc>
                <a:spcPts val="5000"/>
              </a:lnSpc>
              <a:buNone/>
            </a:pPr>
            <a:r>
              <a:rPr lang="en-US" sz="4400" b="1" dirty="0">
                <a:solidFill>
                  <a:srgbClr val="F5F0F0"/>
                </a:solidFill>
                <a:latin typeface="PT Serif" panose="020A0603040505020204" pitchFamily="18" charset="0"/>
                <a:ea typeface="Merriweather" pitchFamily="34" charset="-122"/>
                <a:cs typeface="Merriweather" pitchFamily="34" charset="-120"/>
              </a:rPr>
              <a:t>III. Công đoạn Hoàn Thiện Vải Sợi Thủy Tinh Và Sợi Carbon</a:t>
            </a:r>
            <a:endParaRPr lang="en-US" sz="4400" b="1" dirty="0"/>
          </a:p>
        </p:txBody>
      </p:sp>
      <p:pic>
        <p:nvPicPr>
          <p:cNvPr id="5" name="Image 2" descr="preencoded.png"/>
          <p:cNvPicPr>
            <a:picLocks noChangeAspect="1"/>
          </p:cNvPicPr>
          <p:nvPr/>
        </p:nvPicPr>
        <p:blipFill>
          <a:blip r:embed="rId4"/>
          <a:stretch>
            <a:fillRect/>
          </a:stretch>
        </p:blipFill>
        <p:spPr>
          <a:xfrm>
            <a:off x="713303" y="2792492"/>
            <a:ext cx="1018937" cy="1630442"/>
          </a:xfrm>
          <a:prstGeom prst="rect">
            <a:avLst/>
          </a:prstGeom>
        </p:spPr>
      </p:pic>
      <p:sp>
        <p:nvSpPr>
          <p:cNvPr id="6" name="Text 1"/>
          <p:cNvSpPr/>
          <p:nvPr/>
        </p:nvSpPr>
        <p:spPr>
          <a:xfrm>
            <a:off x="2037874" y="2996208"/>
            <a:ext cx="2547461" cy="318492"/>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Cắt Và Ép</a:t>
            </a:r>
            <a:endParaRPr lang="en-US" sz="2000" b="1" dirty="0"/>
          </a:p>
        </p:txBody>
      </p:sp>
      <p:sp>
        <p:nvSpPr>
          <p:cNvPr id="7" name="Text 2"/>
          <p:cNvSpPr/>
          <p:nvPr/>
        </p:nvSpPr>
        <p:spPr>
          <a:xfrm>
            <a:off x="2037874" y="3436977"/>
            <a:ext cx="6392823" cy="326112"/>
          </a:xfrm>
          <a:prstGeom prst="rect">
            <a:avLst/>
          </a:prstGeom>
          <a:noFill/>
          <a:ln/>
        </p:spPr>
        <p:txBody>
          <a:bodyPr wrap="none" lIns="0" tIns="0" rIns="0" bIns="0" rtlCol="0" anchor="t"/>
          <a:lstStyle/>
          <a:p>
            <a:pPr marL="0" indent="0" algn="l">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Nguy cơ bị cắt hoặc trầy xước do tiếp xúc với cạnh sắc của sợi.</a:t>
            </a:r>
            <a:endParaRPr lang="en-US" sz="1600" dirty="0"/>
          </a:p>
        </p:txBody>
      </p:sp>
      <p:pic>
        <p:nvPicPr>
          <p:cNvPr id="8" name="Image 3" descr="preencoded.png"/>
          <p:cNvPicPr>
            <a:picLocks noChangeAspect="1"/>
          </p:cNvPicPr>
          <p:nvPr/>
        </p:nvPicPr>
        <p:blipFill>
          <a:blip r:embed="rId5"/>
          <a:stretch>
            <a:fillRect/>
          </a:stretch>
        </p:blipFill>
        <p:spPr>
          <a:xfrm>
            <a:off x="713303" y="4422934"/>
            <a:ext cx="1018937" cy="1630442"/>
          </a:xfrm>
          <a:prstGeom prst="rect">
            <a:avLst/>
          </a:prstGeom>
        </p:spPr>
      </p:pic>
      <p:sp>
        <p:nvSpPr>
          <p:cNvPr id="9" name="Text 3"/>
          <p:cNvSpPr/>
          <p:nvPr/>
        </p:nvSpPr>
        <p:spPr>
          <a:xfrm>
            <a:off x="2037874" y="4626649"/>
            <a:ext cx="3062526" cy="318492"/>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Lồng Ghép Và Phủ Màng</a:t>
            </a:r>
            <a:endParaRPr lang="en-US" sz="2000" b="1" dirty="0"/>
          </a:p>
        </p:txBody>
      </p:sp>
      <p:sp>
        <p:nvSpPr>
          <p:cNvPr id="10" name="Text 4"/>
          <p:cNvSpPr/>
          <p:nvPr/>
        </p:nvSpPr>
        <p:spPr>
          <a:xfrm>
            <a:off x="2037874" y="5067419"/>
            <a:ext cx="6392823" cy="652224"/>
          </a:xfrm>
          <a:prstGeom prst="rect">
            <a:avLst/>
          </a:prstGeom>
          <a:noFill/>
          <a:ln/>
        </p:spPr>
        <p:txBody>
          <a:bodyPr wrap="square" lIns="0" tIns="0" rIns="0" bIns="0" rtlCol="0" anchor="t"/>
          <a:lstStyle/>
          <a:p>
            <a:pPr marL="0" indent="0" algn="l">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Nguy cơ tai nạn do thiết bị ép hoạt động không đúng hoặc do sự bất cẩn.</a:t>
            </a:r>
            <a:endParaRPr lang="en-US" sz="1600" dirty="0"/>
          </a:p>
        </p:txBody>
      </p:sp>
      <p:pic>
        <p:nvPicPr>
          <p:cNvPr id="11" name="Image 4" descr="preencoded.png"/>
          <p:cNvPicPr>
            <a:picLocks noChangeAspect="1"/>
          </p:cNvPicPr>
          <p:nvPr/>
        </p:nvPicPr>
        <p:blipFill>
          <a:blip r:embed="rId6"/>
          <a:stretch>
            <a:fillRect/>
          </a:stretch>
        </p:blipFill>
        <p:spPr>
          <a:xfrm>
            <a:off x="713303" y="6053375"/>
            <a:ext cx="1018937" cy="1630442"/>
          </a:xfrm>
          <a:prstGeom prst="rect">
            <a:avLst/>
          </a:prstGeom>
        </p:spPr>
      </p:pic>
      <p:sp>
        <p:nvSpPr>
          <p:cNvPr id="12" name="Text 5"/>
          <p:cNvSpPr/>
          <p:nvPr/>
        </p:nvSpPr>
        <p:spPr>
          <a:xfrm>
            <a:off x="2037874" y="6257091"/>
            <a:ext cx="2787968" cy="318492"/>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Hoàn Thiện Sản Phẩm</a:t>
            </a:r>
            <a:endParaRPr lang="en-US" sz="2000" b="1" dirty="0"/>
          </a:p>
        </p:txBody>
      </p:sp>
      <p:sp>
        <p:nvSpPr>
          <p:cNvPr id="13" name="Text 6"/>
          <p:cNvSpPr/>
          <p:nvPr/>
        </p:nvSpPr>
        <p:spPr>
          <a:xfrm>
            <a:off x="2037874" y="6697861"/>
            <a:ext cx="6392823" cy="652224"/>
          </a:xfrm>
          <a:prstGeom prst="rect">
            <a:avLst/>
          </a:prstGeom>
          <a:noFill/>
          <a:ln/>
        </p:spPr>
        <p:txBody>
          <a:bodyPr wrap="square" lIns="0" tIns="0" rIns="0" bIns="0" rtlCol="0" anchor="t"/>
          <a:lstStyle/>
          <a:p>
            <a:pPr marL="0" indent="0" algn="l">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Nguy cơ về sức khỏe do tiếp xúc với hóa chất trong quá trình phủ màng.</a:t>
            </a:r>
            <a:endParaRPr lang="en-US" sz="1600" dirty="0"/>
          </a:p>
        </p:txBody>
      </p:sp>
      <p:pic>
        <p:nvPicPr>
          <p:cNvPr id="14" name="Picture 13">
            <a:extLst>
              <a:ext uri="{FF2B5EF4-FFF2-40B4-BE49-F238E27FC236}">
                <a16:creationId xmlns:a16="http://schemas.microsoft.com/office/drawing/2014/main" id="{7FDE7618-F7C5-04A0-0EBD-4B69628A6955}"/>
              </a:ext>
            </a:extLst>
          </p:cNvPr>
          <p:cNvPicPr>
            <a:picLocks noChangeAspect="1"/>
          </p:cNvPicPr>
          <p:nvPr/>
        </p:nvPicPr>
        <p:blipFill>
          <a:blip r:embed="rId7"/>
          <a:stretch>
            <a:fillRect/>
          </a:stretch>
        </p:blipFill>
        <p:spPr>
          <a:xfrm>
            <a:off x="12273174" y="7504867"/>
            <a:ext cx="2251497" cy="69718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3679" y="3246834"/>
            <a:ext cx="4419600" cy="4419600"/>
          </a:xfrm>
          <a:prstGeom prst="rect">
            <a:avLst/>
          </a:prstGeom>
        </p:spPr>
      </p:pic>
      <p:sp>
        <p:nvSpPr>
          <p:cNvPr id="3" name="Text 0"/>
          <p:cNvSpPr/>
          <p:nvPr/>
        </p:nvSpPr>
        <p:spPr>
          <a:xfrm>
            <a:off x="1403450" y="792956"/>
            <a:ext cx="11823501" cy="1542574"/>
          </a:xfrm>
          <a:prstGeom prst="rect">
            <a:avLst/>
          </a:prstGeom>
          <a:noFill/>
          <a:ln/>
        </p:spPr>
        <p:txBody>
          <a:bodyPr wrap="square" lIns="0" tIns="0" rIns="0" bIns="0" rtlCol="0" anchor="t"/>
          <a:lstStyle/>
          <a:p>
            <a:pPr marL="0" indent="0" algn="ctr">
              <a:lnSpc>
                <a:spcPts val="6050"/>
              </a:lnSpc>
              <a:buNone/>
            </a:pPr>
            <a:r>
              <a:rPr lang="en-US" sz="5400" b="1" dirty="0">
                <a:solidFill>
                  <a:srgbClr val="F5F0F0"/>
                </a:solidFill>
                <a:latin typeface="PT Serif" panose="020A0603040505020204" pitchFamily="18" charset="0"/>
                <a:ea typeface="Merriweather" pitchFamily="34" charset="-122"/>
                <a:cs typeface="Merriweather" pitchFamily="34" charset="-120"/>
              </a:rPr>
              <a:t>Biện Pháp Phòng Tránh Tai Nạn</a:t>
            </a:r>
            <a:endParaRPr lang="en-US" sz="5400" b="1" dirty="0"/>
          </a:p>
        </p:txBody>
      </p:sp>
      <p:sp>
        <p:nvSpPr>
          <p:cNvPr id="4" name="Shape 1"/>
          <p:cNvSpPr/>
          <p:nvPr/>
        </p:nvSpPr>
        <p:spPr>
          <a:xfrm>
            <a:off x="6350198" y="2705695"/>
            <a:ext cx="3584853" cy="2242066"/>
          </a:xfrm>
          <a:prstGeom prst="roundRect">
            <a:avLst>
              <a:gd name="adj" fmla="val 4624"/>
            </a:avLst>
          </a:prstGeom>
          <a:solidFill>
            <a:srgbClr val="003180"/>
          </a:solidFill>
          <a:ln w="15240">
            <a:solidFill>
              <a:srgbClr val="194A99"/>
            </a:solidFill>
            <a:prstDash val="solid"/>
          </a:ln>
        </p:spPr>
      </p:sp>
      <p:sp>
        <p:nvSpPr>
          <p:cNvPr id="5" name="Text 2"/>
          <p:cNvSpPr/>
          <p:nvPr/>
        </p:nvSpPr>
        <p:spPr>
          <a:xfrm>
            <a:off x="6612255" y="2967752"/>
            <a:ext cx="3060740"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Đào Tạo An Toàn</a:t>
            </a:r>
            <a:endParaRPr lang="en-US" sz="2400" b="1" dirty="0"/>
          </a:p>
        </p:txBody>
      </p:sp>
      <p:sp>
        <p:nvSpPr>
          <p:cNvPr id="6" name="Text 3"/>
          <p:cNvSpPr/>
          <p:nvPr/>
        </p:nvSpPr>
        <p:spPr>
          <a:xfrm>
            <a:off x="6612255" y="3501271"/>
            <a:ext cx="3060740"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Đào tạo cho công nhân về các nguy cơ và biện pháp phòng tránh.</a:t>
            </a:r>
            <a:endParaRPr lang="en-US" sz="1900" dirty="0"/>
          </a:p>
        </p:txBody>
      </p:sp>
      <p:sp>
        <p:nvSpPr>
          <p:cNvPr id="7" name="Shape 4"/>
          <p:cNvSpPr/>
          <p:nvPr/>
        </p:nvSpPr>
        <p:spPr>
          <a:xfrm>
            <a:off x="10181868" y="2705695"/>
            <a:ext cx="3584853" cy="2242066"/>
          </a:xfrm>
          <a:prstGeom prst="roundRect">
            <a:avLst>
              <a:gd name="adj" fmla="val 4624"/>
            </a:avLst>
          </a:prstGeom>
          <a:solidFill>
            <a:srgbClr val="003180"/>
          </a:solidFill>
          <a:ln w="15240">
            <a:solidFill>
              <a:srgbClr val="194A99"/>
            </a:solidFill>
            <a:prstDash val="solid"/>
          </a:ln>
        </p:spPr>
      </p:sp>
      <p:sp>
        <p:nvSpPr>
          <p:cNvPr id="8" name="Text 5"/>
          <p:cNvSpPr/>
          <p:nvPr/>
        </p:nvSpPr>
        <p:spPr>
          <a:xfrm>
            <a:off x="10443924" y="2967752"/>
            <a:ext cx="3060740"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Thiết Bị Bảo Hộ</a:t>
            </a:r>
            <a:endParaRPr lang="en-US" sz="2400" b="1" dirty="0"/>
          </a:p>
        </p:txBody>
      </p:sp>
      <p:sp>
        <p:nvSpPr>
          <p:cNvPr id="9" name="Text 6"/>
          <p:cNvSpPr/>
          <p:nvPr/>
        </p:nvSpPr>
        <p:spPr>
          <a:xfrm>
            <a:off x="10443924" y="3501271"/>
            <a:ext cx="3060740"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Cung cấp thiết bị bảo hộ cá nhân phù hợp cho công nhân.</a:t>
            </a:r>
            <a:endParaRPr lang="en-US" sz="1900" dirty="0"/>
          </a:p>
        </p:txBody>
      </p:sp>
      <p:sp>
        <p:nvSpPr>
          <p:cNvPr id="10" name="Shape 7"/>
          <p:cNvSpPr/>
          <p:nvPr/>
        </p:nvSpPr>
        <p:spPr>
          <a:xfrm>
            <a:off x="6350198" y="5194578"/>
            <a:ext cx="3584853" cy="2242066"/>
          </a:xfrm>
          <a:prstGeom prst="roundRect">
            <a:avLst>
              <a:gd name="adj" fmla="val 4624"/>
            </a:avLst>
          </a:prstGeom>
          <a:solidFill>
            <a:srgbClr val="003180"/>
          </a:solidFill>
          <a:ln w="15240">
            <a:solidFill>
              <a:srgbClr val="194A99"/>
            </a:solidFill>
            <a:prstDash val="solid"/>
          </a:ln>
        </p:spPr>
      </p:sp>
      <p:sp>
        <p:nvSpPr>
          <p:cNvPr id="11" name="Text 8"/>
          <p:cNvSpPr/>
          <p:nvPr/>
        </p:nvSpPr>
        <p:spPr>
          <a:xfrm>
            <a:off x="6612255" y="5456634"/>
            <a:ext cx="3060740"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Kiểm Tra An Toàn</a:t>
            </a:r>
            <a:endParaRPr lang="en-US" sz="2400" b="1" dirty="0"/>
          </a:p>
        </p:txBody>
      </p:sp>
      <p:sp>
        <p:nvSpPr>
          <p:cNvPr id="12" name="Text 9"/>
          <p:cNvSpPr/>
          <p:nvPr/>
        </p:nvSpPr>
        <p:spPr>
          <a:xfrm>
            <a:off x="6612255" y="5990153"/>
            <a:ext cx="3060740"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định kỳ các thiết bị và hệ thống an toàn.</a:t>
            </a:r>
            <a:endParaRPr lang="en-US" sz="1900" dirty="0"/>
          </a:p>
        </p:txBody>
      </p:sp>
      <p:sp>
        <p:nvSpPr>
          <p:cNvPr id="13" name="Shape 10"/>
          <p:cNvSpPr/>
          <p:nvPr/>
        </p:nvSpPr>
        <p:spPr>
          <a:xfrm>
            <a:off x="10181868" y="5194578"/>
            <a:ext cx="3584853" cy="2242066"/>
          </a:xfrm>
          <a:prstGeom prst="roundRect">
            <a:avLst>
              <a:gd name="adj" fmla="val 4624"/>
            </a:avLst>
          </a:prstGeom>
          <a:solidFill>
            <a:srgbClr val="003180"/>
          </a:solidFill>
          <a:ln w="15240">
            <a:solidFill>
              <a:srgbClr val="194A99"/>
            </a:solidFill>
            <a:prstDash val="solid"/>
          </a:ln>
        </p:spPr>
      </p:sp>
      <p:sp>
        <p:nvSpPr>
          <p:cNvPr id="14" name="Text 11"/>
          <p:cNvSpPr/>
          <p:nvPr/>
        </p:nvSpPr>
        <p:spPr>
          <a:xfrm>
            <a:off x="10443924" y="5456634"/>
            <a:ext cx="3060740"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Tuân Thủ Quy Định</a:t>
            </a:r>
            <a:endParaRPr lang="en-US" sz="2400" b="1" dirty="0"/>
          </a:p>
        </p:txBody>
      </p:sp>
      <p:sp>
        <p:nvSpPr>
          <p:cNvPr id="15" name="Text 12"/>
          <p:cNvSpPr/>
          <p:nvPr/>
        </p:nvSpPr>
        <p:spPr>
          <a:xfrm>
            <a:off x="10443924" y="5990153"/>
            <a:ext cx="3060740"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Tuân thủ nghiêm ngặt các quy định về an toàn lao động.</a:t>
            </a:r>
            <a:endParaRPr lang="en-US" sz="1900" dirty="0"/>
          </a:p>
        </p:txBody>
      </p:sp>
      <p:pic>
        <p:nvPicPr>
          <p:cNvPr id="16" name="Picture 15">
            <a:extLst>
              <a:ext uri="{FF2B5EF4-FFF2-40B4-BE49-F238E27FC236}">
                <a16:creationId xmlns:a16="http://schemas.microsoft.com/office/drawing/2014/main" id="{C1DA212D-CC99-DCB0-3AAF-7F930297C0FF}"/>
              </a:ext>
            </a:extLst>
          </p:cNvPr>
          <p:cNvPicPr>
            <a:picLocks noChangeAspect="1"/>
          </p:cNvPicPr>
          <p:nvPr/>
        </p:nvPicPr>
        <p:blipFill>
          <a:blip r:embed="rId4"/>
          <a:stretch>
            <a:fillRect/>
          </a:stretch>
        </p:blipFill>
        <p:spPr>
          <a:xfrm>
            <a:off x="12273174" y="7504867"/>
            <a:ext cx="2251497" cy="69718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27084" y="3606124"/>
            <a:ext cx="4869299" cy="3644146"/>
          </a:xfrm>
          <a:prstGeom prst="rect">
            <a:avLst/>
          </a:prstGeom>
        </p:spPr>
      </p:pic>
      <p:sp>
        <p:nvSpPr>
          <p:cNvPr id="3" name="Text 0"/>
          <p:cNvSpPr/>
          <p:nvPr/>
        </p:nvSpPr>
        <p:spPr>
          <a:xfrm>
            <a:off x="863798" y="899636"/>
            <a:ext cx="9728002" cy="1542574"/>
          </a:xfrm>
          <a:prstGeom prst="rect">
            <a:avLst/>
          </a:prstGeom>
          <a:noFill/>
          <a:ln/>
        </p:spPr>
        <p:txBody>
          <a:bodyPr wrap="squar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Một Vài Vụ Tai Nạn Lao Động</a:t>
            </a:r>
            <a:endParaRPr lang="en-US" sz="4850" b="1" dirty="0"/>
          </a:p>
        </p:txBody>
      </p:sp>
      <p:sp>
        <p:nvSpPr>
          <p:cNvPr id="4" name="Shape 1"/>
          <p:cNvSpPr/>
          <p:nvPr/>
        </p:nvSpPr>
        <p:spPr>
          <a:xfrm>
            <a:off x="863798" y="2812375"/>
            <a:ext cx="7416403" cy="4517469"/>
          </a:xfrm>
          <a:prstGeom prst="roundRect">
            <a:avLst>
              <a:gd name="adj" fmla="val 2295"/>
            </a:avLst>
          </a:prstGeom>
          <a:noFill/>
          <a:ln w="15240">
            <a:solidFill>
              <a:srgbClr val="FFFFFF">
                <a:alpha val="24000"/>
              </a:srgbClr>
            </a:solidFill>
            <a:prstDash val="solid"/>
          </a:ln>
        </p:spPr>
      </p:sp>
      <p:sp>
        <p:nvSpPr>
          <p:cNvPr id="5" name="Shape 2"/>
          <p:cNvSpPr/>
          <p:nvPr/>
        </p:nvSpPr>
        <p:spPr>
          <a:xfrm>
            <a:off x="879038" y="2827615"/>
            <a:ext cx="7385923" cy="1495663"/>
          </a:xfrm>
          <a:prstGeom prst="rect">
            <a:avLst/>
          </a:prstGeom>
          <a:solidFill>
            <a:srgbClr val="FFFFFF">
              <a:alpha val="4000"/>
            </a:srgbClr>
          </a:solidFill>
          <a:ln/>
        </p:spPr>
      </p:sp>
      <p:sp>
        <p:nvSpPr>
          <p:cNvPr id="6" name="Text 3"/>
          <p:cNvSpPr/>
          <p:nvPr/>
        </p:nvSpPr>
        <p:spPr>
          <a:xfrm>
            <a:off x="1125855" y="2983230"/>
            <a:ext cx="3195518" cy="394811"/>
          </a:xfrm>
          <a:prstGeom prst="rect">
            <a:avLst/>
          </a:prstGeom>
          <a:noFill/>
          <a:ln/>
        </p:spPr>
        <p:txBody>
          <a:bodyPr wrap="none" lIns="0" tIns="0" rIns="0" bIns="0" rtlCol="0" anchor="t"/>
          <a:lstStyle/>
          <a:p>
            <a:pPr marL="0" indent="0">
              <a:lnSpc>
                <a:spcPts val="3100"/>
              </a:lnSpc>
              <a:buNone/>
            </a:pPr>
            <a:r>
              <a:rPr lang="en-US" sz="1900" b="1" dirty="0">
                <a:solidFill>
                  <a:srgbClr val="E2E6E9"/>
                </a:solidFill>
                <a:latin typeface="PT Serif" panose="020A0603040505020204" pitchFamily="18" charset="0"/>
                <a:ea typeface="Merriweather" pitchFamily="34" charset="-122"/>
                <a:cs typeface="Merriweather" pitchFamily="34" charset="-120"/>
              </a:rPr>
              <a:t>Vụ Nổ Lò Nung</a:t>
            </a:r>
            <a:endParaRPr lang="en-US" sz="1900" b="1" dirty="0"/>
          </a:p>
        </p:txBody>
      </p:sp>
      <p:sp>
        <p:nvSpPr>
          <p:cNvPr id="7" name="Text 4"/>
          <p:cNvSpPr/>
          <p:nvPr/>
        </p:nvSpPr>
        <p:spPr>
          <a:xfrm>
            <a:off x="4822627" y="2983230"/>
            <a:ext cx="3195518"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Công nhân bị bỏng nặng do tiếp xúc với nhiệt độ cao.</a:t>
            </a:r>
            <a:endParaRPr lang="en-US" sz="1900" dirty="0"/>
          </a:p>
        </p:txBody>
      </p:sp>
      <p:sp>
        <p:nvSpPr>
          <p:cNvPr id="8" name="Shape 5"/>
          <p:cNvSpPr/>
          <p:nvPr/>
        </p:nvSpPr>
        <p:spPr>
          <a:xfrm>
            <a:off x="879038" y="4323278"/>
            <a:ext cx="7385923" cy="1495663"/>
          </a:xfrm>
          <a:prstGeom prst="rect">
            <a:avLst/>
          </a:prstGeom>
          <a:solidFill>
            <a:srgbClr val="000000">
              <a:alpha val="4000"/>
            </a:srgbClr>
          </a:solidFill>
          <a:ln/>
        </p:spPr>
      </p:sp>
      <p:sp>
        <p:nvSpPr>
          <p:cNvPr id="9" name="Text 6"/>
          <p:cNvSpPr/>
          <p:nvPr/>
        </p:nvSpPr>
        <p:spPr>
          <a:xfrm>
            <a:off x="1125855" y="4478893"/>
            <a:ext cx="3195518" cy="394811"/>
          </a:xfrm>
          <a:prstGeom prst="rect">
            <a:avLst/>
          </a:prstGeom>
          <a:noFill/>
          <a:ln/>
        </p:spPr>
        <p:txBody>
          <a:bodyPr wrap="none" lIns="0" tIns="0" rIns="0" bIns="0" rtlCol="0" anchor="t"/>
          <a:lstStyle/>
          <a:p>
            <a:pPr marL="0" indent="0">
              <a:lnSpc>
                <a:spcPts val="3100"/>
              </a:lnSpc>
              <a:buNone/>
            </a:pPr>
            <a:r>
              <a:rPr lang="en-US" sz="1900" b="1" dirty="0">
                <a:solidFill>
                  <a:srgbClr val="E2E6E9"/>
                </a:solidFill>
                <a:latin typeface="PT Serif" panose="020A0603040505020204" pitchFamily="18" charset="0"/>
                <a:ea typeface="Merriweather" pitchFamily="34" charset="-122"/>
                <a:cs typeface="Merriweather" pitchFamily="34" charset="-120"/>
              </a:rPr>
              <a:t>Tai Nạn Máy Cắt</a:t>
            </a:r>
            <a:endParaRPr lang="en-US" sz="1900" b="1" dirty="0"/>
          </a:p>
        </p:txBody>
      </p:sp>
      <p:sp>
        <p:nvSpPr>
          <p:cNvPr id="10" name="Text 7"/>
          <p:cNvSpPr/>
          <p:nvPr/>
        </p:nvSpPr>
        <p:spPr>
          <a:xfrm>
            <a:off x="4822627" y="4478893"/>
            <a:ext cx="3195518"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Công nhân bị cắt tay do không sử dụng găng tay bảo hộ.</a:t>
            </a:r>
            <a:endParaRPr lang="en-US" sz="1900" dirty="0"/>
          </a:p>
        </p:txBody>
      </p:sp>
      <p:sp>
        <p:nvSpPr>
          <p:cNvPr id="11" name="Shape 8"/>
          <p:cNvSpPr/>
          <p:nvPr/>
        </p:nvSpPr>
        <p:spPr>
          <a:xfrm>
            <a:off x="879038" y="5818942"/>
            <a:ext cx="7385923" cy="1495663"/>
          </a:xfrm>
          <a:prstGeom prst="rect">
            <a:avLst/>
          </a:prstGeom>
          <a:solidFill>
            <a:srgbClr val="FFFFFF">
              <a:alpha val="4000"/>
            </a:srgbClr>
          </a:solidFill>
          <a:ln/>
        </p:spPr>
      </p:sp>
      <p:sp>
        <p:nvSpPr>
          <p:cNvPr id="12" name="Text 9"/>
          <p:cNvSpPr/>
          <p:nvPr/>
        </p:nvSpPr>
        <p:spPr>
          <a:xfrm>
            <a:off x="1125855" y="5974556"/>
            <a:ext cx="3195518" cy="394811"/>
          </a:xfrm>
          <a:prstGeom prst="rect">
            <a:avLst/>
          </a:prstGeom>
          <a:noFill/>
          <a:ln/>
        </p:spPr>
        <p:txBody>
          <a:bodyPr wrap="none" lIns="0" tIns="0" rIns="0" bIns="0" rtlCol="0" anchor="t"/>
          <a:lstStyle/>
          <a:p>
            <a:pPr marL="0" indent="0">
              <a:lnSpc>
                <a:spcPts val="3100"/>
              </a:lnSpc>
              <a:buNone/>
            </a:pPr>
            <a:r>
              <a:rPr lang="en-US" sz="1900" b="1" dirty="0">
                <a:solidFill>
                  <a:srgbClr val="E2E6E9"/>
                </a:solidFill>
                <a:latin typeface="PT Serif" panose="020A0603040505020204" pitchFamily="18" charset="0"/>
                <a:ea typeface="Merriweather" pitchFamily="34" charset="-122"/>
                <a:cs typeface="Merriweather" pitchFamily="34" charset="-120"/>
              </a:rPr>
              <a:t>Sự Cố Hóa Chất</a:t>
            </a:r>
            <a:endParaRPr lang="en-US" sz="1900" b="1" dirty="0"/>
          </a:p>
        </p:txBody>
      </p:sp>
      <p:sp>
        <p:nvSpPr>
          <p:cNvPr id="13" name="Text 10"/>
          <p:cNvSpPr/>
          <p:nvPr/>
        </p:nvSpPr>
        <p:spPr>
          <a:xfrm>
            <a:off x="4822627" y="5974556"/>
            <a:ext cx="3195518"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Công nhân bị ngộ độc do hít phải khí độc từ hóa chất.</a:t>
            </a:r>
            <a:endParaRPr lang="en-US" sz="1900" dirty="0"/>
          </a:p>
        </p:txBody>
      </p:sp>
      <p:cxnSp>
        <p:nvCxnSpPr>
          <p:cNvPr id="15" name="Straight Connector 14">
            <a:extLst>
              <a:ext uri="{FF2B5EF4-FFF2-40B4-BE49-F238E27FC236}">
                <a16:creationId xmlns:a16="http://schemas.microsoft.com/office/drawing/2014/main" id="{378F09F3-16EC-B225-73D9-52FC2FC50E85}"/>
              </a:ext>
            </a:extLst>
          </p:cNvPr>
          <p:cNvCxnSpPr/>
          <p:nvPr/>
        </p:nvCxnSpPr>
        <p:spPr>
          <a:xfrm>
            <a:off x="3492500" y="2827615"/>
            <a:ext cx="0" cy="4486990"/>
          </a:xfrm>
          <a:prstGeom prst="line">
            <a:avLst/>
          </a:prstGeom>
          <a:ln/>
        </p:spPr>
        <p:style>
          <a:lnRef idx="1">
            <a:schemeClr val="accent3"/>
          </a:lnRef>
          <a:fillRef idx="0">
            <a:schemeClr val="accent3"/>
          </a:fillRef>
          <a:effectRef idx="0">
            <a:schemeClr val="accent3"/>
          </a:effectRef>
          <a:fontRef idx="minor">
            <a:schemeClr val="tx1"/>
          </a:fontRef>
        </p:style>
      </p:cxnSp>
      <p:pic>
        <p:nvPicPr>
          <p:cNvPr id="16" name="Picture 15">
            <a:extLst>
              <a:ext uri="{FF2B5EF4-FFF2-40B4-BE49-F238E27FC236}">
                <a16:creationId xmlns:a16="http://schemas.microsoft.com/office/drawing/2014/main" id="{C8FC7607-30E4-0993-D5F3-AD8A14C24290}"/>
              </a:ext>
            </a:extLst>
          </p:cNvPr>
          <p:cNvPicPr>
            <a:picLocks noChangeAspect="1"/>
          </p:cNvPicPr>
          <p:nvPr/>
        </p:nvPicPr>
        <p:blipFill>
          <a:blip r:embed="rId4"/>
          <a:stretch>
            <a:fillRect/>
          </a:stretch>
        </p:blipFill>
        <p:spPr>
          <a:xfrm>
            <a:off x="12273174" y="7504867"/>
            <a:ext cx="2251497" cy="69718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21706" y="3424595"/>
            <a:ext cx="4191000" cy="3322320"/>
          </a:xfrm>
          <a:prstGeom prst="rect">
            <a:avLst/>
          </a:prstGeom>
        </p:spPr>
      </p:pic>
      <p:sp>
        <p:nvSpPr>
          <p:cNvPr id="3" name="Text 0"/>
          <p:cNvSpPr/>
          <p:nvPr/>
        </p:nvSpPr>
        <p:spPr>
          <a:xfrm>
            <a:off x="683657" y="537448"/>
            <a:ext cx="6963370" cy="610433"/>
          </a:xfrm>
          <a:prstGeom prst="rect">
            <a:avLst/>
          </a:prstGeom>
          <a:noFill/>
          <a:ln/>
        </p:spPr>
        <p:txBody>
          <a:bodyPr wrap="none" lIns="0" tIns="0" rIns="0" bIns="0" rtlCol="0" anchor="t"/>
          <a:lstStyle/>
          <a:p>
            <a:pPr marL="0" indent="0">
              <a:lnSpc>
                <a:spcPts val="4800"/>
              </a:lnSpc>
              <a:buNone/>
            </a:pPr>
            <a:r>
              <a:rPr lang="en-US" sz="4000" b="1" dirty="0">
                <a:solidFill>
                  <a:srgbClr val="F5F0F0"/>
                </a:solidFill>
                <a:latin typeface="PT Serif" panose="020A0603040505020204" pitchFamily="18" charset="0"/>
                <a:ea typeface="Merriweather" pitchFamily="34" charset="-122"/>
                <a:cs typeface="Merriweather" pitchFamily="34" charset="-120"/>
              </a:rPr>
              <a:t>Vai Trò Của Quản Lý An Toàn</a:t>
            </a:r>
            <a:endParaRPr lang="en-US" sz="4000" b="1" dirty="0"/>
          </a:p>
        </p:txBody>
      </p:sp>
      <p:pic>
        <p:nvPicPr>
          <p:cNvPr id="4" name="Image 1" descr="preencoded.png"/>
          <p:cNvPicPr>
            <a:picLocks noChangeAspect="1"/>
          </p:cNvPicPr>
          <p:nvPr/>
        </p:nvPicPr>
        <p:blipFill>
          <a:blip r:embed="rId4"/>
          <a:stretch>
            <a:fillRect/>
          </a:stretch>
        </p:blipFill>
        <p:spPr>
          <a:xfrm>
            <a:off x="1115457" y="1916589"/>
            <a:ext cx="976789" cy="1250275"/>
          </a:xfrm>
          <a:prstGeom prst="rect">
            <a:avLst/>
          </a:prstGeom>
        </p:spPr>
      </p:pic>
      <p:sp>
        <p:nvSpPr>
          <p:cNvPr id="5" name="Text 1"/>
          <p:cNvSpPr/>
          <p:nvPr/>
        </p:nvSpPr>
        <p:spPr>
          <a:xfrm>
            <a:off x="2385258" y="2111852"/>
            <a:ext cx="2441972"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Đảm Bảo An Toàn</a:t>
            </a:r>
            <a:endParaRPr lang="en-US" sz="1900" b="1" dirty="0"/>
          </a:p>
        </p:txBody>
      </p:sp>
      <p:sp>
        <p:nvSpPr>
          <p:cNvPr id="6" name="Text 2"/>
          <p:cNvSpPr/>
          <p:nvPr/>
        </p:nvSpPr>
        <p:spPr>
          <a:xfrm>
            <a:off x="2385258" y="2534167"/>
            <a:ext cx="6506885" cy="625078"/>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Quản lý an toàn có trách nhiệm đảm bảo môi trường làm việc an toàn cho công nhân.</a:t>
            </a:r>
            <a:endParaRPr lang="en-US" sz="1500" dirty="0"/>
          </a:p>
        </p:txBody>
      </p:sp>
      <p:pic>
        <p:nvPicPr>
          <p:cNvPr id="7" name="Image 2" descr="preencoded.png"/>
          <p:cNvPicPr>
            <a:picLocks noChangeAspect="1"/>
          </p:cNvPicPr>
          <p:nvPr/>
        </p:nvPicPr>
        <p:blipFill>
          <a:blip r:embed="rId5"/>
          <a:stretch>
            <a:fillRect/>
          </a:stretch>
        </p:blipFill>
        <p:spPr>
          <a:xfrm>
            <a:off x="1115457" y="3479404"/>
            <a:ext cx="976789" cy="1250275"/>
          </a:xfrm>
          <a:prstGeom prst="rect">
            <a:avLst/>
          </a:prstGeom>
        </p:spPr>
      </p:pic>
      <p:sp>
        <p:nvSpPr>
          <p:cNvPr id="8" name="Text 3"/>
          <p:cNvSpPr/>
          <p:nvPr/>
        </p:nvSpPr>
        <p:spPr>
          <a:xfrm>
            <a:off x="2385258" y="3674666"/>
            <a:ext cx="2855238"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Đào Tạo Và Huấn Luyện</a:t>
            </a:r>
            <a:endParaRPr lang="en-US" sz="1900" b="1" dirty="0"/>
          </a:p>
        </p:txBody>
      </p:sp>
      <p:sp>
        <p:nvSpPr>
          <p:cNvPr id="9" name="Text 4"/>
          <p:cNvSpPr/>
          <p:nvPr/>
        </p:nvSpPr>
        <p:spPr>
          <a:xfrm>
            <a:off x="2385258" y="4096981"/>
            <a:ext cx="6506885" cy="312539"/>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Cung cấp kiến thức và kỹ năng về an toàn lao động cho công nhân.</a:t>
            </a:r>
            <a:endParaRPr lang="en-US" sz="1500" dirty="0"/>
          </a:p>
        </p:txBody>
      </p:sp>
      <p:pic>
        <p:nvPicPr>
          <p:cNvPr id="10" name="Image 3" descr="preencoded.png"/>
          <p:cNvPicPr>
            <a:picLocks noChangeAspect="1"/>
          </p:cNvPicPr>
          <p:nvPr/>
        </p:nvPicPr>
        <p:blipFill>
          <a:blip r:embed="rId6"/>
          <a:stretch>
            <a:fillRect/>
          </a:stretch>
        </p:blipFill>
        <p:spPr>
          <a:xfrm>
            <a:off x="1115457" y="5042218"/>
            <a:ext cx="976789" cy="1250275"/>
          </a:xfrm>
          <a:prstGeom prst="rect">
            <a:avLst/>
          </a:prstGeom>
        </p:spPr>
      </p:pic>
      <p:sp>
        <p:nvSpPr>
          <p:cNvPr id="11" name="Text 5"/>
          <p:cNvSpPr/>
          <p:nvPr/>
        </p:nvSpPr>
        <p:spPr>
          <a:xfrm>
            <a:off x="2385258" y="5237481"/>
            <a:ext cx="2606516"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Và Giám Sát</a:t>
            </a:r>
            <a:endParaRPr lang="en-US" sz="1900" b="1" dirty="0"/>
          </a:p>
        </p:txBody>
      </p:sp>
      <p:sp>
        <p:nvSpPr>
          <p:cNvPr id="12" name="Text 6"/>
          <p:cNvSpPr/>
          <p:nvPr/>
        </p:nvSpPr>
        <p:spPr>
          <a:xfrm>
            <a:off x="2385258" y="5659795"/>
            <a:ext cx="6506885" cy="625078"/>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Kiểm tra định kỳ các thiết bị và hệ thống an toàn, giám sát việc tuân thủ quy định.</a:t>
            </a:r>
            <a:endParaRPr lang="en-US" sz="1500" dirty="0"/>
          </a:p>
        </p:txBody>
      </p:sp>
      <p:pic>
        <p:nvPicPr>
          <p:cNvPr id="13" name="Image 4" descr="preencoded.png"/>
          <p:cNvPicPr>
            <a:picLocks noChangeAspect="1"/>
          </p:cNvPicPr>
          <p:nvPr/>
        </p:nvPicPr>
        <p:blipFill>
          <a:blip r:embed="rId7"/>
          <a:stretch>
            <a:fillRect/>
          </a:stretch>
        </p:blipFill>
        <p:spPr>
          <a:xfrm>
            <a:off x="1115457" y="6605033"/>
            <a:ext cx="976789" cy="1250275"/>
          </a:xfrm>
          <a:prstGeom prst="rect">
            <a:avLst/>
          </a:prstGeom>
        </p:spPr>
      </p:pic>
      <p:sp>
        <p:nvSpPr>
          <p:cNvPr id="14" name="Text 7"/>
          <p:cNvSpPr/>
          <p:nvPr/>
        </p:nvSpPr>
        <p:spPr>
          <a:xfrm>
            <a:off x="2385258" y="6800295"/>
            <a:ext cx="2441972"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Báo Cáo Và Xử Lý</a:t>
            </a:r>
            <a:endParaRPr lang="en-US" sz="1900" b="1" dirty="0"/>
          </a:p>
        </p:txBody>
      </p:sp>
      <p:sp>
        <p:nvSpPr>
          <p:cNvPr id="15" name="Text 8"/>
          <p:cNvSpPr/>
          <p:nvPr/>
        </p:nvSpPr>
        <p:spPr>
          <a:xfrm>
            <a:off x="2385258" y="7222610"/>
            <a:ext cx="6506885" cy="312539"/>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Báo cáo các sự cố an toàn và xử lý kịp thời các vấn đề phát sinh.</a:t>
            </a:r>
            <a:endParaRPr lang="en-US" sz="1500" dirty="0"/>
          </a:p>
        </p:txBody>
      </p:sp>
      <p:pic>
        <p:nvPicPr>
          <p:cNvPr id="16" name="Picture 15">
            <a:extLst>
              <a:ext uri="{FF2B5EF4-FFF2-40B4-BE49-F238E27FC236}">
                <a16:creationId xmlns:a16="http://schemas.microsoft.com/office/drawing/2014/main" id="{2161F4DB-09E9-5439-1334-F648D1636BCF}"/>
              </a:ext>
            </a:extLst>
          </p:cNvPr>
          <p:cNvPicPr>
            <a:picLocks noChangeAspect="1"/>
          </p:cNvPicPr>
          <p:nvPr/>
        </p:nvPicPr>
        <p:blipFill>
          <a:blip r:embed="rId8"/>
          <a:stretch>
            <a:fillRect/>
          </a:stretch>
        </p:blipFill>
        <p:spPr>
          <a:xfrm>
            <a:off x="12273174" y="7504867"/>
            <a:ext cx="2251497" cy="69718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66020" y="3128843"/>
            <a:ext cx="3642360" cy="3520440"/>
          </a:xfrm>
          <a:prstGeom prst="rect">
            <a:avLst/>
          </a:prstGeom>
        </p:spPr>
      </p:pic>
      <p:sp>
        <p:nvSpPr>
          <p:cNvPr id="3" name="Text 0"/>
          <p:cNvSpPr/>
          <p:nvPr/>
        </p:nvSpPr>
        <p:spPr>
          <a:xfrm>
            <a:off x="723542" y="621983"/>
            <a:ext cx="10795357" cy="1292066"/>
          </a:xfrm>
          <a:prstGeom prst="rect">
            <a:avLst/>
          </a:prstGeom>
          <a:noFill/>
          <a:ln/>
        </p:spPr>
        <p:txBody>
          <a:bodyPr wrap="square" lIns="0" tIns="0" rIns="0" bIns="0" rtlCol="0" anchor="t"/>
          <a:lstStyle/>
          <a:p>
            <a:pPr marL="0" indent="0">
              <a:lnSpc>
                <a:spcPts val="5050"/>
              </a:lnSpc>
              <a:buNone/>
            </a:pPr>
            <a:r>
              <a:rPr lang="en-US" sz="4050" b="1" dirty="0">
                <a:solidFill>
                  <a:srgbClr val="F5F0F0"/>
                </a:solidFill>
                <a:latin typeface="PT Serif" panose="020A0603040505020204" pitchFamily="18" charset="0"/>
                <a:ea typeface="Merriweather" pitchFamily="34" charset="-122"/>
                <a:cs typeface="Merriweather" pitchFamily="34" charset="-120"/>
              </a:rPr>
              <a:t>Biện Pháp Phòng Ngừa Tai Nạn</a:t>
            </a:r>
            <a:endParaRPr lang="en-US" sz="4050" dirty="0"/>
          </a:p>
        </p:txBody>
      </p:sp>
      <p:sp>
        <p:nvSpPr>
          <p:cNvPr id="4" name="Shape 1"/>
          <p:cNvSpPr/>
          <p:nvPr/>
        </p:nvSpPr>
        <p:spPr>
          <a:xfrm>
            <a:off x="1022152" y="2224087"/>
            <a:ext cx="22860" cy="5383530"/>
          </a:xfrm>
          <a:prstGeom prst="roundRect">
            <a:avLst>
              <a:gd name="adj" fmla="val 379820"/>
            </a:avLst>
          </a:prstGeom>
          <a:solidFill>
            <a:srgbClr val="194A99"/>
          </a:solidFill>
          <a:ln/>
        </p:spPr>
      </p:sp>
      <p:sp>
        <p:nvSpPr>
          <p:cNvPr id="5" name="Shape 2"/>
          <p:cNvSpPr/>
          <p:nvPr/>
        </p:nvSpPr>
        <p:spPr>
          <a:xfrm>
            <a:off x="1243251" y="2677716"/>
            <a:ext cx="723543" cy="22860"/>
          </a:xfrm>
          <a:prstGeom prst="roundRect">
            <a:avLst>
              <a:gd name="adj" fmla="val 379820"/>
            </a:avLst>
          </a:prstGeom>
          <a:solidFill>
            <a:srgbClr val="194A99"/>
          </a:solidFill>
          <a:ln/>
        </p:spPr>
      </p:sp>
      <p:sp>
        <p:nvSpPr>
          <p:cNvPr id="6" name="Shape 3"/>
          <p:cNvSpPr/>
          <p:nvPr/>
        </p:nvSpPr>
        <p:spPr>
          <a:xfrm>
            <a:off x="801053" y="2456617"/>
            <a:ext cx="465058" cy="465058"/>
          </a:xfrm>
          <a:prstGeom prst="roundRect">
            <a:avLst>
              <a:gd name="adj" fmla="val 18670"/>
            </a:avLst>
          </a:prstGeom>
          <a:solidFill>
            <a:srgbClr val="003180"/>
          </a:solidFill>
          <a:ln w="7620">
            <a:solidFill>
              <a:srgbClr val="194A99"/>
            </a:solidFill>
            <a:prstDash val="solid"/>
          </a:ln>
        </p:spPr>
      </p:sp>
      <p:sp>
        <p:nvSpPr>
          <p:cNvPr id="7" name="Text 4"/>
          <p:cNvSpPr/>
          <p:nvPr/>
        </p:nvSpPr>
        <p:spPr>
          <a:xfrm>
            <a:off x="965359" y="2534126"/>
            <a:ext cx="136446" cy="310039"/>
          </a:xfrm>
          <a:prstGeom prst="rect">
            <a:avLst/>
          </a:prstGeom>
          <a:noFill/>
          <a:ln/>
        </p:spPr>
        <p:txBody>
          <a:bodyPr wrap="none" lIns="0" tIns="0" rIns="0" bIns="0" rtlCol="0" anchor="t"/>
          <a:lstStyle/>
          <a:p>
            <a:pPr marL="0" indent="0" algn="ctr">
              <a:lnSpc>
                <a:spcPts val="2400"/>
              </a:lnSpc>
              <a:buNone/>
            </a:pPr>
            <a:r>
              <a:rPr lang="en-US" sz="2400" dirty="0">
                <a:solidFill>
                  <a:srgbClr val="E2E6E9"/>
                </a:solidFill>
                <a:latin typeface="PT Serif" panose="020A0603040505020204" pitchFamily="18" charset="0"/>
                <a:ea typeface="Merriweather" pitchFamily="34" charset="-122"/>
                <a:cs typeface="Merriweather" pitchFamily="34" charset="-120"/>
              </a:rPr>
              <a:t>1</a:t>
            </a:r>
            <a:endParaRPr lang="en-US" sz="2400" dirty="0"/>
          </a:p>
        </p:txBody>
      </p:sp>
      <p:sp>
        <p:nvSpPr>
          <p:cNvPr id="8" name="Text 5"/>
          <p:cNvSpPr/>
          <p:nvPr/>
        </p:nvSpPr>
        <p:spPr>
          <a:xfrm>
            <a:off x="2170509" y="2430780"/>
            <a:ext cx="2584013" cy="322898"/>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Đào Tạo An Toàn</a:t>
            </a:r>
            <a:endParaRPr lang="en-US" sz="2000" dirty="0"/>
          </a:p>
        </p:txBody>
      </p:sp>
      <p:sp>
        <p:nvSpPr>
          <p:cNvPr id="9" name="Text 6"/>
          <p:cNvSpPr/>
          <p:nvPr/>
        </p:nvSpPr>
        <p:spPr>
          <a:xfrm>
            <a:off x="2170509" y="2877622"/>
            <a:ext cx="6249948" cy="330637"/>
          </a:xfrm>
          <a:prstGeom prst="rect">
            <a:avLst/>
          </a:prstGeom>
          <a:noFill/>
          <a:ln/>
        </p:spPr>
        <p:txBody>
          <a:bodyPr wrap="none" lIns="0" tIns="0" rIns="0" bIns="0" rtlCol="0" anchor="t"/>
          <a:lstStyle/>
          <a:p>
            <a:pPr marL="0" indent="0" algn="l">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Đào tạo nhân viên về các biện pháp an toàn lao động.</a:t>
            </a:r>
            <a:endParaRPr lang="en-US" sz="1600" dirty="0"/>
          </a:p>
        </p:txBody>
      </p:sp>
      <p:sp>
        <p:nvSpPr>
          <p:cNvPr id="10" name="Shape 7"/>
          <p:cNvSpPr/>
          <p:nvPr/>
        </p:nvSpPr>
        <p:spPr>
          <a:xfrm>
            <a:off x="1243251" y="4075271"/>
            <a:ext cx="723543" cy="22860"/>
          </a:xfrm>
          <a:prstGeom prst="roundRect">
            <a:avLst>
              <a:gd name="adj" fmla="val 379820"/>
            </a:avLst>
          </a:prstGeom>
          <a:solidFill>
            <a:srgbClr val="194A99"/>
          </a:solidFill>
          <a:ln/>
        </p:spPr>
      </p:sp>
      <p:sp>
        <p:nvSpPr>
          <p:cNvPr id="11" name="Shape 8"/>
          <p:cNvSpPr/>
          <p:nvPr/>
        </p:nvSpPr>
        <p:spPr>
          <a:xfrm>
            <a:off x="801053" y="3854172"/>
            <a:ext cx="465058" cy="465058"/>
          </a:xfrm>
          <a:prstGeom prst="roundRect">
            <a:avLst>
              <a:gd name="adj" fmla="val 18670"/>
            </a:avLst>
          </a:prstGeom>
          <a:solidFill>
            <a:srgbClr val="003180"/>
          </a:solidFill>
          <a:ln w="7620">
            <a:solidFill>
              <a:srgbClr val="194A99"/>
            </a:solidFill>
            <a:prstDash val="solid"/>
          </a:ln>
        </p:spPr>
      </p:sp>
      <p:sp>
        <p:nvSpPr>
          <p:cNvPr id="12" name="Text 9"/>
          <p:cNvSpPr/>
          <p:nvPr/>
        </p:nvSpPr>
        <p:spPr>
          <a:xfrm>
            <a:off x="940832" y="3931682"/>
            <a:ext cx="185499" cy="310039"/>
          </a:xfrm>
          <a:prstGeom prst="rect">
            <a:avLst/>
          </a:prstGeom>
          <a:noFill/>
          <a:ln/>
        </p:spPr>
        <p:txBody>
          <a:bodyPr wrap="none" lIns="0" tIns="0" rIns="0" bIns="0" rtlCol="0" anchor="t"/>
          <a:lstStyle/>
          <a:p>
            <a:pPr marL="0" indent="0" algn="ctr">
              <a:lnSpc>
                <a:spcPts val="2400"/>
              </a:lnSpc>
              <a:buNone/>
            </a:pPr>
            <a:r>
              <a:rPr lang="en-US" sz="2400" dirty="0">
                <a:solidFill>
                  <a:srgbClr val="E2E6E9"/>
                </a:solidFill>
                <a:latin typeface="PT Serif" panose="020A0603040505020204" pitchFamily="18" charset="0"/>
                <a:ea typeface="Merriweather" pitchFamily="34" charset="-122"/>
                <a:cs typeface="Merriweather" pitchFamily="34" charset="-120"/>
              </a:rPr>
              <a:t>2</a:t>
            </a:r>
            <a:endParaRPr lang="en-US" sz="2400" dirty="0"/>
          </a:p>
        </p:txBody>
      </p:sp>
      <p:sp>
        <p:nvSpPr>
          <p:cNvPr id="13" name="Text 10"/>
          <p:cNvSpPr/>
          <p:nvPr/>
        </p:nvSpPr>
        <p:spPr>
          <a:xfrm>
            <a:off x="2170509" y="3828336"/>
            <a:ext cx="2584013" cy="322898"/>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Thiết Bị Bảo Hộ</a:t>
            </a:r>
            <a:endParaRPr lang="en-US" sz="2000" dirty="0"/>
          </a:p>
        </p:txBody>
      </p:sp>
      <p:sp>
        <p:nvSpPr>
          <p:cNvPr id="14" name="Text 11"/>
          <p:cNvSpPr/>
          <p:nvPr/>
        </p:nvSpPr>
        <p:spPr>
          <a:xfrm>
            <a:off x="2170509" y="4275177"/>
            <a:ext cx="6249948" cy="330637"/>
          </a:xfrm>
          <a:prstGeom prst="rect">
            <a:avLst/>
          </a:prstGeom>
          <a:noFill/>
          <a:ln/>
        </p:spPr>
        <p:txBody>
          <a:bodyPr wrap="none" lIns="0" tIns="0" rIns="0" bIns="0" rtlCol="0" anchor="t"/>
          <a:lstStyle/>
          <a:p>
            <a:pPr marL="0" indent="0" algn="l">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Cung cấp và yêu cầu nhân viên sử dụng thiết bị bảo hộ.</a:t>
            </a:r>
            <a:endParaRPr lang="en-US" sz="1600" dirty="0"/>
          </a:p>
        </p:txBody>
      </p:sp>
      <p:sp>
        <p:nvSpPr>
          <p:cNvPr id="15" name="Shape 12"/>
          <p:cNvSpPr/>
          <p:nvPr/>
        </p:nvSpPr>
        <p:spPr>
          <a:xfrm>
            <a:off x="1243251" y="5472827"/>
            <a:ext cx="723543" cy="22860"/>
          </a:xfrm>
          <a:prstGeom prst="roundRect">
            <a:avLst>
              <a:gd name="adj" fmla="val 379820"/>
            </a:avLst>
          </a:prstGeom>
          <a:solidFill>
            <a:srgbClr val="194A99"/>
          </a:solidFill>
          <a:ln/>
        </p:spPr>
      </p:sp>
      <p:sp>
        <p:nvSpPr>
          <p:cNvPr id="16" name="Shape 13"/>
          <p:cNvSpPr/>
          <p:nvPr/>
        </p:nvSpPr>
        <p:spPr>
          <a:xfrm>
            <a:off x="801053" y="5251728"/>
            <a:ext cx="465058" cy="465058"/>
          </a:xfrm>
          <a:prstGeom prst="roundRect">
            <a:avLst>
              <a:gd name="adj" fmla="val 18670"/>
            </a:avLst>
          </a:prstGeom>
          <a:solidFill>
            <a:srgbClr val="003180"/>
          </a:solidFill>
          <a:ln w="7620">
            <a:solidFill>
              <a:srgbClr val="194A99"/>
            </a:solidFill>
            <a:prstDash val="solid"/>
          </a:ln>
        </p:spPr>
      </p:sp>
      <p:sp>
        <p:nvSpPr>
          <p:cNvPr id="17" name="Text 14"/>
          <p:cNvSpPr/>
          <p:nvPr/>
        </p:nvSpPr>
        <p:spPr>
          <a:xfrm>
            <a:off x="946666" y="5329238"/>
            <a:ext cx="173712" cy="310039"/>
          </a:xfrm>
          <a:prstGeom prst="rect">
            <a:avLst/>
          </a:prstGeom>
          <a:noFill/>
          <a:ln/>
        </p:spPr>
        <p:txBody>
          <a:bodyPr wrap="none" lIns="0" tIns="0" rIns="0" bIns="0" rtlCol="0" anchor="t"/>
          <a:lstStyle/>
          <a:p>
            <a:pPr marL="0" indent="0" algn="ctr">
              <a:lnSpc>
                <a:spcPts val="2400"/>
              </a:lnSpc>
              <a:buNone/>
            </a:pPr>
            <a:r>
              <a:rPr lang="en-US" sz="2400" dirty="0">
                <a:solidFill>
                  <a:srgbClr val="E2E6E9"/>
                </a:solidFill>
                <a:latin typeface="PT Serif" panose="020A0603040505020204" pitchFamily="18" charset="0"/>
                <a:ea typeface="Merriweather" pitchFamily="34" charset="-122"/>
                <a:cs typeface="Merriweather" pitchFamily="34" charset="-120"/>
              </a:rPr>
              <a:t>3</a:t>
            </a:r>
            <a:endParaRPr lang="en-US" sz="2400" dirty="0"/>
          </a:p>
        </p:txBody>
      </p:sp>
      <p:sp>
        <p:nvSpPr>
          <p:cNvPr id="18" name="Text 15"/>
          <p:cNvSpPr/>
          <p:nvPr/>
        </p:nvSpPr>
        <p:spPr>
          <a:xfrm>
            <a:off x="2170509" y="5225891"/>
            <a:ext cx="2584013" cy="322898"/>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Bảo Trì Thiết Bị</a:t>
            </a:r>
            <a:endParaRPr lang="en-US" sz="2000" dirty="0"/>
          </a:p>
        </p:txBody>
      </p:sp>
      <p:sp>
        <p:nvSpPr>
          <p:cNvPr id="19" name="Text 16"/>
          <p:cNvSpPr/>
          <p:nvPr/>
        </p:nvSpPr>
        <p:spPr>
          <a:xfrm>
            <a:off x="2170509" y="5672733"/>
            <a:ext cx="6249948" cy="330637"/>
          </a:xfrm>
          <a:prstGeom prst="rect">
            <a:avLst/>
          </a:prstGeom>
          <a:noFill/>
          <a:ln/>
        </p:spPr>
        <p:txBody>
          <a:bodyPr wrap="none" lIns="0" tIns="0" rIns="0" bIns="0" rtlCol="0" anchor="t"/>
          <a:lstStyle/>
          <a:p>
            <a:pPr marL="0" indent="0" algn="l">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Kiểm tra và bảo trì thường xuyên các máy móc và thiết bị.</a:t>
            </a:r>
            <a:endParaRPr lang="en-US" sz="1600" dirty="0"/>
          </a:p>
        </p:txBody>
      </p:sp>
      <p:sp>
        <p:nvSpPr>
          <p:cNvPr id="20" name="Shape 17"/>
          <p:cNvSpPr/>
          <p:nvPr/>
        </p:nvSpPr>
        <p:spPr>
          <a:xfrm>
            <a:off x="1243251" y="6870382"/>
            <a:ext cx="723543" cy="22860"/>
          </a:xfrm>
          <a:prstGeom prst="roundRect">
            <a:avLst>
              <a:gd name="adj" fmla="val 379820"/>
            </a:avLst>
          </a:prstGeom>
          <a:solidFill>
            <a:srgbClr val="194A99"/>
          </a:solidFill>
          <a:ln/>
        </p:spPr>
      </p:sp>
      <p:sp>
        <p:nvSpPr>
          <p:cNvPr id="21" name="Shape 18"/>
          <p:cNvSpPr/>
          <p:nvPr/>
        </p:nvSpPr>
        <p:spPr>
          <a:xfrm>
            <a:off x="801053" y="6649283"/>
            <a:ext cx="465058" cy="465058"/>
          </a:xfrm>
          <a:prstGeom prst="roundRect">
            <a:avLst>
              <a:gd name="adj" fmla="val 18670"/>
            </a:avLst>
          </a:prstGeom>
          <a:solidFill>
            <a:srgbClr val="003180"/>
          </a:solidFill>
          <a:ln w="7620">
            <a:solidFill>
              <a:srgbClr val="194A99"/>
            </a:solidFill>
            <a:prstDash val="solid"/>
          </a:ln>
        </p:spPr>
      </p:sp>
      <p:sp>
        <p:nvSpPr>
          <p:cNvPr id="22" name="Text 19"/>
          <p:cNvSpPr/>
          <p:nvPr/>
        </p:nvSpPr>
        <p:spPr>
          <a:xfrm>
            <a:off x="933688" y="6726793"/>
            <a:ext cx="199668" cy="310039"/>
          </a:xfrm>
          <a:prstGeom prst="rect">
            <a:avLst/>
          </a:prstGeom>
          <a:noFill/>
          <a:ln/>
        </p:spPr>
        <p:txBody>
          <a:bodyPr wrap="none" lIns="0" tIns="0" rIns="0" bIns="0" rtlCol="0" anchor="t"/>
          <a:lstStyle/>
          <a:p>
            <a:pPr marL="0" indent="0" algn="ctr">
              <a:lnSpc>
                <a:spcPts val="2400"/>
              </a:lnSpc>
              <a:buNone/>
            </a:pPr>
            <a:r>
              <a:rPr lang="en-US" sz="2400" dirty="0">
                <a:solidFill>
                  <a:srgbClr val="E2E6E9"/>
                </a:solidFill>
                <a:latin typeface="PT Serif" panose="020A0603040505020204" pitchFamily="18" charset="0"/>
                <a:ea typeface="Merriweather" pitchFamily="34" charset="-122"/>
                <a:cs typeface="Merriweather" pitchFamily="34" charset="-120"/>
              </a:rPr>
              <a:t>4</a:t>
            </a:r>
            <a:endParaRPr lang="en-US" sz="2400" dirty="0"/>
          </a:p>
        </p:txBody>
      </p:sp>
      <p:sp>
        <p:nvSpPr>
          <p:cNvPr id="23" name="Text 20"/>
          <p:cNvSpPr/>
          <p:nvPr/>
        </p:nvSpPr>
        <p:spPr>
          <a:xfrm>
            <a:off x="2170509" y="6623447"/>
            <a:ext cx="2584013" cy="322898"/>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Vệ Sinh Khu Vực</a:t>
            </a:r>
            <a:endParaRPr lang="en-US" sz="2000" dirty="0"/>
          </a:p>
        </p:txBody>
      </p:sp>
      <p:sp>
        <p:nvSpPr>
          <p:cNvPr id="24" name="Text 21"/>
          <p:cNvSpPr/>
          <p:nvPr/>
        </p:nvSpPr>
        <p:spPr>
          <a:xfrm>
            <a:off x="2170509" y="7070288"/>
            <a:ext cx="6249948" cy="330637"/>
          </a:xfrm>
          <a:prstGeom prst="rect">
            <a:avLst/>
          </a:prstGeom>
          <a:noFill/>
          <a:ln/>
        </p:spPr>
        <p:txBody>
          <a:bodyPr wrap="none" lIns="0" tIns="0" rIns="0" bIns="0" rtlCol="0" anchor="t"/>
          <a:lstStyle/>
          <a:p>
            <a:pPr marL="0" indent="0" algn="l">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Giữ gìn vệ sinh sạch sẽ trong khu vực làm việc.</a:t>
            </a:r>
            <a:endParaRPr lang="en-US" sz="1600" dirty="0"/>
          </a:p>
        </p:txBody>
      </p:sp>
      <p:pic>
        <p:nvPicPr>
          <p:cNvPr id="25" name="Picture 24">
            <a:extLst>
              <a:ext uri="{FF2B5EF4-FFF2-40B4-BE49-F238E27FC236}">
                <a16:creationId xmlns:a16="http://schemas.microsoft.com/office/drawing/2014/main" id="{AFC864BF-9521-9824-41FC-AE63439F0945}"/>
              </a:ext>
            </a:extLst>
          </p:cNvPr>
          <p:cNvPicPr>
            <a:picLocks noChangeAspect="1"/>
          </p:cNvPicPr>
          <p:nvPr/>
        </p:nvPicPr>
        <p:blipFill>
          <a:blip r:embed="rId4"/>
          <a:stretch>
            <a:fillRect/>
          </a:stretch>
        </p:blipFill>
        <p:spPr>
          <a:xfrm>
            <a:off x="12273174" y="7504867"/>
            <a:ext cx="2251497" cy="69718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4523" y="3429834"/>
            <a:ext cx="3901440" cy="3268980"/>
          </a:xfrm>
          <a:prstGeom prst="rect">
            <a:avLst/>
          </a:prstGeom>
        </p:spPr>
      </p:pic>
      <p:sp>
        <p:nvSpPr>
          <p:cNvPr id="3" name="Text 0"/>
          <p:cNvSpPr/>
          <p:nvPr/>
        </p:nvSpPr>
        <p:spPr>
          <a:xfrm>
            <a:off x="873699" y="567690"/>
            <a:ext cx="6753225" cy="646033"/>
          </a:xfrm>
          <a:prstGeom prst="rect">
            <a:avLst/>
          </a:prstGeom>
          <a:noFill/>
          <a:ln/>
        </p:spPr>
        <p:txBody>
          <a:bodyPr wrap="none" lIns="0" tIns="0" rIns="0" bIns="0" rtlCol="0" anchor="t"/>
          <a:lstStyle/>
          <a:p>
            <a:pPr marL="0" indent="0">
              <a:lnSpc>
                <a:spcPts val="5050"/>
              </a:lnSpc>
              <a:buNone/>
            </a:pPr>
            <a:r>
              <a:rPr lang="en-US" sz="4400" b="1" dirty="0">
                <a:solidFill>
                  <a:srgbClr val="F5F0F0"/>
                </a:solidFill>
                <a:latin typeface="PT Serif" panose="020A0603040505020204" pitchFamily="18" charset="0"/>
                <a:ea typeface="Merriweather" pitchFamily="34" charset="-122"/>
                <a:cs typeface="Merriweather" pitchFamily="34" charset="-120"/>
              </a:rPr>
              <a:t>Xử lý tình huống khẩn cấp</a:t>
            </a:r>
            <a:endParaRPr lang="en-US" sz="4400" dirty="0"/>
          </a:p>
        </p:txBody>
      </p:sp>
      <p:sp>
        <p:nvSpPr>
          <p:cNvPr id="4" name="Shape 1"/>
          <p:cNvSpPr/>
          <p:nvPr/>
        </p:nvSpPr>
        <p:spPr>
          <a:xfrm>
            <a:off x="6508552" y="1901071"/>
            <a:ext cx="22860" cy="5383530"/>
          </a:xfrm>
          <a:prstGeom prst="roundRect">
            <a:avLst>
              <a:gd name="adj" fmla="val 379820"/>
            </a:avLst>
          </a:prstGeom>
          <a:solidFill>
            <a:srgbClr val="194A99"/>
          </a:solidFill>
          <a:ln/>
        </p:spPr>
      </p:sp>
      <p:sp>
        <p:nvSpPr>
          <p:cNvPr id="5" name="Shape 2"/>
          <p:cNvSpPr/>
          <p:nvPr/>
        </p:nvSpPr>
        <p:spPr>
          <a:xfrm>
            <a:off x="6729651" y="2354699"/>
            <a:ext cx="723543" cy="22860"/>
          </a:xfrm>
          <a:prstGeom prst="roundRect">
            <a:avLst>
              <a:gd name="adj" fmla="val 379820"/>
            </a:avLst>
          </a:prstGeom>
          <a:solidFill>
            <a:srgbClr val="3965A7"/>
          </a:solidFill>
          <a:ln/>
        </p:spPr>
      </p:sp>
      <p:sp>
        <p:nvSpPr>
          <p:cNvPr id="6" name="Shape 3"/>
          <p:cNvSpPr/>
          <p:nvPr/>
        </p:nvSpPr>
        <p:spPr>
          <a:xfrm>
            <a:off x="6287453" y="2133600"/>
            <a:ext cx="465058" cy="465058"/>
          </a:xfrm>
          <a:prstGeom prst="roundRect">
            <a:avLst>
              <a:gd name="adj" fmla="val 18670"/>
            </a:avLst>
          </a:prstGeom>
          <a:solidFill>
            <a:srgbClr val="204C8E"/>
          </a:solidFill>
          <a:ln w="7620">
            <a:solidFill>
              <a:srgbClr val="3965A7"/>
            </a:solidFill>
            <a:prstDash val="solid"/>
          </a:ln>
        </p:spPr>
      </p:sp>
      <p:sp>
        <p:nvSpPr>
          <p:cNvPr id="7" name="Text 4"/>
          <p:cNvSpPr/>
          <p:nvPr/>
        </p:nvSpPr>
        <p:spPr>
          <a:xfrm>
            <a:off x="6451759" y="2211110"/>
            <a:ext cx="136446" cy="310039"/>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PT Serif" panose="020A0603040505020204" pitchFamily="18" charset="0"/>
                <a:ea typeface="Merriweather" pitchFamily="34" charset="-122"/>
                <a:cs typeface="Merriweather" pitchFamily="34" charset="-120"/>
              </a:rPr>
              <a:t>1</a:t>
            </a:r>
            <a:endParaRPr lang="en-US" sz="2400" dirty="0"/>
          </a:p>
        </p:txBody>
      </p:sp>
      <p:sp>
        <p:nvSpPr>
          <p:cNvPr id="8" name="Text 5"/>
          <p:cNvSpPr/>
          <p:nvPr/>
        </p:nvSpPr>
        <p:spPr>
          <a:xfrm>
            <a:off x="7656909" y="2107763"/>
            <a:ext cx="2584013" cy="322898"/>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Dừng máy</a:t>
            </a:r>
            <a:endParaRPr lang="en-US" sz="2000" dirty="0"/>
          </a:p>
        </p:txBody>
      </p:sp>
      <p:sp>
        <p:nvSpPr>
          <p:cNvPr id="9" name="Text 6"/>
          <p:cNvSpPr/>
          <p:nvPr/>
        </p:nvSpPr>
        <p:spPr>
          <a:xfrm>
            <a:off x="7656909" y="2554605"/>
            <a:ext cx="6249948" cy="330637"/>
          </a:xfrm>
          <a:prstGeom prst="rect">
            <a:avLst/>
          </a:prstGeom>
          <a:noFill/>
          <a:ln/>
        </p:spPr>
        <p:txBody>
          <a:bodyPr wrap="none" lIns="0" tIns="0" rIns="0" bIns="0" rtlCol="0" anchor="t"/>
          <a:lstStyle/>
          <a:p>
            <a:pPr marL="0" indent="0" algn="l">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Ngay lập tức dừng hoạt động của máy móc khi xảy ra tai nạn.</a:t>
            </a:r>
            <a:endParaRPr lang="en-US" sz="1600" dirty="0"/>
          </a:p>
        </p:txBody>
      </p:sp>
      <p:sp>
        <p:nvSpPr>
          <p:cNvPr id="10" name="Shape 7"/>
          <p:cNvSpPr/>
          <p:nvPr/>
        </p:nvSpPr>
        <p:spPr>
          <a:xfrm>
            <a:off x="6729651" y="3752255"/>
            <a:ext cx="723543" cy="22860"/>
          </a:xfrm>
          <a:prstGeom prst="roundRect">
            <a:avLst>
              <a:gd name="adj" fmla="val 379820"/>
            </a:avLst>
          </a:prstGeom>
          <a:solidFill>
            <a:srgbClr val="3965A7"/>
          </a:solidFill>
          <a:ln/>
        </p:spPr>
      </p:sp>
      <p:sp>
        <p:nvSpPr>
          <p:cNvPr id="11" name="Shape 8"/>
          <p:cNvSpPr/>
          <p:nvPr/>
        </p:nvSpPr>
        <p:spPr>
          <a:xfrm>
            <a:off x="6287453" y="3531156"/>
            <a:ext cx="465058" cy="465058"/>
          </a:xfrm>
          <a:prstGeom prst="roundRect">
            <a:avLst>
              <a:gd name="adj" fmla="val 18670"/>
            </a:avLst>
          </a:prstGeom>
          <a:solidFill>
            <a:srgbClr val="204C8E"/>
          </a:solidFill>
          <a:ln w="7620">
            <a:solidFill>
              <a:srgbClr val="3965A7"/>
            </a:solidFill>
            <a:prstDash val="solid"/>
          </a:ln>
        </p:spPr>
      </p:sp>
      <p:sp>
        <p:nvSpPr>
          <p:cNvPr id="12" name="Text 9"/>
          <p:cNvSpPr/>
          <p:nvPr/>
        </p:nvSpPr>
        <p:spPr>
          <a:xfrm>
            <a:off x="6427232" y="3608665"/>
            <a:ext cx="185499" cy="310039"/>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PT Serif" panose="020A0603040505020204" pitchFamily="18" charset="0"/>
                <a:ea typeface="Merriweather" pitchFamily="34" charset="-122"/>
                <a:cs typeface="Merriweather" pitchFamily="34" charset="-120"/>
              </a:rPr>
              <a:t>2</a:t>
            </a:r>
            <a:endParaRPr lang="en-US" sz="2400" dirty="0"/>
          </a:p>
        </p:txBody>
      </p:sp>
      <p:sp>
        <p:nvSpPr>
          <p:cNvPr id="13" name="Text 10"/>
          <p:cNvSpPr/>
          <p:nvPr/>
        </p:nvSpPr>
        <p:spPr>
          <a:xfrm>
            <a:off x="7656909" y="3505319"/>
            <a:ext cx="2584013" cy="322898"/>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Sơ cứu</a:t>
            </a:r>
            <a:endParaRPr lang="en-US" sz="2000" dirty="0"/>
          </a:p>
        </p:txBody>
      </p:sp>
      <p:sp>
        <p:nvSpPr>
          <p:cNvPr id="14" name="Text 11"/>
          <p:cNvSpPr/>
          <p:nvPr/>
        </p:nvSpPr>
        <p:spPr>
          <a:xfrm>
            <a:off x="7656909" y="3952161"/>
            <a:ext cx="6249948" cy="330637"/>
          </a:xfrm>
          <a:prstGeom prst="rect">
            <a:avLst/>
          </a:prstGeom>
          <a:noFill/>
          <a:ln/>
        </p:spPr>
        <p:txBody>
          <a:bodyPr wrap="none" lIns="0" tIns="0" rIns="0" bIns="0" rtlCol="0" anchor="t"/>
          <a:lstStyle/>
          <a:p>
            <a:pPr marL="0" indent="0" algn="l">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Thực hiện sơ cứu ban đầu cho người bị nạn nếu cần thiết.</a:t>
            </a:r>
            <a:endParaRPr lang="en-US" sz="1600" dirty="0"/>
          </a:p>
        </p:txBody>
      </p:sp>
      <p:sp>
        <p:nvSpPr>
          <p:cNvPr id="15" name="Shape 12"/>
          <p:cNvSpPr/>
          <p:nvPr/>
        </p:nvSpPr>
        <p:spPr>
          <a:xfrm>
            <a:off x="6729651" y="5149810"/>
            <a:ext cx="723543" cy="22860"/>
          </a:xfrm>
          <a:prstGeom prst="roundRect">
            <a:avLst>
              <a:gd name="adj" fmla="val 379820"/>
            </a:avLst>
          </a:prstGeom>
          <a:solidFill>
            <a:srgbClr val="3965A7"/>
          </a:solidFill>
          <a:ln/>
        </p:spPr>
      </p:sp>
      <p:sp>
        <p:nvSpPr>
          <p:cNvPr id="16" name="Shape 13"/>
          <p:cNvSpPr/>
          <p:nvPr/>
        </p:nvSpPr>
        <p:spPr>
          <a:xfrm>
            <a:off x="6287453" y="4928711"/>
            <a:ext cx="465058" cy="465058"/>
          </a:xfrm>
          <a:prstGeom prst="roundRect">
            <a:avLst>
              <a:gd name="adj" fmla="val 18670"/>
            </a:avLst>
          </a:prstGeom>
          <a:solidFill>
            <a:srgbClr val="204C8E"/>
          </a:solidFill>
          <a:ln w="7620">
            <a:solidFill>
              <a:srgbClr val="3965A7"/>
            </a:solidFill>
            <a:prstDash val="solid"/>
          </a:ln>
        </p:spPr>
      </p:sp>
      <p:sp>
        <p:nvSpPr>
          <p:cNvPr id="17" name="Text 14"/>
          <p:cNvSpPr/>
          <p:nvPr/>
        </p:nvSpPr>
        <p:spPr>
          <a:xfrm>
            <a:off x="6433066" y="5006221"/>
            <a:ext cx="173712" cy="310039"/>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PT Serif" panose="020A0603040505020204" pitchFamily="18" charset="0"/>
                <a:ea typeface="Merriweather" pitchFamily="34" charset="-122"/>
                <a:cs typeface="Merriweather" pitchFamily="34" charset="-120"/>
              </a:rPr>
              <a:t>3</a:t>
            </a:r>
            <a:endParaRPr lang="en-US" sz="2400" dirty="0"/>
          </a:p>
        </p:txBody>
      </p:sp>
      <p:sp>
        <p:nvSpPr>
          <p:cNvPr id="18" name="Text 15"/>
          <p:cNvSpPr/>
          <p:nvPr/>
        </p:nvSpPr>
        <p:spPr>
          <a:xfrm>
            <a:off x="7656909" y="4902875"/>
            <a:ext cx="2584013" cy="322898"/>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Gọi cấp cứu</a:t>
            </a:r>
            <a:endParaRPr lang="en-US" sz="2000" dirty="0"/>
          </a:p>
        </p:txBody>
      </p:sp>
      <p:sp>
        <p:nvSpPr>
          <p:cNvPr id="19" name="Text 16"/>
          <p:cNvSpPr/>
          <p:nvPr/>
        </p:nvSpPr>
        <p:spPr>
          <a:xfrm>
            <a:off x="7656909" y="5349716"/>
            <a:ext cx="6249948" cy="330637"/>
          </a:xfrm>
          <a:prstGeom prst="rect">
            <a:avLst/>
          </a:prstGeom>
          <a:noFill/>
          <a:ln/>
        </p:spPr>
        <p:txBody>
          <a:bodyPr wrap="none" lIns="0" tIns="0" rIns="0" bIns="0" rtlCol="0" anchor="t"/>
          <a:lstStyle/>
          <a:p>
            <a:pPr marL="0" indent="0" algn="l">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Liên hệ dịch vụ y tế khẩn cấp nếu tình trạng nghiêm trọng.</a:t>
            </a:r>
            <a:endParaRPr lang="en-US" sz="1600" dirty="0"/>
          </a:p>
        </p:txBody>
      </p:sp>
      <p:sp>
        <p:nvSpPr>
          <p:cNvPr id="20" name="Shape 17"/>
          <p:cNvSpPr/>
          <p:nvPr/>
        </p:nvSpPr>
        <p:spPr>
          <a:xfrm>
            <a:off x="6729651" y="6547366"/>
            <a:ext cx="723543" cy="22860"/>
          </a:xfrm>
          <a:prstGeom prst="roundRect">
            <a:avLst>
              <a:gd name="adj" fmla="val 379820"/>
            </a:avLst>
          </a:prstGeom>
          <a:solidFill>
            <a:srgbClr val="3965A7"/>
          </a:solidFill>
          <a:ln/>
        </p:spPr>
      </p:sp>
      <p:sp>
        <p:nvSpPr>
          <p:cNvPr id="21" name="Shape 18"/>
          <p:cNvSpPr/>
          <p:nvPr/>
        </p:nvSpPr>
        <p:spPr>
          <a:xfrm>
            <a:off x="6287453" y="6326267"/>
            <a:ext cx="465058" cy="465058"/>
          </a:xfrm>
          <a:prstGeom prst="roundRect">
            <a:avLst>
              <a:gd name="adj" fmla="val 18670"/>
            </a:avLst>
          </a:prstGeom>
          <a:solidFill>
            <a:srgbClr val="204C8E"/>
          </a:solidFill>
          <a:ln w="7620">
            <a:solidFill>
              <a:srgbClr val="3965A7"/>
            </a:solidFill>
            <a:prstDash val="solid"/>
          </a:ln>
        </p:spPr>
      </p:sp>
      <p:sp>
        <p:nvSpPr>
          <p:cNvPr id="22" name="Text 19"/>
          <p:cNvSpPr/>
          <p:nvPr/>
        </p:nvSpPr>
        <p:spPr>
          <a:xfrm>
            <a:off x="6420088" y="6403777"/>
            <a:ext cx="199668" cy="310039"/>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PT Serif" panose="020A0603040505020204" pitchFamily="18" charset="0"/>
                <a:ea typeface="Merriweather" pitchFamily="34" charset="-122"/>
                <a:cs typeface="Merriweather" pitchFamily="34" charset="-120"/>
              </a:rPr>
              <a:t>4</a:t>
            </a:r>
            <a:endParaRPr lang="en-US" sz="2400" dirty="0"/>
          </a:p>
        </p:txBody>
      </p:sp>
      <p:sp>
        <p:nvSpPr>
          <p:cNvPr id="23" name="Text 20"/>
          <p:cNvSpPr/>
          <p:nvPr/>
        </p:nvSpPr>
        <p:spPr>
          <a:xfrm>
            <a:off x="7656909" y="6300430"/>
            <a:ext cx="2584013" cy="322898"/>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Báo cáo</a:t>
            </a:r>
            <a:endParaRPr lang="en-US" sz="2000" dirty="0"/>
          </a:p>
        </p:txBody>
      </p:sp>
      <p:sp>
        <p:nvSpPr>
          <p:cNvPr id="24" name="Text 21"/>
          <p:cNvSpPr/>
          <p:nvPr/>
        </p:nvSpPr>
        <p:spPr>
          <a:xfrm>
            <a:off x="7656909" y="6747272"/>
            <a:ext cx="6249948" cy="330637"/>
          </a:xfrm>
          <a:prstGeom prst="rect">
            <a:avLst/>
          </a:prstGeom>
          <a:noFill/>
          <a:ln/>
        </p:spPr>
        <p:txBody>
          <a:bodyPr wrap="none" lIns="0" tIns="0" rIns="0" bIns="0" rtlCol="0" anchor="t"/>
          <a:lstStyle/>
          <a:p>
            <a:pPr marL="0" indent="0" algn="l">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Thông báo cho quản lý</a:t>
            </a:r>
            <a:endParaRPr lang="en-US" sz="1600" dirty="0"/>
          </a:p>
        </p:txBody>
      </p:sp>
      <p:pic>
        <p:nvPicPr>
          <p:cNvPr id="25" name="Picture 24">
            <a:extLst>
              <a:ext uri="{FF2B5EF4-FFF2-40B4-BE49-F238E27FC236}">
                <a16:creationId xmlns:a16="http://schemas.microsoft.com/office/drawing/2014/main" id="{041C9AE9-6492-DBC5-9AF0-034A384FCC00}"/>
              </a:ext>
            </a:extLst>
          </p:cNvPr>
          <p:cNvPicPr>
            <a:picLocks noChangeAspect="1"/>
          </p:cNvPicPr>
          <p:nvPr/>
        </p:nvPicPr>
        <p:blipFill>
          <a:blip r:embed="rId4"/>
          <a:stretch>
            <a:fillRect/>
          </a:stretch>
        </p:blipFill>
        <p:spPr>
          <a:xfrm>
            <a:off x="12273174" y="7504867"/>
            <a:ext cx="2251497" cy="69718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18755"/>
          </a:xfrm>
          <a:prstGeom prst="rect">
            <a:avLst/>
          </a:prstGeom>
        </p:spPr>
      </p:pic>
      <p:sp>
        <p:nvSpPr>
          <p:cNvPr id="3" name="Text 0"/>
          <p:cNvSpPr/>
          <p:nvPr/>
        </p:nvSpPr>
        <p:spPr>
          <a:xfrm>
            <a:off x="749737" y="2245519"/>
            <a:ext cx="4837628" cy="604599"/>
          </a:xfrm>
          <a:prstGeom prst="rect">
            <a:avLst/>
          </a:prstGeom>
          <a:noFill/>
          <a:ln/>
        </p:spPr>
        <p:txBody>
          <a:bodyPr wrap="none" lIns="0" tIns="0" rIns="0" bIns="0" rtlCol="0" anchor="t"/>
          <a:lstStyle/>
          <a:p>
            <a:pPr marL="0" indent="0">
              <a:lnSpc>
                <a:spcPts val="4750"/>
              </a:lnSpc>
              <a:buNone/>
            </a:pPr>
            <a:r>
              <a:rPr lang="en-US" sz="4800" b="1" dirty="0">
                <a:solidFill>
                  <a:srgbClr val="F5F0F0"/>
                </a:solidFill>
                <a:latin typeface="PT Serif" panose="020A0603040505020204" pitchFamily="18" charset="0"/>
                <a:ea typeface="Merriweather" pitchFamily="34" charset="-122"/>
                <a:cs typeface="Merriweather" pitchFamily="34" charset="-120"/>
              </a:rPr>
              <a:t>Tài Liệu Tham Khảo</a:t>
            </a:r>
            <a:endParaRPr lang="en-US" sz="4800" b="1" dirty="0"/>
          </a:p>
        </p:txBody>
      </p:sp>
      <p:sp>
        <p:nvSpPr>
          <p:cNvPr id="4" name="Shape 1"/>
          <p:cNvSpPr/>
          <p:nvPr/>
        </p:nvSpPr>
        <p:spPr>
          <a:xfrm>
            <a:off x="955953" y="3845600"/>
            <a:ext cx="22860" cy="3852743"/>
          </a:xfrm>
          <a:prstGeom prst="roundRect">
            <a:avLst>
              <a:gd name="adj" fmla="val 355526"/>
            </a:avLst>
          </a:prstGeom>
          <a:solidFill>
            <a:srgbClr val="194A99"/>
          </a:solidFill>
          <a:ln/>
        </p:spPr>
      </p:sp>
      <p:sp>
        <p:nvSpPr>
          <p:cNvPr id="5" name="Shape 2"/>
          <p:cNvSpPr/>
          <p:nvPr/>
        </p:nvSpPr>
        <p:spPr>
          <a:xfrm>
            <a:off x="1162169" y="4269462"/>
            <a:ext cx="677228" cy="22860"/>
          </a:xfrm>
          <a:prstGeom prst="roundRect">
            <a:avLst>
              <a:gd name="adj" fmla="val 355526"/>
            </a:avLst>
          </a:prstGeom>
          <a:solidFill>
            <a:srgbClr val="3965A7"/>
          </a:solidFill>
          <a:ln/>
        </p:spPr>
      </p:sp>
      <p:sp>
        <p:nvSpPr>
          <p:cNvPr id="6" name="Shape 3"/>
          <p:cNvSpPr/>
          <p:nvPr/>
        </p:nvSpPr>
        <p:spPr>
          <a:xfrm>
            <a:off x="749737" y="4063246"/>
            <a:ext cx="435293" cy="435293"/>
          </a:xfrm>
          <a:prstGeom prst="roundRect">
            <a:avLst>
              <a:gd name="adj" fmla="val 18671"/>
            </a:avLst>
          </a:prstGeom>
          <a:solidFill>
            <a:srgbClr val="204C8E"/>
          </a:solidFill>
          <a:ln w="7620">
            <a:solidFill>
              <a:srgbClr val="3965A7"/>
            </a:solidFill>
            <a:prstDash val="solid"/>
          </a:ln>
        </p:spPr>
      </p:sp>
      <p:sp>
        <p:nvSpPr>
          <p:cNvPr id="7" name="Text 4"/>
          <p:cNvSpPr/>
          <p:nvPr/>
        </p:nvSpPr>
        <p:spPr>
          <a:xfrm>
            <a:off x="903446" y="4135755"/>
            <a:ext cx="127754"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1</a:t>
            </a:r>
            <a:endParaRPr lang="en-US" sz="2250" dirty="0"/>
          </a:p>
        </p:txBody>
      </p:sp>
      <p:sp>
        <p:nvSpPr>
          <p:cNvPr id="8" name="Text 5"/>
          <p:cNvSpPr/>
          <p:nvPr/>
        </p:nvSpPr>
        <p:spPr>
          <a:xfrm>
            <a:off x="2031563" y="4039076"/>
            <a:ext cx="3182183" cy="302419"/>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Bài kiểm tra ATLD nhóm 3</a:t>
            </a:r>
            <a:endParaRPr lang="en-US" sz="1900" dirty="0"/>
          </a:p>
        </p:txBody>
      </p:sp>
      <p:sp>
        <p:nvSpPr>
          <p:cNvPr id="9" name="Text 6"/>
          <p:cNvSpPr/>
          <p:nvPr/>
        </p:nvSpPr>
        <p:spPr>
          <a:xfrm>
            <a:off x="2031563" y="4457581"/>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500" dirty="0"/>
          </a:p>
        </p:txBody>
      </p:sp>
      <p:sp>
        <p:nvSpPr>
          <p:cNvPr id="10" name="Shape 7"/>
          <p:cNvSpPr/>
          <p:nvPr/>
        </p:nvSpPr>
        <p:spPr>
          <a:xfrm>
            <a:off x="1162169" y="5577959"/>
            <a:ext cx="677228" cy="22860"/>
          </a:xfrm>
          <a:prstGeom prst="roundRect">
            <a:avLst>
              <a:gd name="adj" fmla="val 355526"/>
            </a:avLst>
          </a:prstGeom>
          <a:solidFill>
            <a:srgbClr val="3965A7"/>
          </a:solidFill>
          <a:ln/>
        </p:spPr>
      </p:sp>
      <p:sp>
        <p:nvSpPr>
          <p:cNvPr id="11" name="Shape 8"/>
          <p:cNvSpPr/>
          <p:nvPr/>
        </p:nvSpPr>
        <p:spPr>
          <a:xfrm>
            <a:off x="749737" y="5371743"/>
            <a:ext cx="435293" cy="435293"/>
          </a:xfrm>
          <a:prstGeom prst="roundRect">
            <a:avLst>
              <a:gd name="adj" fmla="val 18671"/>
            </a:avLst>
          </a:prstGeom>
          <a:solidFill>
            <a:srgbClr val="204C8E"/>
          </a:solidFill>
          <a:ln w="7620">
            <a:solidFill>
              <a:srgbClr val="3965A7"/>
            </a:solidFill>
            <a:prstDash val="solid"/>
          </a:ln>
        </p:spPr>
      </p:sp>
      <p:sp>
        <p:nvSpPr>
          <p:cNvPr id="12" name="Text 9"/>
          <p:cNvSpPr/>
          <p:nvPr/>
        </p:nvSpPr>
        <p:spPr>
          <a:xfrm>
            <a:off x="880586" y="5444252"/>
            <a:ext cx="173593"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2</a:t>
            </a:r>
            <a:endParaRPr lang="en-US" sz="2250" dirty="0"/>
          </a:p>
        </p:txBody>
      </p:sp>
      <p:sp>
        <p:nvSpPr>
          <p:cNvPr id="13" name="Text 10"/>
          <p:cNvSpPr/>
          <p:nvPr/>
        </p:nvSpPr>
        <p:spPr>
          <a:xfrm>
            <a:off x="2031563" y="5347573"/>
            <a:ext cx="4427577" cy="362783"/>
          </a:xfrm>
          <a:prstGeom prst="rect">
            <a:avLst/>
          </a:prstGeom>
          <a:noFill/>
          <a:ln/>
        </p:spPr>
        <p:txBody>
          <a:bodyPr wrap="none" lIns="0" tIns="0" rIns="0" bIns="0" rtlCol="0" anchor="t"/>
          <a:lstStyle/>
          <a:p>
            <a:pPr marL="0" indent="0" algn="l">
              <a:lnSpc>
                <a:spcPts val="2850"/>
              </a:lnSpc>
              <a:buNone/>
            </a:pPr>
            <a:r>
              <a:rPr lang="en-US" sz="2250" b="1" dirty="0">
                <a:solidFill>
                  <a:srgbClr val="E2E6E9"/>
                </a:solidFill>
                <a:latin typeface="PT Serif" panose="020A0603040505020204" pitchFamily="18" charset="0"/>
                <a:ea typeface="Merriweather" pitchFamily="34" charset="-122"/>
                <a:cs typeface="Merriweather" pitchFamily="34" charset="-120"/>
              </a:rPr>
              <a:t>Bảng báo giá huấn luyện ATLD</a:t>
            </a:r>
            <a:endParaRPr lang="en-US" sz="2250" dirty="0"/>
          </a:p>
        </p:txBody>
      </p:sp>
      <p:sp>
        <p:nvSpPr>
          <p:cNvPr id="14" name="Text 11"/>
          <p:cNvSpPr/>
          <p:nvPr/>
        </p:nvSpPr>
        <p:spPr>
          <a:xfrm>
            <a:off x="2031563" y="5826443"/>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Xem chi tiết</a:t>
            </a:r>
            <a:endParaRPr lang="en-US" sz="1500" dirty="0"/>
          </a:p>
        </p:txBody>
      </p:sp>
      <p:sp>
        <p:nvSpPr>
          <p:cNvPr id="15" name="Shape 12"/>
          <p:cNvSpPr/>
          <p:nvPr/>
        </p:nvSpPr>
        <p:spPr>
          <a:xfrm>
            <a:off x="1162169" y="6946821"/>
            <a:ext cx="677228" cy="22860"/>
          </a:xfrm>
          <a:prstGeom prst="roundRect">
            <a:avLst>
              <a:gd name="adj" fmla="val 355526"/>
            </a:avLst>
          </a:prstGeom>
          <a:solidFill>
            <a:srgbClr val="3965A7"/>
          </a:solidFill>
          <a:ln/>
        </p:spPr>
      </p:sp>
      <p:sp>
        <p:nvSpPr>
          <p:cNvPr id="16" name="Shape 13"/>
          <p:cNvSpPr/>
          <p:nvPr/>
        </p:nvSpPr>
        <p:spPr>
          <a:xfrm>
            <a:off x="749737" y="6740604"/>
            <a:ext cx="435293" cy="435293"/>
          </a:xfrm>
          <a:prstGeom prst="roundRect">
            <a:avLst>
              <a:gd name="adj" fmla="val 18671"/>
            </a:avLst>
          </a:prstGeom>
          <a:solidFill>
            <a:srgbClr val="204C8E"/>
          </a:solidFill>
          <a:ln w="7620">
            <a:solidFill>
              <a:srgbClr val="3965A7"/>
            </a:solidFill>
            <a:prstDash val="solid"/>
          </a:ln>
        </p:spPr>
      </p:sp>
      <p:sp>
        <p:nvSpPr>
          <p:cNvPr id="17" name="Text 14"/>
          <p:cNvSpPr/>
          <p:nvPr/>
        </p:nvSpPr>
        <p:spPr>
          <a:xfrm>
            <a:off x="886063" y="6813113"/>
            <a:ext cx="162520"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3</a:t>
            </a:r>
            <a:endParaRPr lang="en-US" sz="2250" dirty="0"/>
          </a:p>
        </p:txBody>
      </p:sp>
      <p:sp>
        <p:nvSpPr>
          <p:cNvPr id="18" name="Text 15"/>
          <p:cNvSpPr/>
          <p:nvPr/>
        </p:nvSpPr>
        <p:spPr>
          <a:xfrm>
            <a:off x="2031563" y="6716435"/>
            <a:ext cx="3687961" cy="362783"/>
          </a:xfrm>
          <a:prstGeom prst="rect">
            <a:avLst/>
          </a:prstGeom>
          <a:noFill/>
          <a:ln/>
        </p:spPr>
        <p:txBody>
          <a:bodyPr wrap="none" lIns="0" tIns="0" rIns="0" bIns="0" rtlCol="0" anchor="t"/>
          <a:lstStyle/>
          <a:p>
            <a:pPr marL="0" indent="0" algn="l">
              <a:lnSpc>
                <a:spcPts val="2850"/>
              </a:lnSpc>
              <a:buNone/>
            </a:pPr>
            <a:r>
              <a:rPr lang="en-US" sz="2250" b="1" dirty="0">
                <a:solidFill>
                  <a:srgbClr val="E2E6E9"/>
                </a:solidFill>
                <a:latin typeface="PT Serif" panose="020A0603040505020204" pitchFamily="18" charset="0"/>
                <a:ea typeface="Merriweather" pitchFamily="34" charset="-122"/>
                <a:cs typeface="Merriweather" pitchFamily="34" charset="-120"/>
              </a:rPr>
              <a:t>Tải về tài liệu (download)</a:t>
            </a:r>
            <a:endParaRPr lang="en-US" sz="2250" dirty="0"/>
          </a:p>
        </p:txBody>
      </p:sp>
      <p:sp>
        <p:nvSpPr>
          <p:cNvPr id="19" name="Text 16"/>
          <p:cNvSpPr/>
          <p:nvPr/>
        </p:nvSpPr>
        <p:spPr>
          <a:xfrm>
            <a:off x="2031563" y="7195304"/>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Download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tài</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liệu</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huấn</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luyện</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an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toàn</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lao</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động</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sản</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xuất</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sợi</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thủy</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tinh</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và</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rPr>
              <a:t>sợi</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rPr>
              <a:t> carbon</a:t>
            </a:r>
            <a:endParaRPr lang="en-US" sz="1500" dirty="0"/>
          </a:p>
        </p:txBody>
      </p:sp>
      <p:pic>
        <p:nvPicPr>
          <p:cNvPr id="27" name="Picture 26">
            <a:extLst>
              <a:ext uri="{FF2B5EF4-FFF2-40B4-BE49-F238E27FC236}">
                <a16:creationId xmlns:a16="http://schemas.microsoft.com/office/drawing/2014/main" id="{26968246-3741-6265-557C-0879B703AA0A}"/>
              </a:ext>
            </a:extLst>
          </p:cNvPr>
          <p:cNvPicPr>
            <a:picLocks noChangeAspect="1"/>
          </p:cNvPicPr>
          <p:nvPr/>
        </p:nvPicPr>
        <p:blipFill>
          <a:blip r:embed="rId7"/>
          <a:stretch>
            <a:fillRect/>
          </a:stretch>
        </p:blipFill>
        <p:spPr>
          <a:xfrm>
            <a:off x="12273174" y="7504867"/>
            <a:ext cx="2251497" cy="69718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76791" y="2754392"/>
            <a:ext cx="4869299" cy="2739033"/>
          </a:xfrm>
          <a:prstGeom prst="rect">
            <a:avLst/>
          </a:prstGeom>
        </p:spPr>
      </p:pic>
      <p:sp>
        <p:nvSpPr>
          <p:cNvPr id="4" name="Text 0"/>
          <p:cNvSpPr/>
          <p:nvPr/>
        </p:nvSpPr>
        <p:spPr>
          <a:xfrm>
            <a:off x="6350198" y="2754392"/>
            <a:ext cx="6170771" cy="771287"/>
          </a:xfrm>
          <a:prstGeom prst="rect">
            <a:avLst/>
          </a:prstGeom>
          <a:noFill/>
          <a:ln/>
        </p:spPr>
        <p:txBody>
          <a:bodyPr wrap="none" lIns="0" tIns="0" rIns="0" bIns="0" rtlCol="0" anchor="t"/>
          <a:lstStyle/>
          <a:p>
            <a:pPr marL="0" indent="0">
              <a:lnSpc>
                <a:spcPts val="6050"/>
              </a:lnSpc>
              <a:buNone/>
            </a:pPr>
            <a:r>
              <a:rPr lang="en-US" sz="4850" dirty="0">
                <a:solidFill>
                  <a:srgbClr val="F5F0F0"/>
                </a:solidFill>
                <a:latin typeface="PT Serif" panose="020A0603040505020204" pitchFamily="18" charset="0"/>
                <a:ea typeface="Merriweather" pitchFamily="34" charset="-122"/>
                <a:cs typeface="Merriweather" pitchFamily="34" charset="-120"/>
              </a:rPr>
              <a:t>Kết Luận</a:t>
            </a:r>
            <a:endParaRPr lang="en-US" sz="4850" dirty="0"/>
          </a:p>
        </p:txBody>
      </p:sp>
      <p:sp>
        <p:nvSpPr>
          <p:cNvPr id="5" name="Text 1"/>
          <p:cNvSpPr/>
          <p:nvPr/>
        </p:nvSpPr>
        <p:spPr>
          <a:xfrm>
            <a:off x="6350198" y="3895844"/>
            <a:ext cx="7416403" cy="1579245"/>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An toàn lao động là ưu tiên hàng đầu trong sản xuất sợi thủy tinh và sợi carbon. Việc tuân thủ các quy định an toàn, sử dụng thiết bị bảo hộ và đào tạo thường xuyên là rất quan trọng để bảo vệ sức khỏe và an toàn cho công nhân.</a:t>
            </a:r>
            <a:endParaRPr lang="en-US" sz="1900" dirty="0"/>
          </a:p>
        </p:txBody>
      </p:sp>
      <p:pic>
        <p:nvPicPr>
          <p:cNvPr id="6" name="Picture 5">
            <a:extLst>
              <a:ext uri="{FF2B5EF4-FFF2-40B4-BE49-F238E27FC236}">
                <a16:creationId xmlns:a16="http://schemas.microsoft.com/office/drawing/2014/main" id="{BAABC3A6-256F-5CDE-4EEC-702A08B8C3D2}"/>
              </a:ext>
            </a:extLst>
          </p:cNvPr>
          <p:cNvPicPr>
            <a:picLocks noChangeAspect="1"/>
          </p:cNvPicPr>
          <p:nvPr/>
        </p:nvPicPr>
        <p:blipFill>
          <a:blip r:embed="rId4"/>
          <a:stretch>
            <a:fillRect/>
          </a:stretch>
        </p:blipFill>
        <p:spPr>
          <a:xfrm>
            <a:off x="12273174" y="7504867"/>
            <a:ext cx="2251497" cy="69718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919</Words>
  <Application>Microsoft Office PowerPoint</Application>
  <PresentationFormat>Custom</PresentationFormat>
  <Paragraphs>125</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2024-11-25T03:44:50Z</dcterms:created>
  <dcterms:modified xsi:type="dcterms:W3CDTF">2024-11-25T04:06:20Z</dcterms:modified>
</cp:coreProperties>
</file>