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DM Sans" pitchFamily="2" charset="0"/>
      <p:regular r:id="rId11"/>
      <p:bold r:id="rId12"/>
    </p:embeddedFont>
    <p:embeddedFont>
      <p:font typeface="PT Serif" panose="020A0603040505020204" pitchFamily="18"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9266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antoannamviet.com/tai-lieu-an-toan-lao-dong-san-xuat-tong-do-cat-toc/"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990386" y="2785529"/>
            <a:ext cx="4869180" cy="4869180"/>
          </a:xfrm>
          <a:prstGeom prst="rect">
            <a:avLst/>
          </a:prstGeom>
        </p:spPr>
      </p:pic>
      <p:sp>
        <p:nvSpPr>
          <p:cNvPr id="3" name="Text 0"/>
          <p:cNvSpPr/>
          <p:nvPr/>
        </p:nvSpPr>
        <p:spPr>
          <a:xfrm>
            <a:off x="864037" y="1305282"/>
            <a:ext cx="7415927"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Xuất </a:t>
            </a:r>
            <a:r>
              <a:rPr lang="en-US" sz="7000" b="1" dirty="0">
                <a:solidFill>
                  <a:srgbClr val="020202"/>
                </a:solidFill>
                <a:latin typeface="PT Serif" pitchFamily="34" charset="0"/>
                <a:ea typeface="PT Serif" pitchFamily="34" charset="-122"/>
                <a:cs typeface="PT Serif" pitchFamily="34" charset="-120"/>
              </a:rPr>
              <a:t>Tông Đơ Cắt Tóc</a:t>
            </a:r>
            <a:endParaRPr lang="en-US" sz="7000" b="1" dirty="0"/>
          </a:p>
        </p:txBody>
      </p:sp>
      <p:sp>
        <p:nvSpPr>
          <p:cNvPr id="4" name="Text 1"/>
          <p:cNvSpPr/>
          <p:nvPr/>
        </p:nvSpPr>
        <p:spPr>
          <a:xfrm>
            <a:off x="864037" y="5029557"/>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Bài giảng này cung cấp thông tin về an toàn lao động trong ngành sản </a:t>
            </a:r>
            <a:r>
              <a:rPr lang="en-US" sz="1900" dirty="0" err="1">
                <a:solidFill>
                  <a:srgbClr val="383838"/>
                </a:solidFill>
                <a:latin typeface="DM Sans" pitchFamily="34" charset="0"/>
                <a:ea typeface="DM Sans" pitchFamily="34" charset="-122"/>
                <a:cs typeface="DM Sans" pitchFamily="34" charset="-120"/>
              </a:rPr>
              <a:t>xuất</a:t>
            </a:r>
            <a:r>
              <a:rPr lang="en-US" sz="1900" dirty="0">
                <a:solidFill>
                  <a:srgbClr val="383838"/>
                </a:solidFill>
                <a:latin typeface="DM Sans" pitchFamily="34" charset="0"/>
                <a:ea typeface="DM Sans" pitchFamily="34" charset="-122"/>
                <a:cs typeface="DM Sans" pitchFamily="34" charset="-120"/>
              </a:rPr>
              <a:t> </a:t>
            </a:r>
            <a:r>
              <a:rPr lang="vi-VN" sz="1900" dirty="0">
                <a:solidFill>
                  <a:srgbClr val="383838"/>
                </a:solidFill>
                <a:latin typeface="DM Sans" pitchFamily="34" charset="0"/>
                <a:ea typeface="DM Sans" pitchFamily="34" charset="-122"/>
                <a:cs typeface="DM Sans" pitchFamily="34" charset="-120"/>
              </a:rPr>
              <a:t>Tông Đơ Cắt Tóc</a:t>
            </a:r>
            <a:r>
              <a:rPr lang="en-US" sz="1900" dirty="0">
                <a:solidFill>
                  <a:srgbClr val="383838"/>
                </a:solidFill>
                <a:latin typeface="DM Sans" pitchFamily="34" charset="0"/>
                <a:ea typeface="DM Sans" pitchFamily="34" charset="-122"/>
                <a:cs typeface="DM Sans" pitchFamily="34" charset="-120"/>
              </a:rPr>
              <a:t>, bao gồm các nguy cơ tiềm ẩn, biện pháp phòng ngừa và xử lý tình huống khẩn cấp.</a:t>
            </a:r>
            <a:endParaRPr lang="en-US" sz="1900" dirty="0"/>
          </a:p>
        </p:txBody>
      </p:sp>
      <p:sp>
        <p:nvSpPr>
          <p:cNvPr id="5" name="Shape 2"/>
          <p:cNvSpPr/>
          <p:nvPr/>
        </p:nvSpPr>
        <p:spPr>
          <a:xfrm>
            <a:off x="864037" y="651081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657" y="6518434"/>
            <a:ext cx="379690" cy="379690"/>
          </a:xfrm>
          <a:prstGeom prst="rect">
            <a:avLst/>
          </a:prstGeom>
        </p:spPr>
      </p:pic>
      <p:sp>
        <p:nvSpPr>
          <p:cNvPr id="7" name="Text 3"/>
          <p:cNvSpPr/>
          <p:nvPr/>
        </p:nvSpPr>
        <p:spPr>
          <a:xfrm>
            <a:off x="1382316" y="6492359"/>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pitchFamily="2" charset="0"/>
                <a:ea typeface="DM Sans Bold" pitchFamily="34" charset="-122"/>
                <a:cs typeface="DM Sans Bold" pitchFamily="34" charset="-120"/>
              </a:rPr>
              <a:t>Bản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quyền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thuộc</a:t>
            </a:r>
            <a:r>
              <a:rPr lang="en-US" sz="2400" b="1" dirty="0">
                <a:solidFill>
                  <a:srgbClr val="383838"/>
                </a:solidFill>
                <a:latin typeface="DM Sans" pitchFamily="2" charset="0"/>
                <a:ea typeface="DM Sans Bold" pitchFamily="34" charset="-122"/>
                <a:cs typeface="DM Sans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BCEF6C50-0067-8F25-A9CC-56156348773C}"/>
              </a:ext>
            </a:extLst>
          </p:cNvPr>
          <p:cNvPicPr>
            <a:picLocks noChangeAspect="1"/>
          </p:cNvPicPr>
          <p:nvPr/>
        </p:nvPicPr>
        <p:blipFill>
          <a:blip r:embed="rId5"/>
          <a:stretch>
            <a:fillRect/>
          </a:stretch>
        </p:blipFill>
        <p:spPr>
          <a:xfrm>
            <a:off x="11590638" y="7336991"/>
            <a:ext cx="2884179" cy="8926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080760" y="308610"/>
            <a:ext cx="2468880" cy="2468880"/>
          </a:xfrm>
          <a:prstGeom prst="rect">
            <a:avLst/>
          </a:prstGeom>
        </p:spPr>
      </p:pic>
      <p:sp>
        <p:nvSpPr>
          <p:cNvPr id="3" name="Text 0"/>
          <p:cNvSpPr/>
          <p:nvPr/>
        </p:nvSpPr>
        <p:spPr>
          <a:xfrm>
            <a:off x="944424" y="2911434"/>
            <a:ext cx="12902327" cy="1619964"/>
          </a:xfrm>
          <a:prstGeom prst="rect">
            <a:avLst/>
          </a:prstGeom>
          <a:noFill/>
          <a:ln/>
        </p:spPr>
        <p:txBody>
          <a:bodyPr wrap="square" lIns="0" tIns="0" rIns="0" bIns="0" rtlCol="0" anchor="t"/>
          <a:lstStyle/>
          <a:p>
            <a:pPr marL="0" indent="0" algn="ctr">
              <a:lnSpc>
                <a:spcPts val="6350"/>
              </a:lnSpc>
              <a:buNone/>
            </a:pPr>
            <a:r>
              <a:rPr lang="en-US" sz="5400" b="1" dirty="0">
                <a:solidFill>
                  <a:srgbClr val="020202"/>
                </a:solidFill>
                <a:latin typeface="PT Serif" pitchFamily="34" charset="0"/>
                <a:ea typeface="PT Serif" pitchFamily="34" charset="-122"/>
                <a:cs typeface="PT Serif" pitchFamily="34" charset="-120"/>
              </a:rPr>
              <a:t>Tình hình tai nạn lao động 6 </a:t>
            </a:r>
            <a:r>
              <a:rPr lang="en-US" sz="5400" b="1" dirty="0" err="1">
                <a:solidFill>
                  <a:srgbClr val="020202"/>
                </a:solidFill>
                <a:latin typeface="PT Serif" pitchFamily="34" charset="0"/>
                <a:ea typeface="PT Serif" pitchFamily="34" charset="-122"/>
                <a:cs typeface="PT Serif" pitchFamily="34" charset="-120"/>
              </a:rPr>
              <a:t>tháng</a:t>
            </a:r>
            <a:r>
              <a:rPr lang="en-US" sz="5400" b="1" dirty="0">
                <a:solidFill>
                  <a:srgbClr val="020202"/>
                </a:solidFill>
                <a:latin typeface="PT Serif" pitchFamily="34" charset="0"/>
                <a:ea typeface="PT Serif" pitchFamily="34" charset="-122"/>
                <a:cs typeface="PT Serif" pitchFamily="34" charset="-120"/>
              </a:rPr>
              <a:t> </a:t>
            </a:r>
          </a:p>
          <a:p>
            <a:pPr marL="0" indent="0" algn="ctr">
              <a:lnSpc>
                <a:spcPts val="6350"/>
              </a:lnSpc>
              <a:buNone/>
            </a:pPr>
            <a:r>
              <a:rPr lang="en-US" sz="5400" b="1" dirty="0" err="1">
                <a:solidFill>
                  <a:srgbClr val="020202"/>
                </a:solidFill>
                <a:latin typeface="PT Serif" pitchFamily="34" charset="0"/>
                <a:ea typeface="PT Serif" pitchFamily="34" charset="-122"/>
                <a:cs typeface="PT Serif" pitchFamily="34" charset="-120"/>
              </a:rPr>
              <a:t>đầu</a:t>
            </a:r>
            <a:r>
              <a:rPr lang="en-US" sz="5400" b="1" dirty="0">
                <a:solidFill>
                  <a:srgbClr val="020202"/>
                </a:solidFill>
                <a:latin typeface="PT Serif" pitchFamily="34" charset="0"/>
                <a:ea typeface="PT Serif" pitchFamily="34" charset="-122"/>
                <a:cs typeface="PT Serif" pitchFamily="34" charset="-120"/>
              </a:rPr>
              <a:t> năm 2024</a:t>
            </a:r>
            <a:endParaRPr lang="en-US" sz="5400" b="1" dirty="0"/>
          </a:p>
        </p:txBody>
      </p:sp>
      <p:sp>
        <p:nvSpPr>
          <p:cNvPr id="4" name="Shape 1"/>
          <p:cNvSpPr/>
          <p:nvPr/>
        </p:nvSpPr>
        <p:spPr>
          <a:xfrm>
            <a:off x="1038106" y="5577007"/>
            <a:ext cx="555427" cy="55542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5" name="Text 2"/>
          <p:cNvSpPr/>
          <p:nvPr/>
        </p:nvSpPr>
        <p:spPr>
          <a:xfrm>
            <a:off x="1212175" y="5660231"/>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1</a:t>
            </a:r>
            <a:endParaRPr lang="en-US" sz="3050" dirty="0"/>
          </a:p>
        </p:txBody>
      </p:sp>
      <p:sp>
        <p:nvSpPr>
          <p:cNvPr id="6" name="Text 3"/>
          <p:cNvSpPr/>
          <p:nvPr/>
        </p:nvSpPr>
        <p:spPr>
          <a:xfrm>
            <a:off x="1840349" y="5577007"/>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vụ tai nạn</a:t>
            </a:r>
            <a:endParaRPr lang="en-US" sz="2550" dirty="0"/>
          </a:p>
        </p:txBody>
      </p:sp>
      <p:sp>
        <p:nvSpPr>
          <p:cNvPr id="7" name="Text 4"/>
          <p:cNvSpPr/>
          <p:nvPr/>
        </p:nvSpPr>
        <p:spPr>
          <a:xfrm>
            <a:off x="1840349" y="6130171"/>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3.201 vụ, giảm 7,09%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sp>
        <p:nvSpPr>
          <p:cNvPr id="8" name="Shape 5"/>
          <p:cNvSpPr/>
          <p:nvPr/>
        </p:nvSpPr>
        <p:spPr>
          <a:xfrm>
            <a:off x="5421153" y="5577007"/>
            <a:ext cx="555427" cy="55542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9" name="Text 6"/>
          <p:cNvSpPr/>
          <p:nvPr/>
        </p:nvSpPr>
        <p:spPr>
          <a:xfrm>
            <a:off x="5595223" y="5660231"/>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2</a:t>
            </a:r>
            <a:endParaRPr lang="en-US" sz="3050" dirty="0"/>
          </a:p>
        </p:txBody>
      </p:sp>
      <p:sp>
        <p:nvSpPr>
          <p:cNvPr id="10" name="Text 7"/>
          <p:cNvSpPr/>
          <p:nvPr/>
        </p:nvSpPr>
        <p:spPr>
          <a:xfrm>
            <a:off x="6223397" y="5577007"/>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bị nạn</a:t>
            </a:r>
            <a:endParaRPr lang="en-US" sz="2550" dirty="0"/>
          </a:p>
        </p:txBody>
      </p:sp>
      <p:sp>
        <p:nvSpPr>
          <p:cNvPr id="11" name="Text 8"/>
          <p:cNvSpPr/>
          <p:nvPr/>
        </p:nvSpPr>
        <p:spPr>
          <a:xfrm>
            <a:off x="6223397" y="6130171"/>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3.065 người, giảm 6,04% so với cùng kỳ năm 2023.</a:t>
            </a:r>
            <a:endParaRPr lang="en-US" sz="1900" dirty="0"/>
          </a:p>
        </p:txBody>
      </p:sp>
      <p:sp>
        <p:nvSpPr>
          <p:cNvPr id="12" name="Shape 9"/>
          <p:cNvSpPr/>
          <p:nvPr/>
        </p:nvSpPr>
        <p:spPr>
          <a:xfrm>
            <a:off x="9804201" y="5577007"/>
            <a:ext cx="555427" cy="55542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3" name="Text 10"/>
          <p:cNvSpPr/>
          <p:nvPr/>
        </p:nvSpPr>
        <p:spPr>
          <a:xfrm>
            <a:off x="9978271" y="5660231"/>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3</a:t>
            </a:r>
            <a:endParaRPr lang="en-US" sz="3050" dirty="0"/>
          </a:p>
        </p:txBody>
      </p:sp>
      <p:sp>
        <p:nvSpPr>
          <p:cNvPr id="14" name="Text 11"/>
          <p:cNvSpPr/>
          <p:nvPr/>
        </p:nvSpPr>
        <p:spPr>
          <a:xfrm>
            <a:off x="10606444" y="5577007"/>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chết</a:t>
            </a:r>
            <a:endParaRPr lang="en-US" sz="2550" dirty="0"/>
          </a:p>
        </p:txBody>
      </p:sp>
      <p:sp>
        <p:nvSpPr>
          <p:cNvPr id="15" name="Text 12"/>
          <p:cNvSpPr/>
          <p:nvPr/>
        </p:nvSpPr>
        <p:spPr>
          <a:xfrm>
            <a:off x="10606444" y="6130171"/>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346 người, giảm 1,98%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pic>
        <p:nvPicPr>
          <p:cNvPr id="16" name="Image 0" descr="preencoded.png">
            <a:extLst>
              <a:ext uri="{FF2B5EF4-FFF2-40B4-BE49-F238E27FC236}">
                <a16:creationId xmlns:a16="http://schemas.microsoft.com/office/drawing/2014/main" id="{3ED6DDD4-F29F-1B6C-BF48-98664AC1F2D8}"/>
              </a:ext>
            </a:extLst>
          </p:cNvPr>
          <p:cNvPicPr>
            <a:picLocks noChangeAspect="1"/>
          </p:cNvPicPr>
          <p:nvPr/>
        </p:nvPicPr>
        <p:blipFill>
          <a:blip r:embed="rId4"/>
          <a:stretch>
            <a:fillRect/>
          </a:stretch>
        </p:blipFill>
        <p:spPr>
          <a:xfrm>
            <a:off x="11590638" y="7336991"/>
            <a:ext cx="2884179" cy="89260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298752" y="491609"/>
            <a:ext cx="6032897" cy="584716"/>
          </a:xfrm>
          <a:prstGeom prst="rect">
            <a:avLst/>
          </a:prstGeom>
          <a:noFill/>
          <a:ln/>
        </p:spPr>
        <p:txBody>
          <a:bodyPr wrap="none" lIns="0" tIns="0" rIns="0" bIns="0" rtlCol="0" anchor="t"/>
          <a:lstStyle/>
          <a:p>
            <a:pPr marL="0" indent="0" algn="ctr">
              <a:lnSpc>
                <a:spcPts val="4600"/>
              </a:lnSpc>
              <a:buNone/>
            </a:pPr>
            <a:r>
              <a:rPr lang="en-US" sz="4400" b="1" dirty="0">
                <a:solidFill>
                  <a:srgbClr val="020202"/>
                </a:solidFill>
                <a:latin typeface="PT Serif" pitchFamily="34" charset="0"/>
                <a:ea typeface="PT Serif" pitchFamily="34" charset="-122"/>
                <a:cs typeface="PT Serif" pitchFamily="34" charset="-120"/>
              </a:rPr>
              <a:t>Một số vụ tai nạn lao động</a:t>
            </a:r>
            <a:endParaRPr lang="en-US" sz="4400" dirty="0"/>
          </a:p>
        </p:txBody>
      </p:sp>
      <p:pic>
        <p:nvPicPr>
          <p:cNvPr id="3" name="Image 0" descr="preencoded.png"/>
          <p:cNvPicPr>
            <a:picLocks noChangeAspect="1"/>
          </p:cNvPicPr>
          <p:nvPr/>
        </p:nvPicPr>
        <p:blipFill>
          <a:blip r:embed="rId3"/>
          <a:stretch>
            <a:fillRect/>
          </a:stretch>
        </p:blipFill>
        <p:spPr>
          <a:xfrm>
            <a:off x="6201370" y="1432679"/>
            <a:ext cx="2227540" cy="1962983"/>
          </a:xfrm>
          <a:prstGeom prst="rect">
            <a:avLst/>
          </a:prstGeom>
        </p:spPr>
      </p:pic>
      <p:sp>
        <p:nvSpPr>
          <p:cNvPr id="4" name="Shape 1"/>
          <p:cNvSpPr/>
          <p:nvPr/>
        </p:nvSpPr>
        <p:spPr>
          <a:xfrm>
            <a:off x="623649" y="3796427"/>
            <a:ext cx="400883" cy="400883"/>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5" name="Text 2"/>
          <p:cNvSpPr/>
          <p:nvPr/>
        </p:nvSpPr>
        <p:spPr>
          <a:xfrm>
            <a:off x="749260" y="3856553"/>
            <a:ext cx="149662" cy="280630"/>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1</a:t>
            </a:r>
            <a:endParaRPr lang="en-US" sz="2200" dirty="0"/>
          </a:p>
        </p:txBody>
      </p:sp>
      <p:sp>
        <p:nvSpPr>
          <p:cNvPr id="6" name="Text 3"/>
          <p:cNvSpPr/>
          <p:nvPr/>
        </p:nvSpPr>
        <p:spPr>
          <a:xfrm>
            <a:off x="1202650" y="3796427"/>
            <a:ext cx="12804100" cy="701516"/>
          </a:xfrm>
          <a:prstGeom prst="rect">
            <a:avLst/>
          </a:prstGeom>
          <a:noFill/>
          <a:ln/>
        </p:spPr>
        <p:txBody>
          <a:bodyPr wrap="square" lIns="0" tIns="0" rIns="0" bIns="0" rtlCol="0" anchor="t"/>
          <a:lstStyle/>
          <a:p>
            <a:pPr marL="0" indent="0">
              <a:lnSpc>
                <a:spcPts val="2750"/>
              </a:lnSpc>
              <a:buNone/>
            </a:pPr>
            <a:r>
              <a:rPr lang="en-US" sz="2200" b="1" dirty="0">
                <a:solidFill>
                  <a:srgbClr val="383838"/>
                </a:solidFill>
                <a:latin typeface="PT Serif" pitchFamily="34" charset="0"/>
                <a:ea typeface="PT Serif" pitchFamily="34" charset="-122"/>
                <a:cs typeface="PT Serif" pitchFamily="34" charset="-120"/>
              </a:rPr>
              <a:t>Tai nạn do tiếp xúc với máy móc</a:t>
            </a:r>
            <a:r>
              <a:rPr lang="en-US" sz="2200" dirty="0">
                <a:solidFill>
                  <a:srgbClr val="383838"/>
                </a:solidFill>
                <a:latin typeface="PT Serif" pitchFamily="34" charset="0"/>
                <a:ea typeface="PT Serif" pitchFamily="34" charset="-122"/>
                <a:cs typeface="PT Serif" pitchFamily="34" charset="-120"/>
              </a:rPr>
              <a:t>: </a:t>
            </a:r>
            <a:r>
              <a:rPr lang="en-US" sz="2200" dirty="0">
                <a:solidFill>
                  <a:schemeClr val="accent3">
                    <a:lumMod val="50000"/>
                  </a:schemeClr>
                </a:solidFill>
                <a:latin typeface="PT Serif" pitchFamily="34" charset="0"/>
                <a:ea typeface="PT Serif" pitchFamily="34" charset="-122"/>
                <a:cs typeface="PT Serif" pitchFamily="34" charset="-120"/>
              </a:rPr>
              <a:t>Máy móc trong dây chuyền sản xuất tông đơ có thể gây ra các chấn thương nghiêm trọng nếu không được vận hành đúng cách hoặc thiếu thiết bị bảo vệ.</a:t>
            </a:r>
            <a:endParaRPr lang="en-US" sz="2200" dirty="0">
              <a:solidFill>
                <a:schemeClr val="accent3">
                  <a:lumMod val="50000"/>
                </a:schemeClr>
              </a:solidFill>
            </a:endParaRPr>
          </a:p>
        </p:txBody>
      </p:sp>
      <p:sp>
        <p:nvSpPr>
          <p:cNvPr id="7" name="Shape 4"/>
          <p:cNvSpPr/>
          <p:nvPr/>
        </p:nvSpPr>
        <p:spPr>
          <a:xfrm>
            <a:off x="623649" y="4876443"/>
            <a:ext cx="400883" cy="400883"/>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8" name="Text 5"/>
          <p:cNvSpPr/>
          <p:nvPr/>
        </p:nvSpPr>
        <p:spPr>
          <a:xfrm>
            <a:off x="749260" y="4936569"/>
            <a:ext cx="149662" cy="280630"/>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2</a:t>
            </a:r>
            <a:endParaRPr lang="en-US" sz="2200" dirty="0"/>
          </a:p>
        </p:txBody>
      </p:sp>
      <p:sp>
        <p:nvSpPr>
          <p:cNvPr id="9" name="Text 6"/>
          <p:cNvSpPr/>
          <p:nvPr/>
        </p:nvSpPr>
        <p:spPr>
          <a:xfrm>
            <a:off x="1202650" y="4876443"/>
            <a:ext cx="12804100" cy="701516"/>
          </a:xfrm>
          <a:prstGeom prst="rect">
            <a:avLst/>
          </a:prstGeom>
          <a:noFill/>
          <a:ln/>
        </p:spPr>
        <p:txBody>
          <a:bodyPr wrap="square" lIns="0" tIns="0" rIns="0" bIns="0" rtlCol="0" anchor="t"/>
          <a:lstStyle/>
          <a:p>
            <a:pPr marL="0" indent="0">
              <a:lnSpc>
                <a:spcPts val="2750"/>
              </a:lnSpc>
              <a:buNone/>
            </a:pPr>
            <a:r>
              <a:rPr lang="en-US" sz="2200" b="1" dirty="0">
                <a:solidFill>
                  <a:srgbClr val="383838"/>
                </a:solidFill>
                <a:latin typeface="PT Serif" pitchFamily="34" charset="0"/>
                <a:ea typeface="PT Serif" pitchFamily="34" charset="-122"/>
                <a:cs typeface="PT Serif" pitchFamily="34" charset="-120"/>
              </a:rPr>
              <a:t>Sự cố với thiết bị điện</a:t>
            </a:r>
            <a:r>
              <a:rPr lang="en-US" sz="2200" dirty="0">
                <a:solidFill>
                  <a:srgbClr val="383838"/>
                </a:solidFill>
                <a:latin typeface="PT Serif" pitchFamily="34" charset="0"/>
                <a:ea typeface="PT Serif" pitchFamily="34" charset="-122"/>
                <a:cs typeface="PT Serif" pitchFamily="34" charset="-120"/>
              </a:rPr>
              <a:t>: </a:t>
            </a:r>
            <a:r>
              <a:rPr lang="en-US" sz="2200" dirty="0">
                <a:solidFill>
                  <a:schemeClr val="accent3">
                    <a:lumMod val="50000"/>
                  </a:schemeClr>
                </a:solidFill>
                <a:latin typeface="PT Serif" pitchFamily="34" charset="0"/>
                <a:ea typeface="PT Serif" pitchFamily="34" charset="-122"/>
                <a:cs typeface="PT Serif" pitchFamily="34" charset="-120"/>
              </a:rPr>
              <a:t>Việc sử dụng thiết bị điện không đạt tiêu chuẩn hoặc không được bảo trì định kỳ có thể gây ra nguy cơ điện giật hoặc cháy nổ.</a:t>
            </a:r>
            <a:endParaRPr lang="en-US" sz="2200" dirty="0">
              <a:solidFill>
                <a:schemeClr val="accent3">
                  <a:lumMod val="50000"/>
                </a:schemeClr>
              </a:solidFill>
            </a:endParaRPr>
          </a:p>
        </p:txBody>
      </p:sp>
      <p:sp>
        <p:nvSpPr>
          <p:cNvPr id="10" name="Shape 7"/>
          <p:cNvSpPr/>
          <p:nvPr/>
        </p:nvSpPr>
        <p:spPr>
          <a:xfrm>
            <a:off x="623649" y="5896333"/>
            <a:ext cx="400883" cy="400883"/>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1" name="Text 8"/>
          <p:cNvSpPr/>
          <p:nvPr/>
        </p:nvSpPr>
        <p:spPr>
          <a:xfrm>
            <a:off x="749260" y="6016585"/>
            <a:ext cx="149662" cy="280630"/>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3</a:t>
            </a:r>
            <a:endParaRPr lang="en-US" sz="2200" dirty="0"/>
          </a:p>
        </p:txBody>
      </p:sp>
      <p:sp>
        <p:nvSpPr>
          <p:cNvPr id="12" name="Text 9"/>
          <p:cNvSpPr/>
          <p:nvPr/>
        </p:nvSpPr>
        <p:spPr>
          <a:xfrm>
            <a:off x="1202650" y="5956459"/>
            <a:ext cx="12804100" cy="701516"/>
          </a:xfrm>
          <a:prstGeom prst="rect">
            <a:avLst/>
          </a:prstGeom>
          <a:noFill/>
          <a:ln/>
        </p:spPr>
        <p:txBody>
          <a:bodyPr wrap="square" lIns="0" tIns="0" rIns="0" bIns="0" rtlCol="0" anchor="t"/>
          <a:lstStyle/>
          <a:p>
            <a:pPr marL="0" indent="0">
              <a:lnSpc>
                <a:spcPts val="2750"/>
              </a:lnSpc>
              <a:buNone/>
            </a:pPr>
            <a:r>
              <a:rPr lang="en-US" sz="2200" b="1" dirty="0">
                <a:solidFill>
                  <a:srgbClr val="383838"/>
                </a:solidFill>
                <a:latin typeface="PT Serif" pitchFamily="34" charset="0"/>
                <a:ea typeface="PT Serif" pitchFamily="34" charset="-122"/>
                <a:cs typeface="PT Serif" pitchFamily="34" charset="-120"/>
              </a:rPr>
              <a:t>Vấn đề với hóa chất</a:t>
            </a:r>
            <a:r>
              <a:rPr lang="en-US" sz="2200" dirty="0">
                <a:solidFill>
                  <a:srgbClr val="383838"/>
                </a:solidFill>
                <a:latin typeface="PT Serif" pitchFamily="34" charset="0"/>
                <a:ea typeface="PT Serif" pitchFamily="34" charset="-122"/>
                <a:cs typeface="PT Serif" pitchFamily="34" charset="-120"/>
              </a:rPr>
              <a:t>: </a:t>
            </a:r>
            <a:r>
              <a:rPr lang="en-US" sz="2200" dirty="0">
                <a:solidFill>
                  <a:schemeClr val="accent3">
                    <a:lumMod val="50000"/>
                  </a:schemeClr>
                </a:solidFill>
                <a:latin typeface="PT Serif" pitchFamily="34" charset="0"/>
                <a:ea typeface="PT Serif" pitchFamily="34" charset="-122"/>
                <a:cs typeface="PT Serif" pitchFamily="34" charset="-120"/>
              </a:rPr>
              <a:t>Trong quá trình sản xuất, việc sử dụng hóa chất để xử lý và bảo quản linh kiện có thể gây ra các vấn đề về sức khỏe nếu không được xử lý đúng cách.</a:t>
            </a:r>
            <a:endParaRPr lang="en-US" sz="2200" dirty="0">
              <a:solidFill>
                <a:schemeClr val="accent3">
                  <a:lumMod val="50000"/>
                </a:schemeClr>
              </a:solidFill>
            </a:endParaRPr>
          </a:p>
        </p:txBody>
      </p:sp>
      <p:sp>
        <p:nvSpPr>
          <p:cNvPr id="13" name="Shape 10"/>
          <p:cNvSpPr/>
          <p:nvPr/>
        </p:nvSpPr>
        <p:spPr>
          <a:xfrm>
            <a:off x="623649" y="7036475"/>
            <a:ext cx="400883" cy="400883"/>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4" name="Text 11"/>
          <p:cNvSpPr/>
          <p:nvPr/>
        </p:nvSpPr>
        <p:spPr>
          <a:xfrm>
            <a:off x="749260" y="7096601"/>
            <a:ext cx="149662" cy="280630"/>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4</a:t>
            </a:r>
            <a:endParaRPr lang="en-US" sz="2200" dirty="0"/>
          </a:p>
        </p:txBody>
      </p:sp>
      <p:sp>
        <p:nvSpPr>
          <p:cNvPr id="15" name="Text 12"/>
          <p:cNvSpPr/>
          <p:nvPr/>
        </p:nvSpPr>
        <p:spPr>
          <a:xfrm>
            <a:off x="1202650" y="7036475"/>
            <a:ext cx="12804100" cy="701516"/>
          </a:xfrm>
          <a:prstGeom prst="rect">
            <a:avLst/>
          </a:prstGeom>
          <a:noFill/>
          <a:ln/>
        </p:spPr>
        <p:txBody>
          <a:bodyPr wrap="square" lIns="0" tIns="0" rIns="0" bIns="0" rtlCol="0" anchor="t"/>
          <a:lstStyle/>
          <a:p>
            <a:pPr marL="0" indent="0">
              <a:lnSpc>
                <a:spcPts val="2750"/>
              </a:lnSpc>
              <a:buNone/>
            </a:pPr>
            <a:r>
              <a:rPr lang="en-US" sz="2200" b="1" dirty="0">
                <a:solidFill>
                  <a:srgbClr val="383838"/>
                </a:solidFill>
                <a:latin typeface="PT Serif" pitchFamily="34" charset="0"/>
                <a:ea typeface="PT Serif" pitchFamily="34" charset="-122"/>
                <a:cs typeface="PT Serif" pitchFamily="34" charset="-120"/>
              </a:rPr>
              <a:t>Tai nạn do thiếu bảo hộ cá nhân</a:t>
            </a:r>
            <a:r>
              <a:rPr lang="en-US" sz="2200" dirty="0">
                <a:solidFill>
                  <a:srgbClr val="383838"/>
                </a:solidFill>
                <a:latin typeface="PT Serif" pitchFamily="34" charset="0"/>
                <a:ea typeface="PT Serif" pitchFamily="34" charset="-122"/>
                <a:cs typeface="PT Serif" pitchFamily="34" charset="-120"/>
              </a:rPr>
              <a:t>: </a:t>
            </a:r>
            <a:r>
              <a:rPr lang="en-US" sz="2200" dirty="0">
                <a:solidFill>
                  <a:schemeClr val="accent3">
                    <a:lumMod val="50000"/>
                  </a:schemeClr>
                </a:solidFill>
                <a:latin typeface="PT Serif" pitchFamily="34" charset="0"/>
                <a:ea typeface="PT Serif" pitchFamily="34" charset="-122"/>
                <a:cs typeface="PT Serif" pitchFamily="34" charset="-120"/>
              </a:rPr>
              <a:t>Nhiều tai nạn xảy ra khi công nhân không sử dụng đủ thiết bị bảo hộ cá nhân như găng tay, kính bảo hộ, hoặc khẩu trang.</a:t>
            </a:r>
            <a:endParaRPr lang="en-US" sz="2200" dirty="0">
              <a:solidFill>
                <a:schemeClr val="accent3">
                  <a:lumMod val="50000"/>
                </a:schemeClr>
              </a:solidFill>
            </a:endParaRPr>
          </a:p>
        </p:txBody>
      </p:sp>
      <p:pic>
        <p:nvPicPr>
          <p:cNvPr id="16" name="Image 0" descr="preencoded.png">
            <a:extLst>
              <a:ext uri="{FF2B5EF4-FFF2-40B4-BE49-F238E27FC236}">
                <a16:creationId xmlns:a16="http://schemas.microsoft.com/office/drawing/2014/main" id="{7DBEF5F5-4D0D-84A1-410B-81C334F39572}"/>
              </a:ext>
            </a:extLst>
          </p:cNvPr>
          <p:cNvPicPr>
            <a:picLocks noChangeAspect="1"/>
          </p:cNvPicPr>
          <p:nvPr/>
        </p:nvPicPr>
        <p:blipFill>
          <a:blip r:embed="rId4"/>
          <a:stretch>
            <a:fillRect/>
          </a:stretch>
        </p:blipFill>
        <p:spPr>
          <a:xfrm>
            <a:off x="11590638" y="7336991"/>
            <a:ext cx="2884179" cy="89260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038005" y="468987"/>
            <a:ext cx="6554391" cy="433983"/>
          </a:xfrm>
          <a:prstGeom prst="rect">
            <a:avLst/>
          </a:prstGeom>
          <a:noFill/>
          <a:ln/>
        </p:spPr>
        <p:txBody>
          <a:bodyPr wrap="none" lIns="0" tIns="0" rIns="0" bIns="0" rtlCol="0" anchor="t"/>
          <a:lstStyle/>
          <a:p>
            <a:pPr marL="0" indent="0">
              <a:lnSpc>
                <a:spcPts val="3400"/>
              </a:lnSpc>
              <a:buNone/>
            </a:pPr>
            <a:r>
              <a:rPr lang="en-US" sz="3200" b="1" dirty="0">
                <a:solidFill>
                  <a:srgbClr val="020202"/>
                </a:solidFill>
                <a:latin typeface="PT Serif" pitchFamily="34" charset="0"/>
                <a:ea typeface="PT Serif" pitchFamily="34" charset="-122"/>
                <a:cs typeface="PT Serif" pitchFamily="34" charset="-120"/>
              </a:rPr>
              <a:t>Các công đoạn sản xuất trong nhà máy </a:t>
            </a:r>
            <a:endParaRPr lang="en-US" sz="3200" dirty="0"/>
          </a:p>
        </p:txBody>
      </p:sp>
      <p:pic>
        <p:nvPicPr>
          <p:cNvPr id="3" name="Image 0" descr="preencoded.png"/>
          <p:cNvPicPr>
            <a:picLocks noChangeAspect="1"/>
          </p:cNvPicPr>
          <p:nvPr/>
        </p:nvPicPr>
        <p:blipFill>
          <a:blip r:embed="rId3"/>
          <a:stretch>
            <a:fillRect/>
          </a:stretch>
        </p:blipFill>
        <p:spPr>
          <a:xfrm>
            <a:off x="6775155" y="1162229"/>
            <a:ext cx="5058966" cy="1669732"/>
          </a:xfrm>
          <a:prstGeom prst="rect">
            <a:avLst/>
          </a:prstGeom>
        </p:spPr>
      </p:pic>
      <p:sp>
        <p:nvSpPr>
          <p:cNvPr id="4" name="Shape 1"/>
          <p:cNvSpPr/>
          <p:nvPr/>
        </p:nvSpPr>
        <p:spPr>
          <a:xfrm>
            <a:off x="2146790" y="2959060"/>
            <a:ext cx="15240" cy="4774644"/>
          </a:xfrm>
          <a:prstGeom prst="roundRect">
            <a:avLst>
              <a:gd name="adj" fmla="val 130178"/>
            </a:avLst>
          </a:prstGeom>
          <a:ln/>
        </p:spPr>
        <p:style>
          <a:lnRef idx="2">
            <a:schemeClr val="accent1"/>
          </a:lnRef>
          <a:fillRef idx="1">
            <a:schemeClr val="lt1"/>
          </a:fillRef>
          <a:effectRef idx="0">
            <a:schemeClr val="accent1"/>
          </a:effectRef>
          <a:fontRef idx="minor">
            <a:schemeClr val="dk1"/>
          </a:fontRef>
        </p:style>
      </p:sp>
      <p:sp>
        <p:nvSpPr>
          <p:cNvPr id="5" name="Shape 2"/>
          <p:cNvSpPr/>
          <p:nvPr/>
        </p:nvSpPr>
        <p:spPr>
          <a:xfrm>
            <a:off x="2005642" y="3107769"/>
            <a:ext cx="297537" cy="29753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6" name="Text 3"/>
          <p:cNvSpPr/>
          <p:nvPr/>
        </p:nvSpPr>
        <p:spPr>
          <a:xfrm>
            <a:off x="2098868" y="3152299"/>
            <a:ext cx="111085" cy="208359"/>
          </a:xfrm>
          <a:prstGeom prst="rect">
            <a:avLst/>
          </a:prstGeom>
          <a:noFill/>
          <a:ln/>
        </p:spPr>
        <p:txBody>
          <a:bodyPr wrap="none" lIns="0" tIns="0" rIns="0" bIns="0" rtlCol="0" anchor="t"/>
          <a:lstStyle/>
          <a:p>
            <a:pPr marL="0" indent="0" algn="ctr">
              <a:lnSpc>
                <a:spcPts val="1600"/>
              </a:lnSpc>
              <a:buNone/>
            </a:pPr>
            <a:r>
              <a:rPr lang="en-US" sz="1600" dirty="0">
                <a:solidFill>
                  <a:srgbClr val="383838"/>
                </a:solidFill>
                <a:latin typeface="PT Serif" pitchFamily="34" charset="0"/>
                <a:ea typeface="PT Serif" pitchFamily="34" charset="-122"/>
                <a:cs typeface="PT Serif" pitchFamily="34" charset="-120"/>
              </a:rPr>
              <a:t>1</a:t>
            </a:r>
            <a:endParaRPr lang="en-US" sz="1600" dirty="0"/>
          </a:p>
        </p:txBody>
      </p:sp>
      <p:sp>
        <p:nvSpPr>
          <p:cNvPr id="7" name="Text 4"/>
          <p:cNvSpPr/>
          <p:nvPr/>
        </p:nvSpPr>
        <p:spPr>
          <a:xfrm>
            <a:off x="2418848" y="3091220"/>
            <a:ext cx="2060257" cy="216932"/>
          </a:xfrm>
          <a:prstGeom prst="rect">
            <a:avLst/>
          </a:prstGeom>
          <a:noFill/>
          <a:ln/>
        </p:spPr>
        <p:txBody>
          <a:bodyPr wrap="none" lIns="0" tIns="0" rIns="0" bIns="0" rtlCol="0" anchor="t"/>
          <a:lstStyle/>
          <a:p>
            <a:pPr marL="0" indent="0">
              <a:lnSpc>
                <a:spcPts val="1700"/>
              </a:lnSpc>
              <a:buNone/>
            </a:pPr>
            <a:r>
              <a:rPr lang="en-US" sz="2000" b="1" dirty="0">
                <a:solidFill>
                  <a:srgbClr val="383838"/>
                </a:solidFill>
                <a:latin typeface="PT Serif" pitchFamily="34" charset="0"/>
                <a:ea typeface="PT Serif" pitchFamily="34" charset="-122"/>
                <a:cs typeface="PT Serif" pitchFamily="34" charset="-120"/>
              </a:rPr>
              <a:t>Cắt và gia công linh kiện</a:t>
            </a:r>
            <a:endParaRPr lang="en-US" sz="2000" dirty="0"/>
          </a:p>
        </p:txBody>
      </p:sp>
      <p:sp>
        <p:nvSpPr>
          <p:cNvPr id="8" name="Text 5"/>
          <p:cNvSpPr/>
          <p:nvPr/>
        </p:nvSpPr>
        <p:spPr>
          <a:xfrm>
            <a:off x="2418848" y="3387447"/>
            <a:ext cx="13023413" cy="211574"/>
          </a:xfrm>
          <a:prstGeom prst="rect">
            <a:avLst/>
          </a:prstGeom>
          <a:noFill/>
          <a:ln/>
        </p:spPr>
        <p:txBody>
          <a:bodyPr wrap="none" lIns="0" tIns="0" rIns="0" bIns="0" rtlCol="0" anchor="t"/>
          <a:lstStyle/>
          <a:p>
            <a:pPr marL="0" indent="0" algn="just">
              <a:lnSpc>
                <a:spcPts val="1650"/>
              </a:lnSpc>
              <a:buNone/>
            </a:pPr>
            <a:r>
              <a:rPr lang="en-US" sz="1400" dirty="0">
                <a:solidFill>
                  <a:srgbClr val="383838"/>
                </a:solidFill>
                <a:latin typeface="DM Sans" pitchFamily="34" charset="0"/>
                <a:ea typeface="DM Sans" pitchFamily="34" charset="-122"/>
                <a:cs typeface="DM Sans" pitchFamily="34" charset="-120"/>
              </a:rPr>
              <a:t>Thép được cắt và gia công chính xác để tạo thành lưỡi cắt, yêu cầu độ chính xác </a:t>
            </a:r>
            <a:r>
              <a:rPr lang="en-US" sz="1400" dirty="0" err="1">
                <a:solidFill>
                  <a:srgbClr val="383838"/>
                </a:solidFill>
                <a:latin typeface="DM Sans" pitchFamily="34" charset="0"/>
                <a:ea typeface="DM Sans" pitchFamily="34" charset="-122"/>
                <a:cs typeface="DM Sans" pitchFamily="34" charset="-120"/>
              </a:rPr>
              <a:t>cao</a:t>
            </a:r>
            <a:r>
              <a:rPr lang="en-US" sz="1400" dirty="0">
                <a:solidFill>
                  <a:srgbClr val="383838"/>
                </a:solidFill>
                <a:latin typeface="DM Sans" pitchFamily="34" charset="0"/>
                <a:ea typeface="DM Sans" pitchFamily="34" charset="-122"/>
                <a:cs typeface="DM Sans" pitchFamily="34" charset="-120"/>
              </a:rPr>
              <a:t> </a:t>
            </a:r>
            <a:r>
              <a:rPr lang="en-US" sz="1400" dirty="0" err="1">
                <a:solidFill>
                  <a:srgbClr val="383838"/>
                </a:solidFill>
                <a:latin typeface="DM Sans" pitchFamily="34" charset="0"/>
                <a:ea typeface="DM Sans" pitchFamily="34" charset="-122"/>
                <a:cs typeface="DM Sans" pitchFamily="34" charset="-120"/>
              </a:rPr>
              <a:t>để</a:t>
            </a:r>
            <a:r>
              <a:rPr lang="en-US" sz="1400" dirty="0">
                <a:solidFill>
                  <a:srgbClr val="383838"/>
                </a:solidFill>
                <a:latin typeface="DM Sans" pitchFamily="34" charset="0"/>
                <a:ea typeface="DM Sans" pitchFamily="34" charset="-122"/>
                <a:cs typeface="DM Sans" pitchFamily="34" charset="-120"/>
              </a:rPr>
              <a:t> </a:t>
            </a:r>
            <a:r>
              <a:rPr lang="en-US" sz="1400" dirty="0" err="1">
                <a:solidFill>
                  <a:srgbClr val="383838"/>
                </a:solidFill>
                <a:latin typeface="DM Sans" pitchFamily="34" charset="0"/>
                <a:ea typeface="DM Sans" pitchFamily="34" charset="-122"/>
                <a:cs typeface="DM Sans" pitchFamily="34" charset="-120"/>
              </a:rPr>
              <a:t>đảm</a:t>
            </a:r>
            <a:r>
              <a:rPr lang="en-US" sz="1400" dirty="0">
                <a:solidFill>
                  <a:srgbClr val="383838"/>
                </a:solidFill>
                <a:latin typeface="DM Sans" pitchFamily="34" charset="0"/>
                <a:ea typeface="DM Sans" pitchFamily="34" charset="-122"/>
                <a:cs typeface="DM Sans" pitchFamily="34" charset="-120"/>
              </a:rPr>
              <a:t> bảo </a:t>
            </a:r>
            <a:r>
              <a:rPr lang="en-US" sz="1400" dirty="0" err="1">
                <a:solidFill>
                  <a:srgbClr val="383838"/>
                </a:solidFill>
                <a:latin typeface="DM Sans" pitchFamily="34" charset="0"/>
                <a:ea typeface="DM Sans" pitchFamily="34" charset="-122"/>
                <a:cs typeface="DM Sans" pitchFamily="34" charset="-120"/>
              </a:rPr>
              <a:t>khả</a:t>
            </a:r>
            <a:r>
              <a:rPr lang="en-US" sz="1400" dirty="0">
                <a:solidFill>
                  <a:srgbClr val="383838"/>
                </a:solidFill>
                <a:latin typeface="DM Sans" pitchFamily="34" charset="0"/>
                <a:ea typeface="DM Sans" pitchFamily="34" charset="-122"/>
                <a:cs typeface="DM Sans" pitchFamily="34" charset="-120"/>
              </a:rPr>
              <a:t> </a:t>
            </a:r>
            <a:r>
              <a:rPr lang="en-US" sz="1400" dirty="0" err="1">
                <a:solidFill>
                  <a:srgbClr val="383838"/>
                </a:solidFill>
                <a:latin typeface="DM Sans" pitchFamily="34" charset="0"/>
                <a:ea typeface="DM Sans" pitchFamily="34" charset="-122"/>
                <a:cs typeface="DM Sans" pitchFamily="34" charset="-120"/>
              </a:rPr>
              <a:t>năng</a:t>
            </a:r>
            <a:endParaRPr lang="en-US" sz="1400" dirty="0">
              <a:solidFill>
                <a:srgbClr val="383838"/>
              </a:solidFill>
              <a:latin typeface="DM Sans" pitchFamily="34" charset="0"/>
              <a:ea typeface="DM Sans" pitchFamily="34" charset="-122"/>
              <a:cs typeface="DM Sans" pitchFamily="34" charset="-120"/>
            </a:endParaRPr>
          </a:p>
          <a:p>
            <a:pPr marL="0" indent="0" algn="just">
              <a:lnSpc>
                <a:spcPts val="1650"/>
              </a:lnSpc>
              <a:buNone/>
            </a:pPr>
            <a:r>
              <a:rPr lang="en-US" sz="1400" dirty="0">
                <a:solidFill>
                  <a:srgbClr val="383838"/>
                </a:solidFill>
                <a:latin typeface="DM Sans" pitchFamily="34" charset="0"/>
                <a:ea typeface="DM Sans" pitchFamily="34" charset="-122"/>
                <a:cs typeface="DM Sans" pitchFamily="34" charset="-120"/>
              </a:rPr>
              <a:t> cắt mượt mà và hiệu quả. Nhựa cũng được xử lý để chế tạo vỏ máy.</a:t>
            </a:r>
            <a:endParaRPr lang="en-US" sz="1400" dirty="0"/>
          </a:p>
        </p:txBody>
      </p:sp>
      <p:sp>
        <p:nvSpPr>
          <p:cNvPr id="9" name="Shape 6"/>
          <p:cNvSpPr/>
          <p:nvPr/>
        </p:nvSpPr>
        <p:spPr>
          <a:xfrm>
            <a:off x="2005642" y="4012049"/>
            <a:ext cx="297537" cy="29753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0" name="Text 7"/>
          <p:cNvSpPr/>
          <p:nvPr/>
        </p:nvSpPr>
        <p:spPr>
          <a:xfrm>
            <a:off x="2098868" y="4056579"/>
            <a:ext cx="111085" cy="208359"/>
          </a:xfrm>
          <a:prstGeom prst="rect">
            <a:avLst/>
          </a:prstGeom>
          <a:noFill/>
          <a:ln/>
        </p:spPr>
        <p:txBody>
          <a:bodyPr wrap="none" lIns="0" tIns="0" rIns="0" bIns="0" rtlCol="0" anchor="t"/>
          <a:lstStyle/>
          <a:p>
            <a:pPr marL="0" indent="0" algn="ctr">
              <a:lnSpc>
                <a:spcPts val="1600"/>
              </a:lnSpc>
              <a:buNone/>
            </a:pPr>
            <a:r>
              <a:rPr lang="en-US" sz="1600" dirty="0">
                <a:solidFill>
                  <a:srgbClr val="383838"/>
                </a:solidFill>
                <a:latin typeface="PT Serif" pitchFamily="34" charset="0"/>
                <a:ea typeface="PT Serif" pitchFamily="34" charset="-122"/>
                <a:cs typeface="PT Serif" pitchFamily="34" charset="-120"/>
              </a:rPr>
              <a:t>2</a:t>
            </a:r>
            <a:endParaRPr lang="en-US" sz="1600" dirty="0"/>
          </a:p>
        </p:txBody>
      </p:sp>
      <p:sp>
        <p:nvSpPr>
          <p:cNvPr id="11" name="Text 8"/>
          <p:cNvSpPr/>
          <p:nvPr/>
        </p:nvSpPr>
        <p:spPr>
          <a:xfrm>
            <a:off x="2418848" y="3995499"/>
            <a:ext cx="2083118" cy="260390"/>
          </a:xfrm>
          <a:prstGeom prst="rect">
            <a:avLst/>
          </a:prstGeom>
          <a:noFill/>
          <a:ln/>
        </p:spPr>
        <p:txBody>
          <a:bodyPr wrap="none" lIns="0" tIns="0" rIns="0" bIns="0" rtlCol="0" anchor="t"/>
          <a:lstStyle/>
          <a:p>
            <a:pPr marL="0" indent="0">
              <a:lnSpc>
                <a:spcPts val="2050"/>
              </a:lnSpc>
              <a:buNone/>
            </a:pPr>
            <a:r>
              <a:rPr lang="en-US" sz="2000" b="1" dirty="0">
                <a:solidFill>
                  <a:srgbClr val="383838"/>
                </a:solidFill>
                <a:latin typeface="PT Serif" pitchFamily="34" charset="0"/>
                <a:ea typeface="PT Serif" pitchFamily="34" charset="-122"/>
                <a:cs typeface="PT Serif" pitchFamily="34" charset="-120"/>
              </a:rPr>
              <a:t>Đúc và chế tạo vỏ</a:t>
            </a:r>
            <a:endParaRPr lang="en-US" sz="2000" dirty="0"/>
          </a:p>
        </p:txBody>
      </p:sp>
      <p:sp>
        <p:nvSpPr>
          <p:cNvPr id="12" name="Text 9"/>
          <p:cNvSpPr/>
          <p:nvPr/>
        </p:nvSpPr>
        <p:spPr>
          <a:xfrm>
            <a:off x="2418848" y="4335185"/>
            <a:ext cx="13023413" cy="211574"/>
          </a:xfrm>
          <a:prstGeom prst="rect">
            <a:avLst/>
          </a:prstGeom>
          <a:noFill/>
          <a:ln/>
        </p:spPr>
        <p:txBody>
          <a:bodyPr wrap="none" lIns="0" tIns="0" rIns="0" bIns="0" rtlCol="0" anchor="t"/>
          <a:lstStyle/>
          <a:p>
            <a:pPr marL="0" indent="0" algn="just">
              <a:lnSpc>
                <a:spcPts val="1650"/>
              </a:lnSpc>
              <a:buNone/>
            </a:pPr>
            <a:r>
              <a:rPr lang="en-US" sz="1400" dirty="0">
                <a:solidFill>
                  <a:srgbClr val="383838"/>
                </a:solidFill>
                <a:latin typeface="DM Sans" pitchFamily="34" charset="0"/>
                <a:ea typeface="DM Sans" pitchFamily="34" charset="-122"/>
                <a:cs typeface="DM Sans" pitchFamily="34" charset="-120"/>
              </a:rPr>
              <a:t>Đổ nhựa vào các khuôn hoặc đúc kim loại để hình thành các vỏ máy có hình dạng và kích thước chính xác.</a:t>
            </a:r>
            <a:endParaRPr lang="en-US" sz="1400" dirty="0"/>
          </a:p>
        </p:txBody>
      </p:sp>
      <p:sp>
        <p:nvSpPr>
          <p:cNvPr id="13" name="Shape 10"/>
          <p:cNvSpPr/>
          <p:nvPr/>
        </p:nvSpPr>
        <p:spPr>
          <a:xfrm>
            <a:off x="2005642" y="5005758"/>
            <a:ext cx="297537" cy="29753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4" name="Text 11"/>
          <p:cNvSpPr/>
          <p:nvPr/>
        </p:nvSpPr>
        <p:spPr>
          <a:xfrm>
            <a:off x="2098868" y="5050287"/>
            <a:ext cx="111085" cy="208359"/>
          </a:xfrm>
          <a:prstGeom prst="rect">
            <a:avLst/>
          </a:prstGeom>
          <a:noFill/>
          <a:ln/>
        </p:spPr>
        <p:txBody>
          <a:bodyPr wrap="none" lIns="0" tIns="0" rIns="0" bIns="0" rtlCol="0" anchor="t"/>
          <a:lstStyle/>
          <a:p>
            <a:pPr marL="0" indent="0" algn="ctr">
              <a:lnSpc>
                <a:spcPts val="1600"/>
              </a:lnSpc>
              <a:buNone/>
            </a:pPr>
            <a:r>
              <a:rPr lang="en-US" sz="1600" dirty="0">
                <a:solidFill>
                  <a:srgbClr val="383838"/>
                </a:solidFill>
                <a:latin typeface="PT Serif" pitchFamily="34" charset="0"/>
                <a:ea typeface="PT Serif" pitchFamily="34" charset="-122"/>
                <a:cs typeface="PT Serif" pitchFamily="34" charset="-120"/>
              </a:rPr>
              <a:t>3</a:t>
            </a:r>
            <a:endParaRPr lang="en-US" sz="1600" dirty="0"/>
          </a:p>
        </p:txBody>
      </p:sp>
      <p:sp>
        <p:nvSpPr>
          <p:cNvPr id="15" name="Text 12"/>
          <p:cNvSpPr/>
          <p:nvPr/>
        </p:nvSpPr>
        <p:spPr>
          <a:xfrm>
            <a:off x="2418848" y="4989208"/>
            <a:ext cx="2083118" cy="260390"/>
          </a:xfrm>
          <a:prstGeom prst="rect">
            <a:avLst/>
          </a:prstGeom>
          <a:noFill/>
          <a:ln/>
        </p:spPr>
        <p:txBody>
          <a:bodyPr wrap="none" lIns="0" tIns="0" rIns="0" bIns="0" rtlCol="0" anchor="t"/>
          <a:lstStyle/>
          <a:p>
            <a:pPr marL="0" indent="0">
              <a:lnSpc>
                <a:spcPts val="2050"/>
              </a:lnSpc>
              <a:buNone/>
            </a:pPr>
            <a:r>
              <a:rPr lang="en-US" sz="2000" b="1" dirty="0">
                <a:solidFill>
                  <a:srgbClr val="383838"/>
                </a:solidFill>
                <a:latin typeface="PT Serif" pitchFamily="34" charset="0"/>
                <a:ea typeface="PT Serif" pitchFamily="34" charset="-122"/>
                <a:cs typeface="PT Serif" pitchFamily="34" charset="-120"/>
              </a:rPr>
              <a:t>Lắp ráp động cơ</a:t>
            </a:r>
            <a:endParaRPr lang="en-US" sz="2000" dirty="0"/>
          </a:p>
        </p:txBody>
      </p:sp>
      <p:sp>
        <p:nvSpPr>
          <p:cNvPr id="16" name="Text 13"/>
          <p:cNvSpPr/>
          <p:nvPr/>
        </p:nvSpPr>
        <p:spPr>
          <a:xfrm>
            <a:off x="2418848" y="5328893"/>
            <a:ext cx="13023413" cy="423148"/>
          </a:xfrm>
          <a:prstGeom prst="rect">
            <a:avLst/>
          </a:prstGeom>
          <a:noFill/>
          <a:ln/>
        </p:spPr>
        <p:txBody>
          <a:bodyPr wrap="square" lIns="0" tIns="0" rIns="0" bIns="0" rtlCol="0" anchor="t"/>
          <a:lstStyle/>
          <a:p>
            <a:pPr marL="0" indent="0" algn="just">
              <a:lnSpc>
                <a:spcPts val="1650"/>
              </a:lnSpc>
              <a:buNone/>
            </a:pPr>
            <a:r>
              <a:rPr lang="en-US" sz="1400" dirty="0">
                <a:solidFill>
                  <a:srgbClr val="383838"/>
                </a:solidFill>
                <a:latin typeface="DM Sans" pitchFamily="34" charset="0"/>
                <a:ea typeface="DM Sans" pitchFamily="34" charset="-122"/>
                <a:cs typeface="DM Sans" pitchFamily="34" charset="-120"/>
              </a:rPr>
              <a:t>Đầu tiên, cuộn dây được quấn quanh các lõi thép để tạo ra từ trường cần thiết cho động cơ hoạt động. </a:t>
            </a:r>
          </a:p>
          <a:p>
            <a:pPr marL="0" indent="0" algn="just">
              <a:lnSpc>
                <a:spcPts val="1650"/>
              </a:lnSpc>
              <a:buNone/>
            </a:pPr>
            <a:r>
              <a:rPr lang="en-US" sz="1400" dirty="0">
                <a:solidFill>
                  <a:srgbClr val="383838"/>
                </a:solidFill>
                <a:latin typeface="DM Sans" pitchFamily="34" charset="0"/>
                <a:ea typeface="DM Sans" pitchFamily="34" charset="-122"/>
                <a:cs typeface="DM Sans" pitchFamily="34" charset="-120"/>
              </a:rPr>
              <a:t>Sau đó, rotor, phần quay của động cơ, được lắp vào vị trí trung tâm, đảm bảo sự cân bằng và kết nối với các cuộn dây.</a:t>
            </a:r>
            <a:endParaRPr lang="en-US" sz="1400" dirty="0"/>
          </a:p>
        </p:txBody>
      </p:sp>
      <p:sp>
        <p:nvSpPr>
          <p:cNvPr id="17" name="Shape 14"/>
          <p:cNvSpPr/>
          <p:nvPr/>
        </p:nvSpPr>
        <p:spPr>
          <a:xfrm>
            <a:off x="2005642" y="6119098"/>
            <a:ext cx="297537" cy="29753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8" name="Text 15"/>
          <p:cNvSpPr/>
          <p:nvPr/>
        </p:nvSpPr>
        <p:spPr>
          <a:xfrm>
            <a:off x="2098868" y="6163628"/>
            <a:ext cx="111085" cy="208359"/>
          </a:xfrm>
          <a:prstGeom prst="rect">
            <a:avLst/>
          </a:prstGeom>
          <a:noFill/>
          <a:ln/>
        </p:spPr>
        <p:txBody>
          <a:bodyPr wrap="none" lIns="0" tIns="0" rIns="0" bIns="0" rtlCol="0" anchor="t"/>
          <a:lstStyle/>
          <a:p>
            <a:pPr marL="0" indent="0" algn="ctr">
              <a:lnSpc>
                <a:spcPts val="1600"/>
              </a:lnSpc>
              <a:buNone/>
            </a:pPr>
            <a:r>
              <a:rPr lang="en-US" sz="1600" dirty="0">
                <a:solidFill>
                  <a:srgbClr val="383838"/>
                </a:solidFill>
                <a:latin typeface="PT Serif" pitchFamily="34" charset="0"/>
                <a:ea typeface="PT Serif" pitchFamily="34" charset="-122"/>
                <a:cs typeface="PT Serif" pitchFamily="34" charset="-120"/>
              </a:rPr>
              <a:t>4</a:t>
            </a:r>
            <a:endParaRPr lang="en-US" sz="1600" dirty="0"/>
          </a:p>
        </p:txBody>
      </p:sp>
      <p:sp>
        <p:nvSpPr>
          <p:cNvPr id="19" name="Text 16"/>
          <p:cNvSpPr/>
          <p:nvPr/>
        </p:nvSpPr>
        <p:spPr>
          <a:xfrm>
            <a:off x="2418848" y="6102549"/>
            <a:ext cx="2083118" cy="260390"/>
          </a:xfrm>
          <a:prstGeom prst="rect">
            <a:avLst/>
          </a:prstGeom>
          <a:noFill/>
          <a:ln/>
        </p:spPr>
        <p:txBody>
          <a:bodyPr wrap="none" lIns="0" tIns="0" rIns="0" bIns="0" rtlCol="0" anchor="t"/>
          <a:lstStyle/>
          <a:p>
            <a:pPr marL="0" indent="0">
              <a:lnSpc>
                <a:spcPts val="2050"/>
              </a:lnSpc>
              <a:buNone/>
            </a:pPr>
            <a:r>
              <a:rPr lang="en-US" sz="2000" b="1" dirty="0">
                <a:solidFill>
                  <a:srgbClr val="383838"/>
                </a:solidFill>
                <a:latin typeface="PT Serif" pitchFamily="34" charset="0"/>
                <a:ea typeface="PT Serif" pitchFamily="34" charset="-122"/>
                <a:cs typeface="PT Serif" pitchFamily="34" charset="-120"/>
              </a:rPr>
              <a:t>Lắp ráp linh kiện</a:t>
            </a:r>
            <a:endParaRPr lang="en-US" sz="2000" dirty="0"/>
          </a:p>
        </p:txBody>
      </p:sp>
      <p:sp>
        <p:nvSpPr>
          <p:cNvPr id="20" name="Text 17"/>
          <p:cNvSpPr/>
          <p:nvPr/>
        </p:nvSpPr>
        <p:spPr>
          <a:xfrm>
            <a:off x="2418848" y="6442234"/>
            <a:ext cx="13023413" cy="211574"/>
          </a:xfrm>
          <a:prstGeom prst="rect">
            <a:avLst/>
          </a:prstGeom>
          <a:noFill/>
          <a:ln/>
        </p:spPr>
        <p:txBody>
          <a:bodyPr wrap="none" lIns="0" tIns="0" rIns="0" bIns="0" rtlCol="0" anchor="t"/>
          <a:lstStyle/>
          <a:p>
            <a:pPr marL="0" indent="0" algn="just">
              <a:lnSpc>
                <a:spcPts val="1650"/>
              </a:lnSpc>
              <a:buNone/>
            </a:pPr>
            <a:r>
              <a:rPr lang="en-US" sz="1400" dirty="0">
                <a:solidFill>
                  <a:srgbClr val="383838"/>
                </a:solidFill>
                <a:latin typeface="DM Sans" pitchFamily="34" charset="0"/>
                <a:ea typeface="DM Sans" pitchFamily="34" charset="-122"/>
                <a:cs typeface="DM Sans" pitchFamily="34" charset="-120"/>
              </a:rPr>
              <a:t>Các linh kiện chính như lưỡi cắt, động cơ, nút điều chỉnh và các phần tử điện tử được lắp ráp vào vỏ máy.</a:t>
            </a:r>
            <a:endParaRPr lang="en-US" sz="1400" dirty="0"/>
          </a:p>
        </p:txBody>
      </p:sp>
      <p:sp>
        <p:nvSpPr>
          <p:cNvPr id="21" name="Shape 18"/>
          <p:cNvSpPr/>
          <p:nvPr/>
        </p:nvSpPr>
        <p:spPr>
          <a:xfrm>
            <a:off x="2005642" y="7066836"/>
            <a:ext cx="297537" cy="29753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22" name="Text 19"/>
          <p:cNvSpPr/>
          <p:nvPr/>
        </p:nvSpPr>
        <p:spPr>
          <a:xfrm>
            <a:off x="2098868" y="7111365"/>
            <a:ext cx="111085" cy="208359"/>
          </a:xfrm>
          <a:prstGeom prst="rect">
            <a:avLst/>
          </a:prstGeom>
          <a:noFill/>
          <a:ln/>
        </p:spPr>
        <p:txBody>
          <a:bodyPr wrap="none" lIns="0" tIns="0" rIns="0" bIns="0" rtlCol="0" anchor="t"/>
          <a:lstStyle/>
          <a:p>
            <a:pPr marL="0" indent="0" algn="ctr">
              <a:lnSpc>
                <a:spcPts val="1600"/>
              </a:lnSpc>
              <a:buNone/>
            </a:pPr>
            <a:r>
              <a:rPr lang="en-US" sz="1600" dirty="0">
                <a:solidFill>
                  <a:srgbClr val="383838"/>
                </a:solidFill>
                <a:latin typeface="PT Serif" pitchFamily="34" charset="0"/>
                <a:ea typeface="PT Serif" pitchFamily="34" charset="-122"/>
                <a:cs typeface="PT Serif" pitchFamily="34" charset="-120"/>
              </a:rPr>
              <a:t>5</a:t>
            </a:r>
            <a:endParaRPr lang="en-US" sz="1600" dirty="0"/>
          </a:p>
        </p:txBody>
      </p:sp>
      <p:sp>
        <p:nvSpPr>
          <p:cNvPr id="23" name="Text 20"/>
          <p:cNvSpPr/>
          <p:nvPr/>
        </p:nvSpPr>
        <p:spPr>
          <a:xfrm>
            <a:off x="2418848" y="7050286"/>
            <a:ext cx="2083118" cy="260390"/>
          </a:xfrm>
          <a:prstGeom prst="rect">
            <a:avLst/>
          </a:prstGeom>
          <a:noFill/>
          <a:ln/>
        </p:spPr>
        <p:txBody>
          <a:bodyPr wrap="none" lIns="0" tIns="0" rIns="0" bIns="0" rtlCol="0" anchor="t"/>
          <a:lstStyle/>
          <a:p>
            <a:pPr marL="0" indent="0">
              <a:lnSpc>
                <a:spcPts val="2050"/>
              </a:lnSpc>
              <a:buNone/>
            </a:pPr>
            <a:r>
              <a:rPr lang="en-US" sz="2000" b="1" dirty="0">
                <a:solidFill>
                  <a:srgbClr val="383838"/>
                </a:solidFill>
                <a:latin typeface="PT Serif" pitchFamily="34" charset="0"/>
                <a:ea typeface="PT Serif" pitchFamily="34" charset="-122"/>
                <a:cs typeface="PT Serif" pitchFamily="34" charset="-120"/>
              </a:rPr>
              <a:t>Kiểm tra chất lượng</a:t>
            </a:r>
            <a:endParaRPr lang="en-US" sz="2000" dirty="0"/>
          </a:p>
        </p:txBody>
      </p:sp>
      <p:sp>
        <p:nvSpPr>
          <p:cNvPr id="24" name="Text 21"/>
          <p:cNvSpPr/>
          <p:nvPr/>
        </p:nvSpPr>
        <p:spPr>
          <a:xfrm>
            <a:off x="2418848" y="7389971"/>
            <a:ext cx="13023413" cy="211574"/>
          </a:xfrm>
          <a:prstGeom prst="rect">
            <a:avLst/>
          </a:prstGeom>
          <a:noFill/>
          <a:ln/>
        </p:spPr>
        <p:txBody>
          <a:bodyPr wrap="none" lIns="0" tIns="0" rIns="0" bIns="0" rtlCol="0" anchor="t"/>
          <a:lstStyle/>
          <a:p>
            <a:pPr marL="0" indent="0" algn="just">
              <a:lnSpc>
                <a:spcPts val="1650"/>
              </a:lnSpc>
              <a:buNone/>
            </a:pPr>
            <a:r>
              <a:rPr lang="en-US" sz="1400" dirty="0">
                <a:solidFill>
                  <a:srgbClr val="383838"/>
                </a:solidFill>
                <a:latin typeface="DM Sans" pitchFamily="34" charset="0"/>
                <a:ea typeface="DM Sans" pitchFamily="34" charset="-122"/>
                <a:cs typeface="DM Sans" pitchFamily="34" charset="-120"/>
              </a:rPr>
              <a:t>Các kỹ thuật viên thực hiện nhiều loại kiểm tra để xác nhận rằng tông đơ hoạt động đúng chức năng </a:t>
            </a:r>
            <a:r>
              <a:rPr lang="en-US" sz="1400" dirty="0" err="1">
                <a:solidFill>
                  <a:srgbClr val="383838"/>
                </a:solidFill>
                <a:latin typeface="DM Sans" pitchFamily="34" charset="0"/>
                <a:ea typeface="DM Sans" pitchFamily="34" charset="-122"/>
                <a:cs typeface="DM Sans" pitchFamily="34" charset="-120"/>
              </a:rPr>
              <a:t>và</a:t>
            </a:r>
            <a:r>
              <a:rPr lang="en-US" sz="1400" dirty="0">
                <a:solidFill>
                  <a:srgbClr val="383838"/>
                </a:solidFill>
                <a:latin typeface="DM Sans" pitchFamily="34" charset="0"/>
                <a:ea typeface="DM Sans" pitchFamily="34" charset="-122"/>
                <a:cs typeface="DM Sans" pitchFamily="34" charset="-120"/>
              </a:rPr>
              <a:t> </a:t>
            </a:r>
          </a:p>
          <a:p>
            <a:pPr marL="0" indent="0" algn="just">
              <a:lnSpc>
                <a:spcPts val="1650"/>
              </a:lnSpc>
              <a:buNone/>
            </a:pPr>
            <a:r>
              <a:rPr lang="en-US" sz="1400" dirty="0" err="1">
                <a:solidFill>
                  <a:srgbClr val="383838"/>
                </a:solidFill>
                <a:latin typeface="DM Sans" pitchFamily="34" charset="0"/>
                <a:ea typeface="DM Sans" pitchFamily="34" charset="-122"/>
                <a:cs typeface="DM Sans" pitchFamily="34" charset="-120"/>
              </a:rPr>
              <a:t>đáp</a:t>
            </a:r>
            <a:r>
              <a:rPr lang="en-US" sz="1400" dirty="0">
                <a:solidFill>
                  <a:srgbClr val="383838"/>
                </a:solidFill>
                <a:latin typeface="DM Sans" pitchFamily="34" charset="0"/>
                <a:ea typeface="DM Sans" pitchFamily="34" charset="-122"/>
                <a:cs typeface="DM Sans" pitchFamily="34" charset="-120"/>
              </a:rPr>
              <a:t> ứng các yêu cầu kỹ thuật.</a:t>
            </a:r>
            <a:endParaRPr lang="en-US" sz="1400" dirty="0"/>
          </a:p>
        </p:txBody>
      </p:sp>
      <p:pic>
        <p:nvPicPr>
          <p:cNvPr id="25" name="Image 0" descr="preencoded.png">
            <a:extLst>
              <a:ext uri="{FF2B5EF4-FFF2-40B4-BE49-F238E27FC236}">
                <a16:creationId xmlns:a16="http://schemas.microsoft.com/office/drawing/2014/main" id="{DBD1F501-9F53-6DF3-A86D-D82E70EFB201}"/>
              </a:ext>
            </a:extLst>
          </p:cNvPr>
          <p:cNvPicPr>
            <a:picLocks noChangeAspect="1"/>
          </p:cNvPicPr>
          <p:nvPr/>
        </p:nvPicPr>
        <p:blipFill>
          <a:blip r:embed="rId4"/>
          <a:stretch>
            <a:fillRect/>
          </a:stretch>
        </p:blipFill>
        <p:spPr>
          <a:xfrm>
            <a:off x="11590638" y="7336991"/>
            <a:ext cx="2884179" cy="89260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243793" y="534710"/>
            <a:ext cx="10142815" cy="619125"/>
          </a:xfrm>
          <a:prstGeom prst="rect">
            <a:avLst/>
          </a:prstGeom>
          <a:noFill/>
          <a:ln/>
        </p:spPr>
        <p:txBody>
          <a:bodyPr wrap="none" lIns="0" tIns="0" rIns="0" bIns="0" rtlCol="0" anchor="t"/>
          <a:lstStyle/>
          <a:p>
            <a:pPr marL="0" indent="0" algn="ctr">
              <a:lnSpc>
                <a:spcPts val="4850"/>
              </a:lnSpc>
              <a:buNone/>
            </a:pPr>
            <a:r>
              <a:rPr lang="en-US" sz="3850" b="1" dirty="0">
                <a:solidFill>
                  <a:srgbClr val="020202"/>
                </a:solidFill>
                <a:latin typeface="PT Serif" pitchFamily="34" charset="0"/>
                <a:ea typeface="PT Serif" pitchFamily="34" charset="-122"/>
                <a:cs typeface="PT Serif" pitchFamily="34" charset="-120"/>
              </a:rPr>
              <a:t>Nguyên nhân dẫn đến tai nạn khi sản xuất</a:t>
            </a:r>
            <a:endParaRPr lang="en-US" sz="3850" dirty="0"/>
          </a:p>
        </p:txBody>
      </p:sp>
      <p:pic>
        <p:nvPicPr>
          <p:cNvPr id="3" name="Image 0" descr="preencoded.png"/>
          <p:cNvPicPr>
            <a:picLocks noChangeAspect="1"/>
          </p:cNvPicPr>
          <p:nvPr/>
        </p:nvPicPr>
        <p:blipFill>
          <a:blip r:embed="rId3"/>
          <a:stretch>
            <a:fillRect/>
          </a:stretch>
        </p:blipFill>
        <p:spPr>
          <a:xfrm>
            <a:off x="6193631" y="1407617"/>
            <a:ext cx="2243018" cy="2771418"/>
          </a:xfrm>
          <a:prstGeom prst="rect">
            <a:avLst/>
          </a:prstGeom>
        </p:spPr>
      </p:pic>
      <p:sp>
        <p:nvSpPr>
          <p:cNvPr id="4" name="Shape 1"/>
          <p:cNvSpPr/>
          <p:nvPr/>
        </p:nvSpPr>
        <p:spPr>
          <a:xfrm>
            <a:off x="660321" y="4726900"/>
            <a:ext cx="424458" cy="424458"/>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5" name="Text 2"/>
          <p:cNvSpPr/>
          <p:nvPr/>
        </p:nvSpPr>
        <p:spPr>
          <a:xfrm>
            <a:off x="793313" y="4790480"/>
            <a:ext cx="158353" cy="297180"/>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1</a:t>
            </a:r>
            <a:endParaRPr lang="en-US" sz="2300" dirty="0"/>
          </a:p>
        </p:txBody>
      </p:sp>
      <p:sp>
        <p:nvSpPr>
          <p:cNvPr id="6" name="Text 3"/>
          <p:cNvSpPr/>
          <p:nvPr/>
        </p:nvSpPr>
        <p:spPr>
          <a:xfrm>
            <a:off x="1273373" y="4726900"/>
            <a:ext cx="2505908" cy="309563"/>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Thiếu thiết bị bảo hộ</a:t>
            </a:r>
            <a:endParaRPr lang="en-US" sz="1900" dirty="0"/>
          </a:p>
        </p:txBody>
      </p:sp>
      <p:sp>
        <p:nvSpPr>
          <p:cNvPr id="7" name="Text 4"/>
          <p:cNvSpPr/>
          <p:nvPr/>
        </p:nvSpPr>
        <p:spPr>
          <a:xfrm>
            <a:off x="1273373" y="5149572"/>
            <a:ext cx="3697843" cy="603885"/>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không sử dụng thiết bị bảo hộ cá nhân đúng cách.</a:t>
            </a:r>
            <a:endParaRPr lang="en-US" sz="1450" dirty="0"/>
          </a:p>
        </p:txBody>
      </p:sp>
      <p:sp>
        <p:nvSpPr>
          <p:cNvPr id="8" name="Shape 5"/>
          <p:cNvSpPr/>
          <p:nvPr/>
        </p:nvSpPr>
        <p:spPr>
          <a:xfrm>
            <a:off x="5159812" y="4726900"/>
            <a:ext cx="424458" cy="424458"/>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9" name="Text 6"/>
          <p:cNvSpPr/>
          <p:nvPr/>
        </p:nvSpPr>
        <p:spPr>
          <a:xfrm>
            <a:off x="5292804" y="4790480"/>
            <a:ext cx="158353" cy="297180"/>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2</a:t>
            </a:r>
            <a:endParaRPr lang="en-US" sz="2300" dirty="0"/>
          </a:p>
        </p:txBody>
      </p:sp>
      <p:sp>
        <p:nvSpPr>
          <p:cNvPr id="10" name="Text 7"/>
          <p:cNvSpPr/>
          <p:nvPr/>
        </p:nvSpPr>
        <p:spPr>
          <a:xfrm>
            <a:off x="5772864" y="4726900"/>
            <a:ext cx="2476262" cy="309563"/>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Hư hỏng thiết bị</a:t>
            </a:r>
            <a:endParaRPr lang="en-US" sz="1900" dirty="0"/>
          </a:p>
        </p:txBody>
      </p:sp>
      <p:sp>
        <p:nvSpPr>
          <p:cNvPr id="11" name="Text 8"/>
          <p:cNvSpPr/>
          <p:nvPr/>
        </p:nvSpPr>
        <p:spPr>
          <a:xfrm>
            <a:off x="5772864" y="5149572"/>
            <a:ext cx="3697843" cy="603885"/>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Máy móc bị hỏng hoặc không được bảo trì định kỳ.</a:t>
            </a:r>
            <a:endParaRPr lang="en-US" sz="1450" dirty="0"/>
          </a:p>
        </p:txBody>
      </p:sp>
      <p:sp>
        <p:nvSpPr>
          <p:cNvPr id="12" name="Shape 9"/>
          <p:cNvSpPr/>
          <p:nvPr/>
        </p:nvSpPr>
        <p:spPr>
          <a:xfrm>
            <a:off x="9659303" y="4726900"/>
            <a:ext cx="424458" cy="424458"/>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3" name="Text 10"/>
          <p:cNvSpPr/>
          <p:nvPr/>
        </p:nvSpPr>
        <p:spPr>
          <a:xfrm>
            <a:off x="9792295" y="4790480"/>
            <a:ext cx="158353" cy="297180"/>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3</a:t>
            </a:r>
            <a:endParaRPr lang="en-US" sz="2300" dirty="0"/>
          </a:p>
        </p:txBody>
      </p:sp>
      <p:sp>
        <p:nvSpPr>
          <p:cNvPr id="14" name="Text 11"/>
          <p:cNvSpPr/>
          <p:nvPr/>
        </p:nvSpPr>
        <p:spPr>
          <a:xfrm>
            <a:off x="10272355" y="4726900"/>
            <a:ext cx="2476262" cy="309563"/>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Thiếu đào tạo</a:t>
            </a:r>
            <a:endParaRPr lang="en-US" sz="1900" dirty="0"/>
          </a:p>
        </p:txBody>
      </p:sp>
      <p:sp>
        <p:nvSpPr>
          <p:cNvPr id="15" name="Text 12"/>
          <p:cNvSpPr/>
          <p:nvPr/>
        </p:nvSpPr>
        <p:spPr>
          <a:xfrm>
            <a:off x="10272355" y="5149572"/>
            <a:ext cx="3697843" cy="603885"/>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chưa được đào tạo đầy đủ về quy trình làm việc an toàn.</a:t>
            </a:r>
            <a:endParaRPr lang="en-US" sz="1450" dirty="0"/>
          </a:p>
        </p:txBody>
      </p:sp>
      <p:sp>
        <p:nvSpPr>
          <p:cNvPr id="16" name="Shape 13"/>
          <p:cNvSpPr/>
          <p:nvPr/>
        </p:nvSpPr>
        <p:spPr>
          <a:xfrm>
            <a:off x="660321" y="6553439"/>
            <a:ext cx="424458" cy="424458"/>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7" name="Text 14"/>
          <p:cNvSpPr/>
          <p:nvPr/>
        </p:nvSpPr>
        <p:spPr>
          <a:xfrm>
            <a:off x="793313" y="6617018"/>
            <a:ext cx="158353" cy="297180"/>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4</a:t>
            </a:r>
            <a:endParaRPr lang="en-US" sz="2300" dirty="0"/>
          </a:p>
        </p:txBody>
      </p:sp>
      <p:sp>
        <p:nvSpPr>
          <p:cNvPr id="18" name="Text 15"/>
          <p:cNvSpPr/>
          <p:nvPr/>
        </p:nvSpPr>
        <p:spPr>
          <a:xfrm>
            <a:off x="1273373" y="6553439"/>
            <a:ext cx="3053358" cy="309563"/>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Không tuân thủ quy trình</a:t>
            </a:r>
            <a:endParaRPr lang="en-US" sz="1900" dirty="0"/>
          </a:p>
        </p:txBody>
      </p:sp>
      <p:sp>
        <p:nvSpPr>
          <p:cNvPr id="19" name="Text 16"/>
          <p:cNvSpPr/>
          <p:nvPr/>
        </p:nvSpPr>
        <p:spPr>
          <a:xfrm>
            <a:off x="1273373" y="6976110"/>
            <a:ext cx="3697843" cy="603885"/>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không được đào tạo đầy đủ về các quy trình an toàn.</a:t>
            </a:r>
            <a:endParaRPr lang="en-US" sz="1450" dirty="0"/>
          </a:p>
        </p:txBody>
      </p:sp>
      <p:sp>
        <p:nvSpPr>
          <p:cNvPr id="20" name="Shape 17"/>
          <p:cNvSpPr/>
          <p:nvPr/>
        </p:nvSpPr>
        <p:spPr>
          <a:xfrm>
            <a:off x="5159812" y="6553439"/>
            <a:ext cx="424458" cy="424458"/>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21" name="Text 18"/>
          <p:cNvSpPr/>
          <p:nvPr/>
        </p:nvSpPr>
        <p:spPr>
          <a:xfrm>
            <a:off x="5292804" y="6617018"/>
            <a:ext cx="158353" cy="297180"/>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5</a:t>
            </a:r>
            <a:endParaRPr lang="en-US" sz="2300" dirty="0"/>
          </a:p>
        </p:txBody>
      </p:sp>
      <p:sp>
        <p:nvSpPr>
          <p:cNvPr id="22" name="Text 19"/>
          <p:cNvSpPr/>
          <p:nvPr/>
        </p:nvSpPr>
        <p:spPr>
          <a:xfrm>
            <a:off x="5772864" y="6553439"/>
            <a:ext cx="3304818" cy="309563"/>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Môi trường không đảm bảo</a:t>
            </a:r>
            <a:endParaRPr lang="en-US" sz="1900" dirty="0"/>
          </a:p>
        </p:txBody>
      </p:sp>
      <p:sp>
        <p:nvSpPr>
          <p:cNvPr id="23" name="Text 20"/>
          <p:cNvSpPr/>
          <p:nvPr/>
        </p:nvSpPr>
        <p:spPr>
          <a:xfrm>
            <a:off x="5772864" y="6976110"/>
            <a:ext cx="3697843" cy="603885"/>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Ánh sáng, thông gió, mặt sàn ẩm ướt, … đều có thể là nguyên nhân </a:t>
            </a:r>
            <a:endParaRPr lang="en-US" sz="1450" dirty="0"/>
          </a:p>
        </p:txBody>
      </p:sp>
      <p:sp>
        <p:nvSpPr>
          <p:cNvPr id="24" name="Shape 21"/>
          <p:cNvSpPr/>
          <p:nvPr/>
        </p:nvSpPr>
        <p:spPr>
          <a:xfrm>
            <a:off x="9659303" y="6553439"/>
            <a:ext cx="424458" cy="424458"/>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25" name="Text 22"/>
          <p:cNvSpPr/>
          <p:nvPr/>
        </p:nvSpPr>
        <p:spPr>
          <a:xfrm>
            <a:off x="9792295" y="6617018"/>
            <a:ext cx="158353" cy="297180"/>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6</a:t>
            </a:r>
            <a:endParaRPr lang="en-US" sz="2300" dirty="0"/>
          </a:p>
        </p:txBody>
      </p:sp>
      <p:sp>
        <p:nvSpPr>
          <p:cNvPr id="26" name="Text 23"/>
          <p:cNvSpPr/>
          <p:nvPr/>
        </p:nvSpPr>
        <p:spPr>
          <a:xfrm>
            <a:off x="10272355" y="6553439"/>
            <a:ext cx="2476262" cy="309563"/>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Bệnh nghề nghiệp</a:t>
            </a:r>
            <a:endParaRPr lang="en-US" sz="1900" dirty="0"/>
          </a:p>
        </p:txBody>
      </p:sp>
      <p:sp>
        <p:nvSpPr>
          <p:cNvPr id="27" name="Text 24"/>
          <p:cNvSpPr/>
          <p:nvPr/>
        </p:nvSpPr>
        <p:spPr>
          <a:xfrm>
            <a:off x="10272355" y="6976110"/>
            <a:ext cx="3697843" cy="603885"/>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Giữ nguyên một tư thế trong thời gian dài hay tiếp xúc với hóa chất </a:t>
            </a:r>
            <a:endParaRPr lang="en-US" sz="1450" dirty="0"/>
          </a:p>
        </p:txBody>
      </p:sp>
      <p:sp>
        <p:nvSpPr>
          <p:cNvPr id="28" name="Text 25"/>
          <p:cNvSpPr/>
          <p:nvPr/>
        </p:nvSpPr>
        <p:spPr>
          <a:xfrm>
            <a:off x="660321" y="7392948"/>
            <a:ext cx="13309759" cy="301943"/>
          </a:xfrm>
          <a:prstGeom prst="rect">
            <a:avLst/>
          </a:prstGeom>
          <a:noFill/>
          <a:ln/>
        </p:spPr>
        <p:txBody>
          <a:bodyPr wrap="none" lIns="0" tIns="0" rIns="0" bIns="0" rtlCol="0" anchor="t"/>
          <a:lstStyle/>
          <a:p>
            <a:pPr marL="0" indent="0">
              <a:lnSpc>
                <a:spcPts val="2350"/>
              </a:lnSpc>
              <a:buNone/>
            </a:pPr>
            <a:endParaRPr lang="en-US" sz="1450" dirty="0"/>
          </a:p>
        </p:txBody>
      </p:sp>
      <p:pic>
        <p:nvPicPr>
          <p:cNvPr id="29" name="Image 0" descr="preencoded.png">
            <a:extLst>
              <a:ext uri="{FF2B5EF4-FFF2-40B4-BE49-F238E27FC236}">
                <a16:creationId xmlns:a16="http://schemas.microsoft.com/office/drawing/2014/main" id="{5583F49D-61A4-43A8-2BDC-67F41EAEB4B6}"/>
              </a:ext>
            </a:extLst>
          </p:cNvPr>
          <p:cNvPicPr>
            <a:picLocks noChangeAspect="1"/>
          </p:cNvPicPr>
          <p:nvPr/>
        </p:nvPicPr>
        <p:blipFill>
          <a:blip r:embed="rId4"/>
          <a:stretch>
            <a:fillRect/>
          </a:stretch>
        </p:blipFill>
        <p:spPr>
          <a:xfrm>
            <a:off x="11590638" y="7336991"/>
            <a:ext cx="2884179" cy="89260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074795" y="927735"/>
            <a:ext cx="6480810" cy="809982"/>
          </a:xfrm>
          <a:prstGeom prst="rect">
            <a:avLst/>
          </a:prstGeom>
          <a:noFill/>
          <a:ln/>
        </p:spPr>
        <p:txBody>
          <a:bodyPr wrap="none" lIns="0" tIns="0" rIns="0" bIns="0" rtlCol="0" anchor="t"/>
          <a:lstStyle/>
          <a:p>
            <a:pPr marL="0" indent="0" algn="ctr">
              <a:lnSpc>
                <a:spcPts val="6350"/>
              </a:lnSpc>
              <a:buNone/>
            </a:pPr>
            <a:r>
              <a:rPr lang="en-US" sz="5400" b="1" dirty="0">
                <a:solidFill>
                  <a:srgbClr val="020202"/>
                </a:solidFill>
                <a:latin typeface="PT Serif" pitchFamily="34" charset="0"/>
                <a:ea typeface="PT Serif" pitchFamily="34" charset="-122"/>
                <a:cs typeface="PT Serif" pitchFamily="34" charset="-120"/>
              </a:rPr>
              <a:t>Quy định chung</a:t>
            </a:r>
            <a:endParaRPr lang="en-US" sz="5400" b="1" dirty="0"/>
          </a:p>
        </p:txBody>
      </p:sp>
      <p:sp>
        <p:nvSpPr>
          <p:cNvPr id="3" name="Shape 1"/>
          <p:cNvSpPr/>
          <p:nvPr/>
        </p:nvSpPr>
        <p:spPr>
          <a:xfrm>
            <a:off x="848737" y="5001446"/>
            <a:ext cx="12902327" cy="30480"/>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4" name="Shape 2"/>
          <p:cNvSpPr/>
          <p:nvPr/>
        </p:nvSpPr>
        <p:spPr>
          <a:xfrm>
            <a:off x="3339881" y="4137410"/>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5" name="Shape 3"/>
          <p:cNvSpPr/>
          <p:nvPr/>
        </p:nvSpPr>
        <p:spPr>
          <a:xfrm>
            <a:off x="3139142" y="4785467"/>
            <a:ext cx="431959" cy="431959"/>
          </a:xfrm>
          <a:prstGeom prst="roundRect">
            <a:avLst>
              <a:gd name="adj" fmla="val 8573"/>
            </a:avLst>
          </a:prstGeom>
          <a:ln/>
        </p:spPr>
        <p:style>
          <a:lnRef idx="2">
            <a:schemeClr val="accent2"/>
          </a:lnRef>
          <a:fillRef idx="1">
            <a:schemeClr val="lt1"/>
          </a:fillRef>
          <a:effectRef idx="0">
            <a:schemeClr val="accent2"/>
          </a:effectRef>
          <a:fontRef idx="minor">
            <a:schemeClr val="dk1"/>
          </a:fontRef>
        </p:style>
        <p:txBody>
          <a:bodyPr/>
          <a:lstStyle/>
          <a:p>
            <a:pPr algn="ctr"/>
            <a:r>
              <a:rPr lang="en-US" b="1" dirty="0">
                <a:solidFill>
                  <a:schemeClr val="accent3">
                    <a:lumMod val="50000"/>
                  </a:schemeClr>
                </a:solidFill>
              </a:rPr>
              <a:t>1</a:t>
            </a:r>
          </a:p>
        </p:txBody>
      </p:sp>
      <p:sp>
        <p:nvSpPr>
          <p:cNvPr id="6" name="Text 4"/>
          <p:cNvSpPr/>
          <p:nvPr/>
        </p:nvSpPr>
        <p:spPr>
          <a:xfrm>
            <a:off x="1410831" y="2466248"/>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luyện ATLD</a:t>
            </a:r>
            <a:endParaRPr lang="en-US" sz="3050" dirty="0"/>
          </a:p>
        </p:txBody>
      </p:sp>
      <p:sp>
        <p:nvSpPr>
          <p:cNvPr id="7" name="Text 5"/>
          <p:cNvSpPr/>
          <p:nvPr/>
        </p:nvSpPr>
        <p:spPr>
          <a:xfrm>
            <a:off x="1095553" y="3100375"/>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a:t>
            </a:r>
            <a:r>
              <a:rPr lang="en-US" sz="1900" dirty="0" err="1">
                <a:solidFill>
                  <a:srgbClr val="383838"/>
                </a:solidFill>
                <a:latin typeface="DM Sans" pitchFamily="34" charset="0"/>
                <a:ea typeface="DM Sans" pitchFamily="34" charset="-122"/>
                <a:cs typeface="DM Sans" pitchFamily="34" charset="-120"/>
              </a:rPr>
              <a:t>toàn</a:t>
            </a:r>
            <a:endParaRPr lang="en-US" sz="1900" dirty="0">
              <a:solidFill>
                <a:srgbClr val="383838"/>
              </a:solidFill>
              <a:latin typeface="DM Sans" pitchFamily="34" charset="0"/>
              <a:ea typeface="DM Sans" pitchFamily="34" charset="-122"/>
              <a:cs typeface="DM Sans" pitchFamily="34" charset="-120"/>
            </a:endParaRPr>
          </a:p>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 lao động định kỳ cho công nhân.</a:t>
            </a:r>
            <a:endParaRPr lang="en-US" sz="1900" dirty="0"/>
          </a:p>
        </p:txBody>
      </p:sp>
      <p:sp>
        <p:nvSpPr>
          <p:cNvPr id="8" name="Shape 6"/>
          <p:cNvSpPr/>
          <p:nvPr/>
        </p:nvSpPr>
        <p:spPr>
          <a:xfrm>
            <a:off x="5969615" y="5001446"/>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9" name="Shape 7"/>
          <p:cNvSpPr/>
          <p:nvPr/>
        </p:nvSpPr>
        <p:spPr>
          <a:xfrm>
            <a:off x="5768875" y="4785467"/>
            <a:ext cx="431959" cy="431959"/>
          </a:xfrm>
          <a:prstGeom prst="roundRect">
            <a:avLst>
              <a:gd name="adj" fmla="val 8573"/>
            </a:avLst>
          </a:prstGeom>
          <a:ln/>
        </p:spPr>
        <p:style>
          <a:lnRef idx="2">
            <a:schemeClr val="accent2"/>
          </a:lnRef>
          <a:fillRef idx="1">
            <a:schemeClr val="lt1"/>
          </a:fillRef>
          <a:effectRef idx="0">
            <a:schemeClr val="accent2"/>
          </a:effectRef>
          <a:fontRef idx="minor">
            <a:schemeClr val="dk1"/>
          </a:fontRef>
        </p:style>
        <p:txBody>
          <a:bodyPr/>
          <a:lstStyle/>
          <a:p>
            <a:pPr algn="ctr"/>
            <a:r>
              <a:rPr lang="en-US" b="1" dirty="0">
                <a:solidFill>
                  <a:schemeClr val="accent3">
                    <a:lumMod val="50000"/>
                  </a:schemeClr>
                </a:solidFill>
              </a:rPr>
              <a:t>2</a:t>
            </a:r>
          </a:p>
        </p:txBody>
      </p:sp>
      <p:sp>
        <p:nvSpPr>
          <p:cNvPr id="10" name="Text 8"/>
          <p:cNvSpPr/>
          <p:nvPr/>
        </p:nvSpPr>
        <p:spPr>
          <a:xfrm>
            <a:off x="4040683" y="6112418"/>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dirty="0"/>
          </a:p>
        </p:txBody>
      </p:sp>
      <p:sp>
        <p:nvSpPr>
          <p:cNvPr id="11" name="Text 9"/>
          <p:cNvSpPr/>
          <p:nvPr/>
        </p:nvSpPr>
        <p:spPr>
          <a:xfrm>
            <a:off x="3725287" y="6746545"/>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dưỡng máy móc, thiết bị sản xuất.</a:t>
            </a:r>
            <a:endParaRPr lang="en-US" sz="1900" dirty="0"/>
          </a:p>
        </p:txBody>
      </p:sp>
      <p:sp>
        <p:nvSpPr>
          <p:cNvPr id="12" name="Shape 10"/>
          <p:cNvSpPr/>
          <p:nvPr/>
        </p:nvSpPr>
        <p:spPr>
          <a:xfrm>
            <a:off x="8599467" y="4137410"/>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13" name="Shape 11"/>
          <p:cNvSpPr/>
          <p:nvPr/>
        </p:nvSpPr>
        <p:spPr>
          <a:xfrm>
            <a:off x="8398728" y="4785467"/>
            <a:ext cx="431959" cy="431959"/>
          </a:xfrm>
          <a:prstGeom prst="roundRect">
            <a:avLst>
              <a:gd name="adj" fmla="val 8573"/>
            </a:avLst>
          </a:prstGeom>
          <a:ln/>
        </p:spPr>
        <p:style>
          <a:lnRef idx="2">
            <a:schemeClr val="accent2"/>
          </a:lnRef>
          <a:fillRef idx="1">
            <a:schemeClr val="lt1"/>
          </a:fillRef>
          <a:effectRef idx="0">
            <a:schemeClr val="accent2"/>
          </a:effectRef>
          <a:fontRef idx="minor">
            <a:schemeClr val="dk1"/>
          </a:fontRef>
        </p:style>
        <p:txBody>
          <a:bodyPr/>
          <a:lstStyle/>
          <a:p>
            <a:pPr algn="ctr"/>
            <a:r>
              <a:rPr lang="en-US" b="1" dirty="0">
                <a:solidFill>
                  <a:schemeClr val="accent3">
                    <a:lumMod val="50000"/>
                  </a:schemeClr>
                </a:solidFill>
              </a:rPr>
              <a:t>3</a:t>
            </a:r>
          </a:p>
        </p:txBody>
      </p:sp>
      <p:sp>
        <p:nvSpPr>
          <p:cNvPr id="14" name="Text 12"/>
          <p:cNvSpPr/>
          <p:nvPr/>
        </p:nvSpPr>
        <p:spPr>
          <a:xfrm>
            <a:off x="6670536" y="2466248"/>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dirty="0"/>
          </a:p>
        </p:txBody>
      </p:sp>
      <p:sp>
        <p:nvSpPr>
          <p:cNvPr id="15" name="Text 13"/>
          <p:cNvSpPr/>
          <p:nvPr/>
        </p:nvSpPr>
        <p:spPr>
          <a:xfrm>
            <a:off x="6355139" y="3100375"/>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a:t>
            </a:r>
            <a:r>
              <a:rPr lang="en-US" sz="1900" dirty="0" err="1">
                <a:solidFill>
                  <a:srgbClr val="383838"/>
                </a:solidFill>
                <a:latin typeface="DM Sans" pitchFamily="34" charset="0"/>
                <a:ea typeface="DM Sans" pitchFamily="34" charset="-122"/>
                <a:cs typeface="DM Sans" pitchFamily="34" charset="-120"/>
              </a:rPr>
              <a:t>dụng</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đúng</a:t>
            </a:r>
            <a:endParaRPr lang="en-US" sz="1900" dirty="0">
              <a:solidFill>
                <a:srgbClr val="383838"/>
              </a:solidFill>
              <a:latin typeface="DM Sans" pitchFamily="34" charset="0"/>
              <a:ea typeface="DM Sans" pitchFamily="34" charset="-122"/>
              <a:cs typeface="DM Sans" pitchFamily="34" charset="-120"/>
            </a:endParaRPr>
          </a:p>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 các thiết bị bảo hộ cá nhân.</a:t>
            </a:r>
            <a:endParaRPr lang="en-US" sz="1900" dirty="0"/>
          </a:p>
        </p:txBody>
      </p:sp>
      <p:sp>
        <p:nvSpPr>
          <p:cNvPr id="16" name="Shape 14"/>
          <p:cNvSpPr/>
          <p:nvPr/>
        </p:nvSpPr>
        <p:spPr>
          <a:xfrm>
            <a:off x="11229320" y="5001446"/>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17" name="Shape 15"/>
          <p:cNvSpPr/>
          <p:nvPr/>
        </p:nvSpPr>
        <p:spPr>
          <a:xfrm>
            <a:off x="11028580" y="4785467"/>
            <a:ext cx="431959" cy="431959"/>
          </a:xfrm>
          <a:prstGeom prst="roundRect">
            <a:avLst>
              <a:gd name="adj" fmla="val 8573"/>
            </a:avLst>
          </a:prstGeom>
          <a:ln/>
        </p:spPr>
        <p:style>
          <a:lnRef idx="2">
            <a:schemeClr val="accent2"/>
          </a:lnRef>
          <a:fillRef idx="1">
            <a:schemeClr val="lt1"/>
          </a:fillRef>
          <a:effectRef idx="0">
            <a:schemeClr val="accent2"/>
          </a:effectRef>
          <a:fontRef idx="minor">
            <a:schemeClr val="dk1"/>
          </a:fontRef>
        </p:style>
        <p:txBody>
          <a:bodyPr/>
          <a:lstStyle/>
          <a:p>
            <a:pPr algn="ctr"/>
            <a:r>
              <a:rPr lang="en-US" b="1" dirty="0">
                <a:solidFill>
                  <a:schemeClr val="accent3">
                    <a:lumMod val="50000"/>
                  </a:schemeClr>
                </a:solidFill>
              </a:rPr>
              <a:t>4</a:t>
            </a:r>
          </a:p>
        </p:txBody>
      </p:sp>
      <p:sp>
        <p:nvSpPr>
          <p:cNvPr id="18" name="Text 16"/>
          <p:cNvSpPr/>
          <p:nvPr/>
        </p:nvSpPr>
        <p:spPr>
          <a:xfrm>
            <a:off x="9300388" y="6112418"/>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dirty="0"/>
          </a:p>
        </p:txBody>
      </p:sp>
      <p:sp>
        <p:nvSpPr>
          <p:cNvPr id="19" name="Text 17"/>
          <p:cNvSpPr/>
          <p:nvPr/>
        </p:nvSpPr>
        <p:spPr>
          <a:xfrm>
            <a:off x="8984992" y="6746545"/>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thoáng mát và đủ ánh sáng.</a:t>
            </a:r>
            <a:endParaRPr lang="en-US" sz="1900" dirty="0"/>
          </a:p>
        </p:txBody>
      </p:sp>
      <p:pic>
        <p:nvPicPr>
          <p:cNvPr id="20" name="Image 0" descr="preencoded.png">
            <a:extLst>
              <a:ext uri="{FF2B5EF4-FFF2-40B4-BE49-F238E27FC236}">
                <a16:creationId xmlns:a16="http://schemas.microsoft.com/office/drawing/2014/main" id="{A5A35465-0848-98CE-2231-4595E7704C02}"/>
              </a:ext>
            </a:extLst>
          </p:cNvPr>
          <p:cNvPicPr>
            <a:picLocks noChangeAspect="1"/>
          </p:cNvPicPr>
          <p:nvPr/>
        </p:nvPicPr>
        <p:blipFill>
          <a:blip r:embed="rId3"/>
          <a:stretch>
            <a:fillRect/>
          </a:stretch>
        </p:blipFill>
        <p:spPr>
          <a:xfrm>
            <a:off x="11590638" y="7336991"/>
            <a:ext cx="2884179" cy="89260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81210" y="2388572"/>
            <a:ext cx="4411980" cy="4411980"/>
          </a:xfrm>
          <a:prstGeom prst="rect">
            <a:avLst/>
          </a:prstGeom>
        </p:spPr>
      </p:pic>
      <p:sp>
        <p:nvSpPr>
          <p:cNvPr id="3" name="Text 0"/>
          <p:cNvSpPr/>
          <p:nvPr/>
        </p:nvSpPr>
        <p:spPr>
          <a:xfrm>
            <a:off x="702469" y="990005"/>
            <a:ext cx="6231493" cy="658535"/>
          </a:xfrm>
          <a:prstGeom prst="rect">
            <a:avLst/>
          </a:prstGeom>
          <a:noFill/>
          <a:ln/>
        </p:spPr>
        <p:txBody>
          <a:bodyPr wrap="none" lIns="0" tIns="0" rIns="0" bIns="0" rtlCol="0" anchor="t"/>
          <a:lstStyle/>
          <a:p>
            <a:pPr marL="0" indent="0">
              <a:lnSpc>
                <a:spcPts val="5150"/>
              </a:lnSpc>
              <a:buNone/>
            </a:pPr>
            <a:r>
              <a:rPr lang="en-US" sz="4800" b="1" dirty="0">
                <a:solidFill>
                  <a:srgbClr val="020202"/>
                </a:solidFill>
                <a:latin typeface="PT Serif" pitchFamily="34" charset="0"/>
                <a:ea typeface="PT Serif" pitchFamily="34" charset="-122"/>
                <a:cs typeface="PT Serif" pitchFamily="34" charset="-120"/>
              </a:rPr>
              <a:t>Xử lý tình huống khẩn cấp</a:t>
            </a:r>
            <a:endParaRPr lang="en-US" sz="4800" b="1" dirty="0"/>
          </a:p>
        </p:txBody>
      </p:sp>
      <p:sp>
        <p:nvSpPr>
          <p:cNvPr id="4" name="Shape 1"/>
          <p:cNvSpPr/>
          <p:nvPr/>
        </p:nvSpPr>
        <p:spPr>
          <a:xfrm>
            <a:off x="992029" y="1949529"/>
            <a:ext cx="22860" cy="5290066"/>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5" name="Shape 2"/>
          <p:cNvSpPr/>
          <p:nvPr/>
        </p:nvSpPr>
        <p:spPr>
          <a:xfrm>
            <a:off x="1206401" y="2389584"/>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6" name="Shape 3"/>
          <p:cNvSpPr/>
          <p:nvPr/>
        </p:nvSpPr>
        <p:spPr>
          <a:xfrm>
            <a:off x="760033" y="2148244"/>
            <a:ext cx="451604" cy="451604"/>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7" name="Text 4"/>
          <p:cNvSpPr/>
          <p:nvPr/>
        </p:nvSpPr>
        <p:spPr>
          <a:xfrm>
            <a:off x="919222" y="2243018"/>
            <a:ext cx="168473" cy="316111"/>
          </a:xfrm>
          <a:prstGeom prst="rect">
            <a:avLst/>
          </a:prstGeom>
          <a:noFill/>
          <a:ln/>
        </p:spPr>
        <p:txBody>
          <a:bodyPr wrap="none" lIns="0" tIns="0" rIns="0" bIns="0" rtlCol="0" anchor="t"/>
          <a:lstStyle/>
          <a:p>
            <a:pPr marL="0" indent="0" algn="ctr">
              <a:lnSpc>
                <a:spcPts val="2450"/>
              </a:lnSpc>
              <a:buNone/>
            </a:pPr>
            <a:r>
              <a:rPr lang="en-US" sz="3200" dirty="0">
                <a:solidFill>
                  <a:srgbClr val="383838"/>
                </a:solidFill>
                <a:latin typeface="PT Serif" pitchFamily="34" charset="0"/>
                <a:ea typeface="PT Serif" pitchFamily="34" charset="-122"/>
                <a:cs typeface="PT Serif" pitchFamily="34" charset="-120"/>
              </a:rPr>
              <a:t>1</a:t>
            </a:r>
            <a:endParaRPr lang="en-US" sz="3200" dirty="0"/>
          </a:p>
        </p:txBody>
      </p:sp>
      <p:sp>
        <p:nvSpPr>
          <p:cNvPr id="8" name="Text 5"/>
          <p:cNvSpPr/>
          <p:nvPr/>
        </p:nvSpPr>
        <p:spPr>
          <a:xfrm>
            <a:off x="2107406" y="2150150"/>
            <a:ext cx="2634377" cy="329327"/>
          </a:xfrm>
          <a:prstGeom prst="rect">
            <a:avLst/>
          </a:prstGeom>
          <a:noFill/>
          <a:ln/>
        </p:spPr>
        <p:txBody>
          <a:bodyPr wrap="none" lIns="0" tIns="0" rIns="0" bIns="0" rtlCol="0" anchor="t"/>
          <a:lstStyle/>
          <a:p>
            <a:pPr marL="0" indent="0" algn="l">
              <a:lnSpc>
                <a:spcPts val="2550"/>
              </a:lnSpc>
              <a:buNone/>
            </a:pPr>
            <a:r>
              <a:rPr lang="en-US" sz="2800" b="1" dirty="0">
                <a:solidFill>
                  <a:srgbClr val="383838"/>
                </a:solidFill>
                <a:latin typeface="PT Serif" pitchFamily="34" charset="0"/>
                <a:ea typeface="PT Serif" pitchFamily="34" charset="-122"/>
                <a:cs typeface="PT Serif" pitchFamily="34" charset="-120"/>
              </a:rPr>
              <a:t>Dừng máy</a:t>
            </a:r>
            <a:endParaRPr lang="en-US" sz="2800" dirty="0"/>
          </a:p>
        </p:txBody>
      </p:sp>
      <p:sp>
        <p:nvSpPr>
          <p:cNvPr id="9" name="Text 6"/>
          <p:cNvSpPr/>
          <p:nvPr/>
        </p:nvSpPr>
        <p:spPr>
          <a:xfrm>
            <a:off x="2107406" y="2599849"/>
            <a:ext cx="6334125" cy="321112"/>
          </a:xfrm>
          <a:prstGeom prst="rect">
            <a:avLst/>
          </a:prstGeom>
          <a:noFill/>
          <a:ln/>
        </p:spPr>
        <p:txBody>
          <a:bodyPr wrap="none" lIns="0" tIns="0" rIns="0" bIns="0" rtlCol="0" anchor="t"/>
          <a:lstStyle/>
          <a:p>
            <a:pPr marL="0" indent="0" algn="l">
              <a:lnSpc>
                <a:spcPts val="2500"/>
              </a:lnSpc>
              <a:buNone/>
            </a:pPr>
            <a:r>
              <a:rPr lang="en-US"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dirty="0"/>
          </a:p>
        </p:txBody>
      </p:sp>
      <p:sp>
        <p:nvSpPr>
          <p:cNvPr id="10" name="Shape 7"/>
          <p:cNvSpPr/>
          <p:nvPr/>
        </p:nvSpPr>
        <p:spPr>
          <a:xfrm>
            <a:off x="1206401" y="3762256"/>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11" name="Shape 8"/>
          <p:cNvSpPr/>
          <p:nvPr/>
        </p:nvSpPr>
        <p:spPr>
          <a:xfrm>
            <a:off x="760033" y="3520915"/>
            <a:ext cx="451604" cy="451604"/>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12" name="Text 9"/>
          <p:cNvSpPr/>
          <p:nvPr/>
        </p:nvSpPr>
        <p:spPr>
          <a:xfrm>
            <a:off x="919222" y="3615690"/>
            <a:ext cx="168473" cy="316111"/>
          </a:xfrm>
          <a:prstGeom prst="rect">
            <a:avLst/>
          </a:prstGeom>
          <a:noFill/>
          <a:ln/>
        </p:spPr>
        <p:txBody>
          <a:bodyPr wrap="none" lIns="0" tIns="0" rIns="0" bIns="0" rtlCol="0" anchor="t"/>
          <a:lstStyle/>
          <a:p>
            <a:pPr marL="0" indent="0" algn="ctr">
              <a:lnSpc>
                <a:spcPts val="2450"/>
              </a:lnSpc>
              <a:buNone/>
            </a:pPr>
            <a:r>
              <a:rPr lang="en-US" sz="3200" dirty="0">
                <a:solidFill>
                  <a:srgbClr val="383838"/>
                </a:solidFill>
                <a:latin typeface="PT Serif" pitchFamily="34" charset="0"/>
                <a:ea typeface="PT Serif" pitchFamily="34" charset="-122"/>
                <a:cs typeface="PT Serif" pitchFamily="34" charset="-120"/>
              </a:rPr>
              <a:t>2</a:t>
            </a:r>
            <a:endParaRPr lang="en-US" sz="3200" dirty="0"/>
          </a:p>
        </p:txBody>
      </p:sp>
      <p:sp>
        <p:nvSpPr>
          <p:cNvPr id="13" name="Text 10"/>
          <p:cNvSpPr/>
          <p:nvPr/>
        </p:nvSpPr>
        <p:spPr>
          <a:xfrm>
            <a:off x="2107406" y="3522821"/>
            <a:ext cx="2634377" cy="329327"/>
          </a:xfrm>
          <a:prstGeom prst="rect">
            <a:avLst/>
          </a:prstGeom>
          <a:noFill/>
          <a:ln/>
        </p:spPr>
        <p:txBody>
          <a:bodyPr wrap="none" lIns="0" tIns="0" rIns="0" bIns="0" rtlCol="0" anchor="t"/>
          <a:lstStyle/>
          <a:p>
            <a:pPr marL="0" indent="0" algn="l">
              <a:lnSpc>
                <a:spcPts val="2550"/>
              </a:lnSpc>
              <a:buNone/>
            </a:pPr>
            <a:r>
              <a:rPr lang="en-US" sz="2800" b="1" dirty="0">
                <a:solidFill>
                  <a:srgbClr val="383838"/>
                </a:solidFill>
                <a:latin typeface="PT Serif" pitchFamily="34" charset="0"/>
                <a:ea typeface="PT Serif" pitchFamily="34" charset="-122"/>
                <a:cs typeface="PT Serif" pitchFamily="34" charset="-120"/>
              </a:rPr>
              <a:t>Sơ cứu</a:t>
            </a:r>
            <a:endParaRPr lang="en-US" sz="2800" dirty="0"/>
          </a:p>
        </p:txBody>
      </p:sp>
      <p:sp>
        <p:nvSpPr>
          <p:cNvPr id="14" name="Text 11"/>
          <p:cNvSpPr/>
          <p:nvPr/>
        </p:nvSpPr>
        <p:spPr>
          <a:xfrm>
            <a:off x="2107406" y="3972520"/>
            <a:ext cx="6334125" cy="321112"/>
          </a:xfrm>
          <a:prstGeom prst="rect">
            <a:avLst/>
          </a:prstGeom>
          <a:noFill/>
          <a:ln/>
        </p:spPr>
        <p:txBody>
          <a:bodyPr wrap="none" lIns="0" tIns="0" rIns="0" bIns="0" rtlCol="0" anchor="t"/>
          <a:lstStyle/>
          <a:p>
            <a:pPr marL="0" indent="0" algn="l">
              <a:lnSpc>
                <a:spcPts val="2500"/>
              </a:lnSpc>
              <a:buNone/>
            </a:pPr>
            <a:r>
              <a:rPr lang="en-US"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dirty="0"/>
          </a:p>
        </p:txBody>
      </p:sp>
      <p:sp>
        <p:nvSpPr>
          <p:cNvPr id="15" name="Shape 12"/>
          <p:cNvSpPr/>
          <p:nvPr/>
        </p:nvSpPr>
        <p:spPr>
          <a:xfrm>
            <a:off x="1206401" y="5134928"/>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16" name="Shape 13"/>
          <p:cNvSpPr/>
          <p:nvPr/>
        </p:nvSpPr>
        <p:spPr>
          <a:xfrm>
            <a:off x="760033" y="4893587"/>
            <a:ext cx="451604" cy="451604"/>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17" name="Text 14"/>
          <p:cNvSpPr/>
          <p:nvPr/>
        </p:nvSpPr>
        <p:spPr>
          <a:xfrm>
            <a:off x="919222" y="4988362"/>
            <a:ext cx="168473" cy="316111"/>
          </a:xfrm>
          <a:prstGeom prst="rect">
            <a:avLst/>
          </a:prstGeom>
          <a:noFill/>
          <a:ln/>
        </p:spPr>
        <p:txBody>
          <a:bodyPr wrap="none" lIns="0" tIns="0" rIns="0" bIns="0" rtlCol="0" anchor="t"/>
          <a:lstStyle/>
          <a:p>
            <a:pPr marL="0" indent="0" algn="ctr">
              <a:lnSpc>
                <a:spcPts val="2450"/>
              </a:lnSpc>
              <a:buNone/>
            </a:pPr>
            <a:r>
              <a:rPr lang="en-US" sz="3200" dirty="0">
                <a:solidFill>
                  <a:srgbClr val="383838"/>
                </a:solidFill>
                <a:latin typeface="PT Serif" pitchFamily="34" charset="0"/>
                <a:ea typeface="PT Serif" pitchFamily="34" charset="-122"/>
                <a:cs typeface="PT Serif" pitchFamily="34" charset="-120"/>
              </a:rPr>
              <a:t>3</a:t>
            </a:r>
            <a:endParaRPr lang="en-US" sz="3200" dirty="0"/>
          </a:p>
        </p:txBody>
      </p:sp>
      <p:sp>
        <p:nvSpPr>
          <p:cNvPr id="18" name="Text 15"/>
          <p:cNvSpPr/>
          <p:nvPr/>
        </p:nvSpPr>
        <p:spPr>
          <a:xfrm>
            <a:off x="2107406" y="4895493"/>
            <a:ext cx="2634377" cy="329327"/>
          </a:xfrm>
          <a:prstGeom prst="rect">
            <a:avLst/>
          </a:prstGeom>
          <a:noFill/>
          <a:ln/>
        </p:spPr>
        <p:txBody>
          <a:bodyPr wrap="none" lIns="0" tIns="0" rIns="0" bIns="0" rtlCol="0" anchor="t"/>
          <a:lstStyle/>
          <a:p>
            <a:pPr marL="0" indent="0" algn="l">
              <a:lnSpc>
                <a:spcPts val="2550"/>
              </a:lnSpc>
              <a:buNone/>
            </a:pPr>
            <a:r>
              <a:rPr lang="en-US" sz="2800" b="1" dirty="0">
                <a:solidFill>
                  <a:srgbClr val="383838"/>
                </a:solidFill>
                <a:latin typeface="PT Serif" pitchFamily="34" charset="0"/>
                <a:ea typeface="PT Serif" pitchFamily="34" charset="-122"/>
                <a:cs typeface="PT Serif" pitchFamily="34" charset="-120"/>
              </a:rPr>
              <a:t>Gọi cấp cứu</a:t>
            </a:r>
            <a:endParaRPr lang="en-US" sz="2800" dirty="0"/>
          </a:p>
        </p:txBody>
      </p:sp>
      <p:sp>
        <p:nvSpPr>
          <p:cNvPr id="19" name="Text 16"/>
          <p:cNvSpPr/>
          <p:nvPr/>
        </p:nvSpPr>
        <p:spPr>
          <a:xfrm>
            <a:off x="2107406" y="5345192"/>
            <a:ext cx="6334125" cy="321112"/>
          </a:xfrm>
          <a:prstGeom prst="rect">
            <a:avLst/>
          </a:prstGeom>
          <a:noFill/>
          <a:ln/>
        </p:spPr>
        <p:txBody>
          <a:bodyPr wrap="none" lIns="0" tIns="0" rIns="0" bIns="0" rtlCol="0" anchor="t"/>
          <a:lstStyle/>
          <a:p>
            <a:pPr marL="0" indent="0" algn="l">
              <a:lnSpc>
                <a:spcPts val="2500"/>
              </a:lnSpc>
              <a:buNone/>
            </a:pPr>
            <a:r>
              <a:rPr lang="en-US"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dirty="0"/>
          </a:p>
        </p:txBody>
      </p:sp>
      <p:sp>
        <p:nvSpPr>
          <p:cNvPr id="20" name="Shape 17"/>
          <p:cNvSpPr/>
          <p:nvPr/>
        </p:nvSpPr>
        <p:spPr>
          <a:xfrm>
            <a:off x="1206401" y="6507599"/>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21" name="Shape 18"/>
          <p:cNvSpPr/>
          <p:nvPr/>
        </p:nvSpPr>
        <p:spPr>
          <a:xfrm>
            <a:off x="760033" y="6266259"/>
            <a:ext cx="451604" cy="451604"/>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22" name="Text 19"/>
          <p:cNvSpPr/>
          <p:nvPr/>
        </p:nvSpPr>
        <p:spPr>
          <a:xfrm>
            <a:off x="919222" y="6361033"/>
            <a:ext cx="168473" cy="316111"/>
          </a:xfrm>
          <a:prstGeom prst="rect">
            <a:avLst/>
          </a:prstGeom>
          <a:noFill/>
          <a:ln/>
        </p:spPr>
        <p:txBody>
          <a:bodyPr wrap="none" lIns="0" tIns="0" rIns="0" bIns="0" rtlCol="0" anchor="t"/>
          <a:lstStyle/>
          <a:p>
            <a:pPr marL="0" indent="0" algn="ctr">
              <a:lnSpc>
                <a:spcPts val="2450"/>
              </a:lnSpc>
              <a:buNone/>
            </a:pPr>
            <a:r>
              <a:rPr lang="en-US" sz="3200" dirty="0">
                <a:solidFill>
                  <a:srgbClr val="383838"/>
                </a:solidFill>
                <a:latin typeface="PT Serif" pitchFamily="34" charset="0"/>
                <a:ea typeface="PT Serif" pitchFamily="34" charset="-122"/>
                <a:cs typeface="PT Serif" pitchFamily="34" charset="-120"/>
              </a:rPr>
              <a:t>4</a:t>
            </a:r>
            <a:endParaRPr lang="en-US" sz="3200" dirty="0"/>
          </a:p>
        </p:txBody>
      </p:sp>
      <p:sp>
        <p:nvSpPr>
          <p:cNvPr id="23" name="Text 20"/>
          <p:cNvSpPr/>
          <p:nvPr/>
        </p:nvSpPr>
        <p:spPr>
          <a:xfrm>
            <a:off x="2107406" y="6268164"/>
            <a:ext cx="2634377" cy="329327"/>
          </a:xfrm>
          <a:prstGeom prst="rect">
            <a:avLst/>
          </a:prstGeom>
          <a:noFill/>
          <a:ln/>
        </p:spPr>
        <p:txBody>
          <a:bodyPr wrap="none" lIns="0" tIns="0" rIns="0" bIns="0" rtlCol="0" anchor="t"/>
          <a:lstStyle/>
          <a:p>
            <a:pPr marL="0" indent="0" algn="l">
              <a:lnSpc>
                <a:spcPts val="2550"/>
              </a:lnSpc>
              <a:buNone/>
            </a:pPr>
            <a:r>
              <a:rPr lang="en-US" sz="2800" b="1" dirty="0">
                <a:solidFill>
                  <a:srgbClr val="383838"/>
                </a:solidFill>
                <a:latin typeface="PT Serif" pitchFamily="34" charset="0"/>
                <a:ea typeface="PT Serif" pitchFamily="34" charset="-122"/>
                <a:cs typeface="PT Serif" pitchFamily="34" charset="-120"/>
              </a:rPr>
              <a:t>Báo cáo</a:t>
            </a:r>
            <a:endParaRPr lang="en-US" sz="2800" dirty="0"/>
          </a:p>
        </p:txBody>
      </p:sp>
      <p:sp>
        <p:nvSpPr>
          <p:cNvPr id="24" name="Text 21"/>
          <p:cNvSpPr/>
          <p:nvPr/>
        </p:nvSpPr>
        <p:spPr>
          <a:xfrm>
            <a:off x="2107406" y="6717863"/>
            <a:ext cx="6334125" cy="321112"/>
          </a:xfrm>
          <a:prstGeom prst="rect">
            <a:avLst/>
          </a:prstGeom>
          <a:noFill/>
          <a:ln/>
        </p:spPr>
        <p:txBody>
          <a:bodyPr wrap="none" lIns="0" tIns="0" rIns="0" bIns="0" rtlCol="0" anchor="t"/>
          <a:lstStyle/>
          <a:p>
            <a:pPr marL="0" indent="0" algn="l">
              <a:lnSpc>
                <a:spcPts val="2500"/>
              </a:lnSpc>
              <a:buNone/>
            </a:pPr>
            <a:r>
              <a:rPr lang="en-US"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dirty="0"/>
          </a:p>
        </p:txBody>
      </p:sp>
      <p:pic>
        <p:nvPicPr>
          <p:cNvPr id="25" name="Image 0" descr="preencoded.png">
            <a:extLst>
              <a:ext uri="{FF2B5EF4-FFF2-40B4-BE49-F238E27FC236}">
                <a16:creationId xmlns:a16="http://schemas.microsoft.com/office/drawing/2014/main" id="{C7498CE6-DAEF-86C7-397C-E46BB691575F}"/>
              </a:ext>
            </a:extLst>
          </p:cNvPr>
          <p:cNvPicPr>
            <a:picLocks noChangeAspect="1"/>
          </p:cNvPicPr>
          <p:nvPr/>
        </p:nvPicPr>
        <p:blipFill>
          <a:blip r:embed="rId4"/>
          <a:stretch>
            <a:fillRect/>
          </a:stretch>
        </p:blipFill>
        <p:spPr>
          <a:xfrm>
            <a:off x="11590638" y="7336991"/>
            <a:ext cx="2884179" cy="89260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02546" y="856316"/>
            <a:ext cx="6480810" cy="809982"/>
          </a:xfrm>
          <a:prstGeom prst="rect">
            <a:avLst/>
          </a:prstGeom>
          <a:noFill/>
          <a:ln/>
        </p:spPr>
        <p:txBody>
          <a:bodyPr wrap="none" lIns="0" tIns="0" rIns="0" bIns="0" rtlCol="0" anchor="t"/>
          <a:lstStyle/>
          <a:p>
            <a:pPr marL="0" indent="0" algn="ctr">
              <a:lnSpc>
                <a:spcPts val="6350"/>
              </a:lnSpc>
              <a:buNone/>
            </a:pPr>
            <a:r>
              <a:rPr lang="en-US" sz="5400" b="1" dirty="0">
                <a:solidFill>
                  <a:srgbClr val="020202"/>
                </a:solidFill>
                <a:latin typeface="PT Serif" pitchFamily="34" charset="0"/>
                <a:ea typeface="PT Serif" pitchFamily="34" charset="-122"/>
                <a:cs typeface="PT Serif" pitchFamily="34" charset="-120"/>
              </a:rPr>
              <a:t>Tài liệu tham khảo</a:t>
            </a:r>
            <a:endParaRPr lang="en-US" sz="5400" b="1" dirty="0"/>
          </a:p>
        </p:txBody>
      </p:sp>
      <p:sp>
        <p:nvSpPr>
          <p:cNvPr id="3" name="Text 1"/>
          <p:cNvSpPr/>
          <p:nvPr/>
        </p:nvSpPr>
        <p:spPr>
          <a:xfrm>
            <a:off x="864037" y="2649022"/>
            <a:ext cx="4931926"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tra ATLD nhóm 3</a:t>
            </a:r>
            <a:endParaRPr lang="en-US" sz="3050" dirty="0"/>
          </a:p>
        </p:txBody>
      </p:sp>
      <p:sp>
        <p:nvSpPr>
          <p:cNvPr id="4" name="Text 2"/>
          <p:cNvSpPr/>
          <p:nvPr/>
        </p:nvSpPr>
        <p:spPr>
          <a:xfrm>
            <a:off x="864037" y="3089676"/>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023717"/>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484966"/>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398413"/>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7" y="5884426"/>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tông đơ cắt tóc</a:t>
            </a:r>
            <a:endParaRPr lang="en-US" sz="1900" dirty="0"/>
          </a:p>
        </p:txBody>
      </p:sp>
      <p:pic>
        <p:nvPicPr>
          <p:cNvPr id="9" name="Image 0" descr="preencoded.png"/>
          <p:cNvPicPr>
            <a:picLocks noChangeAspect="1"/>
          </p:cNvPicPr>
          <p:nvPr/>
        </p:nvPicPr>
        <p:blipFill>
          <a:blip r:embed="rId6"/>
          <a:stretch>
            <a:fillRect/>
          </a:stretch>
        </p:blipFill>
        <p:spPr>
          <a:xfrm>
            <a:off x="8156495" y="3281066"/>
            <a:ext cx="5609868" cy="1736169"/>
          </a:xfrm>
          <a:prstGeom prst="rect">
            <a:avLst/>
          </a:prstGeom>
        </p:spPr>
      </p:pic>
      <p:pic>
        <p:nvPicPr>
          <p:cNvPr id="10" name="Image 0" descr="preencoded.png">
            <a:extLst>
              <a:ext uri="{FF2B5EF4-FFF2-40B4-BE49-F238E27FC236}">
                <a16:creationId xmlns:a16="http://schemas.microsoft.com/office/drawing/2014/main" id="{5AFD76E0-1238-444D-9E67-8DA1DE470466}"/>
              </a:ext>
            </a:extLst>
          </p:cNvPr>
          <p:cNvPicPr>
            <a:picLocks noChangeAspect="1"/>
          </p:cNvPicPr>
          <p:nvPr/>
        </p:nvPicPr>
        <p:blipFill>
          <a:blip r:embed="rId6"/>
          <a:stretch>
            <a:fillRect/>
          </a:stretch>
        </p:blipFill>
        <p:spPr>
          <a:xfrm>
            <a:off x="11590638" y="7336991"/>
            <a:ext cx="2884179" cy="89260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859</Words>
  <Application>Microsoft Office PowerPoint</Application>
  <PresentationFormat>Custom</PresentationFormat>
  <Paragraphs>106</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PT Serif</vt:lpstr>
      <vt:lpstr>Arial</vt:lpstr>
      <vt:lpstr>DM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5</cp:revision>
  <dcterms:created xsi:type="dcterms:W3CDTF">2024-11-12T04:31:07Z</dcterms:created>
  <dcterms:modified xsi:type="dcterms:W3CDTF">2024-11-12T07:13:02Z</dcterms:modified>
</cp:coreProperties>
</file>