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PT Serif" panose="020A0603040505020204" pitchFamily="18"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80"/>
    <a:srgbClr val="0918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4423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1.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antoannamviet.com/tai-lieu-an-toan-lao-dong-san-xuat-tuong-d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93569" y="2150347"/>
            <a:ext cx="6079253" cy="6079253"/>
          </a:xfrm>
          <a:prstGeom prst="rect">
            <a:avLst/>
          </a:prstGeom>
        </p:spPr>
      </p:pic>
      <p:sp>
        <p:nvSpPr>
          <p:cNvPr id="3" name="Text 0"/>
          <p:cNvSpPr/>
          <p:nvPr/>
        </p:nvSpPr>
        <p:spPr>
          <a:xfrm>
            <a:off x="1235587" y="1189776"/>
            <a:ext cx="7416403" cy="2313861"/>
          </a:xfrm>
          <a:prstGeom prst="rect">
            <a:avLst/>
          </a:prstGeom>
          <a:noFill/>
          <a:ln/>
        </p:spPr>
        <p:txBody>
          <a:bodyPr wrap="squar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An Toàn Lao Động Trong Sản </a:t>
            </a:r>
            <a:r>
              <a:rPr lang="en-US" sz="4850" dirty="0" err="1">
                <a:solidFill>
                  <a:srgbClr val="F5F0F0"/>
                </a:solidFill>
                <a:latin typeface="PT Serif" panose="020A0603040505020204" pitchFamily="18" charset="0"/>
                <a:ea typeface="Merriweather" pitchFamily="34" charset="-122"/>
                <a:cs typeface="Merriweather" pitchFamily="34" charset="-120"/>
              </a:rPr>
              <a:t>Xuất</a:t>
            </a:r>
            <a:r>
              <a:rPr lang="en-US" sz="4850" dirty="0">
                <a:solidFill>
                  <a:srgbClr val="F5F0F0"/>
                </a:solidFill>
                <a:latin typeface="PT Serif" panose="020A0603040505020204" pitchFamily="18" charset="0"/>
                <a:ea typeface="Merriweather" pitchFamily="34" charset="-122"/>
                <a:cs typeface="Merriweather" pitchFamily="34" charset="-120"/>
              </a:rPr>
              <a:t> </a:t>
            </a:r>
            <a:r>
              <a:rPr lang="en-US" sz="4850" b="1" dirty="0" err="1">
                <a:solidFill>
                  <a:srgbClr val="F5F0F0"/>
                </a:solidFill>
                <a:latin typeface="PT Serif" panose="020A0603040505020204" pitchFamily="18" charset="0"/>
                <a:ea typeface="Merriweather" pitchFamily="34" charset="-122"/>
                <a:cs typeface="Merriweather" pitchFamily="34" charset="-120"/>
              </a:rPr>
              <a:t>Tượng</a:t>
            </a:r>
            <a:r>
              <a:rPr lang="en-US" sz="4850" b="1" dirty="0">
                <a:solidFill>
                  <a:srgbClr val="F5F0F0"/>
                </a:solidFill>
                <a:latin typeface="PT Serif" panose="020A0603040505020204" pitchFamily="18" charset="0"/>
                <a:ea typeface="Merriweather" pitchFamily="34" charset="-122"/>
                <a:cs typeface="Merriweather" pitchFamily="34" charset="-120"/>
              </a:rPr>
              <a:t> Đá</a:t>
            </a:r>
            <a:endParaRPr lang="en-US" sz="4850" b="1" dirty="0"/>
          </a:p>
        </p:txBody>
      </p:sp>
      <p:sp>
        <p:nvSpPr>
          <p:cNvPr id="4" name="Text 1"/>
          <p:cNvSpPr/>
          <p:nvPr/>
        </p:nvSpPr>
        <p:spPr>
          <a:xfrm>
            <a:off x="1235587" y="3873802"/>
            <a:ext cx="7416403" cy="2368868"/>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Bài giảng này bao gồm phân tích thực trạng an toàn lao động trong ngành sản xuất tượng đá, với trọng tâm là những nguy cơ tiềm ẩn, nguyên nhân gây ra tai nạn lao động và các biện pháp phòng tránh hiệu quả. Đồng thời, bài giảng cũng đưa ra hướng dẫn chi tiết về quy định an toàn lao động cho từng khâu sản xuất tượng đá.</a:t>
            </a:r>
            <a:endParaRPr lang="en-US" sz="1900" dirty="0"/>
          </a:p>
        </p:txBody>
      </p:sp>
      <p:sp>
        <p:nvSpPr>
          <p:cNvPr id="5" name="Shape 2"/>
          <p:cNvSpPr/>
          <p:nvPr/>
        </p:nvSpPr>
        <p:spPr>
          <a:xfrm>
            <a:off x="1235587" y="7111533"/>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1243207" y="7119153"/>
            <a:ext cx="379690" cy="379690"/>
          </a:xfrm>
          <a:prstGeom prst="rect">
            <a:avLst/>
          </a:prstGeom>
        </p:spPr>
      </p:pic>
      <p:sp>
        <p:nvSpPr>
          <p:cNvPr id="7" name="Text 3"/>
          <p:cNvSpPr/>
          <p:nvPr/>
        </p:nvSpPr>
        <p:spPr>
          <a:xfrm>
            <a:off x="1753867" y="7093079"/>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603302" y="904518"/>
            <a:ext cx="9423797" cy="771287"/>
          </a:xfrm>
          <a:prstGeom prst="rect">
            <a:avLst/>
          </a:prstGeom>
          <a:noFill/>
          <a:ln/>
        </p:spPr>
        <p:txBody>
          <a:bodyPr wrap="none" lIns="0" tIns="0" rIns="0" bIns="0" rtlCol="0" anchor="t"/>
          <a:lstStyle/>
          <a:p>
            <a:pPr marL="0" indent="0" algn="ctr">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850" dirty="0"/>
          </a:p>
        </p:txBody>
      </p:sp>
      <p:pic>
        <p:nvPicPr>
          <p:cNvPr id="3" name="Image 0" descr="preencoded.png"/>
          <p:cNvPicPr>
            <a:picLocks noChangeAspect="1"/>
          </p:cNvPicPr>
          <p:nvPr/>
        </p:nvPicPr>
        <p:blipFill>
          <a:blip r:embed="rId3"/>
          <a:stretch>
            <a:fillRect/>
          </a:stretch>
        </p:blipFill>
        <p:spPr>
          <a:xfrm>
            <a:off x="4671060" y="2022532"/>
            <a:ext cx="5288280" cy="2987040"/>
          </a:xfrm>
          <a:prstGeom prst="rect">
            <a:avLst/>
          </a:prstGeom>
        </p:spPr>
      </p:pic>
      <p:sp>
        <p:nvSpPr>
          <p:cNvPr id="4" name="Text 1"/>
          <p:cNvSpPr/>
          <p:nvPr/>
        </p:nvSpPr>
        <p:spPr>
          <a:xfrm>
            <a:off x="868323" y="6143285"/>
            <a:ext cx="3569018"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Số Vụ TNLĐ Chết Người</a:t>
            </a:r>
            <a:endParaRPr lang="en-US" sz="2400" b="1" dirty="0"/>
          </a:p>
        </p:txBody>
      </p:sp>
      <p:sp>
        <p:nvSpPr>
          <p:cNvPr id="5" name="Text 2"/>
          <p:cNvSpPr/>
          <p:nvPr/>
        </p:nvSpPr>
        <p:spPr>
          <a:xfrm>
            <a:off x="863798" y="6930271"/>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320 vụ, giảm 7,25% so với 6 tháng đầu năm 2023.</a:t>
            </a:r>
            <a:endParaRPr lang="en-US" sz="1900" dirty="0"/>
          </a:p>
        </p:txBody>
      </p:sp>
      <p:sp>
        <p:nvSpPr>
          <p:cNvPr id="6" name="Text 3"/>
          <p:cNvSpPr/>
          <p:nvPr/>
        </p:nvSpPr>
        <p:spPr>
          <a:xfrm>
            <a:off x="5377101" y="6143285"/>
            <a:ext cx="3476744"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Số Người Chết Vì TNLĐ</a:t>
            </a:r>
            <a:endParaRPr lang="en-US" sz="2400" b="1" dirty="0"/>
          </a:p>
        </p:txBody>
      </p:sp>
      <p:sp>
        <p:nvSpPr>
          <p:cNvPr id="7" name="Text 4"/>
          <p:cNvSpPr/>
          <p:nvPr/>
        </p:nvSpPr>
        <p:spPr>
          <a:xfrm>
            <a:off x="5372576" y="6930271"/>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346 người, giảm 1,98% so với 6 tháng đầu năm 2023.</a:t>
            </a:r>
            <a:endParaRPr lang="en-US" sz="1900" dirty="0"/>
          </a:p>
        </p:txBody>
      </p:sp>
      <p:sp>
        <p:nvSpPr>
          <p:cNvPr id="8" name="Text 5"/>
          <p:cNvSpPr/>
          <p:nvPr/>
        </p:nvSpPr>
        <p:spPr>
          <a:xfrm>
            <a:off x="9885879" y="6143285"/>
            <a:ext cx="3894415" cy="385524"/>
          </a:xfrm>
          <a:prstGeom prst="rect">
            <a:avLst/>
          </a:prstGeom>
          <a:noFill/>
          <a:ln/>
        </p:spPr>
        <p:txBody>
          <a:bodyPr wrap="none" lIns="0" tIns="0" rIns="0" bIns="0" rtlCol="0" anchor="t"/>
          <a:lstStyle/>
          <a:p>
            <a:pPr marL="0" indent="0">
              <a:lnSpc>
                <a:spcPts val="3000"/>
              </a:lnSpc>
              <a:buNone/>
            </a:pPr>
            <a:r>
              <a:rPr lang="en-US" sz="2400" b="1" dirty="0">
                <a:solidFill>
                  <a:srgbClr val="F5F0F0"/>
                </a:solidFill>
                <a:latin typeface="PT Serif" panose="020A0603040505020204" pitchFamily="18" charset="0"/>
                <a:ea typeface="Merriweather" pitchFamily="34" charset="-122"/>
                <a:cs typeface="Merriweather" pitchFamily="34" charset="-120"/>
              </a:rPr>
              <a:t>Số Người Bị Thương Nặng</a:t>
            </a:r>
            <a:endParaRPr lang="en-US" sz="2400" b="1" dirty="0"/>
          </a:p>
        </p:txBody>
      </p:sp>
      <p:sp>
        <p:nvSpPr>
          <p:cNvPr id="9" name="Text 6"/>
          <p:cNvSpPr/>
          <p:nvPr/>
        </p:nvSpPr>
        <p:spPr>
          <a:xfrm>
            <a:off x="9881354" y="6930271"/>
            <a:ext cx="38989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810 người, tăng 3,32% so với 6 tháng đầu năm 2023.</a:t>
            </a:r>
            <a:endParaRPr lang="en-US" sz="1900" dirty="0"/>
          </a:p>
        </p:txBody>
      </p:sp>
      <p:pic>
        <p:nvPicPr>
          <p:cNvPr id="10" name="Image 0" descr="preencoded.png">
            <a:extLst>
              <a:ext uri="{FF2B5EF4-FFF2-40B4-BE49-F238E27FC236}">
                <a16:creationId xmlns:a16="http://schemas.microsoft.com/office/drawing/2014/main" id="{B5A30B27-DE3D-1597-C560-1BAB71A18346}"/>
              </a:ext>
            </a:extLst>
          </p:cNvPr>
          <p:cNvPicPr>
            <a:picLocks noChangeAspect="1"/>
          </p:cNvPicPr>
          <p:nvPr/>
        </p:nvPicPr>
        <p:blipFill>
          <a:blip r:embed="rId4"/>
          <a:stretch>
            <a:fillRect/>
          </a:stretch>
        </p:blipFill>
        <p:spPr>
          <a:xfrm>
            <a:off x="12485592" y="7558111"/>
            <a:ext cx="1932654" cy="59913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8426" y="2767896"/>
            <a:ext cx="5619964" cy="5619964"/>
          </a:xfrm>
          <a:prstGeom prst="rect">
            <a:avLst/>
          </a:prstGeom>
        </p:spPr>
      </p:pic>
      <p:sp>
        <p:nvSpPr>
          <p:cNvPr id="3" name="Text 0"/>
          <p:cNvSpPr/>
          <p:nvPr/>
        </p:nvSpPr>
        <p:spPr>
          <a:xfrm>
            <a:off x="889100" y="802243"/>
            <a:ext cx="12852201" cy="1542574"/>
          </a:xfrm>
          <a:prstGeom prst="rect">
            <a:avLst/>
          </a:prstGeom>
          <a:noFill/>
          <a:ln/>
        </p:spPr>
        <p:txBody>
          <a:bodyPr wrap="square" lIns="0" tIns="0" rIns="0" bIns="0" rtlCol="0" anchor="t"/>
          <a:lstStyle/>
          <a:p>
            <a:pPr marL="0" indent="0" algn="ctr">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Nguy Cơ Tai Nạn Trong Xưởng Sản Xuất</a:t>
            </a:r>
            <a:endParaRPr lang="en-US" sz="4850" dirty="0"/>
          </a:p>
        </p:txBody>
      </p:sp>
      <p:sp>
        <p:nvSpPr>
          <p:cNvPr id="4" name="Shape 1"/>
          <p:cNvSpPr/>
          <p:nvPr/>
        </p:nvSpPr>
        <p:spPr>
          <a:xfrm>
            <a:off x="5650788" y="2714982"/>
            <a:ext cx="4284264" cy="2232779"/>
          </a:xfrm>
          <a:prstGeom prst="roundRect">
            <a:avLst>
              <a:gd name="adj" fmla="val 4643"/>
            </a:avLst>
          </a:prstGeom>
          <a:solidFill>
            <a:srgbClr val="003180"/>
          </a:solidFill>
          <a:ln w="15240">
            <a:solidFill>
              <a:srgbClr val="194A99"/>
            </a:solidFill>
            <a:prstDash val="solid"/>
          </a:ln>
        </p:spPr>
      </p:sp>
      <p:sp>
        <p:nvSpPr>
          <p:cNvPr id="5" name="Text 2"/>
          <p:cNvSpPr/>
          <p:nvPr/>
        </p:nvSpPr>
        <p:spPr>
          <a:xfrm>
            <a:off x="5917915" y="2977039"/>
            <a:ext cx="3755080" cy="771049"/>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Cắt Tay Do Máy Cưa Đá</a:t>
            </a:r>
            <a:endParaRPr lang="en-US" sz="2400" b="1" dirty="0"/>
          </a:p>
        </p:txBody>
      </p:sp>
      <p:sp>
        <p:nvSpPr>
          <p:cNvPr id="6" name="Text 3"/>
          <p:cNvSpPr/>
          <p:nvPr/>
        </p:nvSpPr>
        <p:spPr>
          <a:xfrm>
            <a:off x="5917915" y="3558302"/>
            <a:ext cx="375508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tiếp xúc với lưỡi cưa sắc bén.</a:t>
            </a:r>
            <a:endParaRPr lang="en-US" sz="1900" dirty="0"/>
          </a:p>
        </p:txBody>
      </p:sp>
      <p:sp>
        <p:nvSpPr>
          <p:cNvPr id="7" name="Shape 4"/>
          <p:cNvSpPr/>
          <p:nvPr/>
        </p:nvSpPr>
        <p:spPr>
          <a:xfrm>
            <a:off x="10181868" y="2714982"/>
            <a:ext cx="4109485" cy="2232779"/>
          </a:xfrm>
          <a:prstGeom prst="roundRect">
            <a:avLst>
              <a:gd name="adj" fmla="val 4643"/>
            </a:avLst>
          </a:prstGeom>
          <a:solidFill>
            <a:srgbClr val="003180"/>
          </a:solidFill>
          <a:ln w="15240">
            <a:solidFill>
              <a:srgbClr val="194A99"/>
            </a:solidFill>
            <a:prstDash val="solid"/>
          </a:ln>
        </p:spPr>
      </p:sp>
      <p:sp>
        <p:nvSpPr>
          <p:cNvPr id="8" name="Text 5"/>
          <p:cNvSpPr/>
          <p:nvPr/>
        </p:nvSpPr>
        <p:spPr>
          <a:xfrm>
            <a:off x="10443923" y="2977039"/>
            <a:ext cx="3775509" cy="771049"/>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Nghiền Nát Chân Do Máy Nghiền Đá</a:t>
            </a:r>
            <a:endParaRPr lang="en-US" sz="2400" b="1" dirty="0"/>
          </a:p>
        </p:txBody>
      </p:sp>
      <p:sp>
        <p:nvSpPr>
          <p:cNvPr id="9" name="Text 6"/>
          <p:cNvSpPr/>
          <p:nvPr/>
        </p:nvSpPr>
        <p:spPr>
          <a:xfrm>
            <a:off x="10443924" y="3896082"/>
            <a:ext cx="306074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bị nghiền nát do máy móc.</a:t>
            </a:r>
            <a:endParaRPr lang="en-US" sz="1900" dirty="0"/>
          </a:p>
        </p:txBody>
      </p:sp>
      <p:sp>
        <p:nvSpPr>
          <p:cNvPr id="10" name="Shape 7"/>
          <p:cNvSpPr/>
          <p:nvPr/>
        </p:nvSpPr>
        <p:spPr>
          <a:xfrm>
            <a:off x="5650788" y="5194578"/>
            <a:ext cx="4284263" cy="2232779"/>
          </a:xfrm>
          <a:prstGeom prst="roundRect">
            <a:avLst>
              <a:gd name="adj" fmla="val 4643"/>
            </a:avLst>
          </a:prstGeom>
          <a:solidFill>
            <a:srgbClr val="003180"/>
          </a:solidFill>
          <a:ln w="15240">
            <a:solidFill>
              <a:srgbClr val="194A99"/>
            </a:solidFill>
            <a:prstDash val="solid"/>
          </a:ln>
        </p:spPr>
      </p:sp>
      <p:sp>
        <p:nvSpPr>
          <p:cNvPr id="11" name="Text 8"/>
          <p:cNvSpPr/>
          <p:nvPr/>
        </p:nvSpPr>
        <p:spPr>
          <a:xfrm>
            <a:off x="5917915" y="5481279"/>
            <a:ext cx="3060740" cy="385524"/>
          </a:xfrm>
          <a:prstGeom prst="rect">
            <a:avLst/>
          </a:prstGeom>
          <a:noFill/>
          <a:ln/>
        </p:spPr>
        <p:txBody>
          <a:bodyPr wrap="non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Sập Giá Đá</a:t>
            </a:r>
            <a:endParaRPr lang="en-US" sz="2400" b="1" dirty="0"/>
          </a:p>
        </p:txBody>
      </p:sp>
      <p:sp>
        <p:nvSpPr>
          <p:cNvPr id="12" name="Text 9"/>
          <p:cNvSpPr/>
          <p:nvPr/>
        </p:nvSpPr>
        <p:spPr>
          <a:xfrm>
            <a:off x="5917915" y="5990153"/>
            <a:ext cx="3755080"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bị sập giá đá gây chấn thương.</a:t>
            </a:r>
            <a:endParaRPr lang="en-US" sz="1900" dirty="0"/>
          </a:p>
        </p:txBody>
      </p:sp>
      <p:sp>
        <p:nvSpPr>
          <p:cNvPr id="13" name="Shape 10"/>
          <p:cNvSpPr/>
          <p:nvPr/>
        </p:nvSpPr>
        <p:spPr>
          <a:xfrm>
            <a:off x="10181868" y="5194578"/>
            <a:ext cx="4109485" cy="2232779"/>
          </a:xfrm>
          <a:prstGeom prst="roundRect">
            <a:avLst>
              <a:gd name="adj" fmla="val 4643"/>
            </a:avLst>
          </a:prstGeom>
          <a:solidFill>
            <a:srgbClr val="003180"/>
          </a:solidFill>
          <a:ln w="15240">
            <a:solidFill>
              <a:srgbClr val="194A99"/>
            </a:solidFill>
            <a:prstDash val="solid"/>
          </a:ln>
        </p:spPr>
      </p:sp>
      <p:sp>
        <p:nvSpPr>
          <p:cNvPr id="14" name="Text 11"/>
          <p:cNvSpPr/>
          <p:nvPr/>
        </p:nvSpPr>
        <p:spPr>
          <a:xfrm>
            <a:off x="10443923" y="5456634"/>
            <a:ext cx="3611123" cy="771049"/>
          </a:xfrm>
          <a:prstGeom prst="rect">
            <a:avLst/>
          </a:prstGeom>
          <a:noFill/>
          <a:ln/>
        </p:spPr>
        <p:txBody>
          <a:bodyPr wrap="square" lIns="0" tIns="0" rIns="0" bIns="0" rtlCol="0" anchor="t"/>
          <a:lstStyle/>
          <a:p>
            <a:pPr marL="0" indent="0">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Bụi Đá Gây Viêm Phổi</a:t>
            </a:r>
            <a:endParaRPr lang="en-US" sz="2400" b="1" dirty="0"/>
          </a:p>
        </p:txBody>
      </p:sp>
      <p:sp>
        <p:nvSpPr>
          <p:cNvPr id="15" name="Text 12"/>
          <p:cNvSpPr/>
          <p:nvPr/>
        </p:nvSpPr>
        <p:spPr>
          <a:xfrm>
            <a:off x="10443922" y="6094928"/>
            <a:ext cx="3775511"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hít phải bụi đá gây bệnh.</a:t>
            </a:r>
            <a:endParaRPr lang="en-US" sz="1900" dirty="0"/>
          </a:p>
        </p:txBody>
      </p:sp>
      <p:pic>
        <p:nvPicPr>
          <p:cNvPr id="16" name="Image 0" descr="preencoded.png">
            <a:extLst>
              <a:ext uri="{FF2B5EF4-FFF2-40B4-BE49-F238E27FC236}">
                <a16:creationId xmlns:a16="http://schemas.microsoft.com/office/drawing/2014/main" id="{F6AE1C54-20E8-3DE4-1B51-F44F907627F4}"/>
              </a:ext>
            </a:extLst>
          </p:cNvPr>
          <p:cNvPicPr>
            <a:picLocks noChangeAspect="1"/>
          </p:cNvPicPr>
          <p:nvPr/>
        </p:nvPicPr>
        <p:blipFill>
          <a:blip r:embed="rId4"/>
          <a:stretch>
            <a:fillRect/>
          </a:stretch>
        </p:blipFill>
        <p:spPr>
          <a:xfrm>
            <a:off x="12485592" y="7558111"/>
            <a:ext cx="1932654" cy="59913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69162" y="2741890"/>
            <a:ext cx="4950738" cy="3713083"/>
          </a:xfrm>
          <a:prstGeom prst="rect">
            <a:avLst/>
          </a:prstGeom>
        </p:spPr>
      </p:pic>
      <p:sp>
        <p:nvSpPr>
          <p:cNvPr id="4" name="Text 0"/>
          <p:cNvSpPr/>
          <p:nvPr/>
        </p:nvSpPr>
        <p:spPr>
          <a:xfrm>
            <a:off x="749975" y="700980"/>
            <a:ext cx="6454735" cy="669727"/>
          </a:xfrm>
          <a:prstGeom prst="rect">
            <a:avLst/>
          </a:prstGeom>
          <a:noFill/>
          <a:ln/>
        </p:spPr>
        <p:txBody>
          <a:bodyPr wrap="none" lIns="0" tIns="0" rIns="0" bIns="0" rtlCol="0" anchor="t"/>
          <a:lstStyle/>
          <a:p>
            <a:pPr marL="0" indent="0">
              <a:lnSpc>
                <a:spcPts val="5250"/>
              </a:lnSpc>
              <a:buNone/>
            </a:pPr>
            <a:r>
              <a:rPr lang="en-US" sz="4200" b="1" dirty="0">
                <a:solidFill>
                  <a:srgbClr val="F5F0F0"/>
                </a:solidFill>
                <a:latin typeface="PT Serif" panose="020A0603040505020204" pitchFamily="18" charset="0"/>
                <a:ea typeface="Merriweather" pitchFamily="34" charset="-122"/>
                <a:cs typeface="Merriweather" pitchFamily="34" charset="-120"/>
              </a:rPr>
              <a:t>An Toàn Khi Cắt Khối Đá</a:t>
            </a:r>
            <a:endParaRPr lang="en-US" sz="4200" b="1" dirty="0"/>
          </a:p>
        </p:txBody>
      </p:sp>
      <p:sp>
        <p:nvSpPr>
          <p:cNvPr id="5" name="Shape 1"/>
          <p:cNvSpPr/>
          <p:nvPr/>
        </p:nvSpPr>
        <p:spPr>
          <a:xfrm>
            <a:off x="749975" y="2500908"/>
            <a:ext cx="482084" cy="482084"/>
          </a:xfrm>
          <a:prstGeom prst="roundRect">
            <a:avLst>
              <a:gd name="adj" fmla="val 18671"/>
            </a:avLst>
          </a:prstGeom>
          <a:solidFill>
            <a:srgbClr val="003180"/>
          </a:solidFill>
          <a:ln w="7620">
            <a:solidFill>
              <a:srgbClr val="194A99"/>
            </a:solidFill>
            <a:prstDash val="solid"/>
          </a:ln>
        </p:spPr>
      </p:sp>
      <p:sp>
        <p:nvSpPr>
          <p:cNvPr id="6" name="Text 2"/>
          <p:cNvSpPr/>
          <p:nvPr/>
        </p:nvSpPr>
        <p:spPr>
          <a:xfrm>
            <a:off x="920234" y="2581156"/>
            <a:ext cx="141446" cy="321469"/>
          </a:xfrm>
          <a:prstGeom prst="rect">
            <a:avLst/>
          </a:prstGeom>
          <a:noFill/>
          <a:ln/>
        </p:spPr>
        <p:txBody>
          <a:bodyPr wrap="none" lIns="0" tIns="0" rIns="0" bIns="0" rtlCol="0" anchor="t"/>
          <a:lstStyle/>
          <a:p>
            <a:pPr marL="0" indent="0" algn="ctr">
              <a:lnSpc>
                <a:spcPts val="2500"/>
              </a:lnSpc>
              <a:buNone/>
            </a:pPr>
            <a:r>
              <a:rPr lang="en-US" sz="2500" dirty="0">
                <a:solidFill>
                  <a:srgbClr val="E2E6E9"/>
                </a:solidFill>
                <a:latin typeface="PT Serif" panose="020A0603040505020204" pitchFamily="18" charset="0"/>
                <a:ea typeface="Merriweather" pitchFamily="34" charset="-122"/>
                <a:cs typeface="Merriweather" pitchFamily="34" charset="-120"/>
              </a:rPr>
              <a:t>1</a:t>
            </a:r>
            <a:endParaRPr lang="en-US" sz="2500" dirty="0"/>
          </a:p>
        </p:txBody>
      </p:sp>
      <p:sp>
        <p:nvSpPr>
          <p:cNvPr id="7" name="Text 3"/>
          <p:cNvSpPr/>
          <p:nvPr/>
        </p:nvSpPr>
        <p:spPr>
          <a:xfrm>
            <a:off x="1446252" y="2500908"/>
            <a:ext cx="2678787" cy="334804"/>
          </a:xfrm>
          <a:prstGeom prst="rect">
            <a:avLst/>
          </a:prstGeom>
          <a:noFill/>
          <a:ln/>
        </p:spPr>
        <p:txBody>
          <a:bodyPr wrap="none" lIns="0" tIns="0" rIns="0" bIns="0" rtlCol="0" anchor="t"/>
          <a:lstStyle/>
          <a:p>
            <a:pPr marL="0" indent="0">
              <a:lnSpc>
                <a:spcPts val="2600"/>
              </a:lnSpc>
              <a:buNone/>
            </a:pPr>
            <a:r>
              <a:rPr lang="en-US" sz="2100"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sz="2100" b="1" dirty="0"/>
          </a:p>
        </p:txBody>
      </p:sp>
      <p:sp>
        <p:nvSpPr>
          <p:cNvPr id="8" name="Text 4"/>
          <p:cNvSpPr/>
          <p:nvPr/>
        </p:nvSpPr>
        <p:spPr>
          <a:xfrm>
            <a:off x="1446252" y="2964180"/>
            <a:ext cx="3018711" cy="1028700"/>
          </a:xfrm>
          <a:prstGeom prst="rect">
            <a:avLst/>
          </a:prstGeom>
          <a:noFill/>
          <a:ln/>
        </p:spPr>
        <p:txBody>
          <a:bodyPr wrap="square" lIns="0" tIns="0" rIns="0" bIns="0" rtlCol="0" anchor="t"/>
          <a:lstStyle/>
          <a:p>
            <a:pPr marL="0" indent="0" algn="just">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Yêu cầu kỹ thuật cao, sử dụng máy cưa bàn, máy cưa dây kim cương, máy cưa đĩa.</a:t>
            </a:r>
            <a:endParaRPr lang="en-US" sz="1650" dirty="0"/>
          </a:p>
        </p:txBody>
      </p:sp>
      <p:sp>
        <p:nvSpPr>
          <p:cNvPr id="9" name="Shape 5"/>
          <p:cNvSpPr/>
          <p:nvPr/>
        </p:nvSpPr>
        <p:spPr>
          <a:xfrm>
            <a:off x="4792295" y="2500908"/>
            <a:ext cx="482084" cy="482084"/>
          </a:xfrm>
          <a:prstGeom prst="roundRect">
            <a:avLst>
              <a:gd name="adj" fmla="val 18671"/>
            </a:avLst>
          </a:prstGeom>
          <a:solidFill>
            <a:srgbClr val="003180"/>
          </a:solidFill>
          <a:ln w="7620">
            <a:solidFill>
              <a:srgbClr val="194A99"/>
            </a:solidFill>
            <a:prstDash val="solid"/>
          </a:ln>
        </p:spPr>
      </p:sp>
      <p:sp>
        <p:nvSpPr>
          <p:cNvPr id="10" name="Text 6"/>
          <p:cNvSpPr/>
          <p:nvPr/>
        </p:nvSpPr>
        <p:spPr>
          <a:xfrm>
            <a:off x="4937194" y="2581156"/>
            <a:ext cx="192286" cy="321469"/>
          </a:xfrm>
          <a:prstGeom prst="rect">
            <a:avLst/>
          </a:prstGeom>
          <a:noFill/>
          <a:ln/>
        </p:spPr>
        <p:txBody>
          <a:bodyPr wrap="none" lIns="0" tIns="0" rIns="0" bIns="0" rtlCol="0" anchor="t"/>
          <a:lstStyle/>
          <a:p>
            <a:pPr marL="0" indent="0" algn="ctr">
              <a:lnSpc>
                <a:spcPts val="2500"/>
              </a:lnSpc>
              <a:buNone/>
            </a:pPr>
            <a:r>
              <a:rPr lang="en-US" sz="2500" dirty="0">
                <a:solidFill>
                  <a:srgbClr val="E2E6E9"/>
                </a:solidFill>
                <a:latin typeface="PT Serif" panose="020A0603040505020204" pitchFamily="18" charset="0"/>
                <a:ea typeface="Merriweather" pitchFamily="34" charset="-122"/>
                <a:cs typeface="Merriweather" pitchFamily="34" charset="-120"/>
              </a:rPr>
              <a:t>2</a:t>
            </a:r>
            <a:endParaRPr lang="en-US" sz="2500" dirty="0"/>
          </a:p>
        </p:txBody>
      </p:sp>
      <p:sp>
        <p:nvSpPr>
          <p:cNvPr id="11" name="Text 7"/>
          <p:cNvSpPr/>
          <p:nvPr/>
        </p:nvSpPr>
        <p:spPr>
          <a:xfrm>
            <a:off x="5375434" y="2500908"/>
            <a:ext cx="2678787" cy="334804"/>
          </a:xfrm>
          <a:prstGeom prst="rect">
            <a:avLst/>
          </a:prstGeom>
          <a:noFill/>
          <a:ln/>
        </p:spPr>
        <p:txBody>
          <a:bodyPr wrap="none" lIns="0" tIns="0" rIns="0" bIns="0" rtlCol="0" anchor="t"/>
          <a:lstStyle/>
          <a:p>
            <a:pPr marL="0" indent="0">
              <a:lnSpc>
                <a:spcPts val="2600"/>
              </a:lnSpc>
              <a:buNone/>
            </a:pPr>
            <a:r>
              <a:rPr lang="en-US" sz="2100" b="1" dirty="0">
                <a:solidFill>
                  <a:srgbClr val="E2E6E9"/>
                </a:solidFill>
                <a:latin typeface="PT Serif" panose="020A0603040505020204" pitchFamily="18" charset="0"/>
                <a:ea typeface="Merriweather" pitchFamily="34" charset="-122"/>
                <a:cs typeface="Merriweather" pitchFamily="34" charset="-120"/>
              </a:rPr>
              <a:t>Nguy Cơ Tai Nạn</a:t>
            </a:r>
            <a:endParaRPr lang="en-US" sz="2100" b="1" dirty="0"/>
          </a:p>
        </p:txBody>
      </p:sp>
      <p:sp>
        <p:nvSpPr>
          <p:cNvPr id="12" name="Text 8"/>
          <p:cNvSpPr/>
          <p:nvPr/>
        </p:nvSpPr>
        <p:spPr>
          <a:xfrm>
            <a:off x="5375434" y="2964180"/>
            <a:ext cx="3018711" cy="1028700"/>
          </a:xfrm>
          <a:prstGeom prst="rect">
            <a:avLst/>
          </a:prstGeom>
          <a:noFill/>
          <a:ln/>
        </p:spPr>
        <p:txBody>
          <a:bodyPr wrap="square" lIns="0" tIns="0" rIns="0" bIns="0" rtlCol="0" anchor="t"/>
          <a:lstStyle/>
          <a:p>
            <a:pPr marL="0" indent="0" algn="just">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Bị cắt hoặc thương do lưỡi cưa, bụi đá, mảnh vụn bắn ra, sự cố kỹ thuật của máy.</a:t>
            </a:r>
            <a:endParaRPr lang="en-US" sz="1650" dirty="0"/>
          </a:p>
        </p:txBody>
      </p:sp>
      <p:sp>
        <p:nvSpPr>
          <p:cNvPr id="13" name="Shape 9"/>
          <p:cNvSpPr/>
          <p:nvPr/>
        </p:nvSpPr>
        <p:spPr>
          <a:xfrm>
            <a:off x="678641" y="4844892"/>
            <a:ext cx="482084" cy="482084"/>
          </a:xfrm>
          <a:prstGeom prst="roundRect">
            <a:avLst>
              <a:gd name="adj" fmla="val 18671"/>
            </a:avLst>
          </a:prstGeom>
          <a:solidFill>
            <a:srgbClr val="003180"/>
          </a:solidFill>
          <a:ln w="7620">
            <a:solidFill>
              <a:srgbClr val="194A99"/>
            </a:solidFill>
            <a:prstDash val="solid"/>
          </a:ln>
        </p:spPr>
      </p:sp>
      <p:sp>
        <p:nvSpPr>
          <p:cNvPr id="14" name="Text 10"/>
          <p:cNvSpPr/>
          <p:nvPr/>
        </p:nvSpPr>
        <p:spPr>
          <a:xfrm>
            <a:off x="829612" y="4931155"/>
            <a:ext cx="180023" cy="321469"/>
          </a:xfrm>
          <a:prstGeom prst="rect">
            <a:avLst/>
          </a:prstGeom>
          <a:noFill/>
          <a:ln/>
        </p:spPr>
        <p:txBody>
          <a:bodyPr wrap="none" lIns="0" tIns="0" rIns="0" bIns="0" rtlCol="0" anchor="t"/>
          <a:lstStyle/>
          <a:p>
            <a:pPr marL="0" indent="0" algn="ctr">
              <a:lnSpc>
                <a:spcPts val="2500"/>
              </a:lnSpc>
              <a:buNone/>
            </a:pPr>
            <a:r>
              <a:rPr lang="en-US" sz="2500" dirty="0">
                <a:solidFill>
                  <a:srgbClr val="E2E6E9"/>
                </a:solidFill>
                <a:latin typeface="PT Serif" panose="020A0603040505020204" pitchFamily="18" charset="0"/>
                <a:ea typeface="Merriweather" pitchFamily="34" charset="-122"/>
                <a:cs typeface="Merriweather" pitchFamily="34" charset="-120"/>
              </a:rPr>
              <a:t>3</a:t>
            </a:r>
            <a:endParaRPr lang="en-US" sz="2500" dirty="0"/>
          </a:p>
        </p:txBody>
      </p:sp>
      <p:sp>
        <p:nvSpPr>
          <p:cNvPr id="15" name="Text 11"/>
          <p:cNvSpPr/>
          <p:nvPr/>
        </p:nvSpPr>
        <p:spPr>
          <a:xfrm>
            <a:off x="1374918" y="4850907"/>
            <a:ext cx="3018711" cy="669608"/>
          </a:xfrm>
          <a:prstGeom prst="rect">
            <a:avLst/>
          </a:prstGeom>
          <a:noFill/>
          <a:ln/>
        </p:spPr>
        <p:txBody>
          <a:bodyPr wrap="square" lIns="0" tIns="0" rIns="0" bIns="0" rtlCol="0" anchor="t"/>
          <a:lstStyle/>
          <a:p>
            <a:pPr marL="0" indent="0">
              <a:lnSpc>
                <a:spcPts val="2600"/>
              </a:lnSpc>
              <a:buNone/>
            </a:pPr>
            <a:r>
              <a:rPr lang="en-US" sz="2100" b="1" dirty="0" err="1">
                <a:solidFill>
                  <a:srgbClr val="E2E6E9"/>
                </a:solidFill>
                <a:latin typeface="PT Serif" panose="020A0603040505020204" pitchFamily="18" charset="0"/>
                <a:ea typeface="Merriweather" pitchFamily="34" charset="-122"/>
                <a:cs typeface="Merriweather" pitchFamily="34" charset="-120"/>
              </a:rPr>
              <a:t>Nguyên</a:t>
            </a:r>
            <a:r>
              <a:rPr lang="en-US" sz="2100" b="1" dirty="0">
                <a:solidFill>
                  <a:srgbClr val="E2E6E9"/>
                </a:solidFill>
                <a:latin typeface="PT Serif" panose="020A0603040505020204" pitchFamily="18" charset="0"/>
                <a:ea typeface="Merriweather" pitchFamily="34" charset="-122"/>
                <a:cs typeface="Merriweather" pitchFamily="34" charset="-120"/>
              </a:rPr>
              <a:t> </a:t>
            </a:r>
            <a:r>
              <a:rPr lang="en-US" sz="2100" b="1" dirty="0" err="1">
                <a:solidFill>
                  <a:srgbClr val="E2E6E9"/>
                </a:solidFill>
                <a:latin typeface="PT Serif" panose="020A0603040505020204" pitchFamily="18" charset="0"/>
                <a:ea typeface="Merriweather" pitchFamily="34" charset="-122"/>
                <a:cs typeface="Merriweather" pitchFamily="34" charset="-120"/>
              </a:rPr>
              <a:t>nhân</a:t>
            </a:r>
            <a:endParaRPr lang="en-US" sz="2100" b="1" dirty="0"/>
          </a:p>
        </p:txBody>
      </p:sp>
      <p:sp>
        <p:nvSpPr>
          <p:cNvPr id="16" name="Text 12"/>
          <p:cNvSpPr/>
          <p:nvPr/>
        </p:nvSpPr>
        <p:spPr>
          <a:xfrm>
            <a:off x="1343091" y="5458662"/>
            <a:ext cx="3018711" cy="1714500"/>
          </a:xfrm>
          <a:prstGeom prst="rect">
            <a:avLst/>
          </a:prstGeom>
          <a:noFill/>
          <a:ln/>
        </p:spPr>
        <p:txBody>
          <a:bodyPr wrap="square" lIns="0" tIns="0" rIns="0" bIns="0" rtlCol="0" anchor="t"/>
          <a:lstStyle/>
          <a:p>
            <a:pPr marL="0" indent="0" algn="just">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Sử dụng máy móc không đúng cách, thiếu kiến thức về an toàn, không sử dụng trang thiết bị bảo hộ, bảo trì máy móc không đúng.</a:t>
            </a:r>
            <a:endParaRPr lang="en-US" sz="1650" dirty="0"/>
          </a:p>
        </p:txBody>
      </p:sp>
      <p:sp>
        <p:nvSpPr>
          <p:cNvPr id="17" name="Shape 13"/>
          <p:cNvSpPr/>
          <p:nvPr/>
        </p:nvSpPr>
        <p:spPr>
          <a:xfrm>
            <a:off x="4792295" y="4844892"/>
            <a:ext cx="482084" cy="482084"/>
          </a:xfrm>
          <a:prstGeom prst="roundRect">
            <a:avLst>
              <a:gd name="adj" fmla="val 18671"/>
            </a:avLst>
          </a:prstGeom>
          <a:solidFill>
            <a:srgbClr val="003180"/>
          </a:solidFill>
          <a:ln w="7620">
            <a:solidFill>
              <a:srgbClr val="194A99"/>
            </a:solidFill>
            <a:prstDash val="solid"/>
          </a:ln>
        </p:spPr>
      </p:sp>
      <p:sp>
        <p:nvSpPr>
          <p:cNvPr id="18" name="Text 14"/>
          <p:cNvSpPr/>
          <p:nvPr/>
        </p:nvSpPr>
        <p:spPr>
          <a:xfrm>
            <a:off x="4929812" y="4925140"/>
            <a:ext cx="207050" cy="321469"/>
          </a:xfrm>
          <a:prstGeom prst="rect">
            <a:avLst/>
          </a:prstGeom>
          <a:noFill/>
          <a:ln/>
        </p:spPr>
        <p:txBody>
          <a:bodyPr wrap="none" lIns="0" tIns="0" rIns="0" bIns="0" rtlCol="0" anchor="t"/>
          <a:lstStyle/>
          <a:p>
            <a:pPr marL="0" indent="0" algn="ctr">
              <a:lnSpc>
                <a:spcPts val="2500"/>
              </a:lnSpc>
              <a:buNone/>
            </a:pPr>
            <a:r>
              <a:rPr lang="en-US" sz="2500" dirty="0">
                <a:solidFill>
                  <a:srgbClr val="E2E6E9"/>
                </a:solidFill>
                <a:latin typeface="PT Serif" panose="020A0603040505020204" pitchFamily="18" charset="0"/>
                <a:ea typeface="Merriweather" pitchFamily="34" charset="-122"/>
                <a:cs typeface="Merriweather" pitchFamily="34" charset="-120"/>
              </a:rPr>
              <a:t>4</a:t>
            </a:r>
            <a:endParaRPr lang="en-US" sz="2500" dirty="0"/>
          </a:p>
        </p:txBody>
      </p:sp>
      <p:sp>
        <p:nvSpPr>
          <p:cNvPr id="19" name="Text 15"/>
          <p:cNvSpPr/>
          <p:nvPr/>
        </p:nvSpPr>
        <p:spPr>
          <a:xfrm>
            <a:off x="5375434" y="4850907"/>
            <a:ext cx="3491164" cy="669608"/>
          </a:xfrm>
          <a:prstGeom prst="rect">
            <a:avLst/>
          </a:prstGeom>
          <a:noFill/>
          <a:ln/>
        </p:spPr>
        <p:txBody>
          <a:bodyPr wrap="square" lIns="0" tIns="0" rIns="0" bIns="0" rtlCol="0" anchor="t"/>
          <a:lstStyle/>
          <a:p>
            <a:pPr marL="0" indent="0">
              <a:lnSpc>
                <a:spcPts val="2600"/>
              </a:lnSpc>
              <a:buNone/>
            </a:pPr>
            <a:r>
              <a:rPr lang="en-US" sz="2100" b="1" dirty="0">
                <a:solidFill>
                  <a:srgbClr val="E2E6E9"/>
                </a:solidFill>
                <a:latin typeface="PT Serif" panose="020A0603040505020204" pitchFamily="18" charset="0"/>
                <a:ea typeface="Merriweather" pitchFamily="34" charset="-122"/>
                <a:cs typeface="Merriweather" pitchFamily="34" charset="-120"/>
              </a:rPr>
              <a:t>Biện Pháp Phòng Tránh</a:t>
            </a:r>
            <a:endParaRPr lang="en-US" sz="2100" b="1" dirty="0"/>
          </a:p>
        </p:txBody>
      </p:sp>
      <p:sp>
        <p:nvSpPr>
          <p:cNvPr id="20" name="Text 16"/>
          <p:cNvSpPr/>
          <p:nvPr/>
        </p:nvSpPr>
        <p:spPr>
          <a:xfrm>
            <a:off x="5343607" y="5393889"/>
            <a:ext cx="3018711" cy="1371600"/>
          </a:xfrm>
          <a:prstGeom prst="rect">
            <a:avLst/>
          </a:prstGeom>
          <a:noFill/>
          <a:ln/>
        </p:spPr>
        <p:txBody>
          <a:bodyPr wrap="square" lIns="0" tIns="0" rIns="0" bIns="0" rtlCol="0" anchor="t"/>
          <a:lstStyle/>
          <a:p>
            <a:pPr marL="0" indent="0" algn="just">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Huấn luyện an toàn, sử dụng đầy đủ trang thiết bị bảo hộ, bảo trì máy móc thường xuyên.</a:t>
            </a:r>
            <a:endParaRPr lang="en-US" sz="1650" dirty="0"/>
          </a:p>
        </p:txBody>
      </p:sp>
      <p:pic>
        <p:nvPicPr>
          <p:cNvPr id="21" name="Image 0" descr="preencoded.png">
            <a:extLst>
              <a:ext uri="{FF2B5EF4-FFF2-40B4-BE49-F238E27FC236}">
                <a16:creationId xmlns:a16="http://schemas.microsoft.com/office/drawing/2014/main" id="{7A1F42A3-4E09-34A2-A1F4-96DE50E27BED}"/>
              </a:ext>
            </a:extLst>
          </p:cNvPr>
          <p:cNvPicPr>
            <a:picLocks noChangeAspect="1"/>
          </p:cNvPicPr>
          <p:nvPr/>
        </p:nvPicPr>
        <p:blipFill>
          <a:blip r:embed="rId4"/>
          <a:stretch>
            <a:fillRect/>
          </a:stretch>
        </p:blipFill>
        <p:spPr>
          <a:xfrm>
            <a:off x="12485592" y="7558111"/>
            <a:ext cx="1932654" cy="59913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432398" y="264970"/>
            <a:ext cx="3332268" cy="2499200"/>
          </a:xfrm>
          <a:prstGeom prst="rect">
            <a:avLst/>
          </a:prstGeom>
        </p:spPr>
      </p:pic>
      <p:sp>
        <p:nvSpPr>
          <p:cNvPr id="4" name="Text 0"/>
          <p:cNvSpPr/>
          <p:nvPr/>
        </p:nvSpPr>
        <p:spPr>
          <a:xfrm>
            <a:off x="3497818" y="3148846"/>
            <a:ext cx="7634764" cy="613172"/>
          </a:xfrm>
          <a:prstGeom prst="rect">
            <a:avLst/>
          </a:prstGeom>
          <a:noFill/>
          <a:ln/>
        </p:spPr>
        <p:txBody>
          <a:bodyPr wrap="none" lIns="0" tIns="0" rIns="0" bIns="0" rtlCol="0" anchor="t"/>
          <a:lstStyle/>
          <a:p>
            <a:pPr marL="0" indent="0" algn="ctr">
              <a:lnSpc>
                <a:spcPts val="4800"/>
              </a:lnSpc>
              <a:buNone/>
            </a:pPr>
            <a:r>
              <a:rPr lang="en-US" sz="3850" b="1" dirty="0">
                <a:solidFill>
                  <a:srgbClr val="F5F0F0"/>
                </a:solidFill>
                <a:latin typeface="PT Serif" panose="020A0603040505020204" pitchFamily="18" charset="0"/>
                <a:ea typeface="Merriweather" pitchFamily="34" charset="-122"/>
                <a:cs typeface="Merriweather" pitchFamily="34" charset="-120"/>
              </a:rPr>
              <a:t>An Toàn Khi Định Hình Khối Đá</a:t>
            </a:r>
            <a:endParaRPr lang="en-US" sz="3850" b="1" dirty="0"/>
          </a:p>
        </p:txBody>
      </p:sp>
      <p:sp>
        <p:nvSpPr>
          <p:cNvPr id="5" name="Shape 1"/>
          <p:cNvSpPr/>
          <p:nvPr/>
        </p:nvSpPr>
        <p:spPr>
          <a:xfrm>
            <a:off x="675322" y="4752112"/>
            <a:ext cx="13256895" cy="22860"/>
          </a:xfrm>
          <a:prstGeom prst="roundRect">
            <a:avLst>
              <a:gd name="adj" fmla="val 360541"/>
            </a:avLst>
          </a:prstGeom>
          <a:solidFill>
            <a:srgbClr val="194A99"/>
          </a:solidFill>
          <a:ln/>
        </p:spPr>
      </p:sp>
      <p:sp>
        <p:nvSpPr>
          <p:cNvPr id="6" name="Shape 2"/>
          <p:cNvSpPr/>
          <p:nvPr/>
        </p:nvSpPr>
        <p:spPr>
          <a:xfrm>
            <a:off x="2247423" y="4752112"/>
            <a:ext cx="22860" cy="686752"/>
          </a:xfrm>
          <a:prstGeom prst="roundRect">
            <a:avLst>
              <a:gd name="adj" fmla="val 360541"/>
            </a:avLst>
          </a:prstGeom>
          <a:solidFill>
            <a:srgbClr val="194A99"/>
          </a:solidFill>
          <a:ln/>
        </p:spPr>
      </p:sp>
      <p:sp>
        <p:nvSpPr>
          <p:cNvPr id="7" name="Shape 3"/>
          <p:cNvSpPr/>
          <p:nvPr/>
        </p:nvSpPr>
        <p:spPr>
          <a:xfrm>
            <a:off x="2038111" y="4531370"/>
            <a:ext cx="441484" cy="441484"/>
          </a:xfrm>
          <a:prstGeom prst="roundRect">
            <a:avLst>
              <a:gd name="adj" fmla="val 18669"/>
            </a:avLst>
          </a:prstGeom>
          <a:solidFill>
            <a:srgbClr val="003180"/>
          </a:solidFill>
          <a:ln w="7620">
            <a:solidFill>
              <a:srgbClr val="194A99"/>
            </a:solidFill>
            <a:prstDash val="solid"/>
          </a:ln>
        </p:spPr>
      </p:sp>
      <p:sp>
        <p:nvSpPr>
          <p:cNvPr id="8" name="Text 4"/>
          <p:cNvSpPr/>
          <p:nvPr/>
        </p:nvSpPr>
        <p:spPr>
          <a:xfrm>
            <a:off x="2194083" y="4604951"/>
            <a:ext cx="129540" cy="294323"/>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1</a:t>
            </a:r>
            <a:endParaRPr lang="en-US" sz="2300" dirty="0"/>
          </a:p>
        </p:txBody>
      </p:sp>
      <p:sp>
        <p:nvSpPr>
          <p:cNvPr id="9" name="Text 5"/>
          <p:cNvSpPr/>
          <p:nvPr/>
        </p:nvSpPr>
        <p:spPr>
          <a:xfrm>
            <a:off x="1032390" y="5635079"/>
            <a:ext cx="2452926" cy="306586"/>
          </a:xfrm>
          <a:prstGeom prst="rect">
            <a:avLst/>
          </a:prstGeom>
          <a:noFill/>
          <a:ln/>
        </p:spPr>
        <p:txBody>
          <a:bodyPr wrap="none" lIns="0" tIns="0" rIns="0" bIns="0" rtlCol="0" anchor="t"/>
          <a:lstStyle/>
          <a:p>
            <a:pPr marL="0" indent="0" algn="ct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sz="1900" b="1" dirty="0"/>
          </a:p>
        </p:txBody>
      </p:sp>
      <p:sp>
        <p:nvSpPr>
          <p:cNvPr id="10" name="Text 6"/>
          <p:cNvSpPr/>
          <p:nvPr/>
        </p:nvSpPr>
        <p:spPr>
          <a:xfrm>
            <a:off x="871537" y="6059299"/>
            <a:ext cx="2774633" cy="941546"/>
          </a:xfrm>
          <a:prstGeom prst="rect">
            <a:avLst/>
          </a:prstGeom>
          <a:noFill/>
          <a:ln/>
        </p:spPr>
        <p:txBody>
          <a:bodyPr wrap="square" lIns="0" tIns="0" rIns="0" bIns="0" rtlCol="0" anchor="t"/>
          <a:lstStyle/>
          <a:p>
            <a:pPr marL="0" indent="0" algn="just">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Sử dụng búa, đục, máy mài, yêu cầu kỹ năng, kinh nghiệm, sức khỏe, sự bền bỉ.</a:t>
            </a:r>
            <a:endParaRPr lang="en-US" sz="1500" dirty="0"/>
          </a:p>
        </p:txBody>
      </p:sp>
      <p:sp>
        <p:nvSpPr>
          <p:cNvPr id="11" name="Shape 7"/>
          <p:cNvSpPr/>
          <p:nvPr/>
        </p:nvSpPr>
        <p:spPr>
          <a:xfrm>
            <a:off x="5610700" y="4752112"/>
            <a:ext cx="22860" cy="686752"/>
          </a:xfrm>
          <a:prstGeom prst="roundRect">
            <a:avLst>
              <a:gd name="adj" fmla="val 360541"/>
            </a:avLst>
          </a:prstGeom>
          <a:solidFill>
            <a:srgbClr val="194A99"/>
          </a:solidFill>
          <a:ln/>
        </p:spPr>
      </p:sp>
      <p:sp>
        <p:nvSpPr>
          <p:cNvPr id="12" name="Shape 8"/>
          <p:cNvSpPr/>
          <p:nvPr/>
        </p:nvSpPr>
        <p:spPr>
          <a:xfrm>
            <a:off x="5401388" y="4531370"/>
            <a:ext cx="441484" cy="441484"/>
          </a:xfrm>
          <a:prstGeom prst="roundRect">
            <a:avLst>
              <a:gd name="adj" fmla="val 18669"/>
            </a:avLst>
          </a:prstGeom>
          <a:solidFill>
            <a:srgbClr val="003180"/>
          </a:solidFill>
          <a:ln w="7620">
            <a:solidFill>
              <a:srgbClr val="194A99"/>
            </a:solidFill>
            <a:prstDash val="solid"/>
          </a:ln>
        </p:spPr>
      </p:sp>
      <p:sp>
        <p:nvSpPr>
          <p:cNvPr id="13" name="Text 9"/>
          <p:cNvSpPr/>
          <p:nvPr/>
        </p:nvSpPr>
        <p:spPr>
          <a:xfrm>
            <a:off x="5534143" y="4604951"/>
            <a:ext cx="175974" cy="294323"/>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2</a:t>
            </a:r>
            <a:endParaRPr lang="en-US" sz="2300" dirty="0"/>
          </a:p>
        </p:txBody>
      </p:sp>
      <p:sp>
        <p:nvSpPr>
          <p:cNvPr id="14" name="Text 10"/>
          <p:cNvSpPr/>
          <p:nvPr/>
        </p:nvSpPr>
        <p:spPr>
          <a:xfrm>
            <a:off x="4395667" y="5635079"/>
            <a:ext cx="2452926" cy="306586"/>
          </a:xfrm>
          <a:prstGeom prst="rect">
            <a:avLst/>
          </a:prstGeom>
          <a:noFill/>
          <a:ln/>
        </p:spPr>
        <p:txBody>
          <a:bodyPr wrap="none" lIns="0" tIns="0" rIns="0" bIns="0" rtlCol="0" anchor="t"/>
          <a:lstStyle/>
          <a:p>
            <a:pPr marL="0" indent="0" algn="ct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Nguy Cơ Tai Nạn</a:t>
            </a:r>
            <a:endParaRPr lang="en-US" sz="1900" b="1" dirty="0"/>
          </a:p>
        </p:txBody>
      </p:sp>
      <p:sp>
        <p:nvSpPr>
          <p:cNvPr id="15" name="Text 11"/>
          <p:cNvSpPr/>
          <p:nvPr/>
        </p:nvSpPr>
        <p:spPr>
          <a:xfrm>
            <a:off x="4234814" y="6059299"/>
            <a:ext cx="2774633" cy="1255395"/>
          </a:xfrm>
          <a:prstGeom prst="rect">
            <a:avLst/>
          </a:prstGeom>
          <a:noFill/>
          <a:ln/>
        </p:spPr>
        <p:txBody>
          <a:bodyPr wrap="square" lIns="0" tIns="0" rIns="0" bIns="0" rtlCol="0" anchor="t"/>
          <a:lstStyle/>
          <a:p>
            <a:pPr marL="0" indent="0" algn="just">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Bị thương do dụng cụ sắc nhọn, va đập, gãy xương, mảnh đá văng ra, sự cố kỹ thuật máy mài.</a:t>
            </a:r>
            <a:endParaRPr lang="en-US" sz="1500" dirty="0"/>
          </a:p>
        </p:txBody>
      </p:sp>
      <p:sp>
        <p:nvSpPr>
          <p:cNvPr id="16" name="Shape 12"/>
          <p:cNvSpPr/>
          <p:nvPr/>
        </p:nvSpPr>
        <p:spPr>
          <a:xfrm>
            <a:off x="8973978" y="4752112"/>
            <a:ext cx="22860" cy="686752"/>
          </a:xfrm>
          <a:prstGeom prst="roundRect">
            <a:avLst>
              <a:gd name="adj" fmla="val 360541"/>
            </a:avLst>
          </a:prstGeom>
          <a:solidFill>
            <a:srgbClr val="194A99"/>
          </a:solidFill>
          <a:ln/>
        </p:spPr>
      </p:sp>
      <p:sp>
        <p:nvSpPr>
          <p:cNvPr id="17" name="Shape 13"/>
          <p:cNvSpPr/>
          <p:nvPr/>
        </p:nvSpPr>
        <p:spPr>
          <a:xfrm>
            <a:off x="8764666" y="4531370"/>
            <a:ext cx="441484" cy="441484"/>
          </a:xfrm>
          <a:prstGeom prst="roundRect">
            <a:avLst>
              <a:gd name="adj" fmla="val 18669"/>
            </a:avLst>
          </a:prstGeom>
          <a:solidFill>
            <a:srgbClr val="003180"/>
          </a:solidFill>
          <a:ln w="7620">
            <a:solidFill>
              <a:srgbClr val="194A99"/>
            </a:solidFill>
            <a:prstDash val="solid"/>
          </a:ln>
        </p:spPr>
      </p:sp>
      <p:sp>
        <p:nvSpPr>
          <p:cNvPr id="18" name="Text 14"/>
          <p:cNvSpPr/>
          <p:nvPr/>
        </p:nvSpPr>
        <p:spPr>
          <a:xfrm>
            <a:off x="8903017" y="4604951"/>
            <a:ext cx="164783" cy="294323"/>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3</a:t>
            </a:r>
            <a:endParaRPr lang="en-US" sz="2300" dirty="0"/>
          </a:p>
        </p:txBody>
      </p:sp>
      <p:sp>
        <p:nvSpPr>
          <p:cNvPr id="19" name="Text 15"/>
          <p:cNvSpPr/>
          <p:nvPr/>
        </p:nvSpPr>
        <p:spPr>
          <a:xfrm>
            <a:off x="7598092" y="5635079"/>
            <a:ext cx="2774633" cy="613172"/>
          </a:xfrm>
          <a:prstGeom prst="rect">
            <a:avLst/>
          </a:prstGeom>
          <a:noFill/>
          <a:ln/>
        </p:spPr>
        <p:txBody>
          <a:bodyPr wrap="square" lIns="0" tIns="0" rIns="0" bIns="0" rtlCol="0" anchor="t"/>
          <a:lstStyle/>
          <a:p>
            <a:pPr marL="0" indent="0" algn="ct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Nguyên </a:t>
            </a:r>
            <a:r>
              <a:rPr lang="en-US" sz="1900" b="1" dirty="0" err="1">
                <a:solidFill>
                  <a:srgbClr val="E2E6E9"/>
                </a:solidFill>
                <a:latin typeface="PT Serif" panose="020A0603040505020204" pitchFamily="18" charset="0"/>
                <a:ea typeface="Merriweather" pitchFamily="34" charset="-122"/>
                <a:cs typeface="Merriweather" pitchFamily="34" charset="-120"/>
              </a:rPr>
              <a:t>Nhân</a:t>
            </a:r>
            <a:r>
              <a:rPr lang="en-US" sz="1900" b="1" dirty="0">
                <a:solidFill>
                  <a:srgbClr val="E2E6E9"/>
                </a:solidFill>
                <a:latin typeface="PT Serif" panose="020A0603040505020204" pitchFamily="18" charset="0"/>
                <a:ea typeface="Merriweather" pitchFamily="34" charset="-122"/>
                <a:cs typeface="Merriweather" pitchFamily="34" charset="-120"/>
              </a:rPr>
              <a:t>  </a:t>
            </a:r>
            <a:endParaRPr lang="en-US" sz="1900" b="1" dirty="0"/>
          </a:p>
        </p:txBody>
      </p:sp>
      <p:sp>
        <p:nvSpPr>
          <p:cNvPr id="20" name="Text 16"/>
          <p:cNvSpPr/>
          <p:nvPr/>
        </p:nvSpPr>
        <p:spPr>
          <a:xfrm>
            <a:off x="7586661" y="6057848"/>
            <a:ext cx="2774633" cy="1569244"/>
          </a:xfrm>
          <a:prstGeom prst="rect">
            <a:avLst/>
          </a:prstGeom>
          <a:noFill/>
          <a:ln/>
        </p:spPr>
        <p:txBody>
          <a:bodyPr wrap="square" lIns="0" tIns="0" rIns="0" bIns="0" rtlCol="0" anchor="t"/>
          <a:lstStyle/>
          <a:p>
            <a:pPr marL="0" indent="0" algn="just">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Sử dụng dụng cụ không đúng cách, thiếu kỹ năng và kinh nghiệm, không tuân thủ quy định an toàn, bảo trì dụng cụ không đúng.</a:t>
            </a:r>
            <a:endParaRPr lang="en-US" sz="1500" dirty="0"/>
          </a:p>
        </p:txBody>
      </p:sp>
      <p:sp>
        <p:nvSpPr>
          <p:cNvPr id="21" name="Shape 17"/>
          <p:cNvSpPr/>
          <p:nvPr/>
        </p:nvSpPr>
        <p:spPr>
          <a:xfrm>
            <a:off x="12337255" y="4752112"/>
            <a:ext cx="22860" cy="686752"/>
          </a:xfrm>
          <a:prstGeom prst="roundRect">
            <a:avLst>
              <a:gd name="adj" fmla="val 360541"/>
            </a:avLst>
          </a:prstGeom>
          <a:solidFill>
            <a:srgbClr val="194A99"/>
          </a:solidFill>
          <a:ln/>
        </p:spPr>
      </p:sp>
      <p:sp>
        <p:nvSpPr>
          <p:cNvPr id="22" name="Shape 18"/>
          <p:cNvSpPr/>
          <p:nvPr/>
        </p:nvSpPr>
        <p:spPr>
          <a:xfrm>
            <a:off x="12127943" y="4531370"/>
            <a:ext cx="441484" cy="441484"/>
          </a:xfrm>
          <a:prstGeom prst="roundRect">
            <a:avLst>
              <a:gd name="adj" fmla="val 18669"/>
            </a:avLst>
          </a:prstGeom>
          <a:solidFill>
            <a:srgbClr val="003180"/>
          </a:solidFill>
          <a:ln w="7620">
            <a:solidFill>
              <a:srgbClr val="194A99"/>
            </a:solidFill>
            <a:prstDash val="solid"/>
          </a:ln>
        </p:spPr>
      </p:sp>
      <p:sp>
        <p:nvSpPr>
          <p:cNvPr id="23" name="Text 19"/>
          <p:cNvSpPr/>
          <p:nvPr/>
        </p:nvSpPr>
        <p:spPr>
          <a:xfrm>
            <a:off x="12253912" y="4604951"/>
            <a:ext cx="189548" cy="294323"/>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4</a:t>
            </a:r>
            <a:endParaRPr lang="en-US" sz="2300" dirty="0"/>
          </a:p>
        </p:txBody>
      </p:sp>
      <p:sp>
        <p:nvSpPr>
          <p:cNvPr id="24" name="Text 20"/>
          <p:cNvSpPr/>
          <p:nvPr/>
        </p:nvSpPr>
        <p:spPr>
          <a:xfrm>
            <a:off x="10961369" y="5635079"/>
            <a:ext cx="3153011" cy="613172"/>
          </a:xfrm>
          <a:prstGeom prst="rect">
            <a:avLst/>
          </a:prstGeom>
          <a:noFill/>
          <a:ln/>
        </p:spPr>
        <p:txBody>
          <a:bodyPr wrap="square" lIns="0" tIns="0" rIns="0" bIns="0" rtlCol="0" anchor="t"/>
          <a:lstStyle/>
          <a:p>
            <a:pPr marL="0" indent="0" algn="ctr">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Biện Pháp Phòng Tránh</a:t>
            </a:r>
            <a:endParaRPr lang="en-US" sz="1900" b="1" dirty="0"/>
          </a:p>
        </p:txBody>
      </p:sp>
      <p:sp>
        <p:nvSpPr>
          <p:cNvPr id="25" name="Text 21"/>
          <p:cNvSpPr/>
          <p:nvPr/>
        </p:nvSpPr>
        <p:spPr>
          <a:xfrm>
            <a:off x="10949938" y="6057848"/>
            <a:ext cx="2774633" cy="1255395"/>
          </a:xfrm>
          <a:prstGeom prst="rect">
            <a:avLst/>
          </a:prstGeom>
          <a:noFill/>
          <a:ln/>
        </p:spPr>
        <p:txBody>
          <a:bodyPr wrap="square" lIns="0" tIns="0" rIns="0" bIns="0" rtlCol="0" anchor="t"/>
          <a:lstStyle/>
          <a:p>
            <a:pPr marL="0" indent="0" algn="just">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Huấn luyện an toàn, sử dụng đầy đủ trang thiết bị bảo hộ, bảo trì dụng cụ thường xuyên.</a:t>
            </a:r>
            <a:endParaRPr lang="en-US" sz="1500" dirty="0"/>
          </a:p>
        </p:txBody>
      </p:sp>
      <p:pic>
        <p:nvPicPr>
          <p:cNvPr id="26" name="Image 0" descr="preencoded.png">
            <a:extLst>
              <a:ext uri="{FF2B5EF4-FFF2-40B4-BE49-F238E27FC236}">
                <a16:creationId xmlns:a16="http://schemas.microsoft.com/office/drawing/2014/main" id="{42E5C444-C92C-2BE9-6A95-F000F6269307}"/>
              </a:ext>
            </a:extLst>
          </p:cNvPr>
          <p:cNvPicPr>
            <a:picLocks noChangeAspect="1"/>
          </p:cNvPicPr>
          <p:nvPr/>
        </p:nvPicPr>
        <p:blipFill>
          <a:blip r:embed="rId4"/>
          <a:stretch>
            <a:fillRect/>
          </a:stretch>
        </p:blipFill>
        <p:spPr>
          <a:xfrm>
            <a:off x="12485592" y="7558111"/>
            <a:ext cx="1932654" cy="59913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168526" y="3246507"/>
            <a:ext cx="4998244" cy="3748683"/>
          </a:xfrm>
          <a:prstGeom prst="rect">
            <a:avLst/>
          </a:prstGeom>
        </p:spPr>
      </p:pic>
      <p:sp>
        <p:nvSpPr>
          <p:cNvPr id="4" name="Text 0"/>
          <p:cNvSpPr/>
          <p:nvPr/>
        </p:nvSpPr>
        <p:spPr>
          <a:xfrm>
            <a:off x="434996" y="538043"/>
            <a:ext cx="7589758" cy="610314"/>
          </a:xfrm>
          <a:prstGeom prst="rect">
            <a:avLst/>
          </a:prstGeom>
          <a:noFill/>
          <a:ln/>
        </p:spPr>
        <p:txBody>
          <a:bodyPr wrap="none" lIns="0" tIns="0" rIns="0" bIns="0" rtlCol="0" anchor="t"/>
          <a:lstStyle/>
          <a:p>
            <a:pPr marL="0" indent="0">
              <a:lnSpc>
                <a:spcPts val="4800"/>
              </a:lnSpc>
              <a:buNone/>
            </a:pPr>
            <a:r>
              <a:rPr lang="en-US" sz="3800" b="1" dirty="0">
                <a:solidFill>
                  <a:srgbClr val="F5F0F0"/>
                </a:solidFill>
                <a:latin typeface="PT Serif" panose="020A0603040505020204" pitchFamily="18" charset="0"/>
                <a:ea typeface="Merriweather" pitchFamily="34" charset="-122"/>
                <a:cs typeface="Merriweather" pitchFamily="34" charset="-120"/>
              </a:rPr>
              <a:t>An Toàn Khi Phác Thảo Chi Tiết</a:t>
            </a:r>
            <a:endParaRPr lang="en-US" sz="3800" b="1" dirty="0"/>
          </a:p>
        </p:txBody>
      </p:sp>
      <p:pic>
        <p:nvPicPr>
          <p:cNvPr id="5" name="Image 2" descr="preencoded.png"/>
          <p:cNvPicPr>
            <a:picLocks noChangeAspect="1"/>
          </p:cNvPicPr>
          <p:nvPr/>
        </p:nvPicPr>
        <p:blipFill>
          <a:blip r:embed="rId4"/>
          <a:stretch>
            <a:fillRect/>
          </a:stretch>
        </p:blipFill>
        <p:spPr>
          <a:xfrm>
            <a:off x="7146489" y="1753791"/>
            <a:ext cx="976551" cy="1562576"/>
          </a:xfrm>
          <a:prstGeom prst="rect">
            <a:avLst/>
          </a:prstGeom>
        </p:spPr>
      </p:pic>
      <p:sp>
        <p:nvSpPr>
          <p:cNvPr id="6" name="Text 1"/>
          <p:cNvSpPr/>
          <p:nvPr/>
        </p:nvSpPr>
        <p:spPr>
          <a:xfrm>
            <a:off x="8415933" y="1949053"/>
            <a:ext cx="2441615"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sz="1900" b="1" dirty="0"/>
          </a:p>
        </p:txBody>
      </p:sp>
      <p:sp>
        <p:nvSpPr>
          <p:cNvPr id="7" name="Text 2"/>
          <p:cNvSpPr/>
          <p:nvPr/>
        </p:nvSpPr>
        <p:spPr>
          <a:xfrm>
            <a:off x="8415933" y="2371368"/>
            <a:ext cx="5794297" cy="62507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Sử dụng đục, máy khoan, máy mài, yêu cầu kỹ năng, kinh nghiệm, sự kiên nhẫn, tập trung cao độ.</a:t>
            </a:r>
            <a:endParaRPr lang="en-US" sz="1500" dirty="0"/>
          </a:p>
        </p:txBody>
      </p:sp>
      <p:pic>
        <p:nvPicPr>
          <p:cNvPr id="8" name="Image 3" descr="preencoded.png"/>
          <p:cNvPicPr>
            <a:picLocks noChangeAspect="1"/>
          </p:cNvPicPr>
          <p:nvPr/>
        </p:nvPicPr>
        <p:blipFill>
          <a:blip r:embed="rId5"/>
          <a:stretch>
            <a:fillRect/>
          </a:stretch>
        </p:blipFill>
        <p:spPr>
          <a:xfrm>
            <a:off x="7146489" y="3316367"/>
            <a:ext cx="976551" cy="1562576"/>
          </a:xfrm>
          <a:prstGeom prst="rect">
            <a:avLst/>
          </a:prstGeom>
        </p:spPr>
      </p:pic>
      <p:sp>
        <p:nvSpPr>
          <p:cNvPr id="9" name="Text 3"/>
          <p:cNvSpPr/>
          <p:nvPr/>
        </p:nvSpPr>
        <p:spPr>
          <a:xfrm>
            <a:off x="8415933" y="3511629"/>
            <a:ext cx="2441615"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Nguy Cơ Tai Nạn</a:t>
            </a:r>
            <a:endParaRPr lang="en-US" sz="1900" b="1" dirty="0"/>
          </a:p>
        </p:txBody>
      </p:sp>
      <p:sp>
        <p:nvSpPr>
          <p:cNvPr id="10" name="Text 4"/>
          <p:cNvSpPr/>
          <p:nvPr/>
        </p:nvSpPr>
        <p:spPr>
          <a:xfrm>
            <a:off x="8415933" y="3933944"/>
            <a:ext cx="5794297" cy="62507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Bị thương do dụng cụ sắc nhọn, mảnh vụn, bụi đá, sự cố kỹ thuật máy khoan, máy mài.</a:t>
            </a:r>
            <a:endParaRPr lang="en-US" sz="1500" dirty="0"/>
          </a:p>
        </p:txBody>
      </p:sp>
      <p:pic>
        <p:nvPicPr>
          <p:cNvPr id="11" name="Image 4" descr="preencoded.png"/>
          <p:cNvPicPr>
            <a:picLocks noChangeAspect="1"/>
          </p:cNvPicPr>
          <p:nvPr/>
        </p:nvPicPr>
        <p:blipFill>
          <a:blip r:embed="rId6"/>
          <a:stretch>
            <a:fillRect/>
          </a:stretch>
        </p:blipFill>
        <p:spPr>
          <a:xfrm>
            <a:off x="7146489" y="4878943"/>
            <a:ext cx="976551" cy="1562576"/>
          </a:xfrm>
          <a:prstGeom prst="rect">
            <a:avLst/>
          </a:prstGeom>
        </p:spPr>
      </p:pic>
      <p:sp>
        <p:nvSpPr>
          <p:cNvPr id="12" name="Text 5"/>
          <p:cNvSpPr/>
          <p:nvPr/>
        </p:nvSpPr>
        <p:spPr>
          <a:xfrm>
            <a:off x="8415933" y="5074206"/>
            <a:ext cx="3156466"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Nguyên Nhân Gây Tai Nạn</a:t>
            </a:r>
            <a:endParaRPr lang="en-US" sz="1900" b="1" dirty="0"/>
          </a:p>
        </p:txBody>
      </p:sp>
      <p:sp>
        <p:nvSpPr>
          <p:cNvPr id="13" name="Text 6"/>
          <p:cNvSpPr/>
          <p:nvPr/>
        </p:nvSpPr>
        <p:spPr>
          <a:xfrm>
            <a:off x="8415933" y="5496520"/>
            <a:ext cx="5794297" cy="62507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Sử dụng dụng cụ không đúng cách, thiếu kỹ năng, không tuân thủ quy định an toàn, bảo trì dụng cụ không đúng.</a:t>
            </a:r>
            <a:endParaRPr lang="en-US" sz="1500" dirty="0"/>
          </a:p>
        </p:txBody>
      </p:sp>
      <p:pic>
        <p:nvPicPr>
          <p:cNvPr id="14" name="Image 5" descr="preencoded.png"/>
          <p:cNvPicPr>
            <a:picLocks noChangeAspect="1"/>
          </p:cNvPicPr>
          <p:nvPr/>
        </p:nvPicPr>
        <p:blipFill>
          <a:blip r:embed="rId7"/>
          <a:stretch>
            <a:fillRect/>
          </a:stretch>
        </p:blipFill>
        <p:spPr>
          <a:xfrm>
            <a:off x="7146489" y="6441519"/>
            <a:ext cx="976551" cy="1562576"/>
          </a:xfrm>
          <a:prstGeom prst="rect">
            <a:avLst/>
          </a:prstGeom>
        </p:spPr>
      </p:pic>
      <p:sp>
        <p:nvSpPr>
          <p:cNvPr id="15" name="Text 7"/>
          <p:cNvSpPr/>
          <p:nvPr/>
        </p:nvSpPr>
        <p:spPr>
          <a:xfrm>
            <a:off x="8415933" y="6636782"/>
            <a:ext cx="2844760" cy="305157"/>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Biện Pháp Phòng Tránh</a:t>
            </a:r>
            <a:endParaRPr lang="en-US" sz="1900" b="1" dirty="0"/>
          </a:p>
        </p:txBody>
      </p:sp>
      <p:sp>
        <p:nvSpPr>
          <p:cNvPr id="16" name="Text 8"/>
          <p:cNvSpPr/>
          <p:nvPr/>
        </p:nvSpPr>
        <p:spPr>
          <a:xfrm>
            <a:off x="8415933" y="7059097"/>
            <a:ext cx="5794297" cy="62507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Huấn luyện an toàn, sử dụng đầy đủ trang thiết bị bảo hộ, bảo trì dụng cụ thường xuyên.</a:t>
            </a:r>
            <a:endParaRPr lang="en-US" sz="1500" dirty="0"/>
          </a:p>
        </p:txBody>
      </p:sp>
      <p:pic>
        <p:nvPicPr>
          <p:cNvPr id="17" name="Image 0" descr="preencoded.png">
            <a:extLst>
              <a:ext uri="{FF2B5EF4-FFF2-40B4-BE49-F238E27FC236}">
                <a16:creationId xmlns:a16="http://schemas.microsoft.com/office/drawing/2014/main" id="{C0AB00BD-3E08-DC26-DD09-9F854F6E8F20}"/>
              </a:ext>
            </a:extLst>
          </p:cNvPr>
          <p:cNvPicPr>
            <a:picLocks noChangeAspect="1"/>
          </p:cNvPicPr>
          <p:nvPr/>
        </p:nvPicPr>
        <p:blipFill>
          <a:blip r:embed="rId8"/>
          <a:stretch>
            <a:fillRect/>
          </a:stretch>
        </p:blipFill>
        <p:spPr>
          <a:xfrm>
            <a:off x="12485592" y="7558111"/>
            <a:ext cx="1932654" cy="59913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7971" y="741425"/>
            <a:ext cx="4732973" cy="385524"/>
          </a:xfrm>
          <a:prstGeom prst="rect">
            <a:avLst/>
          </a:prstGeom>
          <a:noFill/>
          <a:ln/>
        </p:spPr>
        <p:txBody>
          <a:bodyPr wrap="none" lIns="0" tIns="0" rIns="0" bIns="0" rtlCol="0" anchor="t"/>
          <a:lstStyle/>
          <a:p>
            <a:pPr marL="0" indent="0">
              <a:lnSpc>
                <a:spcPts val="3000"/>
              </a:lnSpc>
              <a:buNone/>
            </a:pPr>
            <a:r>
              <a:rPr lang="en-US" sz="4000" b="1" dirty="0">
                <a:solidFill>
                  <a:srgbClr val="F5F0F0"/>
                </a:solidFill>
                <a:latin typeface="PT Serif" panose="020A0603040505020204" pitchFamily="18" charset="0"/>
                <a:ea typeface="Merriweather" pitchFamily="34" charset="-122"/>
                <a:cs typeface="Merriweather" pitchFamily="34" charset="-120"/>
              </a:rPr>
              <a:t>An Toàn Khi Mài Và Đánh Bóng</a:t>
            </a:r>
            <a:endParaRPr lang="en-US" sz="4000" b="1" dirty="0"/>
          </a:p>
        </p:txBody>
      </p:sp>
      <p:pic>
        <p:nvPicPr>
          <p:cNvPr id="3" name="Image 0" descr="preencoded.png"/>
          <p:cNvPicPr>
            <a:picLocks noChangeAspect="1"/>
          </p:cNvPicPr>
          <p:nvPr/>
        </p:nvPicPr>
        <p:blipFill>
          <a:blip r:embed="rId3"/>
          <a:stretch>
            <a:fillRect/>
          </a:stretch>
        </p:blipFill>
        <p:spPr>
          <a:xfrm>
            <a:off x="8946946" y="2520880"/>
            <a:ext cx="5038011" cy="3778431"/>
          </a:xfrm>
          <a:prstGeom prst="rect">
            <a:avLst/>
          </a:prstGeom>
        </p:spPr>
      </p:pic>
      <p:pic>
        <p:nvPicPr>
          <p:cNvPr id="13" name="Image 1" descr="preencoded.png"/>
          <p:cNvPicPr>
            <a:picLocks noChangeAspect="1"/>
          </p:cNvPicPr>
          <p:nvPr/>
        </p:nvPicPr>
        <p:blipFill>
          <a:blip r:embed="rId4"/>
          <a:stretch>
            <a:fillRect/>
          </a:stretch>
        </p:blipFill>
        <p:spPr>
          <a:xfrm>
            <a:off x="431840" y="2114215"/>
            <a:ext cx="616982" cy="987266"/>
          </a:xfrm>
          <a:prstGeom prst="rect">
            <a:avLst/>
          </a:prstGeom>
        </p:spPr>
      </p:pic>
      <p:sp>
        <p:nvSpPr>
          <p:cNvPr id="14" name="Text 10"/>
          <p:cNvSpPr/>
          <p:nvPr/>
        </p:nvSpPr>
        <p:spPr>
          <a:xfrm>
            <a:off x="1143410" y="2327999"/>
            <a:ext cx="7163395" cy="385763"/>
          </a:xfrm>
          <a:prstGeom prst="rect">
            <a:avLst/>
          </a:prstGeom>
          <a:noFill/>
          <a:ln/>
        </p:spPr>
        <p:txBody>
          <a:bodyPr wrap="square" lIns="0" tIns="0" rIns="0" bIns="0" rtlCol="0" anchor="t"/>
          <a:lstStyle/>
          <a:p>
            <a:pPr marL="0" indent="0" algn="just">
              <a:lnSpc>
                <a:spcPts val="1500"/>
              </a:lnSpc>
              <a:buNone/>
            </a:pPr>
            <a:r>
              <a:rPr lang="en-US" sz="1200" dirty="0">
                <a:solidFill>
                  <a:srgbClr val="E2E6E9"/>
                </a:solidFill>
                <a:latin typeface="PT Serif" panose="020A0603040505020204" pitchFamily="18" charset="0"/>
                <a:ea typeface="Merriweather" pitchFamily="34" charset="-122"/>
                <a:cs typeface="Merriweather" pitchFamily="34" charset="-120"/>
              </a:rPr>
              <a:t>Tai nạn phổ biến nhất là bị thương do tiếp xúc trực tiếp với bề mặt mài. Các vết cắt và </a:t>
            </a:r>
            <a:r>
              <a:rPr lang="en-US" sz="1200" dirty="0" err="1">
                <a:solidFill>
                  <a:srgbClr val="E2E6E9"/>
                </a:solidFill>
                <a:latin typeface="PT Serif" panose="020A0603040505020204" pitchFamily="18" charset="0"/>
                <a:ea typeface="Merriweather" pitchFamily="34" charset="-122"/>
                <a:cs typeface="Merriweather" pitchFamily="34" charset="-120"/>
              </a:rPr>
              <a:t>trầy</a:t>
            </a:r>
            <a:r>
              <a:rPr lang="en-US" sz="12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200" dirty="0" err="1">
                <a:solidFill>
                  <a:srgbClr val="E2E6E9"/>
                </a:solidFill>
                <a:latin typeface="PT Serif" panose="020A0603040505020204" pitchFamily="18" charset="0"/>
                <a:ea typeface="Merriweather" pitchFamily="34" charset="-122"/>
                <a:cs typeface="Merriweather" pitchFamily="34" charset="-120"/>
              </a:rPr>
              <a:t>xước</a:t>
            </a:r>
            <a:r>
              <a:rPr lang="en-US" sz="1200" dirty="0">
                <a:solidFill>
                  <a:srgbClr val="E2E6E9"/>
                </a:solidFill>
                <a:latin typeface="PT Serif" panose="020A0603040505020204" pitchFamily="18" charset="0"/>
                <a:ea typeface="Merriweather" pitchFamily="34" charset="-122"/>
                <a:cs typeface="Merriweather" pitchFamily="34" charset="-120"/>
              </a:rPr>
              <a:t> trên tay hoặc các phần khác của cơ thể có thể xảy ra nếu không cẩn thận hoặc thiếu bảo hộ</a:t>
            </a:r>
            <a:endParaRPr lang="en-US" sz="1200" dirty="0"/>
          </a:p>
        </p:txBody>
      </p:sp>
      <p:pic>
        <p:nvPicPr>
          <p:cNvPr id="15" name="Image 2" descr="preencoded.png"/>
          <p:cNvPicPr>
            <a:picLocks noChangeAspect="1"/>
          </p:cNvPicPr>
          <p:nvPr/>
        </p:nvPicPr>
        <p:blipFill>
          <a:blip r:embed="rId5"/>
          <a:stretch>
            <a:fillRect/>
          </a:stretch>
        </p:blipFill>
        <p:spPr>
          <a:xfrm>
            <a:off x="431840" y="3101481"/>
            <a:ext cx="616982" cy="987266"/>
          </a:xfrm>
          <a:prstGeom prst="rect">
            <a:avLst/>
          </a:prstGeom>
        </p:spPr>
      </p:pic>
      <p:sp>
        <p:nvSpPr>
          <p:cNvPr id="16" name="Text 11"/>
          <p:cNvSpPr/>
          <p:nvPr/>
        </p:nvSpPr>
        <p:spPr>
          <a:xfrm>
            <a:off x="1143410" y="3315265"/>
            <a:ext cx="7163395" cy="488563"/>
          </a:xfrm>
          <a:prstGeom prst="rect">
            <a:avLst/>
          </a:prstGeom>
          <a:noFill/>
          <a:ln/>
        </p:spPr>
        <p:txBody>
          <a:bodyPr wrap="none" lIns="0" tIns="0" rIns="0" bIns="0" rtlCol="0" anchor="t"/>
          <a:lstStyle/>
          <a:p>
            <a:pPr marL="0" indent="0" algn="just">
              <a:lnSpc>
                <a:spcPts val="1500"/>
              </a:lnSpc>
              <a:buNone/>
            </a:pPr>
            <a:r>
              <a:rPr lang="en-US" sz="1200" dirty="0">
                <a:solidFill>
                  <a:srgbClr val="E2E6E9"/>
                </a:solidFill>
                <a:latin typeface="PT Serif" panose="020A0603040505020204" pitchFamily="18" charset="0"/>
                <a:ea typeface="Merriweather" pitchFamily="34" charset="-122"/>
                <a:cs typeface="Merriweather" pitchFamily="34" charset="-120"/>
              </a:rPr>
              <a:t>Máy mài có thể gây ra các vết cắt sâu hoặc làm tổn thương nghiêm trọng nếu không vận </a:t>
            </a:r>
            <a:r>
              <a:rPr lang="en-US" sz="1200" dirty="0" err="1">
                <a:solidFill>
                  <a:srgbClr val="E2E6E9"/>
                </a:solidFill>
                <a:latin typeface="PT Serif" panose="020A0603040505020204" pitchFamily="18" charset="0"/>
                <a:ea typeface="Merriweather" pitchFamily="34" charset="-122"/>
                <a:cs typeface="Merriweather" pitchFamily="34" charset="-120"/>
              </a:rPr>
              <a:t>hành</a:t>
            </a:r>
            <a:r>
              <a:rPr lang="en-US" sz="12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200" dirty="0" err="1">
                <a:solidFill>
                  <a:srgbClr val="E2E6E9"/>
                </a:solidFill>
                <a:latin typeface="PT Serif" panose="020A0603040505020204" pitchFamily="18" charset="0"/>
                <a:ea typeface="Merriweather" pitchFamily="34" charset="-122"/>
                <a:cs typeface="Merriweather" pitchFamily="34" charset="-120"/>
              </a:rPr>
              <a:t>đúng</a:t>
            </a:r>
            <a:r>
              <a:rPr lang="en-US" sz="1200" dirty="0">
                <a:solidFill>
                  <a:srgbClr val="E2E6E9"/>
                </a:solidFill>
                <a:latin typeface="PT Serif" panose="020A0603040505020204" pitchFamily="18" charset="0"/>
                <a:ea typeface="Merriweather" pitchFamily="34" charset="-122"/>
                <a:cs typeface="Merriweather" pitchFamily="34" charset="-120"/>
              </a:rPr>
              <a:t> kỹ thuật hoặc không kiểm tra máy móc trước khi sử dụng.</a:t>
            </a:r>
            <a:endParaRPr lang="en-US" sz="1200" dirty="0"/>
          </a:p>
        </p:txBody>
      </p:sp>
      <p:pic>
        <p:nvPicPr>
          <p:cNvPr id="17" name="Image 3" descr="preencoded.png"/>
          <p:cNvPicPr>
            <a:picLocks noChangeAspect="1"/>
          </p:cNvPicPr>
          <p:nvPr/>
        </p:nvPicPr>
        <p:blipFill>
          <a:blip r:embed="rId6"/>
          <a:stretch>
            <a:fillRect/>
          </a:stretch>
        </p:blipFill>
        <p:spPr>
          <a:xfrm>
            <a:off x="431840" y="4088747"/>
            <a:ext cx="616982" cy="987266"/>
          </a:xfrm>
          <a:prstGeom prst="rect">
            <a:avLst/>
          </a:prstGeom>
        </p:spPr>
      </p:pic>
      <p:sp>
        <p:nvSpPr>
          <p:cNvPr id="18" name="Text 12"/>
          <p:cNvSpPr/>
          <p:nvPr/>
        </p:nvSpPr>
        <p:spPr>
          <a:xfrm>
            <a:off x="1143410" y="4302532"/>
            <a:ext cx="7163395" cy="192880"/>
          </a:xfrm>
          <a:prstGeom prst="rect">
            <a:avLst/>
          </a:prstGeom>
          <a:noFill/>
          <a:ln/>
        </p:spPr>
        <p:txBody>
          <a:bodyPr wrap="none" lIns="0" tIns="0" rIns="0" bIns="0" rtlCol="0" anchor="t"/>
          <a:lstStyle/>
          <a:p>
            <a:pPr marL="0" indent="0" algn="just">
              <a:lnSpc>
                <a:spcPts val="1500"/>
              </a:lnSpc>
              <a:buNone/>
            </a:pPr>
            <a:r>
              <a:rPr lang="en-US" sz="1200" dirty="0">
                <a:solidFill>
                  <a:srgbClr val="E2E6E9"/>
                </a:solidFill>
                <a:latin typeface="PT Serif" panose="020A0603040505020204" pitchFamily="18" charset="0"/>
                <a:ea typeface="Merriweather" pitchFamily="34" charset="-122"/>
                <a:cs typeface="Merriweather" pitchFamily="34" charset="-120"/>
              </a:rPr>
              <a:t>Quá trình này tạo ra nhiều bụi mịn, có thể gây ra các vấn đề về hô hấp nếu không có biện </a:t>
            </a:r>
            <a:r>
              <a:rPr lang="en-US" sz="1200" dirty="0" err="1">
                <a:solidFill>
                  <a:srgbClr val="E2E6E9"/>
                </a:solidFill>
                <a:latin typeface="PT Serif" panose="020A0603040505020204" pitchFamily="18" charset="0"/>
                <a:ea typeface="Merriweather" pitchFamily="34" charset="-122"/>
                <a:cs typeface="Merriweather" pitchFamily="34" charset="-120"/>
              </a:rPr>
              <a:t>pháp</a:t>
            </a:r>
            <a:r>
              <a:rPr lang="en-US" sz="12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200" dirty="0" err="1">
                <a:solidFill>
                  <a:srgbClr val="E2E6E9"/>
                </a:solidFill>
                <a:latin typeface="PT Serif" panose="020A0603040505020204" pitchFamily="18" charset="0"/>
                <a:ea typeface="Merriweather" pitchFamily="34" charset="-122"/>
                <a:cs typeface="Merriweather" pitchFamily="34" charset="-120"/>
              </a:rPr>
              <a:t>bảo</a:t>
            </a:r>
            <a:r>
              <a:rPr lang="en-US" sz="1200" dirty="0">
                <a:solidFill>
                  <a:srgbClr val="E2E6E9"/>
                </a:solidFill>
                <a:latin typeface="PT Serif" panose="020A0603040505020204" pitchFamily="18" charset="0"/>
                <a:ea typeface="Merriweather" pitchFamily="34" charset="-122"/>
                <a:cs typeface="Merriweather" pitchFamily="34" charset="-120"/>
              </a:rPr>
              <a:t> vệ thích hợp.</a:t>
            </a:r>
            <a:endParaRPr lang="en-US" sz="1200" dirty="0"/>
          </a:p>
        </p:txBody>
      </p:sp>
      <p:pic>
        <p:nvPicPr>
          <p:cNvPr id="19" name="Image 4" descr="preencoded.png"/>
          <p:cNvPicPr>
            <a:picLocks noChangeAspect="1"/>
          </p:cNvPicPr>
          <p:nvPr/>
        </p:nvPicPr>
        <p:blipFill>
          <a:blip r:embed="rId7"/>
          <a:stretch>
            <a:fillRect/>
          </a:stretch>
        </p:blipFill>
        <p:spPr>
          <a:xfrm>
            <a:off x="431840" y="5076014"/>
            <a:ext cx="616982" cy="987266"/>
          </a:xfrm>
          <a:prstGeom prst="rect">
            <a:avLst/>
          </a:prstGeom>
        </p:spPr>
      </p:pic>
      <p:sp>
        <p:nvSpPr>
          <p:cNvPr id="20" name="Text 13"/>
          <p:cNvSpPr/>
          <p:nvPr/>
        </p:nvSpPr>
        <p:spPr>
          <a:xfrm>
            <a:off x="1143410" y="5289797"/>
            <a:ext cx="7163395" cy="192881"/>
          </a:xfrm>
          <a:prstGeom prst="rect">
            <a:avLst/>
          </a:prstGeom>
          <a:noFill/>
          <a:ln/>
        </p:spPr>
        <p:txBody>
          <a:bodyPr wrap="none" lIns="0" tIns="0" rIns="0" bIns="0" rtlCol="0" anchor="t"/>
          <a:lstStyle/>
          <a:p>
            <a:pPr marL="0" indent="0" algn="just">
              <a:lnSpc>
                <a:spcPts val="1500"/>
              </a:lnSpc>
              <a:buNone/>
            </a:pPr>
            <a:r>
              <a:rPr lang="en-US" sz="1200" dirty="0">
                <a:solidFill>
                  <a:srgbClr val="E2E6E9"/>
                </a:solidFill>
                <a:latin typeface="PT Serif" panose="020A0603040505020204" pitchFamily="18" charset="0"/>
                <a:ea typeface="Merriweather" pitchFamily="34" charset="-122"/>
                <a:cs typeface="Merriweather" pitchFamily="34" charset="-120"/>
              </a:rPr>
              <a:t>Tiếng ồn từ máy móc cũng có thể ảnh hưởng đến thính giác nếu không sử dụng tai nghe bảo vệ.</a:t>
            </a:r>
            <a:endParaRPr lang="en-US" sz="1200" dirty="0"/>
          </a:p>
        </p:txBody>
      </p:sp>
      <p:pic>
        <p:nvPicPr>
          <p:cNvPr id="21" name="Image 5" descr="preencoded.png"/>
          <p:cNvPicPr>
            <a:picLocks noChangeAspect="1"/>
          </p:cNvPicPr>
          <p:nvPr/>
        </p:nvPicPr>
        <p:blipFill>
          <a:blip r:embed="rId8"/>
          <a:stretch>
            <a:fillRect/>
          </a:stretch>
        </p:blipFill>
        <p:spPr>
          <a:xfrm>
            <a:off x="431840" y="6063280"/>
            <a:ext cx="616982" cy="987266"/>
          </a:xfrm>
          <a:prstGeom prst="rect">
            <a:avLst/>
          </a:prstGeom>
        </p:spPr>
      </p:pic>
      <p:sp>
        <p:nvSpPr>
          <p:cNvPr id="22" name="Text 14"/>
          <p:cNvSpPr/>
          <p:nvPr/>
        </p:nvSpPr>
        <p:spPr>
          <a:xfrm>
            <a:off x="1143410" y="6277064"/>
            <a:ext cx="7163395" cy="488563"/>
          </a:xfrm>
          <a:prstGeom prst="rect">
            <a:avLst/>
          </a:prstGeom>
          <a:noFill/>
          <a:ln/>
        </p:spPr>
        <p:txBody>
          <a:bodyPr wrap="none" lIns="0" tIns="0" rIns="0" bIns="0" rtlCol="0" anchor="t"/>
          <a:lstStyle/>
          <a:p>
            <a:pPr marL="0" indent="0" algn="just">
              <a:lnSpc>
                <a:spcPts val="1500"/>
              </a:lnSpc>
              <a:buNone/>
            </a:pPr>
            <a:r>
              <a:rPr lang="en-US" sz="1200" dirty="0">
                <a:solidFill>
                  <a:srgbClr val="E2E6E9"/>
                </a:solidFill>
                <a:latin typeface="PT Serif" panose="020A0603040505020204" pitchFamily="18" charset="0"/>
                <a:ea typeface="Merriweather" pitchFamily="34" charset="-122"/>
                <a:cs typeface="Merriweather" pitchFamily="34" charset="-120"/>
              </a:rPr>
              <a:t>Sử dụng các loại bột đánh bóng chuyên dụng và máy đánh bóng, người lao động có thể gặp </a:t>
            </a:r>
            <a:r>
              <a:rPr lang="en-US" sz="1200" dirty="0" err="1">
                <a:solidFill>
                  <a:srgbClr val="E2E6E9"/>
                </a:solidFill>
                <a:latin typeface="PT Serif" panose="020A0603040505020204" pitchFamily="18" charset="0"/>
                <a:ea typeface="Merriweather" pitchFamily="34" charset="-122"/>
                <a:cs typeface="Merriweather" pitchFamily="34" charset="-120"/>
              </a:rPr>
              <a:t>phải</a:t>
            </a:r>
            <a:r>
              <a:rPr lang="en-US" sz="12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200" dirty="0" err="1">
                <a:solidFill>
                  <a:srgbClr val="E2E6E9"/>
                </a:solidFill>
                <a:latin typeface="PT Serif" panose="020A0603040505020204" pitchFamily="18" charset="0"/>
                <a:ea typeface="Merriweather" pitchFamily="34" charset="-122"/>
                <a:cs typeface="Merriweather" pitchFamily="34" charset="-120"/>
              </a:rPr>
              <a:t>các</a:t>
            </a:r>
            <a:r>
              <a:rPr lang="en-US" sz="1200" dirty="0">
                <a:solidFill>
                  <a:srgbClr val="E2E6E9"/>
                </a:solidFill>
                <a:latin typeface="PT Serif" panose="020A0603040505020204" pitchFamily="18" charset="0"/>
                <a:ea typeface="Merriweather" pitchFamily="34" charset="-122"/>
                <a:cs typeface="Merriweather" pitchFamily="34" charset="-120"/>
              </a:rPr>
              <a:t> tai nạn do hóa chất trong bột đánh bóng.</a:t>
            </a:r>
            <a:endParaRPr lang="en-US" sz="1200" dirty="0"/>
          </a:p>
        </p:txBody>
      </p:sp>
      <p:pic>
        <p:nvPicPr>
          <p:cNvPr id="23" name="Image 0" descr="preencoded.png">
            <a:extLst>
              <a:ext uri="{FF2B5EF4-FFF2-40B4-BE49-F238E27FC236}">
                <a16:creationId xmlns:a16="http://schemas.microsoft.com/office/drawing/2014/main" id="{4C9C2877-ACAD-6CD1-7070-23525CB02722}"/>
              </a:ext>
            </a:extLst>
          </p:cNvPr>
          <p:cNvPicPr>
            <a:picLocks noChangeAspect="1"/>
          </p:cNvPicPr>
          <p:nvPr/>
        </p:nvPicPr>
        <p:blipFill>
          <a:blip r:embed="rId9"/>
          <a:stretch>
            <a:fillRect/>
          </a:stretch>
        </p:blipFill>
        <p:spPr>
          <a:xfrm>
            <a:off x="12485592" y="7558111"/>
            <a:ext cx="1932654" cy="59913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136707" y="1388689"/>
            <a:ext cx="6356866" cy="385524"/>
          </a:xfrm>
          <a:prstGeom prst="rect">
            <a:avLst/>
          </a:prstGeom>
          <a:noFill/>
          <a:ln/>
        </p:spPr>
        <p:txBody>
          <a:bodyPr wrap="none" lIns="0" tIns="0" rIns="0" bIns="0" rtlCol="0" anchor="t"/>
          <a:lstStyle/>
          <a:p>
            <a:pPr marL="0" indent="0" algn="ctr">
              <a:lnSpc>
                <a:spcPts val="3000"/>
              </a:lnSpc>
              <a:buNone/>
            </a:pPr>
            <a:r>
              <a:rPr lang="en-US" sz="3200" b="1" dirty="0">
                <a:solidFill>
                  <a:srgbClr val="F5F0F0"/>
                </a:solidFill>
                <a:latin typeface="PT Serif" panose="020A0603040505020204" pitchFamily="18" charset="0"/>
                <a:ea typeface="Merriweather" pitchFamily="34" charset="-122"/>
                <a:cs typeface="Merriweather" pitchFamily="34" charset="-120"/>
              </a:rPr>
              <a:t>An Toàn Khi Xử Lý Bề Mặt Và Hoàn Thiện</a:t>
            </a:r>
            <a:endParaRPr lang="en-US" sz="3200" dirty="0"/>
          </a:p>
        </p:txBody>
      </p:sp>
      <p:pic>
        <p:nvPicPr>
          <p:cNvPr id="3" name="Image 0" descr="preencoded.png"/>
          <p:cNvPicPr>
            <a:picLocks noChangeAspect="1"/>
          </p:cNvPicPr>
          <p:nvPr/>
        </p:nvPicPr>
        <p:blipFill>
          <a:blip r:embed="rId3"/>
          <a:stretch>
            <a:fillRect/>
          </a:stretch>
        </p:blipFill>
        <p:spPr>
          <a:xfrm>
            <a:off x="7986959" y="3196732"/>
            <a:ext cx="6171289" cy="3583255"/>
          </a:xfrm>
          <a:prstGeom prst="rect">
            <a:avLst/>
          </a:prstGeom>
        </p:spPr>
      </p:pic>
      <p:pic>
        <p:nvPicPr>
          <p:cNvPr id="14" name="Image 1" descr="preencoded.png"/>
          <p:cNvPicPr>
            <a:picLocks noChangeAspect="1"/>
          </p:cNvPicPr>
          <p:nvPr/>
        </p:nvPicPr>
        <p:blipFill>
          <a:blip r:embed="rId4"/>
          <a:stretch>
            <a:fillRect/>
          </a:stretch>
        </p:blipFill>
        <p:spPr>
          <a:xfrm>
            <a:off x="764024" y="3196733"/>
            <a:ext cx="616982" cy="987266"/>
          </a:xfrm>
          <a:prstGeom prst="rect">
            <a:avLst/>
          </a:prstGeom>
        </p:spPr>
      </p:pic>
      <p:sp>
        <p:nvSpPr>
          <p:cNvPr id="15" name="Text 11"/>
          <p:cNvSpPr/>
          <p:nvPr/>
        </p:nvSpPr>
        <p:spPr>
          <a:xfrm>
            <a:off x="1566029" y="3320082"/>
            <a:ext cx="6171289" cy="406875"/>
          </a:xfrm>
          <a:prstGeom prst="rect">
            <a:avLst/>
          </a:prstGeom>
          <a:noFill/>
          <a:ln/>
        </p:spPr>
        <p:txBody>
          <a:bodyPr wrap="none" lIns="0" tIns="0" rIns="0" bIns="0" rtlCol="0" anchor="t"/>
          <a:lstStyle/>
          <a:p>
            <a:pPr marL="0" indent="0" algn="just">
              <a:lnSpc>
                <a:spcPts val="1500"/>
              </a:lnSpc>
              <a:buNone/>
            </a:pPr>
            <a:r>
              <a:rPr lang="en-US" sz="1400" dirty="0">
                <a:solidFill>
                  <a:srgbClr val="E2E6E9"/>
                </a:solidFill>
                <a:latin typeface="PT Serif" panose="020A0603040505020204" pitchFamily="18" charset="0"/>
                <a:ea typeface="Merriweather" pitchFamily="34" charset="-122"/>
                <a:cs typeface="Merriweather" pitchFamily="34" charset="-120"/>
              </a:rPr>
              <a:t>Tiếp xúc trực tiếp với các hóa chất này có thể gây ra kích ứng da, </a:t>
            </a:r>
          </a:p>
          <a:p>
            <a:pPr marL="0" indent="0" algn="just">
              <a:lnSpc>
                <a:spcPts val="1500"/>
              </a:lnSpc>
              <a:buNone/>
            </a:pPr>
            <a:r>
              <a:rPr lang="en-US" sz="1400" dirty="0" err="1">
                <a:solidFill>
                  <a:srgbClr val="E2E6E9"/>
                </a:solidFill>
                <a:latin typeface="PT Serif" panose="020A0603040505020204" pitchFamily="18" charset="0"/>
                <a:ea typeface="Merriweather" pitchFamily="34" charset="-122"/>
                <a:cs typeface="Merriweather" pitchFamily="34" charset="-120"/>
              </a:rPr>
              <a:t>bỏng</a:t>
            </a:r>
            <a:r>
              <a:rPr lang="en-US" sz="1400" dirty="0">
                <a:solidFill>
                  <a:srgbClr val="E2E6E9"/>
                </a:solidFill>
                <a:latin typeface="PT Serif" panose="020A0603040505020204" pitchFamily="18" charset="0"/>
                <a:ea typeface="Merriweather" pitchFamily="34" charset="-122"/>
                <a:cs typeface="Merriweather" pitchFamily="34" charset="-120"/>
              </a:rPr>
              <a:t> hóa học hoặc các vấn đề về hô hấp nếu không có </a:t>
            </a:r>
            <a:r>
              <a:rPr lang="en-US" sz="1400" dirty="0" err="1">
                <a:solidFill>
                  <a:srgbClr val="E2E6E9"/>
                </a:solidFill>
                <a:latin typeface="PT Serif" panose="020A0603040505020204" pitchFamily="18" charset="0"/>
                <a:ea typeface="Merriweather" pitchFamily="34" charset="-122"/>
                <a:cs typeface="Merriweather" pitchFamily="34" charset="-120"/>
              </a:rPr>
              <a:t>biện</a:t>
            </a:r>
            <a:r>
              <a:rPr lang="en-US" sz="1400" dirty="0">
                <a:solidFill>
                  <a:srgbClr val="E2E6E9"/>
                </a:solidFill>
                <a:latin typeface="PT Serif" panose="020A0603040505020204" pitchFamily="18" charset="0"/>
                <a:ea typeface="Merriweather" pitchFamily="34" charset="-122"/>
                <a:cs typeface="Merriweather" pitchFamily="34" charset="-120"/>
              </a:rPr>
              <a:t> </a:t>
            </a:r>
            <a:r>
              <a:rPr lang="en-US" sz="1400" dirty="0" err="1">
                <a:solidFill>
                  <a:srgbClr val="E2E6E9"/>
                </a:solidFill>
                <a:latin typeface="PT Serif" panose="020A0603040505020204" pitchFamily="18" charset="0"/>
                <a:ea typeface="Merriweather" pitchFamily="34" charset="-122"/>
                <a:cs typeface="Merriweather" pitchFamily="34" charset="-120"/>
              </a:rPr>
              <a:t>pháp</a:t>
            </a:r>
            <a:endParaRPr lang="en-US" sz="1400" dirty="0">
              <a:solidFill>
                <a:srgbClr val="E2E6E9"/>
              </a:solidFill>
              <a:latin typeface="PT Serif" panose="020A0603040505020204" pitchFamily="18" charset="0"/>
              <a:ea typeface="Merriweather" pitchFamily="34" charset="-122"/>
              <a:cs typeface="Merriweather" pitchFamily="34" charset="-120"/>
            </a:endParaRPr>
          </a:p>
          <a:p>
            <a:pPr marL="0" indent="0" algn="just">
              <a:lnSpc>
                <a:spcPts val="1500"/>
              </a:lnSpc>
              <a:buNone/>
            </a:pPr>
            <a:r>
              <a:rPr lang="en-US" sz="1400" dirty="0" err="1">
                <a:solidFill>
                  <a:srgbClr val="E2E6E9"/>
                </a:solidFill>
                <a:latin typeface="PT Serif" panose="020A0603040505020204" pitchFamily="18" charset="0"/>
                <a:ea typeface="Merriweather" pitchFamily="34" charset="-122"/>
                <a:cs typeface="Merriweather" pitchFamily="34" charset="-120"/>
              </a:rPr>
              <a:t>bảo</a:t>
            </a:r>
            <a:r>
              <a:rPr lang="en-US" sz="1400" dirty="0">
                <a:solidFill>
                  <a:srgbClr val="E2E6E9"/>
                </a:solidFill>
                <a:latin typeface="PT Serif" panose="020A0603040505020204" pitchFamily="18" charset="0"/>
                <a:ea typeface="Merriweather" pitchFamily="34" charset="-122"/>
                <a:cs typeface="Merriweather" pitchFamily="34" charset="-120"/>
              </a:rPr>
              <a:t> vệ phù hợp.</a:t>
            </a:r>
            <a:endParaRPr lang="en-US" sz="1400" dirty="0"/>
          </a:p>
        </p:txBody>
      </p:sp>
      <p:pic>
        <p:nvPicPr>
          <p:cNvPr id="16" name="Image 2" descr="preencoded.png"/>
          <p:cNvPicPr>
            <a:picLocks noChangeAspect="1"/>
          </p:cNvPicPr>
          <p:nvPr/>
        </p:nvPicPr>
        <p:blipFill>
          <a:blip r:embed="rId5"/>
          <a:stretch>
            <a:fillRect/>
          </a:stretch>
        </p:blipFill>
        <p:spPr>
          <a:xfrm>
            <a:off x="764024" y="4183999"/>
            <a:ext cx="616982" cy="987266"/>
          </a:xfrm>
          <a:prstGeom prst="rect">
            <a:avLst/>
          </a:prstGeom>
        </p:spPr>
      </p:pic>
      <p:sp>
        <p:nvSpPr>
          <p:cNvPr id="17" name="Text 12"/>
          <p:cNvSpPr/>
          <p:nvPr/>
        </p:nvSpPr>
        <p:spPr>
          <a:xfrm>
            <a:off x="1566029" y="4307348"/>
            <a:ext cx="6171289" cy="582838"/>
          </a:xfrm>
          <a:prstGeom prst="rect">
            <a:avLst/>
          </a:prstGeom>
          <a:noFill/>
          <a:ln/>
        </p:spPr>
        <p:txBody>
          <a:bodyPr wrap="none" lIns="0" tIns="0" rIns="0" bIns="0" rtlCol="0" anchor="t"/>
          <a:lstStyle/>
          <a:p>
            <a:pPr marL="0" indent="0" algn="just">
              <a:lnSpc>
                <a:spcPts val="1500"/>
              </a:lnSpc>
              <a:buNone/>
            </a:pPr>
            <a:r>
              <a:rPr lang="en-US" sz="1400" dirty="0">
                <a:solidFill>
                  <a:srgbClr val="E2E6E9"/>
                </a:solidFill>
                <a:latin typeface="PT Serif" panose="020A0603040505020204" pitchFamily="18" charset="0"/>
                <a:ea typeface="Merriweather" pitchFamily="34" charset="-122"/>
                <a:cs typeface="Merriweather" pitchFamily="34" charset="-120"/>
              </a:rPr>
              <a:t>Làm việc với các công cụ sắc bén và máy móc có thể gây ra </a:t>
            </a:r>
            <a:r>
              <a:rPr lang="en-US" sz="1400" dirty="0" err="1">
                <a:solidFill>
                  <a:srgbClr val="E2E6E9"/>
                </a:solidFill>
                <a:latin typeface="PT Serif" panose="020A0603040505020204" pitchFamily="18" charset="0"/>
                <a:ea typeface="Merriweather" pitchFamily="34" charset="-122"/>
                <a:cs typeface="Merriweather" pitchFamily="34" charset="-120"/>
              </a:rPr>
              <a:t>các</a:t>
            </a:r>
            <a:r>
              <a:rPr lang="en-US" sz="14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400" dirty="0" err="1">
                <a:solidFill>
                  <a:srgbClr val="E2E6E9"/>
                </a:solidFill>
                <a:latin typeface="PT Serif" panose="020A0603040505020204" pitchFamily="18" charset="0"/>
                <a:ea typeface="Merriweather" pitchFamily="34" charset="-122"/>
                <a:cs typeface="Merriweather" pitchFamily="34" charset="-120"/>
              </a:rPr>
              <a:t>vết</a:t>
            </a:r>
            <a:r>
              <a:rPr lang="en-US" sz="1400" dirty="0">
                <a:solidFill>
                  <a:srgbClr val="E2E6E9"/>
                </a:solidFill>
                <a:latin typeface="PT Serif" panose="020A0603040505020204" pitchFamily="18" charset="0"/>
                <a:ea typeface="Merriweather" pitchFamily="34" charset="-122"/>
                <a:cs typeface="Merriweather" pitchFamily="34" charset="-120"/>
              </a:rPr>
              <a:t> cắt, đâm hoặc trầy xước nghiêm trọng.</a:t>
            </a:r>
            <a:endParaRPr lang="en-US" sz="1400" dirty="0"/>
          </a:p>
        </p:txBody>
      </p:sp>
      <p:pic>
        <p:nvPicPr>
          <p:cNvPr id="18" name="Image 3" descr="preencoded.png"/>
          <p:cNvPicPr>
            <a:picLocks noChangeAspect="1"/>
          </p:cNvPicPr>
          <p:nvPr/>
        </p:nvPicPr>
        <p:blipFill>
          <a:blip r:embed="rId6"/>
          <a:stretch>
            <a:fillRect/>
          </a:stretch>
        </p:blipFill>
        <p:spPr>
          <a:xfrm>
            <a:off x="764024" y="5171265"/>
            <a:ext cx="616982" cy="987266"/>
          </a:xfrm>
          <a:prstGeom prst="rect">
            <a:avLst/>
          </a:prstGeom>
        </p:spPr>
      </p:pic>
      <p:sp>
        <p:nvSpPr>
          <p:cNvPr id="19" name="Text 13"/>
          <p:cNvSpPr/>
          <p:nvPr/>
        </p:nvSpPr>
        <p:spPr>
          <a:xfrm>
            <a:off x="1566029" y="5294614"/>
            <a:ext cx="6171289" cy="773272"/>
          </a:xfrm>
          <a:prstGeom prst="rect">
            <a:avLst/>
          </a:prstGeom>
          <a:noFill/>
          <a:ln/>
        </p:spPr>
        <p:txBody>
          <a:bodyPr wrap="none" lIns="0" tIns="0" rIns="0" bIns="0" rtlCol="0" anchor="t"/>
          <a:lstStyle/>
          <a:p>
            <a:pPr marL="0" indent="0" algn="just">
              <a:lnSpc>
                <a:spcPts val="1500"/>
              </a:lnSpc>
              <a:buNone/>
            </a:pPr>
            <a:r>
              <a:rPr lang="en-US" sz="1400" dirty="0">
                <a:solidFill>
                  <a:srgbClr val="E2E6E9"/>
                </a:solidFill>
                <a:latin typeface="PT Serif" panose="020A0603040505020204" pitchFamily="18" charset="0"/>
                <a:ea typeface="Merriweather" pitchFamily="34" charset="-122"/>
                <a:cs typeface="Merriweather" pitchFamily="34" charset="-120"/>
              </a:rPr>
              <a:t>Vị trí làm việc không ổn định cũng là nguyên nhân khiến </a:t>
            </a:r>
            <a:r>
              <a:rPr lang="en-US" sz="1400" dirty="0" err="1">
                <a:solidFill>
                  <a:srgbClr val="E2E6E9"/>
                </a:solidFill>
                <a:latin typeface="PT Serif" panose="020A0603040505020204" pitchFamily="18" charset="0"/>
                <a:ea typeface="Merriweather" pitchFamily="34" charset="-122"/>
                <a:cs typeface="Merriweather" pitchFamily="34" charset="-120"/>
              </a:rPr>
              <a:t>thợ</a:t>
            </a:r>
            <a:r>
              <a:rPr lang="en-US" sz="14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400" dirty="0" err="1">
                <a:solidFill>
                  <a:srgbClr val="E2E6E9"/>
                </a:solidFill>
                <a:latin typeface="PT Serif" panose="020A0603040505020204" pitchFamily="18" charset="0"/>
                <a:ea typeface="Merriweather" pitchFamily="34" charset="-122"/>
                <a:cs typeface="Merriweather" pitchFamily="34" charset="-120"/>
              </a:rPr>
              <a:t>điêu</a:t>
            </a:r>
            <a:r>
              <a:rPr lang="en-US" sz="1400" dirty="0">
                <a:solidFill>
                  <a:srgbClr val="E2E6E9"/>
                </a:solidFill>
                <a:latin typeface="PT Serif" panose="020A0603040505020204" pitchFamily="18" charset="0"/>
                <a:ea typeface="Merriweather" pitchFamily="34" charset="-122"/>
                <a:cs typeface="Merriweather" pitchFamily="34" charset="-120"/>
              </a:rPr>
              <a:t> khắc có thể bị ngã từ trên cao, gây ra các chấn </a:t>
            </a:r>
            <a:r>
              <a:rPr lang="en-US" sz="1400" dirty="0" err="1">
                <a:solidFill>
                  <a:srgbClr val="E2E6E9"/>
                </a:solidFill>
                <a:latin typeface="PT Serif" panose="020A0603040505020204" pitchFamily="18" charset="0"/>
                <a:ea typeface="Merriweather" pitchFamily="34" charset="-122"/>
                <a:cs typeface="Merriweather" pitchFamily="34" charset="-120"/>
              </a:rPr>
              <a:t>thương</a:t>
            </a:r>
            <a:r>
              <a:rPr lang="en-US" sz="14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400" dirty="0" err="1">
                <a:solidFill>
                  <a:srgbClr val="E2E6E9"/>
                </a:solidFill>
                <a:latin typeface="PT Serif" panose="020A0603040505020204" pitchFamily="18" charset="0"/>
                <a:ea typeface="Merriweather" pitchFamily="34" charset="-122"/>
                <a:cs typeface="Merriweather" pitchFamily="34" charset="-120"/>
              </a:rPr>
              <a:t>nghiêm</a:t>
            </a:r>
            <a:r>
              <a:rPr lang="en-US" sz="1400" dirty="0">
                <a:solidFill>
                  <a:srgbClr val="E2E6E9"/>
                </a:solidFill>
                <a:latin typeface="PT Serif" panose="020A0603040505020204" pitchFamily="18" charset="0"/>
                <a:ea typeface="Merriweather" pitchFamily="34" charset="-122"/>
                <a:cs typeface="Merriweather" pitchFamily="34" charset="-120"/>
              </a:rPr>
              <a:t> trọng khác</a:t>
            </a:r>
            <a:endParaRPr lang="en-US" sz="1400" dirty="0"/>
          </a:p>
        </p:txBody>
      </p:sp>
      <p:pic>
        <p:nvPicPr>
          <p:cNvPr id="20" name="Image 4" descr="preencoded.png"/>
          <p:cNvPicPr>
            <a:picLocks noChangeAspect="1"/>
          </p:cNvPicPr>
          <p:nvPr/>
        </p:nvPicPr>
        <p:blipFill>
          <a:blip r:embed="rId7"/>
          <a:stretch>
            <a:fillRect/>
          </a:stretch>
        </p:blipFill>
        <p:spPr>
          <a:xfrm>
            <a:off x="764024" y="6158532"/>
            <a:ext cx="616982" cy="987266"/>
          </a:xfrm>
          <a:prstGeom prst="rect">
            <a:avLst/>
          </a:prstGeom>
        </p:spPr>
      </p:pic>
      <p:sp>
        <p:nvSpPr>
          <p:cNvPr id="21" name="Text 14"/>
          <p:cNvSpPr/>
          <p:nvPr/>
        </p:nvSpPr>
        <p:spPr>
          <a:xfrm>
            <a:off x="1566029" y="6281880"/>
            <a:ext cx="6171289" cy="712102"/>
          </a:xfrm>
          <a:prstGeom prst="rect">
            <a:avLst/>
          </a:prstGeom>
          <a:noFill/>
          <a:ln/>
        </p:spPr>
        <p:txBody>
          <a:bodyPr wrap="none" lIns="0" tIns="0" rIns="0" bIns="0" rtlCol="0" anchor="t"/>
          <a:lstStyle/>
          <a:p>
            <a:pPr marL="0" indent="0" algn="just">
              <a:lnSpc>
                <a:spcPts val="1500"/>
              </a:lnSpc>
              <a:buNone/>
            </a:pPr>
            <a:r>
              <a:rPr lang="en-US" sz="1400" dirty="0">
                <a:solidFill>
                  <a:srgbClr val="E2E6E9"/>
                </a:solidFill>
                <a:latin typeface="PT Serif" panose="020A0603040505020204" pitchFamily="18" charset="0"/>
                <a:ea typeface="Merriweather" pitchFamily="34" charset="-122"/>
                <a:cs typeface="Merriweather" pitchFamily="34" charset="-120"/>
              </a:rPr>
              <a:t>Môi trường làm việc nhiều bụi và mảnh vụn đá có thể gây </a:t>
            </a:r>
            <a:r>
              <a:rPr lang="en-US" sz="1400" dirty="0" err="1">
                <a:solidFill>
                  <a:srgbClr val="E2E6E9"/>
                </a:solidFill>
                <a:latin typeface="PT Serif" panose="020A0603040505020204" pitchFamily="18" charset="0"/>
                <a:ea typeface="Merriweather" pitchFamily="34" charset="-122"/>
                <a:cs typeface="Merriweather" pitchFamily="34" charset="-120"/>
              </a:rPr>
              <a:t>ra</a:t>
            </a:r>
            <a:r>
              <a:rPr lang="en-US" sz="14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400" dirty="0" err="1">
                <a:solidFill>
                  <a:srgbClr val="E2E6E9"/>
                </a:solidFill>
                <a:latin typeface="PT Serif" panose="020A0603040505020204" pitchFamily="18" charset="0"/>
                <a:ea typeface="Merriweather" pitchFamily="34" charset="-122"/>
                <a:cs typeface="Merriweather" pitchFamily="34" charset="-120"/>
              </a:rPr>
              <a:t>các</a:t>
            </a:r>
            <a:r>
              <a:rPr lang="en-US" sz="1400" dirty="0">
                <a:solidFill>
                  <a:srgbClr val="E2E6E9"/>
                </a:solidFill>
                <a:latin typeface="PT Serif" panose="020A0603040505020204" pitchFamily="18" charset="0"/>
                <a:ea typeface="Merriweather" pitchFamily="34" charset="-122"/>
                <a:cs typeface="Merriweather" pitchFamily="34" charset="-120"/>
              </a:rPr>
              <a:t> vấn đề về hô hấp và mắt nếu không sử dụng đúng các </a:t>
            </a:r>
            <a:r>
              <a:rPr lang="en-US" sz="1400" dirty="0" err="1">
                <a:solidFill>
                  <a:srgbClr val="E2E6E9"/>
                </a:solidFill>
                <a:latin typeface="PT Serif" panose="020A0603040505020204" pitchFamily="18" charset="0"/>
                <a:ea typeface="Merriweather" pitchFamily="34" charset="-122"/>
                <a:cs typeface="Merriweather" pitchFamily="34" charset="-120"/>
              </a:rPr>
              <a:t>trang</a:t>
            </a:r>
            <a:r>
              <a:rPr lang="en-US" sz="1400" dirty="0">
                <a:solidFill>
                  <a:srgbClr val="E2E6E9"/>
                </a:solidFill>
                <a:latin typeface="PT Serif" panose="020A0603040505020204" pitchFamily="18" charset="0"/>
                <a:ea typeface="Merriweather" pitchFamily="34" charset="-122"/>
                <a:cs typeface="Merriweather" pitchFamily="34" charset="-120"/>
              </a:rPr>
              <a:t> </a:t>
            </a:r>
          </a:p>
          <a:p>
            <a:pPr marL="0" indent="0" algn="just">
              <a:lnSpc>
                <a:spcPts val="1500"/>
              </a:lnSpc>
              <a:buNone/>
            </a:pPr>
            <a:r>
              <a:rPr lang="en-US" sz="1400" dirty="0" err="1">
                <a:solidFill>
                  <a:srgbClr val="E2E6E9"/>
                </a:solidFill>
                <a:latin typeface="PT Serif" panose="020A0603040505020204" pitchFamily="18" charset="0"/>
                <a:ea typeface="Merriweather" pitchFamily="34" charset="-122"/>
                <a:cs typeface="Merriweather" pitchFamily="34" charset="-120"/>
              </a:rPr>
              <a:t>thiết</a:t>
            </a:r>
            <a:r>
              <a:rPr lang="en-US" sz="1400" dirty="0">
                <a:solidFill>
                  <a:srgbClr val="E2E6E9"/>
                </a:solidFill>
                <a:latin typeface="PT Serif" panose="020A0603040505020204" pitchFamily="18" charset="0"/>
                <a:ea typeface="Merriweather" pitchFamily="34" charset="-122"/>
                <a:cs typeface="Merriweather" pitchFamily="34" charset="-120"/>
              </a:rPr>
              <a:t> bị bảo hộ</a:t>
            </a:r>
            <a:endParaRPr lang="en-US" sz="1400" dirty="0"/>
          </a:p>
        </p:txBody>
      </p:sp>
      <p:pic>
        <p:nvPicPr>
          <p:cNvPr id="22" name="Image 0" descr="preencoded.png">
            <a:extLst>
              <a:ext uri="{FF2B5EF4-FFF2-40B4-BE49-F238E27FC236}">
                <a16:creationId xmlns:a16="http://schemas.microsoft.com/office/drawing/2014/main" id="{A16C9340-8941-C7D4-67A7-8B464249EDE9}"/>
              </a:ext>
            </a:extLst>
          </p:cNvPr>
          <p:cNvPicPr>
            <a:picLocks noChangeAspect="1"/>
          </p:cNvPicPr>
          <p:nvPr/>
        </p:nvPicPr>
        <p:blipFill>
          <a:blip r:embed="rId8"/>
          <a:stretch>
            <a:fillRect/>
          </a:stretch>
        </p:blipFill>
        <p:spPr>
          <a:xfrm>
            <a:off x="12485592" y="7558111"/>
            <a:ext cx="1932654" cy="59913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5" name="Shape 1">
            <a:extLst>
              <a:ext uri="{FF2B5EF4-FFF2-40B4-BE49-F238E27FC236}">
                <a16:creationId xmlns:a16="http://schemas.microsoft.com/office/drawing/2014/main" id="{66DC9595-4DBD-CBD8-152A-85508D3EEFE9}"/>
              </a:ext>
            </a:extLst>
          </p:cNvPr>
          <p:cNvSpPr/>
          <p:nvPr/>
        </p:nvSpPr>
        <p:spPr>
          <a:xfrm>
            <a:off x="987446" y="4607749"/>
            <a:ext cx="3040499" cy="3147536"/>
          </a:xfrm>
          <a:prstGeom prst="roundRect">
            <a:avLst>
              <a:gd name="adj" fmla="val 1218"/>
            </a:avLst>
          </a:prstGeom>
          <a:solidFill>
            <a:srgbClr val="003180"/>
          </a:solidFill>
          <a:ln/>
        </p:spPr>
        <p:txBody>
          <a:bodyPr/>
          <a:lstStyle/>
          <a:p>
            <a:endParaRPr lang="en-US" dirty="0">
              <a:solidFill>
                <a:srgbClr val="003180"/>
              </a:solidFill>
            </a:endParaRPr>
          </a:p>
        </p:txBody>
      </p:sp>
      <p:pic>
        <p:nvPicPr>
          <p:cNvPr id="2" name="Image 0" descr="preencoded.png"/>
          <p:cNvPicPr>
            <a:picLocks noChangeAspect="1"/>
          </p:cNvPicPr>
          <p:nvPr/>
        </p:nvPicPr>
        <p:blipFill>
          <a:blip r:embed="rId3"/>
          <a:stretch>
            <a:fillRect/>
          </a:stretch>
        </p:blipFill>
        <p:spPr>
          <a:xfrm>
            <a:off x="5717567" y="1298972"/>
            <a:ext cx="3195266" cy="2815828"/>
          </a:xfrm>
          <a:prstGeom prst="rect">
            <a:avLst/>
          </a:prstGeom>
        </p:spPr>
      </p:pic>
      <p:sp>
        <p:nvSpPr>
          <p:cNvPr id="6" name="Text 2"/>
          <p:cNvSpPr/>
          <p:nvPr/>
        </p:nvSpPr>
        <p:spPr>
          <a:xfrm>
            <a:off x="997148" y="3446504"/>
            <a:ext cx="7740253" cy="320992"/>
          </a:xfrm>
          <a:prstGeom prst="rect">
            <a:avLst/>
          </a:prstGeom>
          <a:noFill/>
          <a:ln/>
        </p:spPr>
        <p:txBody>
          <a:bodyPr wrap="none" lIns="0" tIns="0" rIns="0" bIns="0" rtlCol="0" anchor="t"/>
          <a:lstStyle/>
          <a:p>
            <a:pPr marL="0" indent="0" algn="l">
              <a:lnSpc>
                <a:spcPts val="2500"/>
              </a:lnSpc>
              <a:buNone/>
            </a:pPr>
            <a:endParaRPr lang="en-US" sz="1550" dirty="0"/>
          </a:p>
        </p:txBody>
      </p:sp>
      <p:sp>
        <p:nvSpPr>
          <p:cNvPr id="13" name="Text 0">
            <a:extLst>
              <a:ext uri="{FF2B5EF4-FFF2-40B4-BE49-F238E27FC236}">
                <a16:creationId xmlns:a16="http://schemas.microsoft.com/office/drawing/2014/main" id="{4EB8E81F-1125-C218-BD7A-8D775F18BAAE}"/>
              </a:ext>
            </a:extLst>
          </p:cNvPr>
          <p:cNvSpPr/>
          <p:nvPr/>
        </p:nvSpPr>
        <p:spPr>
          <a:xfrm>
            <a:off x="4229100" y="379333"/>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chemeClr val="bg1"/>
                </a:solidFill>
                <a:latin typeface="PT Serif" panose="020A0603040505020204" pitchFamily="18" charset="0"/>
                <a:ea typeface="Libre Baskerville" pitchFamily="34" charset="-122"/>
                <a:cs typeface="Libre Baskerville" pitchFamily="34" charset="-120"/>
              </a:rPr>
              <a:t>Quy định chung</a:t>
            </a:r>
            <a:endParaRPr lang="en-US" sz="4850" dirty="0">
              <a:solidFill>
                <a:schemeClr val="bg1"/>
              </a:solidFill>
            </a:endParaRPr>
          </a:p>
        </p:txBody>
      </p:sp>
      <p:sp>
        <p:nvSpPr>
          <p:cNvPr id="15" name="Text 3">
            <a:extLst>
              <a:ext uri="{FF2B5EF4-FFF2-40B4-BE49-F238E27FC236}">
                <a16:creationId xmlns:a16="http://schemas.microsoft.com/office/drawing/2014/main" id="{E3E3A5F5-7C0C-CC68-E1CF-15881791C7F6}"/>
              </a:ext>
            </a:extLst>
          </p:cNvPr>
          <p:cNvSpPr/>
          <p:nvPr/>
        </p:nvSpPr>
        <p:spPr>
          <a:xfrm>
            <a:off x="1234262" y="5928271"/>
            <a:ext cx="2546866" cy="1580198"/>
          </a:xfrm>
          <a:prstGeom prst="rect">
            <a:avLst/>
          </a:prstGeom>
          <a:noFill/>
          <a:ln/>
        </p:spPr>
        <p:txBody>
          <a:bodyPr wrap="square" lIns="0" tIns="0" rIns="0" bIns="0" rtlCol="0" anchor="t"/>
          <a:lstStyle/>
          <a:p>
            <a:pPr marL="0" indent="0">
              <a:lnSpc>
                <a:spcPts val="3100"/>
              </a:lnSpc>
              <a:buNone/>
            </a:pPr>
            <a:r>
              <a:rPr lang="en-US" sz="1900" dirty="0">
                <a:solidFill>
                  <a:schemeClr val="bg1"/>
                </a:solidFill>
                <a:latin typeface="PT Serif" panose="020A0603040505020204" pitchFamily="18" charset="0"/>
                <a:ea typeface="Open Sans" pitchFamily="34" charset="-122"/>
                <a:cs typeface="Open Sans" pitchFamily="34" charset="-120"/>
              </a:rPr>
              <a:t>Tổ chức các khóa huấn luyện an toàn lao động định kỳ cho công nhân.</a:t>
            </a:r>
            <a:endParaRPr lang="en-US" sz="1900" dirty="0">
              <a:solidFill>
                <a:schemeClr val="bg1"/>
              </a:solidFill>
            </a:endParaRPr>
          </a:p>
        </p:txBody>
      </p:sp>
      <p:sp>
        <p:nvSpPr>
          <p:cNvPr id="16" name="Shape 4">
            <a:extLst>
              <a:ext uri="{FF2B5EF4-FFF2-40B4-BE49-F238E27FC236}">
                <a16:creationId xmlns:a16="http://schemas.microsoft.com/office/drawing/2014/main" id="{6BB2C5C8-AFCE-C245-D391-B8B903E3664A}"/>
              </a:ext>
            </a:extLst>
          </p:cNvPr>
          <p:cNvSpPr/>
          <p:nvPr/>
        </p:nvSpPr>
        <p:spPr>
          <a:xfrm>
            <a:off x="4274761" y="4607749"/>
            <a:ext cx="3040499" cy="3147536"/>
          </a:xfrm>
          <a:prstGeom prst="roundRect">
            <a:avLst>
              <a:gd name="adj" fmla="val 1218"/>
            </a:avLst>
          </a:prstGeom>
          <a:solidFill>
            <a:srgbClr val="003180"/>
          </a:solidFill>
          <a:ln/>
        </p:spPr>
      </p:sp>
      <p:sp>
        <p:nvSpPr>
          <p:cNvPr id="17" name="Text 5">
            <a:extLst>
              <a:ext uri="{FF2B5EF4-FFF2-40B4-BE49-F238E27FC236}">
                <a16:creationId xmlns:a16="http://schemas.microsoft.com/office/drawing/2014/main" id="{89AE6821-F432-6B3A-508B-F477DF99AECC}"/>
              </a:ext>
            </a:extLst>
          </p:cNvPr>
          <p:cNvSpPr/>
          <p:nvPr/>
        </p:nvSpPr>
        <p:spPr>
          <a:xfrm>
            <a:off x="4521578" y="4854565"/>
            <a:ext cx="2546866" cy="925592"/>
          </a:xfrm>
          <a:prstGeom prst="rect">
            <a:avLst/>
          </a:prstGeom>
          <a:noFill/>
          <a:ln/>
        </p:spPr>
        <p:txBody>
          <a:bodyPr wrap="square" lIns="0" tIns="0" rIns="0" bIns="0" rtlCol="0" anchor="t"/>
          <a:lstStyle/>
          <a:p>
            <a:pPr marL="0" indent="0" algn="ctr">
              <a:lnSpc>
                <a:spcPts val="3600"/>
              </a:lnSpc>
              <a:buNone/>
            </a:pPr>
            <a:r>
              <a:rPr lang="en-US" sz="2400" b="1" dirty="0">
                <a:solidFill>
                  <a:schemeClr val="bg1"/>
                </a:solidFill>
                <a:latin typeface="PT Serif" panose="020A0603040505020204" pitchFamily="18" charset="0"/>
                <a:ea typeface="Libre Baskerville" pitchFamily="34" charset="-122"/>
                <a:cs typeface="Libre Baskerville" pitchFamily="34" charset="-120"/>
              </a:rPr>
              <a:t>Bảo trì thiết bị</a:t>
            </a:r>
            <a:endParaRPr lang="en-US" sz="2400" dirty="0">
              <a:solidFill>
                <a:schemeClr val="bg1"/>
              </a:solidFill>
            </a:endParaRPr>
          </a:p>
        </p:txBody>
      </p:sp>
      <p:sp>
        <p:nvSpPr>
          <p:cNvPr id="18" name="Text 6">
            <a:extLst>
              <a:ext uri="{FF2B5EF4-FFF2-40B4-BE49-F238E27FC236}">
                <a16:creationId xmlns:a16="http://schemas.microsoft.com/office/drawing/2014/main" id="{44F05919-5763-8811-7B94-92B576BCFB21}"/>
              </a:ext>
            </a:extLst>
          </p:cNvPr>
          <p:cNvSpPr/>
          <p:nvPr/>
        </p:nvSpPr>
        <p:spPr>
          <a:xfrm>
            <a:off x="4521578" y="5928271"/>
            <a:ext cx="2546866" cy="1185148"/>
          </a:xfrm>
          <a:prstGeom prst="rect">
            <a:avLst/>
          </a:prstGeom>
          <a:noFill/>
          <a:ln/>
        </p:spPr>
        <p:txBody>
          <a:bodyPr wrap="square" lIns="0" tIns="0" rIns="0" bIns="0" rtlCol="0" anchor="t"/>
          <a:lstStyle/>
          <a:p>
            <a:pPr marL="0" indent="0">
              <a:lnSpc>
                <a:spcPts val="3100"/>
              </a:lnSpc>
              <a:buNone/>
            </a:pPr>
            <a:r>
              <a:rPr lang="en-US" sz="1900" dirty="0">
                <a:solidFill>
                  <a:schemeClr val="bg1"/>
                </a:solidFill>
                <a:latin typeface="PT Serif" panose="020A0603040505020204" pitchFamily="18" charset="0"/>
                <a:ea typeface="Open Sans" pitchFamily="34" charset="-122"/>
                <a:cs typeface="Open Sans" pitchFamily="34" charset="-120"/>
              </a:rPr>
              <a:t>Thường xuyên kiểm tra và bảo dưỡng máy móc, thiết bị sản xuất.</a:t>
            </a:r>
            <a:endParaRPr lang="en-US" sz="1900" dirty="0">
              <a:solidFill>
                <a:schemeClr val="bg1"/>
              </a:solidFill>
            </a:endParaRPr>
          </a:p>
        </p:txBody>
      </p:sp>
      <p:sp>
        <p:nvSpPr>
          <p:cNvPr id="19" name="Shape 7">
            <a:extLst>
              <a:ext uri="{FF2B5EF4-FFF2-40B4-BE49-F238E27FC236}">
                <a16:creationId xmlns:a16="http://schemas.microsoft.com/office/drawing/2014/main" id="{B61D51BB-5DF1-F027-C241-72C760712A6D}"/>
              </a:ext>
            </a:extLst>
          </p:cNvPr>
          <p:cNvSpPr/>
          <p:nvPr/>
        </p:nvSpPr>
        <p:spPr>
          <a:xfrm>
            <a:off x="7562077" y="4607749"/>
            <a:ext cx="3040499" cy="3147536"/>
          </a:xfrm>
          <a:prstGeom prst="roundRect">
            <a:avLst>
              <a:gd name="adj" fmla="val 1218"/>
            </a:avLst>
          </a:prstGeom>
          <a:solidFill>
            <a:srgbClr val="003180"/>
          </a:solidFill>
          <a:ln/>
        </p:spPr>
      </p:sp>
      <p:sp>
        <p:nvSpPr>
          <p:cNvPr id="20" name="Text 8">
            <a:extLst>
              <a:ext uri="{FF2B5EF4-FFF2-40B4-BE49-F238E27FC236}">
                <a16:creationId xmlns:a16="http://schemas.microsoft.com/office/drawing/2014/main" id="{703E0F83-99A5-0395-E898-7260AEDD1439}"/>
              </a:ext>
            </a:extLst>
          </p:cNvPr>
          <p:cNvSpPr/>
          <p:nvPr/>
        </p:nvSpPr>
        <p:spPr>
          <a:xfrm>
            <a:off x="7808893" y="4854565"/>
            <a:ext cx="2546866" cy="925592"/>
          </a:xfrm>
          <a:prstGeom prst="rect">
            <a:avLst/>
          </a:prstGeom>
          <a:noFill/>
          <a:ln/>
        </p:spPr>
        <p:txBody>
          <a:bodyPr wrap="square" lIns="0" tIns="0" rIns="0" bIns="0" rtlCol="0" anchor="t"/>
          <a:lstStyle/>
          <a:p>
            <a:pPr marL="0" indent="0" algn="ctr">
              <a:lnSpc>
                <a:spcPts val="3600"/>
              </a:lnSpc>
              <a:buNone/>
            </a:pPr>
            <a:r>
              <a:rPr lang="en-US" sz="2400" b="1" dirty="0">
                <a:solidFill>
                  <a:schemeClr val="bg1"/>
                </a:solidFill>
                <a:latin typeface="PT Serif" panose="020A0603040505020204" pitchFamily="18" charset="0"/>
                <a:ea typeface="Libre Baskerville" pitchFamily="34" charset="-122"/>
                <a:cs typeface="Libre Baskerville" pitchFamily="34" charset="-120"/>
              </a:rPr>
              <a:t>Thiết bị bảo hộ</a:t>
            </a:r>
            <a:endParaRPr lang="en-US" sz="2400" dirty="0">
              <a:solidFill>
                <a:schemeClr val="bg1"/>
              </a:solidFill>
            </a:endParaRPr>
          </a:p>
        </p:txBody>
      </p:sp>
      <p:sp>
        <p:nvSpPr>
          <p:cNvPr id="21" name="Text 9">
            <a:extLst>
              <a:ext uri="{FF2B5EF4-FFF2-40B4-BE49-F238E27FC236}">
                <a16:creationId xmlns:a16="http://schemas.microsoft.com/office/drawing/2014/main" id="{70934E8C-D992-ECDA-A4E2-D8531179B429}"/>
              </a:ext>
            </a:extLst>
          </p:cNvPr>
          <p:cNvSpPr/>
          <p:nvPr/>
        </p:nvSpPr>
        <p:spPr>
          <a:xfrm>
            <a:off x="7808893" y="5928271"/>
            <a:ext cx="2546866" cy="1580198"/>
          </a:xfrm>
          <a:prstGeom prst="rect">
            <a:avLst/>
          </a:prstGeom>
          <a:noFill/>
          <a:ln/>
        </p:spPr>
        <p:txBody>
          <a:bodyPr wrap="square" lIns="0" tIns="0" rIns="0" bIns="0" rtlCol="0" anchor="t"/>
          <a:lstStyle/>
          <a:p>
            <a:pPr marL="0" indent="0">
              <a:lnSpc>
                <a:spcPts val="3100"/>
              </a:lnSpc>
              <a:buNone/>
            </a:pPr>
            <a:r>
              <a:rPr lang="en-US" sz="1900" dirty="0">
                <a:solidFill>
                  <a:schemeClr val="bg1"/>
                </a:solidFill>
                <a:latin typeface="PT Serif" panose="020A0603040505020204" pitchFamily="18" charset="0"/>
                <a:ea typeface="Open Sans" pitchFamily="34" charset="-122"/>
                <a:cs typeface="Open Sans" pitchFamily="34" charset="-120"/>
              </a:rPr>
              <a:t>Cung cấp và đảm bảo sử dụng đúng các thiết bị bảo hộ cá nhân.</a:t>
            </a:r>
            <a:endParaRPr lang="en-US" sz="1900" dirty="0">
              <a:solidFill>
                <a:schemeClr val="bg1"/>
              </a:solidFill>
            </a:endParaRPr>
          </a:p>
        </p:txBody>
      </p:sp>
      <p:sp>
        <p:nvSpPr>
          <p:cNvPr id="22" name="Shape 10">
            <a:extLst>
              <a:ext uri="{FF2B5EF4-FFF2-40B4-BE49-F238E27FC236}">
                <a16:creationId xmlns:a16="http://schemas.microsoft.com/office/drawing/2014/main" id="{B569530D-B615-7977-B21D-BDC23E46C236}"/>
              </a:ext>
            </a:extLst>
          </p:cNvPr>
          <p:cNvSpPr/>
          <p:nvPr/>
        </p:nvSpPr>
        <p:spPr>
          <a:xfrm>
            <a:off x="10849392" y="4607749"/>
            <a:ext cx="3040499" cy="3147536"/>
          </a:xfrm>
          <a:prstGeom prst="roundRect">
            <a:avLst>
              <a:gd name="adj" fmla="val 1218"/>
            </a:avLst>
          </a:prstGeom>
          <a:solidFill>
            <a:srgbClr val="003180"/>
          </a:solidFill>
          <a:ln/>
        </p:spPr>
      </p:sp>
      <p:sp>
        <p:nvSpPr>
          <p:cNvPr id="23" name="Text 11">
            <a:extLst>
              <a:ext uri="{FF2B5EF4-FFF2-40B4-BE49-F238E27FC236}">
                <a16:creationId xmlns:a16="http://schemas.microsoft.com/office/drawing/2014/main" id="{614BBCBB-D65B-70D8-0E0A-94515068D74B}"/>
              </a:ext>
            </a:extLst>
          </p:cNvPr>
          <p:cNvSpPr/>
          <p:nvPr/>
        </p:nvSpPr>
        <p:spPr>
          <a:xfrm>
            <a:off x="11096209" y="4854565"/>
            <a:ext cx="2546866" cy="462796"/>
          </a:xfrm>
          <a:prstGeom prst="rect">
            <a:avLst/>
          </a:prstGeom>
          <a:noFill/>
          <a:ln/>
        </p:spPr>
        <p:txBody>
          <a:bodyPr wrap="none" lIns="0" tIns="0" rIns="0" bIns="0" rtlCol="0" anchor="t"/>
          <a:lstStyle/>
          <a:p>
            <a:pPr marL="0" indent="0" algn="ctr">
              <a:lnSpc>
                <a:spcPts val="3600"/>
              </a:lnSpc>
              <a:buNone/>
            </a:pPr>
            <a:r>
              <a:rPr lang="en-US" sz="2400" b="1" dirty="0">
                <a:solidFill>
                  <a:schemeClr val="bg1"/>
                </a:solidFill>
                <a:latin typeface="PT Serif" panose="020A0603040505020204" pitchFamily="18" charset="0"/>
                <a:ea typeface="Libre Baskerville" pitchFamily="34" charset="-122"/>
                <a:cs typeface="Libre Baskerville" pitchFamily="34" charset="-120"/>
              </a:rPr>
              <a:t>Môi trường</a:t>
            </a:r>
            <a:endParaRPr lang="en-US" sz="2400" dirty="0">
              <a:solidFill>
                <a:schemeClr val="bg1"/>
              </a:solidFill>
            </a:endParaRPr>
          </a:p>
        </p:txBody>
      </p:sp>
      <p:sp>
        <p:nvSpPr>
          <p:cNvPr id="24" name="Text 12">
            <a:extLst>
              <a:ext uri="{FF2B5EF4-FFF2-40B4-BE49-F238E27FC236}">
                <a16:creationId xmlns:a16="http://schemas.microsoft.com/office/drawing/2014/main" id="{3604FB8F-A441-D722-0A5A-C4DCA722EE87}"/>
              </a:ext>
            </a:extLst>
          </p:cNvPr>
          <p:cNvSpPr/>
          <p:nvPr/>
        </p:nvSpPr>
        <p:spPr>
          <a:xfrm>
            <a:off x="11096090" y="5928271"/>
            <a:ext cx="2546866" cy="1580198"/>
          </a:xfrm>
          <a:prstGeom prst="rect">
            <a:avLst/>
          </a:prstGeom>
          <a:noFill/>
          <a:ln/>
        </p:spPr>
        <p:txBody>
          <a:bodyPr wrap="square" lIns="0" tIns="0" rIns="0" bIns="0" rtlCol="0" anchor="t"/>
          <a:lstStyle/>
          <a:p>
            <a:pPr marL="0" indent="0">
              <a:lnSpc>
                <a:spcPts val="3100"/>
              </a:lnSpc>
              <a:buNone/>
            </a:pPr>
            <a:r>
              <a:rPr lang="en-US" sz="1900" dirty="0">
                <a:solidFill>
                  <a:schemeClr val="bg1"/>
                </a:solidFill>
                <a:latin typeface="PT Serif" panose="020A0603040505020204" pitchFamily="18" charset="0"/>
                <a:ea typeface="Open Sans" pitchFamily="34" charset="-122"/>
                <a:cs typeface="Open Sans" pitchFamily="34" charset="-120"/>
              </a:rPr>
              <a:t>Duy trì không gian làm việc sạch sẽ, thoáng mát và đủ ánh sáng.</a:t>
            </a:r>
            <a:endParaRPr lang="en-US" sz="1900" dirty="0">
              <a:solidFill>
                <a:schemeClr val="bg1"/>
              </a:solidFill>
            </a:endParaRPr>
          </a:p>
        </p:txBody>
      </p:sp>
      <p:sp>
        <p:nvSpPr>
          <p:cNvPr id="26" name="Text 2">
            <a:extLst>
              <a:ext uri="{FF2B5EF4-FFF2-40B4-BE49-F238E27FC236}">
                <a16:creationId xmlns:a16="http://schemas.microsoft.com/office/drawing/2014/main" id="{DC7B1930-150A-7E3F-776E-2EC2093B4860}"/>
              </a:ext>
            </a:extLst>
          </p:cNvPr>
          <p:cNvSpPr/>
          <p:nvPr/>
        </p:nvSpPr>
        <p:spPr>
          <a:xfrm>
            <a:off x="864037" y="4842620"/>
            <a:ext cx="3287316" cy="925592"/>
          </a:xfrm>
          <a:prstGeom prst="rect">
            <a:avLst/>
          </a:prstGeom>
          <a:noFill/>
          <a:ln/>
        </p:spPr>
        <p:txBody>
          <a:bodyPr wrap="square" lIns="0" tIns="0" rIns="0" bIns="0" rtlCol="0" anchor="t"/>
          <a:lstStyle/>
          <a:p>
            <a:pPr marL="0" indent="0" algn="ctr">
              <a:lnSpc>
                <a:spcPts val="3600"/>
              </a:lnSpc>
              <a:buNone/>
            </a:pPr>
            <a:r>
              <a:rPr lang="en-US" sz="2400" b="1" dirty="0">
                <a:solidFill>
                  <a:schemeClr val="bg1"/>
                </a:solidFill>
                <a:latin typeface="PT Serif" panose="020A0603040505020204" pitchFamily="18" charset="0"/>
                <a:ea typeface="Libre Baskerville" pitchFamily="34" charset="-122"/>
                <a:cs typeface="Libre Baskerville" pitchFamily="34" charset="-120"/>
              </a:rPr>
              <a:t>Huấn luyện ATLD</a:t>
            </a:r>
            <a:endParaRPr lang="en-US" sz="2400" dirty="0">
              <a:solidFill>
                <a:schemeClr val="bg1"/>
              </a:solidFill>
            </a:endParaRPr>
          </a:p>
        </p:txBody>
      </p:sp>
      <p:pic>
        <p:nvPicPr>
          <p:cNvPr id="28" name="Image 0" descr="preencoded.png">
            <a:extLst>
              <a:ext uri="{FF2B5EF4-FFF2-40B4-BE49-F238E27FC236}">
                <a16:creationId xmlns:a16="http://schemas.microsoft.com/office/drawing/2014/main" id="{14D7213B-7198-BF1D-98BA-B74D18D1539E}"/>
              </a:ext>
            </a:extLst>
          </p:cNvPr>
          <p:cNvPicPr>
            <a:picLocks noChangeAspect="1"/>
          </p:cNvPicPr>
          <p:nvPr/>
        </p:nvPicPr>
        <p:blipFill>
          <a:blip r:embed="rId4"/>
          <a:stretch>
            <a:fillRect/>
          </a:stretch>
        </p:blipFill>
        <p:spPr>
          <a:xfrm>
            <a:off x="12485592" y="7558111"/>
            <a:ext cx="1932654" cy="59913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6480" y="3584615"/>
            <a:ext cx="3901440" cy="3268980"/>
          </a:xfrm>
          <a:prstGeom prst="rect">
            <a:avLst/>
          </a:prstGeom>
        </p:spPr>
      </p:pic>
      <p:sp>
        <p:nvSpPr>
          <p:cNvPr id="3" name="Text 0"/>
          <p:cNvSpPr/>
          <p:nvPr/>
        </p:nvSpPr>
        <p:spPr>
          <a:xfrm>
            <a:off x="708184" y="1011674"/>
            <a:ext cx="6610112" cy="632341"/>
          </a:xfrm>
          <a:prstGeom prst="rect">
            <a:avLst/>
          </a:prstGeom>
          <a:noFill/>
          <a:ln/>
        </p:spPr>
        <p:txBody>
          <a:bodyPr wrap="none" lIns="0" tIns="0" rIns="0" bIns="0" rtlCol="0" anchor="t"/>
          <a:lstStyle/>
          <a:p>
            <a:pPr marL="0" indent="0">
              <a:lnSpc>
                <a:spcPts val="4950"/>
              </a:lnSpc>
              <a:buNone/>
            </a:pPr>
            <a:r>
              <a:rPr lang="en-US" sz="3950" b="1" dirty="0">
                <a:solidFill>
                  <a:srgbClr val="F5F0F0"/>
                </a:solidFill>
                <a:latin typeface="PT Serif" panose="020A0603040505020204" pitchFamily="18" charset="0"/>
                <a:ea typeface="Merriweather" pitchFamily="34" charset="-122"/>
                <a:cs typeface="Merriweather" pitchFamily="34" charset="-120"/>
              </a:rPr>
              <a:t>Xử lý tình huống khẩn cấp</a:t>
            </a:r>
            <a:endParaRPr lang="en-US" sz="3950" dirty="0"/>
          </a:p>
        </p:txBody>
      </p:sp>
      <p:sp>
        <p:nvSpPr>
          <p:cNvPr id="4" name="Shape 1"/>
          <p:cNvSpPr/>
          <p:nvPr/>
        </p:nvSpPr>
        <p:spPr>
          <a:xfrm>
            <a:off x="1004494" y="2375469"/>
            <a:ext cx="22860" cy="5270302"/>
          </a:xfrm>
          <a:prstGeom prst="roundRect">
            <a:avLst>
              <a:gd name="adj" fmla="val 371786"/>
            </a:avLst>
          </a:prstGeom>
          <a:solidFill>
            <a:srgbClr val="194A99"/>
          </a:solidFill>
          <a:ln/>
        </p:spPr>
      </p:sp>
      <p:sp>
        <p:nvSpPr>
          <p:cNvPr id="5" name="Shape 2"/>
          <p:cNvSpPr/>
          <p:nvPr/>
        </p:nvSpPr>
        <p:spPr>
          <a:xfrm>
            <a:off x="1220712" y="2819334"/>
            <a:ext cx="708184" cy="22860"/>
          </a:xfrm>
          <a:prstGeom prst="roundRect">
            <a:avLst>
              <a:gd name="adj" fmla="val 371786"/>
            </a:avLst>
          </a:prstGeom>
          <a:solidFill>
            <a:srgbClr val="3965A7"/>
          </a:solidFill>
          <a:ln/>
        </p:spPr>
      </p:sp>
      <p:sp>
        <p:nvSpPr>
          <p:cNvPr id="6" name="Shape 3"/>
          <p:cNvSpPr/>
          <p:nvPr/>
        </p:nvSpPr>
        <p:spPr>
          <a:xfrm>
            <a:off x="788277" y="2603117"/>
            <a:ext cx="455295" cy="455295"/>
          </a:xfrm>
          <a:prstGeom prst="roundRect">
            <a:avLst>
              <a:gd name="adj" fmla="val 18667"/>
            </a:avLst>
          </a:prstGeom>
          <a:solidFill>
            <a:srgbClr val="204C8E"/>
          </a:solidFill>
          <a:ln w="7620">
            <a:solidFill>
              <a:srgbClr val="3965A7"/>
            </a:solidFill>
            <a:prstDash val="solid"/>
          </a:ln>
        </p:spPr>
      </p:sp>
      <p:sp>
        <p:nvSpPr>
          <p:cNvPr id="7" name="Text 4"/>
          <p:cNvSpPr/>
          <p:nvPr/>
        </p:nvSpPr>
        <p:spPr>
          <a:xfrm>
            <a:off x="949130" y="2678960"/>
            <a:ext cx="133588"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1</a:t>
            </a:r>
            <a:endParaRPr lang="en-US" sz="2350" dirty="0"/>
          </a:p>
        </p:txBody>
      </p:sp>
      <p:sp>
        <p:nvSpPr>
          <p:cNvPr id="8" name="Text 5"/>
          <p:cNvSpPr/>
          <p:nvPr/>
        </p:nvSpPr>
        <p:spPr>
          <a:xfrm>
            <a:off x="2128801" y="2577757"/>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Dừng máy</a:t>
            </a:r>
            <a:endParaRPr lang="en-US" sz="1950" dirty="0"/>
          </a:p>
        </p:txBody>
      </p:sp>
      <p:sp>
        <p:nvSpPr>
          <p:cNvPr id="9" name="Text 6"/>
          <p:cNvSpPr/>
          <p:nvPr/>
        </p:nvSpPr>
        <p:spPr>
          <a:xfrm>
            <a:off x="2128801" y="3015192"/>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Ngay lập tức dừng hoạt động của máy móc khi xảy ra tai nạn.</a:t>
            </a:r>
            <a:endParaRPr lang="en-US" sz="1550" dirty="0"/>
          </a:p>
        </p:txBody>
      </p:sp>
      <p:sp>
        <p:nvSpPr>
          <p:cNvPr id="10" name="Shape 7"/>
          <p:cNvSpPr/>
          <p:nvPr/>
        </p:nvSpPr>
        <p:spPr>
          <a:xfrm>
            <a:off x="1220712" y="4187482"/>
            <a:ext cx="708184" cy="22860"/>
          </a:xfrm>
          <a:prstGeom prst="roundRect">
            <a:avLst>
              <a:gd name="adj" fmla="val 371786"/>
            </a:avLst>
          </a:prstGeom>
          <a:solidFill>
            <a:srgbClr val="3965A7"/>
          </a:solidFill>
          <a:ln/>
        </p:spPr>
      </p:sp>
      <p:sp>
        <p:nvSpPr>
          <p:cNvPr id="11" name="Shape 8"/>
          <p:cNvSpPr/>
          <p:nvPr/>
        </p:nvSpPr>
        <p:spPr>
          <a:xfrm>
            <a:off x="788277" y="3971264"/>
            <a:ext cx="455295" cy="455295"/>
          </a:xfrm>
          <a:prstGeom prst="roundRect">
            <a:avLst>
              <a:gd name="adj" fmla="val 18667"/>
            </a:avLst>
          </a:prstGeom>
          <a:solidFill>
            <a:srgbClr val="204C8E"/>
          </a:solidFill>
          <a:ln w="7620">
            <a:solidFill>
              <a:srgbClr val="3965A7"/>
            </a:solidFill>
            <a:prstDash val="solid"/>
          </a:ln>
        </p:spPr>
      </p:sp>
      <p:sp>
        <p:nvSpPr>
          <p:cNvPr id="12" name="Text 9"/>
          <p:cNvSpPr/>
          <p:nvPr/>
        </p:nvSpPr>
        <p:spPr>
          <a:xfrm>
            <a:off x="925079" y="4047107"/>
            <a:ext cx="181570"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2</a:t>
            </a:r>
            <a:endParaRPr lang="en-US" sz="2350" dirty="0"/>
          </a:p>
        </p:txBody>
      </p:sp>
      <p:sp>
        <p:nvSpPr>
          <p:cNvPr id="13" name="Text 10"/>
          <p:cNvSpPr/>
          <p:nvPr/>
        </p:nvSpPr>
        <p:spPr>
          <a:xfrm>
            <a:off x="2128801" y="3945904"/>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Sơ cứu</a:t>
            </a:r>
            <a:endParaRPr lang="en-US" sz="1950" dirty="0"/>
          </a:p>
        </p:txBody>
      </p:sp>
      <p:sp>
        <p:nvSpPr>
          <p:cNvPr id="14" name="Text 11"/>
          <p:cNvSpPr/>
          <p:nvPr/>
        </p:nvSpPr>
        <p:spPr>
          <a:xfrm>
            <a:off x="2128801" y="4383339"/>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Thực hiện sơ cứu ban đầu cho người bị nạn nếu cần thiết.</a:t>
            </a:r>
            <a:endParaRPr lang="en-US" sz="1550" dirty="0"/>
          </a:p>
        </p:txBody>
      </p:sp>
      <p:sp>
        <p:nvSpPr>
          <p:cNvPr id="15" name="Shape 12"/>
          <p:cNvSpPr/>
          <p:nvPr/>
        </p:nvSpPr>
        <p:spPr>
          <a:xfrm>
            <a:off x="1220712" y="5555629"/>
            <a:ext cx="708184" cy="22860"/>
          </a:xfrm>
          <a:prstGeom prst="roundRect">
            <a:avLst>
              <a:gd name="adj" fmla="val 371786"/>
            </a:avLst>
          </a:prstGeom>
          <a:solidFill>
            <a:srgbClr val="3965A7"/>
          </a:solidFill>
          <a:ln/>
        </p:spPr>
      </p:sp>
      <p:sp>
        <p:nvSpPr>
          <p:cNvPr id="16" name="Shape 13"/>
          <p:cNvSpPr/>
          <p:nvPr/>
        </p:nvSpPr>
        <p:spPr>
          <a:xfrm>
            <a:off x="788277" y="5339411"/>
            <a:ext cx="455295" cy="455295"/>
          </a:xfrm>
          <a:prstGeom prst="roundRect">
            <a:avLst>
              <a:gd name="adj" fmla="val 18667"/>
            </a:avLst>
          </a:prstGeom>
          <a:solidFill>
            <a:srgbClr val="204C8E"/>
          </a:solidFill>
          <a:ln w="7620">
            <a:solidFill>
              <a:srgbClr val="3965A7"/>
            </a:solidFill>
            <a:prstDash val="solid"/>
          </a:ln>
        </p:spPr>
      </p:sp>
      <p:sp>
        <p:nvSpPr>
          <p:cNvPr id="17" name="Text 14"/>
          <p:cNvSpPr/>
          <p:nvPr/>
        </p:nvSpPr>
        <p:spPr>
          <a:xfrm>
            <a:off x="930913" y="5415254"/>
            <a:ext cx="17002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3</a:t>
            </a:r>
            <a:endParaRPr lang="en-US" sz="2350" dirty="0"/>
          </a:p>
        </p:txBody>
      </p:sp>
      <p:sp>
        <p:nvSpPr>
          <p:cNvPr id="18" name="Text 15"/>
          <p:cNvSpPr/>
          <p:nvPr/>
        </p:nvSpPr>
        <p:spPr>
          <a:xfrm>
            <a:off x="2128801" y="5314051"/>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Gọi cấp cứu</a:t>
            </a:r>
            <a:endParaRPr lang="en-US" sz="1950" dirty="0"/>
          </a:p>
        </p:txBody>
      </p:sp>
      <p:sp>
        <p:nvSpPr>
          <p:cNvPr id="19" name="Text 16"/>
          <p:cNvSpPr/>
          <p:nvPr/>
        </p:nvSpPr>
        <p:spPr>
          <a:xfrm>
            <a:off x="2128801" y="5751487"/>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Liên hệ dịch vụ y tế khẩn cấp nếu tình trạng nghiêm trọng.</a:t>
            </a:r>
            <a:endParaRPr lang="en-US" sz="1550" dirty="0"/>
          </a:p>
        </p:txBody>
      </p:sp>
      <p:sp>
        <p:nvSpPr>
          <p:cNvPr id="20" name="Shape 17"/>
          <p:cNvSpPr/>
          <p:nvPr/>
        </p:nvSpPr>
        <p:spPr>
          <a:xfrm>
            <a:off x="1220712" y="6923776"/>
            <a:ext cx="708184" cy="22860"/>
          </a:xfrm>
          <a:prstGeom prst="roundRect">
            <a:avLst>
              <a:gd name="adj" fmla="val 371786"/>
            </a:avLst>
          </a:prstGeom>
          <a:solidFill>
            <a:srgbClr val="3965A7"/>
          </a:solidFill>
          <a:ln/>
        </p:spPr>
      </p:sp>
      <p:sp>
        <p:nvSpPr>
          <p:cNvPr id="21" name="Shape 18"/>
          <p:cNvSpPr/>
          <p:nvPr/>
        </p:nvSpPr>
        <p:spPr>
          <a:xfrm>
            <a:off x="788277" y="6707558"/>
            <a:ext cx="455295" cy="455295"/>
          </a:xfrm>
          <a:prstGeom prst="roundRect">
            <a:avLst>
              <a:gd name="adj" fmla="val 18667"/>
            </a:avLst>
          </a:prstGeom>
          <a:solidFill>
            <a:srgbClr val="204C8E"/>
          </a:solidFill>
          <a:ln w="7620">
            <a:solidFill>
              <a:srgbClr val="3965A7"/>
            </a:solidFill>
            <a:prstDash val="solid"/>
          </a:ln>
        </p:spPr>
      </p:sp>
      <p:sp>
        <p:nvSpPr>
          <p:cNvPr id="22" name="Text 19"/>
          <p:cNvSpPr/>
          <p:nvPr/>
        </p:nvSpPr>
        <p:spPr>
          <a:xfrm>
            <a:off x="918174" y="6783401"/>
            <a:ext cx="19550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4</a:t>
            </a:r>
            <a:endParaRPr lang="en-US" sz="2350" dirty="0"/>
          </a:p>
        </p:txBody>
      </p:sp>
      <p:sp>
        <p:nvSpPr>
          <p:cNvPr id="23" name="Text 20"/>
          <p:cNvSpPr/>
          <p:nvPr/>
        </p:nvSpPr>
        <p:spPr>
          <a:xfrm>
            <a:off x="2128801" y="6682198"/>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Báo cáo</a:t>
            </a:r>
            <a:endParaRPr lang="en-US" sz="1950" dirty="0"/>
          </a:p>
        </p:txBody>
      </p:sp>
      <p:sp>
        <p:nvSpPr>
          <p:cNvPr id="24" name="Text 21"/>
          <p:cNvSpPr/>
          <p:nvPr/>
        </p:nvSpPr>
        <p:spPr>
          <a:xfrm>
            <a:off x="2128801" y="7119634"/>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59B8ED93-030E-3E7E-DA37-CFE082950F33}"/>
              </a:ext>
            </a:extLst>
          </p:cNvPr>
          <p:cNvPicPr>
            <a:picLocks noChangeAspect="1"/>
          </p:cNvPicPr>
          <p:nvPr/>
        </p:nvPicPr>
        <p:blipFill>
          <a:blip r:embed="rId4"/>
          <a:stretch>
            <a:fillRect/>
          </a:stretch>
        </p:blipFill>
        <p:spPr>
          <a:xfrm>
            <a:off x="12485592" y="7558111"/>
            <a:ext cx="1932654" cy="59913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52610" y="4114800"/>
            <a:ext cx="4869180" cy="1509474"/>
          </a:xfrm>
          <a:prstGeom prst="rect">
            <a:avLst/>
          </a:prstGeom>
        </p:spPr>
      </p:pic>
      <p:sp>
        <p:nvSpPr>
          <p:cNvPr id="3" name="Text 0"/>
          <p:cNvSpPr/>
          <p:nvPr/>
        </p:nvSpPr>
        <p:spPr>
          <a:xfrm>
            <a:off x="863798" y="889635"/>
            <a:ext cx="6170771"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Tài liệu tham khảo</a:t>
            </a:r>
            <a:endParaRPr lang="en-US" sz="4850" dirty="0"/>
          </a:p>
        </p:txBody>
      </p:sp>
      <p:sp>
        <p:nvSpPr>
          <p:cNvPr id="4" name="Shape 1"/>
          <p:cNvSpPr/>
          <p:nvPr/>
        </p:nvSpPr>
        <p:spPr>
          <a:xfrm>
            <a:off x="1178481" y="2548800"/>
            <a:ext cx="30480" cy="5308878"/>
          </a:xfrm>
          <a:prstGeom prst="roundRect">
            <a:avLst>
              <a:gd name="adj" fmla="val 340122"/>
            </a:avLst>
          </a:prstGeom>
          <a:solidFill>
            <a:srgbClr val="194A99"/>
          </a:solidFill>
          <a:ln/>
        </p:spPr>
      </p:sp>
      <p:sp>
        <p:nvSpPr>
          <p:cNvPr id="5" name="Shape 2"/>
          <p:cNvSpPr/>
          <p:nvPr/>
        </p:nvSpPr>
        <p:spPr>
          <a:xfrm>
            <a:off x="1440894" y="3088868"/>
            <a:ext cx="863798" cy="30480"/>
          </a:xfrm>
          <a:prstGeom prst="roundRect">
            <a:avLst>
              <a:gd name="adj" fmla="val 340122"/>
            </a:avLst>
          </a:prstGeom>
          <a:solidFill>
            <a:srgbClr val="3965A7"/>
          </a:solidFill>
          <a:ln/>
        </p:spPr>
      </p:sp>
      <p:sp>
        <p:nvSpPr>
          <p:cNvPr id="6" name="Shape 3"/>
          <p:cNvSpPr/>
          <p:nvPr/>
        </p:nvSpPr>
        <p:spPr>
          <a:xfrm>
            <a:off x="916067" y="2826454"/>
            <a:ext cx="555308" cy="555308"/>
          </a:xfrm>
          <a:prstGeom prst="roundRect">
            <a:avLst>
              <a:gd name="adj" fmla="val 18669"/>
            </a:avLst>
          </a:prstGeom>
          <a:solidFill>
            <a:srgbClr val="204C8E"/>
          </a:solidFill>
          <a:ln w="15240">
            <a:solidFill>
              <a:srgbClr val="3965A7"/>
            </a:solidFill>
            <a:prstDash val="solid"/>
          </a:ln>
        </p:spPr>
      </p:sp>
      <p:sp>
        <p:nvSpPr>
          <p:cNvPr id="7" name="Text 4"/>
          <p:cNvSpPr/>
          <p:nvPr/>
        </p:nvSpPr>
        <p:spPr>
          <a:xfrm>
            <a:off x="1112282" y="2918966"/>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1</a:t>
            </a:r>
            <a:endParaRPr lang="en-US" sz="2900" dirty="0"/>
          </a:p>
        </p:txBody>
      </p:sp>
      <p:sp>
        <p:nvSpPr>
          <p:cNvPr id="8" name="Text 5"/>
          <p:cNvSpPr/>
          <p:nvPr/>
        </p:nvSpPr>
        <p:spPr>
          <a:xfrm>
            <a:off x="2551271" y="2795617"/>
            <a:ext cx="4059555"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2400" dirty="0"/>
          </a:p>
        </p:txBody>
      </p:sp>
      <p:sp>
        <p:nvSpPr>
          <p:cNvPr id="9" name="Text 6"/>
          <p:cNvSpPr/>
          <p:nvPr/>
        </p:nvSpPr>
        <p:spPr>
          <a:xfrm>
            <a:off x="2551271" y="3329136"/>
            <a:ext cx="56886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10" name="Shape 7"/>
          <p:cNvSpPr/>
          <p:nvPr/>
        </p:nvSpPr>
        <p:spPr>
          <a:xfrm>
            <a:off x="1440894" y="4757648"/>
            <a:ext cx="863798" cy="30480"/>
          </a:xfrm>
          <a:prstGeom prst="roundRect">
            <a:avLst>
              <a:gd name="adj" fmla="val 340122"/>
            </a:avLst>
          </a:prstGeom>
          <a:solidFill>
            <a:srgbClr val="3965A7"/>
          </a:solidFill>
          <a:ln/>
        </p:spPr>
      </p:sp>
      <p:sp>
        <p:nvSpPr>
          <p:cNvPr id="11" name="Shape 8"/>
          <p:cNvSpPr/>
          <p:nvPr/>
        </p:nvSpPr>
        <p:spPr>
          <a:xfrm>
            <a:off x="916067" y="4495234"/>
            <a:ext cx="555308" cy="555308"/>
          </a:xfrm>
          <a:prstGeom prst="roundRect">
            <a:avLst>
              <a:gd name="adj" fmla="val 18669"/>
            </a:avLst>
          </a:prstGeom>
          <a:solidFill>
            <a:srgbClr val="204C8E"/>
          </a:solidFill>
          <a:ln w="15240">
            <a:solidFill>
              <a:srgbClr val="3965A7"/>
            </a:solidFill>
            <a:prstDash val="solid"/>
          </a:ln>
        </p:spPr>
      </p:sp>
      <p:sp>
        <p:nvSpPr>
          <p:cNvPr id="12" name="Text 9"/>
          <p:cNvSpPr/>
          <p:nvPr/>
        </p:nvSpPr>
        <p:spPr>
          <a:xfrm>
            <a:off x="1082993" y="4587746"/>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2</a:t>
            </a:r>
            <a:endParaRPr lang="en-US" sz="2900" dirty="0"/>
          </a:p>
        </p:txBody>
      </p:sp>
      <p:sp>
        <p:nvSpPr>
          <p:cNvPr id="13" name="Text 10"/>
          <p:cNvSpPr/>
          <p:nvPr/>
        </p:nvSpPr>
        <p:spPr>
          <a:xfrm>
            <a:off x="2551271" y="4464397"/>
            <a:ext cx="5648444" cy="462796"/>
          </a:xfrm>
          <a:prstGeom prst="rect">
            <a:avLst/>
          </a:prstGeom>
          <a:noFill/>
          <a:ln/>
        </p:spPr>
        <p:txBody>
          <a:bodyPr wrap="none" lIns="0" tIns="0" rIns="0" bIns="0" rtlCol="0" anchor="t"/>
          <a:lstStyle/>
          <a:p>
            <a:pPr marL="0" indent="0" algn="l">
              <a:lnSpc>
                <a:spcPts val="3600"/>
              </a:lnSpc>
              <a:buNone/>
            </a:pPr>
            <a:r>
              <a:rPr lang="en-US" sz="290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900" dirty="0"/>
          </a:p>
        </p:txBody>
      </p:sp>
      <p:sp>
        <p:nvSpPr>
          <p:cNvPr id="14" name="Text 11"/>
          <p:cNvSpPr/>
          <p:nvPr/>
        </p:nvSpPr>
        <p:spPr>
          <a:xfrm>
            <a:off x="2551271" y="5075187"/>
            <a:ext cx="56886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900" dirty="0"/>
          </a:p>
        </p:txBody>
      </p:sp>
      <p:sp>
        <p:nvSpPr>
          <p:cNvPr id="15" name="Shape 12"/>
          <p:cNvSpPr/>
          <p:nvPr/>
        </p:nvSpPr>
        <p:spPr>
          <a:xfrm>
            <a:off x="1440894" y="6503699"/>
            <a:ext cx="863798" cy="30480"/>
          </a:xfrm>
          <a:prstGeom prst="roundRect">
            <a:avLst>
              <a:gd name="adj" fmla="val 340122"/>
            </a:avLst>
          </a:prstGeom>
          <a:solidFill>
            <a:srgbClr val="3965A7"/>
          </a:solidFill>
          <a:ln/>
        </p:spPr>
      </p:sp>
      <p:sp>
        <p:nvSpPr>
          <p:cNvPr id="16" name="Shape 13"/>
          <p:cNvSpPr/>
          <p:nvPr/>
        </p:nvSpPr>
        <p:spPr>
          <a:xfrm>
            <a:off x="916067" y="6241286"/>
            <a:ext cx="555308" cy="555308"/>
          </a:xfrm>
          <a:prstGeom prst="roundRect">
            <a:avLst>
              <a:gd name="adj" fmla="val 18669"/>
            </a:avLst>
          </a:prstGeom>
          <a:solidFill>
            <a:srgbClr val="204C8E"/>
          </a:solidFill>
          <a:ln w="15240">
            <a:solidFill>
              <a:srgbClr val="3965A7"/>
            </a:solidFill>
            <a:prstDash val="solid"/>
          </a:ln>
        </p:spPr>
      </p:sp>
      <p:sp>
        <p:nvSpPr>
          <p:cNvPr id="17" name="Text 14"/>
          <p:cNvSpPr/>
          <p:nvPr/>
        </p:nvSpPr>
        <p:spPr>
          <a:xfrm>
            <a:off x="1090017" y="6333797"/>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3</a:t>
            </a:r>
            <a:endParaRPr lang="en-US" sz="2900" dirty="0"/>
          </a:p>
        </p:txBody>
      </p:sp>
      <p:sp>
        <p:nvSpPr>
          <p:cNvPr id="18" name="Text 15"/>
          <p:cNvSpPr/>
          <p:nvPr/>
        </p:nvSpPr>
        <p:spPr>
          <a:xfrm>
            <a:off x="2551271" y="6210448"/>
            <a:ext cx="4704874" cy="462796"/>
          </a:xfrm>
          <a:prstGeom prst="rect">
            <a:avLst/>
          </a:prstGeom>
          <a:noFill/>
          <a:ln/>
        </p:spPr>
        <p:txBody>
          <a:bodyPr wrap="none" lIns="0" tIns="0" rIns="0" bIns="0" rtlCol="0" anchor="t"/>
          <a:lstStyle/>
          <a:p>
            <a:pPr marL="0" indent="0" algn="l">
              <a:lnSpc>
                <a:spcPts val="3600"/>
              </a:lnSpc>
              <a:buNone/>
            </a:pPr>
            <a:r>
              <a:rPr lang="en-US" sz="290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900" dirty="0"/>
          </a:p>
        </p:txBody>
      </p:sp>
      <p:sp>
        <p:nvSpPr>
          <p:cNvPr id="19" name="Text 16"/>
          <p:cNvSpPr/>
          <p:nvPr/>
        </p:nvSpPr>
        <p:spPr>
          <a:xfrm>
            <a:off x="2551271" y="6821239"/>
            <a:ext cx="5688687" cy="789622"/>
          </a:xfrm>
          <a:prstGeom prst="rect">
            <a:avLst/>
          </a:prstGeom>
          <a:noFill/>
          <a:ln/>
        </p:spPr>
        <p:txBody>
          <a:bodyPr wrap="squar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tượng đá</a:t>
            </a:r>
            <a:endParaRPr lang="en-US" sz="1900" dirty="0"/>
          </a:p>
        </p:txBody>
      </p:sp>
      <p:pic>
        <p:nvPicPr>
          <p:cNvPr id="20" name="Image 0" descr="preencoded.png">
            <a:extLst>
              <a:ext uri="{FF2B5EF4-FFF2-40B4-BE49-F238E27FC236}">
                <a16:creationId xmlns:a16="http://schemas.microsoft.com/office/drawing/2014/main" id="{9DB6A549-906A-4107-39AA-86D25D58277F}"/>
              </a:ext>
            </a:extLst>
          </p:cNvPr>
          <p:cNvPicPr>
            <a:picLocks noChangeAspect="1"/>
          </p:cNvPicPr>
          <p:nvPr/>
        </p:nvPicPr>
        <p:blipFill>
          <a:blip r:embed="rId3"/>
          <a:stretch>
            <a:fillRect/>
          </a:stretch>
        </p:blipFill>
        <p:spPr>
          <a:xfrm>
            <a:off x="12485592" y="7558111"/>
            <a:ext cx="1932654" cy="59913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1116</Words>
  <Application>Microsoft Office PowerPoint</Application>
  <PresentationFormat>Custom</PresentationFormat>
  <Paragraphs>119</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PT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2024-11-21T03:52:07Z</dcterms:created>
  <dcterms:modified xsi:type="dcterms:W3CDTF">2024-11-21T06:18:09Z</dcterms:modified>
</cp:coreProperties>
</file>