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Lst>
  <p:sldSz cx="14630400" cy="8229600"/>
  <p:notesSz cx="8229600" cy="14630400"/>
  <p:embeddedFontLst>
    <p:embeddedFont>
      <p:font typeface="DM Sans" pitchFamily="2" charset="0"/>
      <p:regular r:id="rId15"/>
      <p:bold r:id="rId16"/>
    </p:embeddedFont>
    <p:embeddedFont>
      <p:font typeface="DM Sans Bold" pitchFamily="2" charset="0"/>
      <p:bold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559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hyperlink" Target="https://antoannamviet.com/tai-lieu-an-toan-lao-dong-san-xuat-tu-dong/"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12208">
            <a:off x="9527720" y="3115529"/>
            <a:ext cx="4457700" cy="4457700"/>
          </a:xfrm>
          <a:prstGeom prst="rect">
            <a:avLst/>
          </a:prstGeom>
        </p:spPr>
      </p:pic>
      <p:sp>
        <p:nvSpPr>
          <p:cNvPr id="3" name="Text 0"/>
          <p:cNvSpPr/>
          <p:nvPr/>
        </p:nvSpPr>
        <p:spPr>
          <a:xfrm>
            <a:off x="864037" y="1305282"/>
            <a:ext cx="9033589"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tủ đông</a:t>
            </a:r>
            <a:endParaRPr lang="en-US" sz="7000" dirty="0"/>
          </a:p>
        </p:txBody>
      </p:sp>
      <p:sp>
        <p:nvSpPr>
          <p:cNvPr id="4" name="Text 1"/>
          <p:cNvSpPr/>
          <p:nvPr/>
        </p:nvSpPr>
        <p:spPr>
          <a:xfrm>
            <a:off x="8640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Báo cáo về tình hình tai nạn lao động 6 tháng đầu năm 2024 và các biện pháp an toàn trong ngành sản xuất tủ đông. Tài liệu hướng dẫn về quy trình an toàn cho từng công đoạn sản xuất.</a:t>
            </a:r>
            <a:endParaRPr lang="en-US" sz="1900" dirty="0"/>
          </a:p>
        </p:txBody>
      </p:sp>
      <p:sp>
        <p:nvSpPr>
          <p:cNvPr id="5" name="Shape 2"/>
          <p:cNvSpPr/>
          <p:nvPr/>
        </p:nvSpPr>
        <p:spPr>
          <a:xfrm>
            <a:off x="8640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518434"/>
            <a:ext cx="379690" cy="379690"/>
          </a:xfrm>
          <a:prstGeom prst="rect">
            <a:avLst/>
          </a:prstGeom>
        </p:spPr>
      </p:pic>
      <p:sp>
        <p:nvSpPr>
          <p:cNvPr id="7" name="Text 3"/>
          <p:cNvSpPr/>
          <p:nvPr/>
        </p:nvSpPr>
        <p:spPr>
          <a:xfrm>
            <a:off x="13823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Picture 7">
            <a:extLst>
              <a:ext uri="{FF2B5EF4-FFF2-40B4-BE49-F238E27FC236}">
                <a16:creationId xmlns:a16="http://schemas.microsoft.com/office/drawing/2014/main" id="{32AEBBF7-0467-7AE4-DAFF-0446376936D9}"/>
              </a:ext>
            </a:extLst>
          </p:cNvPr>
          <p:cNvPicPr>
            <a:picLocks noChangeAspect="1"/>
          </p:cNvPicPr>
          <p:nvPr/>
        </p:nvPicPr>
        <p:blipFill>
          <a:blip r:embed="rId5"/>
          <a:stretch>
            <a:fillRect/>
          </a:stretch>
        </p:blipFill>
        <p:spPr>
          <a:xfrm>
            <a:off x="12158504" y="7462854"/>
            <a:ext cx="2248995" cy="6964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772745" y="308610"/>
            <a:ext cx="3084790" cy="2468880"/>
          </a:xfrm>
          <a:prstGeom prst="rect">
            <a:avLst/>
          </a:prstGeom>
        </p:spPr>
      </p:pic>
      <p:sp>
        <p:nvSpPr>
          <p:cNvPr id="4" name="Text 0"/>
          <p:cNvSpPr/>
          <p:nvPr/>
        </p:nvSpPr>
        <p:spPr>
          <a:xfrm>
            <a:off x="2448282" y="3304818"/>
            <a:ext cx="9651087"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Tình hình tai nạn lao động chung</a:t>
            </a:r>
            <a:endParaRPr lang="en-US" sz="6000" b="1" dirty="0"/>
          </a:p>
        </p:txBody>
      </p:sp>
      <p:sp>
        <p:nvSpPr>
          <p:cNvPr id="5" name="Shape 1"/>
          <p:cNvSpPr/>
          <p:nvPr/>
        </p:nvSpPr>
        <p:spPr>
          <a:xfrm>
            <a:off x="864037" y="5715119"/>
            <a:ext cx="555427" cy="555427"/>
          </a:xfrm>
          <a:prstGeom prst="roundRect">
            <a:avLst>
              <a:gd name="adj" fmla="val 6668"/>
            </a:avLst>
          </a:prstGeom>
          <a:solidFill>
            <a:srgbClr val="F2EEEE"/>
          </a:solidFill>
          <a:ln/>
        </p:spPr>
      </p:sp>
      <p:sp>
        <p:nvSpPr>
          <p:cNvPr id="6" name="Text 2"/>
          <p:cNvSpPr/>
          <p:nvPr/>
        </p:nvSpPr>
        <p:spPr>
          <a:xfrm>
            <a:off x="1038106" y="5798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7" name="Text 3"/>
          <p:cNvSpPr/>
          <p:nvPr/>
        </p:nvSpPr>
        <p:spPr>
          <a:xfrm>
            <a:off x="1713071" y="571511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b="1" dirty="0"/>
          </a:p>
        </p:txBody>
      </p:sp>
      <p:sp>
        <p:nvSpPr>
          <p:cNvPr id="8" name="Text 4"/>
          <p:cNvSpPr/>
          <p:nvPr/>
        </p:nvSpPr>
        <p:spPr>
          <a:xfrm>
            <a:off x="1666279" y="607436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9" name="Shape 5"/>
          <p:cNvSpPr/>
          <p:nvPr/>
        </p:nvSpPr>
        <p:spPr>
          <a:xfrm>
            <a:off x="5247084" y="5715119"/>
            <a:ext cx="555427" cy="555427"/>
          </a:xfrm>
          <a:prstGeom prst="roundRect">
            <a:avLst>
              <a:gd name="adj" fmla="val 6668"/>
            </a:avLst>
          </a:prstGeom>
          <a:solidFill>
            <a:srgbClr val="F2EEEE"/>
          </a:solidFill>
          <a:ln/>
        </p:spPr>
      </p:sp>
      <p:sp>
        <p:nvSpPr>
          <p:cNvPr id="10" name="Text 6"/>
          <p:cNvSpPr/>
          <p:nvPr/>
        </p:nvSpPr>
        <p:spPr>
          <a:xfrm>
            <a:off x="5421154" y="5798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1" name="Text 7"/>
          <p:cNvSpPr/>
          <p:nvPr/>
        </p:nvSpPr>
        <p:spPr>
          <a:xfrm>
            <a:off x="6096119" y="571511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b="1" dirty="0"/>
          </a:p>
        </p:txBody>
      </p:sp>
      <p:sp>
        <p:nvSpPr>
          <p:cNvPr id="12" name="Text 8"/>
          <p:cNvSpPr/>
          <p:nvPr/>
        </p:nvSpPr>
        <p:spPr>
          <a:xfrm>
            <a:off x="6049328" y="607436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3" name="Shape 9"/>
          <p:cNvSpPr/>
          <p:nvPr/>
        </p:nvSpPr>
        <p:spPr>
          <a:xfrm>
            <a:off x="9630132" y="5715119"/>
            <a:ext cx="555427" cy="555427"/>
          </a:xfrm>
          <a:prstGeom prst="roundRect">
            <a:avLst>
              <a:gd name="adj" fmla="val 6668"/>
            </a:avLst>
          </a:prstGeom>
          <a:solidFill>
            <a:srgbClr val="F2EEEE"/>
          </a:solidFill>
          <a:ln/>
        </p:spPr>
      </p:sp>
      <p:sp>
        <p:nvSpPr>
          <p:cNvPr id="14" name="Text 10"/>
          <p:cNvSpPr/>
          <p:nvPr/>
        </p:nvSpPr>
        <p:spPr>
          <a:xfrm>
            <a:off x="9804202" y="579834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5" name="Text 11"/>
          <p:cNvSpPr/>
          <p:nvPr/>
        </p:nvSpPr>
        <p:spPr>
          <a:xfrm>
            <a:off x="10432375" y="571511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chết người</a:t>
            </a:r>
            <a:endParaRPr lang="en-US" sz="2550" b="1" dirty="0"/>
          </a:p>
        </p:txBody>
      </p:sp>
      <p:sp>
        <p:nvSpPr>
          <p:cNvPr id="16" name="Text 12"/>
          <p:cNvSpPr/>
          <p:nvPr/>
        </p:nvSpPr>
        <p:spPr>
          <a:xfrm>
            <a:off x="10479167" y="6074366"/>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 vụ, giảm 7,25%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7" name="Picture 16">
            <a:extLst>
              <a:ext uri="{FF2B5EF4-FFF2-40B4-BE49-F238E27FC236}">
                <a16:creationId xmlns:a16="http://schemas.microsoft.com/office/drawing/2014/main" id="{0603A3F1-AD8A-9839-F6EB-D2BB496735FF}"/>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146365" y="3968472"/>
            <a:ext cx="4762278" cy="1571863"/>
          </a:xfrm>
          <a:prstGeom prst="rect">
            <a:avLst/>
          </a:prstGeom>
        </p:spPr>
      </p:pic>
      <p:sp>
        <p:nvSpPr>
          <p:cNvPr id="4" name="Text 0"/>
          <p:cNvSpPr/>
          <p:nvPr/>
        </p:nvSpPr>
        <p:spPr>
          <a:xfrm>
            <a:off x="3584377" y="903803"/>
            <a:ext cx="7461647" cy="676632"/>
          </a:xfrm>
          <a:prstGeom prst="rect">
            <a:avLst/>
          </a:prstGeom>
          <a:noFill/>
          <a:ln/>
        </p:spPr>
        <p:txBody>
          <a:bodyPr wrap="none" lIns="0" tIns="0" rIns="0" bIns="0" rtlCol="0" anchor="t"/>
          <a:lstStyle/>
          <a:p>
            <a:pPr marL="0" indent="0">
              <a:lnSpc>
                <a:spcPts val="5300"/>
              </a:lnSpc>
              <a:buNone/>
            </a:pPr>
            <a:r>
              <a:rPr lang="en-US" sz="4800" b="1" dirty="0">
                <a:solidFill>
                  <a:srgbClr val="020202"/>
                </a:solidFill>
                <a:latin typeface="PT Serif" pitchFamily="34" charset="0"/>
                <a:ea typeface="PT Serif" pitchFamily="34" charset="-122"/>
                <a:cs typeface="PT Serif" pitchFamily="34" charset="-120"/>
              </a:rPr>
              <a:t>Tai nạn trong sản xuất tủ đông</a:t>
            </a:r>
            <a:endParaRPr lang="en-US" sz="4800" b="1" dirty="0"/>
          </a:p>
        </p:txBody>
      </p:sp>
      <p:sp>
        <p:nvSpPr>
          <p:cNvPr id="5" name="Shape 1"/>
          <p:cNvSpPr/>
          <p:nvPr/>
        </p:nvSpPr>
        <p:spPr>
          <a:xfrm>
            <a:off x="721757" y="1889760"/>
            <a:ext cx="7700486" cy="1204317"/>
          </a:xfrm>
          <a:prstGeom prst="roundRect">
            <a:avLst>
              <a:gd name="adj" fmla="val 2568"/>
            </a:avLst>
          </a:prstGeom>
          <a:solidFill>
            <a:srgbClr val="F2EEEE"/>
          </a:solidFill>
          <a:ln/>
        </p:spPr>
      </p:sp>
      <p:sp>
        <p:nvSpPr>
          <p:cNvPr id="6" name="Text 2"/>
          <p:cNvSpPr/>
          <p:nvPr/>
        </p:nvSpPr>
        <p:spPr>
          <a:xfrm>
            <a:off x="927973" y="2095976"/>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Va chạm máy móc</a:t>
            </a:r>
            <a:endParaRPr lang="en-US" sz="2100" b="1" dirty="0"/>
          </a:p>
        </p:txBody>
      </p:sp>
      <p:sp>
        <p:nvSpPr>
          <p:cNvPr id="7" name="Text 3"/>
          <p:cNvSpPr/>
          <p:nvPr/>
        </p:nvSpPr>
        <p:spPr>
          <a:xfrm>
            <a:off x="927973" y="2557939"/>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Nguy cơ kẹt hoặc bị thương khi làm việc gần máy cắt, hàn.</a:t>
            </a:r>
            <a:endParaRPr lang="en-US" sz="1600" dirty="0"/>
          </a:p>
        </p:txBody>
      </p:sp>
      <p:sp>
        <p:nvSpPr>
          <p:cNvPr id="8" name="Shape 4"/>
          <p:cNvSpPr/>
          <p:nvPr/>
        </p:nvSpPr>
        <p:spPr>
          <a:xfrm>
            <a:off x="721757" y="3300293"/>
            <a:ext cx="7700486" cy="1204317"/>
          </a:xfrm>
          <a:prstGeom prst="roundRect">
            <a:avLst>
              <a:gd name="adj" fmla="val 2568"/>
            </a:avLst>
          </a:prstGeom>
          <a:solidFill>
            <a:srgbClr val="F2EEEE"/>
          </a:solidFill>
          <a:ln/>
        </p:spPr>
      </p:sp>
      <p:sp>
        <p:nvSpPr>
          <p:cNvPr id="9" name="Text 5"/>
          <p:cNvSpPr/>
          <p:nvPr/>
        </p:nvSpPr>
        <p:spPr>
          <a:xfrm>
            <a:off x="927973" y="3506510"/>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Ngộ độc hóa chất</a:t>
            </a:r>
            <a:endParaRPr lang="en-US" sz="2100" b="1" dirty="0"/>
          </a:p>
        </p:txBody>
      </p:sp>
      <p:sp>
        <p:nvSpPr>
          <p:cNvPr id="10" name="Text 6"/>
          <p:cNvSpPr/>
          <p:nvPr/>
        </p:nvSpPr>
        <p:spPr>
          <a:xfrm>
            <a:off x="927973" y="3968472"/>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Do tiếp xúc với chất tẩy rửa, chất bôi trơn không đúng cách.</a:t>
            </a:r>
            <a:endParaRPr lang="en-US" sz="1600" dirty="0"/>
          </a:p>
        </p:txBody>
      </p:sp>
      <p:sp>
        <p:nvSpPr>
          <p:cNvPr id="11" name="Shape 7"/>
          <p:cNvSpPr/>
          <p:nvPr/>
        </p:nvSpPr>
        <p:spPr>
          <a:xfrm>
            <a:off x="721757" y="4710827"/>
            <a:ext cx="7700486" cy="1204317"/>
          </a:xfrm>
          <a:prstGeom prst="roundRect">
            <a:avLst>
              <a:gd name="adj" fmla="val 2568"/>
            </a:avLst>
          </a:prstGeom>
          <a:solidFill>
            <a:srgbClr val="F2EEEE"/>
          </a:solidFill>
          <a:ln/>
        </p:spPr>
      </p:sp>
      <p:sp>
        <p:nvSpPr>
          <p:cNvPr id="12" name="Text 8"/>
          <p:cNvSpPr/>
          <p:nvPr/>
        </p:nvSpPr>
        <p:spPr>
          <a:xfrm>
            <a:off x="927973" y="4917043"/>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Ngã từ độ cao</a:t>
            </a:r>
            <a:endParaRPr lang="en-US" sz="2100" b="1" dirty="0"/>
          </a:p>
        </p:txBody>
      </p:sp>
      <p:sp>
        <p:nvSpPr>
          <p:cNvPr id="13" name="Text 9"/>
          <p:cNvSpPr/>
          <p:nvPr/>
        </p:nvSpPr>
        <p:spPr>
          <a:xfrm>
            <a:off x="927973" y="5379006"/>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Khi lắp ráp hoặc bảo trì thiết bị ở khu vực cao.</a:t>
            </a:r>
            <a:endParaRPr lang="en-US" sz="1600" dirty="0"/>
          </a:p>
        </p:txBody>
      </p:sp>
      <p:sp>
        <p:nvSpPr>
          <p:cNvPr id="14" name="Shape 10"/>
          <p:cNvSpPr/>
          <p:nvPr/>
        </p:nvSpPr>
        <p:spPr>
          <a:xfrm>
            <a:off x="721757" y="6121360"/>
            <a:ext cx="7700486" cy="1204317"/>
          </a:xfrm>
          <a:prstGeom prst="roundRect">
            <a:avLst>
              <a:gd name="adj" fmla="val 2568"/>
            </a:avLst>
          </a:prstGeom>
          <a:solidFill>
            <a:srgbClr val="F2EEEE"/>
          </a:solidFill>
          <a:ln/>
        </p:spPr>
      </p:sp>
      <p:sp>
        <p:nvSpPr>
          <p:cNvPr id="15" name="Text 11"/>
          <p:cNvSpPr/>
          <p:nvPr/>
        </p:nvSpPr>
        <p:spPr>
          <a:xfrm>
            <a:off x="927973" y="6327577"/>
            <a:ext cx="2706529" cy="338257"/>
          </a:xfrm>
          <a:prstGeom prst="rect">
            <a:avLst/>
          </a:prstGeom>
          <a:noFill/>
          <a:ln/>
        </p:spPr>
        <p:txBody>
          <a:bodyPr wrap="none" lIns="0" tIns="0" rIns="0" bIns="0" rtlCol="0" anchor="t"/>
          <a:lstStyle/>
          <a:p>
            <a:pPr marL="0" indent="0">
              <a:lnSpc>
                <a:spcPts val="2650"/>
              </a:lnSpc>
              <a:buNone/>
            </a:pPr>
            <a:r>
              <a:rPr lang="en-US" sz="2100" b="1" dirty="0">
                <a:solidFill>
                  <a:srgbClr val="383838"/>
                </a:solidFill>
                <a:latin typeface="PT Serif" pitchFamily="34" charset="0"/>
                <a:ea typeface="PT Serif" pitchFamily="34" charset="-122"/>
                <a:cs typeface="PT Serif" pitchFamily="34" charset="-120"/>
              </a:rPr>
              <a:t>Chấn thương va đập</a:t>
            </a:r>
            <a:endParaRPr lang="en-US" sz="2100" b="1" dirty="0"/>
          </a:p>
        </p:txBody>
      </p:sp>
      <p:sp>
        <p:nvSpPr>
          <p:cNvPr id="16" name="Text 12"/>
          <p:cNvSpPr/>
          <p:nvPr/>
        </p:nvSpPr>
        <p:spPr>
          <a:xfrm>
            <a:off x="927973" y="6789539"/>
            <a:ext cx="7288054" cy="329922"/>
          </a:xfrm>
          <a:prstGeom prst="rect">
            <a:avLst/>
          </a:prstGeom>
          <a:noFill/>
          <a:ln/>
        </p:spPr>
        <p:txBody>
          <a:bodyPr wrap="none" lIns="0" tIns="0" rIns="0" bIns="0" rtlCol="0" anchor="t"/>
          <a:lstStyle/>
          <a:p>
            <a:pPr marL="0" indent="0">
              <a:lnSpc>
                <a:spcPts val="2550"/>
              </a:lnSpc>
              <a:buNone/>
            </a:pPr>
            <a:r>
              <a:rPr lang="en-US" sz="1600" dirty="0">
                <a:solidFill>
                  <a:srgbClr val="383838"/>
                </a:solidFill>
                <a:latin typeface="DM Sans" pitchFamily="34" charset="0"/>
                <a:ea typeface="DM Sans" pitchFamily="34" charset="-122"/>
                <a:cs typeface="DM Sans" pitchFamily="34" charset="-120"/>
              </a:rPr>
              <a:t>Do vận chuyển hoặc lưu trữ vật liệu nặng không đúng cách.</a:t>
            </a:r>
            <a:endParaRPr lang="en-US" sz="1600" dirty="0"/>
          </a:p>
        </p:txBody>
      </p:sp>
      <p:pic>
        <p:nvPicPr>
          <p:cNvPr id="17" name="Picture 16">
            <a:extLst>
              <a:ext uri="{FF2B5EF4-FFF2-40B4-BE49-F238E27FC236}">
                <a16:creationId xmlns:a16="http://schemas.microsoft.com/office/drawing/2014/main" id="{4B422A95-ADD7-1E86-42B8-4DFB0D59DB3D}"/>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955691" y="3444894"/>
            <a:ext cx="4918472" cy="2425660"/>
          </a:xfrm>
          <a:prstGeom prst="rect">
            <a:avLst/>
          </a:prstGeom>
        </p:spPr>
      </p:pic>
      <p:sp>
        <p:nvSpPr>
          <p:cNvPr id="4" name="Text 0"/>
          <p:cNvSpPr/>
          <p:nvPr/>
        </p:nvSpPr>
        <p:spPr>
          <a:xfrm>
            <a:off x="794980" y="810101"/>
            <a:ext cx="6980992" cy="745331"/>
          </a:xfrm>
          <a:prstGeom prst="rect">
            <a:avLst/>
          </a:prstGeom>
          <a:noFill/>
          <a:ln/>
        </p:spPr>
        <p:txBody>
          <a:bodyPr wrap="none" lIns="0" tIns="0" rIns="0" bIns="0" rtlCol="0" anchor="t"/>
          <a:lstStyle/>
          <a:p>
            <a:pPr marL="0" indent="0">
              <a:lnSpc>
                <a:spcPts val="5850"/>
              </a:lnSpc>
              <a:buNone/>
            </a:pPr>
            <a:r>
              <a:rPr lang="en-US" sz="4800" b="1" dirty="0">
                <a:solidFill>
                  <a:srgbClr val="020202"/>
                </a:solidFill>
                <a:latin typeface="PT Serif" pitchFamily="34" charset="0"/>
                <a:ea typeface="PT Serif" pitchFamily="34" charset="-122"/>
                <a:cs typeface="PT Serif" pitchFamily="34" charset="-120"/>
              </a:rPr>
              <a:t>An </a:t>
            </a:r>
            <a:r>
              <a:rPr lang="en-US" sz="4800" b="1" dirty="0" err="1">
                <a:solidFill>
                  <a:srgbClr val="020202"/>
                </a:solidFill>
                <a:latin typeface="PT Serif" pitchFamily="34" charset="0"/>
                <a:ea typeface="PT Serif" pitchFamily="34" charset="-122"/>
                <a:cs typeface="PT Serif" pitchFamily="34" charset="-120"/>
              </a:rPr>
              <a:t>toàn</a:t>
            </a:r>
            <a:r>
              <a:rPr lang="en-US" sz="4800" b="1" dirty="0">
                <a:solidFill>
                  <a:srgbClr val="020202"/>
                </a:solidFill>
                <a:latin typeface="PT Serif" pitchFamily="34" charset="0"/>
                <a:ea typeface="PT Serif" pitchFamily="34" charset="-122"/>
                <a:cs typeface="PT Serif" pitchFamily="34" charset="-120"/>
              </a:rPr>
              <a:t> </a:t>
            </a:r>
            <a:r>
              <a:rPr lang="en-US" sz="4800" b="1" dirty="0" err="1">
                <a:solidFill>
                  <a:srgbClr val="020202"/>
                </a:solidFill>
                <a:latin typeface="PT Serif" pitchFamily="34" charset="0"/>
                <a:ea typeface="PT Serif" pitchFamily="34" charset="-122"/>
                <a:cs typeface="PT Serif" pitchFamily="34" charset="-120"/>
              </a:rPr>
              <a:t>khi</a:t>
            </a:r>
            <a:r>
              <a:rPr lang="en-US" sz="4800" b="1" dirty="0">
                <a:solidFill>
                  <a:srgbClr val="020202"/>
                </a:solidFill>
                <a:latin typeface="PT Serif" pitchFamily="34" charset="0"/>
                <a:ea typeface="PT Serif" pitchFamily="34" charset="-122"/>
                <a:cs typeface="PT Serif" pitchFamily="34" charset="-120"/>
              </a:rPr>
              <a:t> </a:t>
            </a:r>
            <a:r>
              <a:rPr lang="en-US" sz="4800" b="1" dirty="0" err="1">
                <a:solidFill>
                  <a:srgbClr val="020202"/>
                </a:solidFill>
                <a:latin typeface="PT Serif" pitchFamily="34" charset="0"/>
                <a:ea typeface="PT Serif" pitchFamily="34" charset="-122"/>
                <a:cs typeface="PT Serif" pitchFamily="34" charset="-120"/>
              </a:rPr>
              <a:t>gia</a:t>
            </a:r>
            <a:r>
              <a:rPr lang="en-US" sz="4800" b="1" dirty="0">
                <a:solidFill>
                  <a:srgbClr val="020202"/>
                </a:solidFill>
                <a:latin typeface="PT Serif" pitchFamily="34" charset="0"/>
                <a:ea typeface="PT Serif" pitchFamily="34" charset="-122"/>
                <a:cs typeface="PT Serif" pitchFamily="34" charset="-120"/>
              </a:rPr>
              <a:t> </a:t>
            </a:r>
            <a:r>
              <a:rPr lang="en-US" sz="4800" b="1" dirty="0" err="1">
                <a:solidFill>
                  <a:srgbClr val="020202"/>
                </a:solidFill>
                <a:latin typeface="PT Serif" pitchFamily="34" charset="0"/>
                <a:ea typeface="PT Serif" pitchFamily="34" charset="-122"/>
                <a:cs typeface="PT Serif" pitchFamily="34" charset="-120"/>
              </a:rPr>
              <a:t>công</a:t>
            </a:r>
            <a:r>
              <a:rPr lang="en-US" sz="4800" b="1" dirty="0">
                <a:solidFill>
                  <a:srgbClr val="020202"/>
                </a:solidFill>
                <a:latin typeface="PT Serif" pitchFamily="34" charset="0"/>
                <a:ea typeface="PT Serif" pitchFamily="34" charset="-122"/>
                <a:cs typeface="PT Serif" pitchFamily="34" charset="-120"/>
              </a:rPr>
              <a:t> </a:t>
            </a:r>
            <a:r>
              <a:rPr lang="en-US" sz="4800" b="1" dirty="0" err="1">
                <a:solidFill>
                  <a:srgbClr val="020202"/>
                </a:solidFill>
                <a:latin typeface="PT Serif" pitchFamily="34" charset="0"/>
                <a:ea typeface="PT Serif" pitchFamily="34" charset="-122"/>
                <a:cs typeface="PT Serif" pitchFamily="34" charset="-120"/>
              </a:rPr>
              <a:t>vỏ</a:t>
            </a:r>
            <a:r>
              <a:rPr lang="en-US" sz="4800" b="1" dirty="0">
                <a:solidFill>
                  <a:srgbClr val="020202"/>
                </a:solidFill>
                <a:latin typeface="PT Serif" pitchFamily="34" charset="0"/>
                <a:ea typeface="PT Serif" pitchFamily="34" charset="-122"/>
                <a:cs typeface="PT Serif" pitchFamily="34" charset="-120"/>
              </a:rPr>
              <a:t> </a:t>
            </a:r>
            <a:r>
              <a:rPr lang="en-US" sz="4800" b="1" dirty="0" err="1">
                <a:solidFill>
                  <a:srgbClr val="020202"/>
                </a:solidFill>
                <a:latin typeface="PT Serif" pitchFamily="34" charset="0"/>
                <a:ea typeface="PT Serif" pitchFamily="34" charset="-122"/>
                <a:cs typeface="PT Serif" pitchFamily="34" charset="-120"/>
              </a:rPr>
              <a:t>tủ</a:t>
            </a:r>
            <a:endParaRPr lang="en-US" sz="4800" b="1" dirty="0"/>
          </a:p>
        </p:txBody>
      </p:sp>
      <p:sp>
        <p:nvSpPr>
          <p:cNvPr id="5" name="Shape 1"/>
          <p:cNvSpPr/>
          <p:nvPr/>
        </p:nvSpPr>
        <p:spPr>
          <a:xfrm>
            <a:off x="1120378" y="1896070"/>
            <a:ext cx="30480" cy="5523309"/>
          </a:xfrm>
          <a:prstGeom prst="roundRect">
            <a:avLst>
              <a:gd name="adj" fmla="val 111796"/>
            </a:avLst>
          </a:prstGeom>
          <a:solidFill>
            <a:srgbClr val="D8D4D4"/>
          </a:solidFill>
          <a:ln/>
        </p:spPr>
      </p:sp>
      <p:sp>
        <p:nvSpPr>
          <p:cNvPr id="6" name="Shape 2"/>
          <p:cNvSpPr/>
          <p:nvPr/>
        </p:nvSpPr>
        <p:spPr>
          <a:xfrm>
            <a:off x="1360646" y="2391847"/>
            <a:ext cx="794980" cy="30480"/>
          </a:xfrm>
          <a:prstGeom prst="roundRect">
            <a:avLst>
              <a:gd name="adj" fmla="val 111796"/>
            </a:avLst>
          </a:prstGeom>
          <a:solidFill>
            <a:srgbClr val="D8D4D4"/>
          </a:solidFill>
          <a:ln/>
        </p:spPr>
      </p:sp>
      <p:sp>
        <p:nvSpPr>
          <p:cNvPr id="7" name="Shape 3"/>
          <p:cNvSpPr/>
          <p:nvPr/>
        </p:nvSpPr>
        <p:spPr>
          <a:xfrm>
            <a:off x="880110" y="2151578"/>
            <a:ext cx="511016" cy="511016"/>
          </a:xfrm>
          <a:prstGeom prst="roundRect">
            <a:avLst>
              <a:gd name="adj" fmla="val 6668"/>
            </a:avLst>
          </a:prstGeom>
          <a:solidFill>
            <a:srgbClr val="F2EEEE"/>
          </a:solidFill>
          <a:ln/>
        </p:spPr>
      </p:sp>
      <p:sp>
        <p:nvSpPr>
          <p:cNvPr id="8" name="Text 4"/>
          <p:cNvSpPr/>
          <p:nvPr/>
        </p:nvSpPr>
        <p:spPr>
          <a:xfrm>
            <a:off x="1040249" y="2228136"/>
            <a:ext cx="190738" cy="357783"/>
          </a:xfrm>
          <a:prstGeom prst="rect">
            <a:avLst/>
          </a:prstGeom>
          <a:noFill/>
          <a:ln/>
        </p:spPr>
        <p:txBody>
          <a:bodyPr wrap="none" lIns="0" tIns="0" rIns="0" bIns="0" rtlCol="0" anchor="t"/>
          <a:lstStyle/>
          <a:p>
            <a:pPr marL="0" indent="0" algn="ctr">
              <a:lnSpc>
                <a:spcPts val="2800"/>
              </a:lnSpc>
              <a:buNone/>
            </a:pPr>
            <a:r>
              <a:rPr lang="en-US" sz="2800" dirty="0">
                <a:solidFill>
                  <a:srgbClr val="383838"/>
                </a:solidFill>
                <a:latin typeface="PT Serif" pitchFamily="34" charset="0"/>
                <a:ea typeface="PT Serif" pitchFamily="34" charset="-122"/>
                <a:cs typeface="PT Serif" pitchFamily="34" charset="-120"/>
              </a:rPr>
              <a:t>1</a:t>
            </a:r>
            <a:endParaRPr lang="en-US" sz="2800" dirty="0"/>
          </a:p>
        </p:txBody>
      </p:sp>
      <p:sp>
        <p:nvSpPr>
          <p:cNvPr id="9" name="Text 5"/>
          <p:cNvSpPr/>
          <p:nvPr/>
        </p:nvSpPr>
        <p:spPr>
          <a:xfrm>
            <a:off x="2384941" y="2123122"/>
            <a:ext cx="2981563" cy="372666"/>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Chuẩn bị</a:t>
            </a:r>
            <a:endParaRPr lang="en-US" sz="2300" b="1" dirty="0"/>
          </a:p>
        </p:txBody>
      </p:sp>
      <p:sp>
        <p:nvSpPr>
          <p:cNvPr id="10" name="Text 6"/>
          <p:cNvSpPr/>
          <p:nvPr/>
        </p:nvSpPr>
        <p:spPr>
          <a:xfrm>
            <a:off x="2384941" y="2631996"/>
            <a:ext cx="5964079" cy="726758"/>
          </a:xfrm>
          <a:prstGeom prst="rect">
            <a:avLst/>
          </a:prstGeom>
          <a:noFill/>
          <a:ln/>
        </p:spPr>
        <p:txBody>
          <a:bodyPr wrap="square" lIns="0" tIns="0" rIns="0" bIns="0" rtlCol="0" anchor="t"/>
          <a:lstStyle/>
          <a:p>
            <a:pPr marL="0" indent="0" algn="l">
              <a:lnSpc>
                <a:spcPts val="2850"/>
              </a:lnSpc>
              <a:buNone/>
            </a:pPr>
            <a:r>
              <a:rPr lang="en-US" sz="1750" dirty="0">
                <a:solidFill>
                  <a:srgbClr val="383838"/>
                </a:solidFill>
                <a:latin typeface="DM Sans" pitchFamily="34" charset="0"/>
                <a:ea typeface="DM Sans" pitchFamily="34" charset="-122"/>
                <a:cs typeface="DM Sans" pitchFamily="34" charset="-120"/>
              </a:rPr>
              <a:t>Kiểm tra thiết bị, mặc đồ bảo hộ đầy đủ trước khi bắt đầu.</a:t>
            </a:r>
            <a:endParaRPr lang="en-US" sz="1750" dirty="0"/>
          </a:p>
        </p:txBody>
      </p:sp>
      <p:sp>
        <p:nvSpPr>
          <p:cNvPr id="11" name="Shape 7"/>
          <p:cNvSpPr/>
          <p:nvPr/>
        </p:nvSpPr>
        <p:spPr>
          <a:xfrm>
            <a:off x="1360646" y="4308634"/>
            <a:ext cx="794980" cy="30480"/>
          </a:xfrm>
          <a:prstGeom prst="roundRect">
            <a:avLst>
              <a:gd name="adj" fmla="val 111796"/>
            </a:avLst>
          </a:prstGeom>
          <a:solidFill>
            <a:srgbClr val="D8D4D4"/>
          </a:solidFill>
          <a:ln/>
        </p:spPr>
      </p:sp>
      <p:sp>
        <p:nvSpPr>
          <p:cNvPr id="12" name="Shape 8"/>
          <p:cNvSpPr/>
          <p:nvPr/>
        </p:nvSpPr>
        <p:spPr>
          <a:xfrm>
            <a:off x="880110" y="4068366"/>
            <a:ext cx="511016" cy="511016"/>
          </a:xfrm>
          <a:prstGeom prst="roundRect">
            <a:avLst>
              <a:gd name="adj" fmla="val 6668"/>
            </a:avLst>
          </a:prstGeom>
          <a:solidFill>
            <a:srgbClr val="F2EEEE"/>
          </a:solidFill>
          <a:ln/>
        </p:spPr>
      </p:sp>
      <p:sp>
        <p:nvSpPr>
          <p:cNvPr id="13" name="Text 9"/>
          <p:cNvSpPr/>
          <p:nvPr/>
        </p:nvSpPr>
        <p:spPr>
          <a:xfrm>
            <a:off x="1040249" y="4144923"/>
            <a:ext cx="190738" cy="357783"/>
          </a:xfrm>
          <a:prstGeom prst="rect">
            <a:avLst/>
          </a:prstGeom>
          <a:noFill/>
          <a:ln/>
        </p:spPr>
        <p:txBody>
          <a:bodyPr wrap="none" lIns="0" tIns="0" rIns="0" bIns="0" rtlCol="0" anchor="t"/>
          <a:lstStyle/>
          <a:p>
            <a:pPr marL="0" indent="0" algn="ctr">
              <a:lnSpc>
                <a:spcPts val="2800"/>
              </a:lnSpc>
              <a:buNone/>
            </a:pPr>
            <a:r>
              <a:rPr lang="en-US" sz="2800" dirty="0">
                <a:solidFill>
                  <a:srgbClr val="383838"/>
                </a:solidFill>
                <a:latin typeface="PT Serif" pitchFamily="34" charset="0"/>
                <a:ea typeface="PT Serif" pitchFamily="34" charset="-122"/>
                <a:cs typeface="PT Serif" pitchFamily="34" charset="-120"/>
              </a:rPr>
              <a:t>2</a:t>
            </a:r>
            <a:endParaRPr lang="en-US" sz="2800" dirty="0"/>
          </a:p>
        </p:txBody>
      </p:sp>
      <p:sp>
        <p:nvSpPr>
          <p:cNvPr id="14" name="Text 10"/>
          <p:cNvSpPr/>
          <p:nvPr/>
        </p:nvSpPr>
        <p:spPr>
          <a:xfrm>
            <a:off x="2384941" y="4039910"/>
            <a:ext cx="2981563" cy="372666"/>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Thực hiện</a:t>
            </a:r>
            <a:endParaRPr lang="en-US" sz="2300" b="1" dirty="0"/>
          </a:p>
        </p:txBody>
      </p:sp>
      <p:sp>
        <p:nvSpPr>
          <p:cNvPr id="15" name="Text 11"/>
          <p:cNvSpPr/>
          <p:nvPr/>
        </p:nvSpPr>
        <p:spPr>
          <a:xfrm>
            <a:off x="2384941" y="4548783"/>
            <a:ext cx="5964079" cy="726758"/>
          </a:xfrm>
          <a:prstGeom prst="rect">
            <a:avLst/>
          </a:prstGeom>
          <a:noFill/>
          <a:ln/>
        </p:spPr>
        <p:txBody>
          <a:bodyPr wrap="square" lIns="0" tIns="0" rIns="0" bIns="0" rtlCol="0" anchor="t"/>
          <a:lstStyle/>
          <a:p>
            <a:pPr marL="0" indent="0" algn="l">
              <a:lnSpc>
                <a:spcPts val="2850"/>
              </a:lnSpc>
              <a:buNone/>
            </a:pPr>
            <a:r>
              <a:rPr lang="en-US" sz="1750" dirty="0">
                <a:solidFill>
                  <a:srgbClr val="383838"/>
                </a:solidFill>
                <a:latin typeface="DM Sans" pitchFamily="34" charset="0"/>
                <a:ea typeface="DM Sans" pitchFamily="34" charset="-122"/>
                <a:cs typeface="DM Sans" pitchFamily="34" charset="-120"/>
              </a:rPr>
              <a:t>Tuân thủ quy trình cắt, uốn, hàn an toàn. Sử dụng thiết bị đúng cách.</a:t>
            </a:r>
            <a:endParaRPr lang="en-US" sz="1750" dirty="0"/>
          </a:p>
        </p:txBody>
      </p:sp>
      <p:sp>
        <p:nvSpPr>
          <p:cNvPr id="16" name="Shape 12"/>
          <p:cNvSpPr/>
          <p:nvPr/>
        </p:nvSpPr>
        <p:spPr>
          <a:xfrm>
            <a:off x="1360646" y="6225421"/>
            <a:ext cx="794980" cy="30480"/>
          </a:xfrm>
          <a:prstGeom prst="roundRect">
            <a:avLst>
              <a:gd name="adj" fmla="val 111796"/>
            </a:avLst>
          </a:prstGeom>
          <a:solidFill>
            <a:srgbClr val="D8D4D4"/>
          </a:solidFill>
          <a:ln/>
        </p:spPr>
      </p:sp>
      <p:sp>
        <p:nvSpPr>
          <p:cNvPr id="17" name="Shape 13"/>
          <p:cNvSpPr/>
          <p:nvPr/>
        </p:nvSpPr>
        <p:spPr>
          <a:xfrm>
            <a:off x="880110" y="5985153"/>
            <a:ext cx="511016" cy="511016"/>
          </a:xfrm>
          <a:prstGeom prst="roundRect">
            <a:avLst>
              <a:gd name="adj" fmla="val 6668"/>
            </a:avLst>
          </a:prstGeom>
          <a:solidFill>
            <a:srgbClr val="F2EEEE"/>
          </a:solidFill>
          <a:ln/>
        </p:spPr>
      </p:sp>
      <p:sp>
        <p:nvSpPr>
          <p:cNvPr id="18" name="Text 14"/>
          <p:cNvSpPr/>
          <p:nvPr/>
        </p:nvSpPr>
        <p:spPr>
          <a:xfrm>
            <a:off x="1040249" y="6061710"/>
            <a:ext cx="190738" cy="357783"/>
          </a:xfrm>
          <a:prstGeom prst="rect">
            <a:avLst/>
          </a:prstGeom>
          <a:noFill/>
          <a:ln/>
        </p:spPr>
        <p:txBody>
          <a:bodyPr wrap="none" lIns="0" tIns="0" rIns="0" bIns="0" rtlCol="0" anchor="t"/>
          <a:lstStyle/>
          <a:p>
            <a:pPr marL="0" indent="0" algn="ctr">
              <a:lnSpc>
                <a:spcPts val="2800"/>
              </a:lnSpc>
              <a:buNone/>
            </a:pPr>
            <a:r>
              <a:rPr lang="en-US" sz="2800" dirty="0">
                <a:solidFill>
                  <a:srgbClr val="383838"/>
                </a:solidFill>
                <a:latin typeface="PT Serif" pitchFamily="34" charset="0"/>
                <a:ea typeface="PT Serif" pitchFamily="34" charset="-122"/>
                <a:cs typeface="PT Serif" pitchFamily="34" charset="-120"/>
              </a:rPr>
              <a:t>3</a:t>
            </a:r>
            <a:endParaRPr lang="en-US" sz="2800" dirty="0"/>
          </a:p>
        </p:txBody>
      </p:sp>
      <p:sp>
        <p:nvSpPr>
          <p:cNvPr id="19" name="Text 15"/>
          <p:cNvSpPr/>
          <p:nvPr/>
        </p:nvSpPr>
        <p:spPr>
          <a:xfrm>
            <a:off x="2384941" y="5956697"/>
            <a:ext cx="2981563" cy="372666"/>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Kiểm tra</a:t>
            </a:r>
            <a:endParaRPr lang="en-US" sz="2300" b="1" dirty="0"/>
          </a:p>
        </p:txBody>
      </p:sp>
      <p:sp>
        <p:nvSpPr>
          <p:cNvPr id="20" name="Text 16"/>
          <p:cNvSpPr/>
          <p:nvPr/>
        </p:nvSpPr>
        <p:spPr>
          <a:xfrm>
            <a:off x="2384941" y="6465570"/>
            <a:ext cx="5964079" cy="726758"/>
          </a:xfrm>
          <a:prstGeom prst="rect">
            <a:avLst/>
          </a:prstGeom>
          <a:noFill/>
          <a:ln/>
        </p:spPr>
        <p:txBody>
          <a:bodyPr wrap="square" lIns="0" tIns="0" rIns="0" bIns="0" rtlCol="0" anchor="t"/>
          <a:lstStyle/>
          <a:p>
            <a:pPr marL="0" indent="0" algn="l">
              <a:lnSpc>
                <a:spcPts val="2850"/>
              </a:lnSpc>
              <a:buNone/>
            </a:pPr>
            <a:r>
              <a:rPr lang="en-US" sz="1750" dirty="0">
                <a:solidFill>
                  <a:srgbClr val="383838"/>
                </a:solidFill>
                <a:latin typeface="DM Sans" pitchFamily="34" charset="0"/>
                <a:ea typeface="DM Sans" pitchFamily="34" charset="-122"/>
                <a:cs typeface="DM Sans" pitchFamily="34" charset="-120"/>
              </a:rPr>
              <a:t>Kiểm tra chất lượng sản phẩm và an toàn khu vực làm việc.</a:t>
            </a:r>
            <a:endParaRPr lang="en-US" sz="1750" dirty="0"/>
          </a:p>
        </p:txBody>
      </p:sp>
      <p:pic>
        <p:nvPicPr>
          <p:cNvPr id="21" name="Picture 20">
            <a:extLst>
              <a:ext uri="{FF2B5EF4-FFF2-40B4-BE49-F238E27FC236}">
                <a16:creationId xmlns:a16="http://schemas.microsoft.com/office/drawing/2014/main" id="{A4C6FD82-CCB1-642C-A2BD-1E0B3A22FA18}"/>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419469" y="580430"/>
            <a:ext cx="9791462" cy="690801"/>
          </a:xfrm>
          <a:prstGeom prst="rect">
            <a:avLst/>
          </a:prstGeom>
          <a:noFill/>
          <a:ln/>
        </p:spPr>
        <p:txBody>
          <a:bodyPr wrap="none" lIns="0" tIns="0" rIns="0" bIns="0" rtlCol="0" anchor="t"/>
          <a:lstStyle/>
          <a:p>
            <a:pPr marL="0" indent="0" algn="ctr">
              <a:lnSpc>
                <a:spcPts val="5400"/>
              </a:lnSpc>
              <a:buNone/>
            </a:pPr>
            <a:r>
              <a:rPr lang="en-US" sz="4400" b="1" dirty="0">
                <a:solidFill>
                  <a:srgbClr val="020202"/>
                </a:solidFill>
                <a:latin typeface="PT Serif" pitchFamily="34" charset="0"/>
                <a:ea typeface="PT Serif" pitchFamily="34" charset="-122"/>
                <a:cs typeface="PT Serif" pitchFamily="34" charset="-120"/>
              </a:rPr>
              <a:t>An toàn khi lắp đặt hệ thống cách nhiệt</a:t>
            </a:r>
            <a:endParaRPr lang="en-US" sz="4400" b="1" dirty="0"/>
          </a:p>
        </p:txBody>
      </p:sp>
      <p:pic>
        <p:nvPicPr>
          <p:cNvPr id="3" name="Image 0" descr="preencoded.png"/>
          <p:cNvPicPr>
            <a:picLocks noChangeAspect="1"/>
          </p:cNvPicPr>
          <p:nvPr/>
        </p:nvPicPr>
        <p:blipFill>
          <a:blip r:embed="rId3"/>
          <a:stretch>
            <a:fillRect/>
          </a:stretch>
        </p:blipFill>
        <p:spPr>
          <a:xfrm>
            <a:off x="4361855" y="1692235"/>
            <a:ext cx="5906691" cy="4090868"/>
          </a:xfrm>
          <a:prstGeom prst="rect">
            <a:avLst/>
          </a:prstGeom>
        </p:spPr>
      </p:pic>
      <p:sp>
        <p:nvSpPr>
          <p:cNvPr id="4" name="Text 1"/>
          <p:cNvSpPr/>
          <p:nvPr/>
        </p:nvSpPr>
        <p:spPr>
          <a:xfrm>
            <a:off x="1912535" y="6204107"/>
            <a:ext cx="2763203" cy="345400"/>
          </a:xfrm>
          <a:prstGeom prst="rect">
            <a:avLst/>
          </a:prstGeom>
          <a:noFill/>
          <a:ln/>
        </p:spPr>
        <p:txBody>
          <a:bodyPr wrap="none" lIns="0" tIns="0" rIns="0" bIns="0" rtlCol="0" anchor="t"/>
          <a:lstStyle/>
          <a:p>
            <a:pPr marL="0" indent="0">
              <a:lnSpc>
                <a:spcPts val="2700"/>
              </a:lnSpc>
              <a:buNone/>
            </a:pPr>
            <a:r>
              <a:rPr lang="en-US" sz="2150" b="1" dirty="0">
                <a:solidFill>
                  <a:srgbClr val="020202"/>
                </a:solidFill>
                <a:latin typeface="PT Serif" pitchFamily="34" charset="0"/>
                <a:ea typeface="PT Serif" pitchFamily="34" charset="-122"/>
                <a:cs typeface="PT Serif" pitchFamily="34" charset="-120"/>
              </a:rPr>
              <a:t>Nguy cơ</a:t>
            </a:r>
            <a:endParaRPr lang="en-US" sz="2150" b="1" dirty="0"/>
          </a:p>
        </p:txBody>
      </p:sp>
      <p:sp>
        <p:nvSpPr>
          <p:cNvPr id="5" name="Text 2"/>
          <p:cNvSpPr/>
          <p:nvPr/>
        </p:nvSpPr>
        <p:spPr>
          <a:xfrm>
            <a:off x="1459945" y="6633802"/>
            <a:ext cx="4042648" cy="673418"/>
          </a:xfrm>
          <a:prstGeom prst="rect">
            <a:avLst/>
          </a:prstGeom>
          <a:noFill/>
          <a:ln/>
        </p:spPr>
        <p:txBody>
          <a:bodyPr wrap="squar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Tiếp xúc với vật liệu sắc nhọn, </a:t>
            </a:r>
          </a:p>
          <a:p>
            <a:pPr marL="0" indent="0">
              <a:lnSpc>
                <a:spcPts val="2650"/>
              </a:lnSpc>
              <a:buNone/>
            </a:pPr>
            <a:r>
              <a:rPr lang="en-US" sz="1650" dirty="0" err="1">
                <a:solidFill>
                  <a:srgbClr val="383838"/>
                </a:solidFill>
                <a:latin typeface="DM Sans" pitchFamily="34" charset="0"/>
                <a:ea typeface="DM Sans" pitchFamily="34" charset="-122"/>
                <a:cs typeface="DM Sans" pitchFamily="34" charset="-120"/>
              </a:rPr>
              <a:t>hít</a:t>
            </a:r>
            <a:r>
              <a:rPr lang="en-US" sz="1650" dirty="0">
                <a:solidFill>
                  <a:srgbClr val="383838"/>
                </a:solidFill>
                <a:latin typeface="DM Sans" pitchFamily="34" charset="0"/>
                <a:ea typeface="DM Sans" pitchFamily="34" charset="-122"/>
                <a:cs typeface="DM Sans" pitchFamily="34" charset="-120"/>
              </a:rPr>
              <a:t> phải bụi từ vật liệu cách nhiệt.</a:t>
            </a:r>
            <a:endParaRPr lang="en-US" sz="1650" dirty="0"/>
          </a:p>
        </p:txBody>
      </p:sp>
      <p:sp>
        <p:nvSpPr>
          <p:cNvPr id="6" name="Text 3"/>
          <p:cNvSpPr/>
          <p:nvPr/>
        </p:nvSpPr>
        <p:spPr>
          <a:xfrm>
            <a:off x="6476439" y="6204107"/>
            <a:ext cx="2763203" cy="345400"/>
          </a:xfrm>
          <a:prstGeom prst="rect">
            <a:avLst/>
          </a:prstGeom>
          <a:noFill/>
          <a:ln/>
        </p:spPr>
        <p:txBody>
          <a:bodyPr wrap="none" lIns="0" tIns="0" rIns="0" bIns="0" rtlCol="0" anchor="t"/>
          <a:lstStyle/>
          <a:p>
            <a:pPr marL="0" indent="0">
              <a:lnSpc>
                <a:spcPts val="2700"/>
              </a:lnSpc>
              <a:buNone/>
            </a:pPr>
            <a:r>
              <a:rPr lang="en-US" sz="2150" b="1" dirty="0">
                <a:solidFill>
                  <a:srgbClr val="020202"/>
                </a:solidFill>
                <a:latin typeface="PT Serif" pitchFamily="34" charset="0"/>
                <a:ea typeface="PT Serif" pitchFamily="34" charset="-122"/>
                <a:cs typeface="PT Serif" pitchFamily="34" charset="-120"/>
              </a:rPr>
              <a:t>Biện pháp</a:t>
            </a:r>
            <a:endParaRPr lang="en-US" sz="2150" b="1" dirty="0"/>
          </a:p>
        </p:txBody>
      </p:sp>
      <p:sp>
        <p:nvSpPr>
          <p:cNvPr id="7" name="Text 4"/>
          <p:cNvSpPr/>
          <p:nvPr/>
        </p:nvSpPr>
        <p:spPr>
          <a:xfrm>
            <a:off x="6023849" y="6633802"/>
            <a:ext cx="4042648" cy="673418"/>
          </a:xfrm>
          <a:prstGeom prst="rect">
            <a:avLst/>
          </a:prstGeom>
          <a:noFill/>
          <a:ln/>
        </p:spPr>
        <p:txBody>
          <a:bodyPr wrap="squar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Sử dụng găng tay, khẩu trang. </a:t>
            </a:r>
          </a:p>
          <a:p>
            <a:pPr marL="0" indent="0">
              <a:lnSpc>
                <a:spcPts val="2650"/>
              </a:lnSpc>
              <a:buNone/>
            </a:pPr>
            <a:r>
              <a:rPr lang="en-US" sz="1650" dirty="0" err="1">
                <a:solidFill>
                  <a:srgbClr val="383838"/>
                </a:solidFill>
                <a:latin typeface="DM Sans" pitchFamily="34" charset="0"/>
                <a:ea typeface="DM Sans" pitchFamily="34" charset="-122"/>
                <a:cs typeface="DM Sans" pitchFamily="34" charset="-120"/>
              </a:rPr>
              <a:t>Đảm</a:t>
            </a:r>
            <a:r>
              <a:rPr lang="en-US" sz="1650" dirty="0">
                <a:solidFill>
                  <a:srgbClr val="383838"/>
                </a:solidFill>
                <a:latin typeface="DM Sans" pitchFamily="34" charset="0"/>
                <a:ea typeface="DM Sans" pitchFamily="34" charset="-122"/>
                <a:cs typeface="DM Sans" pitchFamily="34" charset="-120"/>
              </a:rPr>
              <a:t> bảo thông gió tốt khi làm việc.</a:t>
            </a:r>
            <a:endParaRPr lang="en-US" sz="1650" dirty="0"/>
          </a:p>
        </p:txBody>
      </p:sp>
      <p:sp>
        <p:nvSpPr>
          <p:cNvPr id="8" name="Text 5"/>
          <p:cNvSpPr/>
          <p:nvPr/>
        </p:nvSpPr>
        <p:spPr>
          <a:xfrm>
            <a:off x="11040342" y="6204107"/>
            <a:ext cx="2763203" cy="345400"/>
          </a:xfrm>
          <a:prstGeom prst="rect">
            <a:avLst/>
          </a:prstGeom>
          <a:noFill/>
          <a:ln/>
        </p:spPr>
        <p:txBody>
          <a:bodyPr wrap="none" lIns="0" tIns="0" rIns="0" bIns="0" rtlCol="0" anchor="t"/>
          <a:lstStyle/>
          <a:p>
            <a:pPr marL="0" indent="0">
              <a:lnSpc>
                <a:spcPts val="2700"/>
              </a:lnSpc>
              <a:buNone/>
            </a:pPr>
            <a:r>
              <a:rPr lang="en-US" sz="2150" b="1" dirty="0">
                <a:solidFill>
                  <a:srgbClr val="020202"/>
                </a:solidFill>
                <a:latin typeface="PT Serif" pitchFamily="34" charset="0"/>
                <a:ea typeface="PT Serif" pitchFamily="34" charset="-122"/>
                <a:cs typeface="PT Serif" pitchFamily="34" charset="-120"/>
              </a:rPr>
              <a:t>Quy trình</a:t>
            </a:r>
            <a:endParaRPr lang="en-US" sz="2150" b="1" dirty="0"/>
          </a:p>
        </p:txBody>
      </p:sp>
      <p:sp>
        <p:nvSpPr>
          <p:cNvPr id="9" name="Text 6"/>
          <p:cNvSpPr/>
          <p:nvPr/>
        </p:nvSpPr>
        <p:spPr>
          <a:xfrm>
            <a:off x="10587752" y="6633802"/>
            <a:ext cx="4042648" cy="673418"/>
          </a:xfrm>
          <a:prstGeom prst="rect">
            <a:avLst/>
          </a:prstGeom>
          <a:noFill/>
          <a:ln/>
        </p:spPr>
        <p:txBody>
          <a:bodyPr wrap="square" lIns="0" tIns="0" rIns="0" bIns="0" rtlCol="0" anchor="t"/>
          <a:lstStyle/>
          <a:p>
            <a:pPr marL="0" indent="0">
              <a:lnSpc>
                <a:spcPts val="2650"/>
              </a:lnSpc>
              <a:buNone/>
            </a:pPr>
            <a:r>
              <a:rPr lang="en-US" sz="1650" dirty="0">
                <a:solidFill>
                  <a:srgbClr val="383838"/>
                </a:solidFill>
                <a:latin typeface="DM Sans" pitchFamily="34" charset="0"/>
                <a:ea typeface="DM Sans" pitchFamily="34" charset="-122"/>
                <a:cs typeface="DM Sans" pitchFamily="34" charset="-120"/>
              </a:rPr>
              <a:t>Tuân thủ hướng dẫn lắp đặt, </a:t>
            </a:r>
          </a:p>
          <a:p>
            <a:pPr marL="0" indent="0">
              <a:lnSpc>
                <a:spcPts val="2650"/>
              </a:lnSpc>
              <a:buNone/>
            </a:pPr>
            <a:r>
              <a:rPr lang="en-US" sz="1650" dirty="0" err="1">
                <a:solidFill>
                  <a:srgbClr val="383838"/>
                </a:solidFill>
                <a:latin typeface="DM Sans" pitchFamily="34" charset="0"/>
                <a:ea typeface="DM Sans" pitchFamily="34" charset="-122"/>
                <a:cs typeface="DM Sans" pitchFamily="34" charset="-120"/>
              </a:rPr>
              <a:t>kiểm</a:t>
            </a:r>
            <a:r>
              <a:rPr lang="en-US" sz="1650" dirty="0">
                <a:solidFill>
                  <a:srgbClr val="383838"/>
                </a:solidFill>
                <a:latin typeface="DM Sans" pitchFamily="34" charset="0"/>
                <a:ea typeface="DM Sans" pitchFamily="34" charset="-122"/>
                <a:cs typeface="DM Sans" pitchFamily="34" charset="-120"/>
              </a:rPr>
              <a:t> tra kỹ lưỡng sau khi hoàn thành.</a:t>
            </a:r>
            <a:endParaRPr lang="en-US" sz="1650" dirty="0"/>
          </a:p>
        </p:txBody>
      </p:sp>
      <p:pic>
        <p:nvPicPr>
          <p:cNvPr id="10" name="Picture 9">
            <a:extLst>
              <a:ext uri="{FF2B5EF4-FFF2-40B4-BE49-F238E27FC236}">
                <a16:creationId xmlns:a16="http://schemas.microsoft.com/office/drawing/2014/main" id="{84BB3743-3EE5-4DD4-6D99-3351A6590FA0}"/>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148755" y="166886"/>
            <a:ext cx="4332891" cy="3245486"/>
          </a:xfrm>
          <a:prstGeom prst="rect">
            <a:avLst/>
          </a:prstGeom>
        </p:spPr>
      </p:pic>
      <p:sp>
        <p:nvSpPr>
          <p:cNvPr id="4" name="Text 0"/>
          <p:cNvSpPr/>
          <p:nvPr/>
        </p:nvSpPr>
        <p:spPr>
          <a:xfrm>
            <a:off x="2040374" y="3614738"/>
            <a:ext cx="10549652" cy="777597"/>
          </a:xfrm>
          <a:prstGeom prst="rect">
            <a:avLst/>
          </a:prstGeom>
          <a:noFill/>
          <a:ln/>
        </p:spPr>
        <p:txBody>
          <a:bodyPr wrap="none" lIns="0" tIns="0" rIns="0" bIns="0" rtlCol="0" anchor="t"/>
          <a:lstStyle/>
          <a:p>
            <a:pPr marL="0" indent="0" algn="ctr">
              <a:lnSpc>
                <a:spcPts val="6100"/>
              </a:lnSpc>
              <a:buNone/>
            </a:pPr>
            <a:r>
              <a:rPr lang="en-US" sz="4850" b="1" dirty="0">
                <a:solidFill>
                  <a:srgbClr val="020202"/>
                </a:solidFill>
                <a:latin typeface="PT Serif" pitchFamily="34" charset="0"/>
                <a:ea typeface="PT Serif" pitchFamily="34" charset="-122"/>
                <a:cs typeface="PT Serif" pitchFamily="34" charset="-120"/>
              </a:rPr>
              <a:t>An toàn khi lắp ráp hệ thống làm lạnh</a:t>
            </a:r>
            <a:endParaRPr lang="en-US" sz="4850" b="1" dirty="0"/>
          </a:p>
        </p:txBody>
      </p:sp>
      <p:pic>
        <p:nvPicPr>
          <p:cNvPr id="5" name="Image 2" descr="preencoded.png"/>
          <p:cNvPicPr>
            <a:picLocks noChangeAspect="1"/>
          </p:cNvPicPr>
          <p:nvPr/>
        </p:nvPicPr>
        <p:blipFill>
          <a:blip r:embed="rId4"/>
          <a:stretch>
            <a:fillRect/>
          </a:stretch>
        </p:blipFill>
        <p:spPr>
          <a:xfrm>
            <a:off x="829508" y="4747736"/>
            <a:ext cx="4323755" cy="947976"/>
          </a:xfrm>
          <a:prstGeom prst="rect">
            <a:avLst/>
          </a:prstGeom>
        </p:spPr>
      </p:pic>
      <p:sp>
        <p:nvSpPr>
          <p:cNvPr id="6" name="Text 1"/>
          <p:cNvSpPr/>
          <p:nvPr/>
        </p:nvSpPr>
        <p:spPr>
          <a:xfrm>
            <a:off x="1066443" y="6051113"/>
            <a:ext cx="3110746" cy="388858"/>
          </a:xfrm>
          <a:prstGeom prst="rect">
            <a:avLst/>
          </a:prstGeom>
          <a:noFill/>
          <a:ln/>
        </p:spPr>
        <p:txBody>
          <a:bodyPr wrap="none" lIns="0" tIns="0" rIns="0" bIns="0" rtlCol="0" anchor="t"/>
          <a:lstStyle/>
          <a:p>
            <a:pPr marL="0" indent="0" algn="l">
              <a:lnSpc>
                <a:spcPts val="3050"/>
              </a:lnSpc>
              <a:buNone/>
            </a:pPr>
            <a:r>
              <a:rPr lang="en-US" sz="2400" b="1" dirty="0">
                <a:solidFill>
                  <a:srgbClr val="383838"/>
                </a:solidFill>
                <a:latin typeface="PT Serif" pitchFamily="34" charset="0"/>
                <a:ea typeface="PT Serif" pitchFamily="34" charset="-122"/>
                <a:cs typeface="PT Serif" pitchFamily="34" charset="-120"/>
              </a:rPr>
              <a:t>Chuẩn bị</a:t>
            </a:r>
            <a:endParaRPr lang="en-US" sz="2400" b="1" dirty="0"/>
          </a:p>
        </p:txBody>
      </p:sp>
      <p:sp>
        <p:nvSpPr>
          <p:cNvPr id="7" name="Text 2"/>
          <p:cNvSpPr/>
          <p:nvPr/>
        </p:nvSpPr>
        <p:spPr>
          <a:xfrm>
            <a:off x="1066443" y="6582132"/>
            <a:ext cx="3849886" cy="758428"/>
          </a:xfrm>
          <a:prstGeom prst="rect">
            <a:avLst/>
          </a:prstGeom>
          <a:noFill/>
          <a:ln/>
        </p:spPr>
        <p:txBody>
          <a:bodyPr wrap="square" lIns="0" tIns="0" rIns="0" bIns="0" rtlCol="0" anchor="t"/>
          <a:lstStyle/>
          <a:p>
            <a:pPr marL="0" indent="0" algn="l">
              <a:lnSpc>
                <a:spcPts val="2950"/>
              </a:lnSpc>
              <a:buNone/>
            </a:pPr>
            <a:r>
              <a:rPr lang="en-US" sz="1850" dirty="0">
                <a:solidFill>
                  <a:srgbClr val="383838"/>
                </a:solidFill>
                <a:latin typeface="DM Sans" pitchFamily="34" charset="0"/>
                <a:ea typeface="DM Sans" pitchFamily="34" charset="-122"/>
                <a:cs typeface="DM Sans" pitchFamily="34" charset="-120"/>
              </a:rPr>
              <a:t>Kiểm tra linh kiện, đảm </a:t>
            </a:r>
            <a:r>
              <a:rPr lang="en-US" sz="1850" dirty="0" err="1">
                <a:solidFill>
                  <a:srgbClr val="383838"/>
                </a:solidFill>
                <a:latin typeface="DM Sans" pitchFamily="34" charset="0"/>
                <a:ea typeface="DM Sans" pitchFamily="34" charset="-122"/>
                <a:cs typeface="DM Sans" pitchFamily="34" charset="-120"/>
              </a:rPr>
              <a:t>bảo</a:t>
            </a:r>
            <a:r>
              <a:rPr lang="en-US" sz="1850" dirty="0">
                <a:solidFill>
                  <a:srgbClr val="383838"/>
                </a:solidFill>
                <a:latin typeface="DM Sans" pitchFamily="34" charset="0"/>
                <a:ea typeface="DM Sans" pitchFamily="34" charset="-122"/>
                <a:cs typeface="DM Sans" pitchFamily="34" charset="-120"/>
              </a:rPr>
              <a:t> </a:t>
            </a:r>
            <a:r>
              <a:rPr lang="en-US" sz="1850" dirty="0" err="1">
                <a:solidFill>
                  <a:srgbClr val="383838"/>
                </a:solidFill>
                <a:latin typeface="DM Sans" pitchFamily="34" charset="0"/>
                <a:ea typeface="DM Sans" pitchFamily="34" charset="-122"/>
                <a:cs typeface="DM Sans" pitchFamily="34" charset="-120"/>
              </a:rPr>
              <a:t>khu</a:t>
            </a:r>
            <a:r>
              <a:rPr lang="en-US" sz="1850" dirty="0">
                <a:solidFill>
                  <a:srgbClr val="383838"/>
                </a:solidFill>
                <a:latin typeface="DM Sans" pitchFamily="34" charset="0"/>
                <a:ea typeface="DM Sans" pitchFamily="34" charset="-122"/>
                <a:cs typeface="DM Sans" pitchFamily="34" charset="-120"/>
              </a:rPr>
              <a:t> vực làm việc sạch sẽ, an toàn.</a:t>
            </a:r>
            <a:endParaRPr lang="en-US" sz="1850" dirty="0"/>
          </a:p>
        </p:txBody>
      </p:sp>
      <p:pic>
        <p:nvPicPr>
          <p:cNvPr id="8" name="Image 3" descr="preencoded.png"/>
          <p:cNvPicPr>
            <a:picLocks noChangeAspect="1"/>
          </p:cNvPicPr>
          <p:nvPr/>
        </p:nvPicPr>
        <p:blipFill>
          <a:blip r:embed="rId5"/>
          <a:stretch>
            <a:fillRect/>
          </a:stretch>
        </p:blipFill>
        <p:spPr>
          <a:xfrm>
            <a:off x="5153263" y="4747736"/>
            <a:ext cx="4323755" cy="947976"/>
          </a:xfrm>
          <a:prstGeom prst="rect">
            <a:avLst/>
          </a:prstGeom>
        </p:spPr>
      </p:pic>
      <p:sp>
        <p:nvSpPr>
          <p:cNvPr id="9" name="Text 3"/>
          <p:cNvSpPr/>
          <p:nvPr/>
        </p:nvSpPr>
        <p:spPr>
          <a:xfrm>
            <a:off x="5872519" y="6051113"/>
            <a:ext cx="3110746" cy="388858"/>
          </a:xfrm>
          <a:prstGeom prst="rect">
            <a:avLst/>
          </a:prstGeom>
          <a:noFill/>
          <a:ln/>
        </p:spPr>
        <p:txBody>
          <a:bodyPr wrap="none" lIns="0" tIns="0" rIns="0" bIns="0" rtlCol="0" anchor="t"/>
          <a:lstStyle/>
          <a:p>
            <a:pPr marL="0" indent="0" algn="l">
              <a:lnSpc>
                <a:spcPts val="3050"/>
              </a:lnSpc>
              <a:buNone/>
            </a:pPr>
            <a:r>
              <a:rPr lang="en-US" sz="2400" b="1" dirty="0">
                <a:solidFill>
                  <a:srgbClr val="383838"/>
                </a:solidFill>
                <a:latin typeface="PT Serif" pitchFamily="34" charset="0"/>
                <a:ea typeface="PT Serif" pitchFamily="34" charset="-122"/>
                <a:cs typeface="PT Serif" pitchFamily="34" charset="-120"/>
              </a:rPr>
              <a:t>Lắp đặt</a:t>
            </a:r>
            <a:endParaRPr lang="en-US" sz="2400" b="1" dirty="0"/>
          </a:p>
        </p:txBody>
      </p:sp>
      <p:sp>
        <p:nvSpPr>
          <p:cNvPr id="10" name="Text 4"/>
          <p:cNvSpPr/>
          <p:nvPr/>
        </p:nvSpPr>
        <p:spPr>
          <a:xfrm>
            <a:off x="5872519" y="6557250"/>
            <a:ext cx="3849886" cy="758428"/>
          </a:xfrm>
          <a:prstGeom prst="rect">
            <a:avLst/>
          </a:prstGeom>
          <a:noFill/>
          <a:ln/>
        </p:spPr>
        <p:txBody>
          <a:bodyPr wrap="square" lIns="0" tIns="0" rIns="0" bIns="0" rtlCol="0" anchor="t"/>
          <a:lstStyle/>
          <a:p>
            <a:pPr marL="0" indent="0" algn="l">
              <a:lnSpc>
                <a:spcPts val="2950"/>
              </a:lnSpc>
              <a:buNone/>
            </a:pPr>
            <a:r>
              <a:rPr lang="en-US" sz="1850" dirty="0">
                <a:solidFill>
                  <a:srgbClr val="383838"/>
                </a:solidFill>
                <a:latin typeface="DM Sans" pitchFamily="34" charset="0"/>
                <a:ea typeface="DM Sans" pitchFamily="34" charset="-122"/>
                <a:cs typeface="DM Sans" pitchFamily="34" charset="-120"/>
              </a:rPr>
              <a:t>Tuân thủ quy trình kỹ thuật, </a:t>
            </a:r>
          </a:p>
          <a:p>
            <a:pPr marL="0" indent="0" algn="l">
              <a:lnSpc>
                <a:spcPts val="2950"/>
              </a:lnSpc>
              <a:buNone/>
            </a:pPr>
            <a:r>
              <a:rPr lang="en-US" sz="1850" dirty="0" err="1">
                <a:solidFill>
                  <a:srgbClr val="383838"/>
                </a:solidFill>
                <a:latin typeface="DM Sans" pitchFamily="34" charset="0"/>
                <a:ea typeface="DM Sans" pitchFamily="34" charset="-122"/>
                <a:cs typeface="DM Sans" pitchFamily="34" charset="-120"/>
              </a:rPr>
              <a:t>tránh</a:t>
            </a:r>
            <a:r>
              <a:rPr lang="en-US" sz="1850" dirty="0">
                <a:solidFill>
                  <a:srgbClr val="383838"/>
                </a:solidFill>
                <a:latin typeface="DM Sans" pitchFamily="34" charset="0"/>
                <a:ea typeface="DM Sans" pitchFamily="34" charset="-122"/>
                <a:cs typeface="DM Sans" pitchFamily="34" charset="-120"/>
              </a:rPr>
              <a:t> tiếp xúc với chất làm lạnh.</a:t>
            </a:r>
            <a:endParaRPr lang="en-US" sz="1850" dirty="0"/>
          </a:p>
        </p:txBody>
      </p:sp>
      <p:pic>
        <p:nvPicPr>
          <p:cNvPr id="11" name="Image 4" descr="preencoded.png"/>
          <p:cNvPicPr>
            <a:picLocks noChangeAspect="1"/>
          </p:cNvPicPr>
          <p:nvPr/>
        </p:nvPicPr>
        <p:blipFill>
          <a:blip r:embed="rId6"/>
          <a:stretch>
            <a:fillRect/>
          </a:stretch>
        </p:blipFill>
        <p:spPr>
          <a:xfrm>
            <a:off x="9477018" y="4747736"/>
            <a:ext cx="4323755" cy="947976"/>
          </a:xfrm>
          <a:prstGeom prst="rect">
            <a:avLst/>
          </a:prstGeom>
        </p:spPr>
      </p:pic>
      <p:sp>
        <p:nvSpPr>
          <p:cNvPr id="12" name="Text 5"/>
          <p:cNvSpPr/>
          <p:nvPr/>
        </p:nvSpPr>
        <p:spPr>
          <a:xfrm>
            <a:off x="10196273" y="6051113"/>
            <a:ext cx="3110746" cy="388858"/>
          </a:xfrm>
          <a:prstGeom prst="rect">
            <a:avLst/>
          </a:prstGeom>
          <a:noFill/>
          <a:ln/>
        </p:spPr>
        <p:txBody>
          <a:bodyPr wrap="none" lIns="0" tIns="0" rIns="0" bIns="0" rtlCol="0" anchor="t"/>
          <a:lstStyle/>
          <a:p>
            <a:pPr marL="0" indent="0" algn="l">
              <a:lnSpc>
                <a:spcPts val="3050"/>
              </a:lnSpc>
              <a:buNone/>
            </a:pPr>
            <a:r>
              <a:rPr lang="en-US" sz="2400" b="1" dirty="0">
                <a:solidFill>
                  <a:srgbClr val="383838"/>
                </a:solidFill>
                <a:latin typeface="PT Serif" pitchFamily="34" charset="0"/>
                <a:ea typeface="PT Serif" pitchFamily="34" charset="-122"/>
                <a:cs typeface="PT Serif" pitchFamily="34" charset="-120"/>
              </a:rPr>
              <a:t>Kiểm tra</a:t>
            </a:r>
            <a:endParaRPr lang="en-US" sz="2400" b="1" dirty="0"/>
          </a:p>
        </p:txBody>
      </p:sp>
      <p:sp>
        <p:nvSpPr>
          <p:cNvPr id="13" name="Text 6"/>
          <p:cNvSpPr/>
          <p:nvPr/>
        </p:nvSpPr>
        <p:spPr>
          <a:xfrm>
            <a:off x="10196273" y="6557250"/>
            <a:ext cx="3849886" cy="758428"/>
          </a:xfrm>
          <a:prstGeom prst="rect">
            <a:avLst/>
          </a:prstGeom>
          <a:noFill/>
          <a:ln/>
        </p:spPr>
        <p:txBody>
          <a:bodyPr wrap="square" lIns="0" tIns="0" rIns="0" bIns="0" rtlCol="0" anchor="t"/>
          <a:lstStyle/>
          <a:p>
            <a:pPr marL="0" indent="0" algn="l">
              <a:lnSpc>
                <a:spcPts val="2950"/>
              </a:lnSpc>
              <a:buNone/>
            </a:pPr>
            <a:r>
              <a:rPr lang="en-US" sz="1850" dirty="0">
                <a:solidFill>
                  <a:srgbClr val="383838"/>
                </a:solidFill>
                <a:latin typeface="DM Sans" pitchFamily="34" charset="0"/>
                <a:ea typeface="DM Sans" pitchFamily="34" charset="-122"/>
                <a:cs typeface="DM Sans" pitchFamily="34" charset="-120"/>
              </a:rPr>
              <a:t>Kiểm tra kỹ lưỡng các kết nối, </a:t>
            </a:r>
          </a:p>
          <a:p>
            <a:pPr marL="0" indent="0" algn="l">
              <a:lnSpc>
                <a:spcPts val="2950"/>
              </a:lnSpc>
              <a:buNone/>
            </a:pPr>
            <a:r>
              <a:rPr lang="en-US" sz="1850" dirty="0" err="1">
                <a:solidFill>
                  <a:srgbClr val="383838"/>
                </a:solidFill>
                <a:latin typeface="DM Sans" pitchFamily="34" charset="0"/>
                <a:ea typeface="DM Sans" pitchFamily="34" charset="-122"/>
                <a:cs typeface="DM Sans" pitchFamily="34" charset="-120"/>
              </a:rPr>
              <a:t>đảm</a:t>
            </a:r>
            <a:r>
              <a:rPr lang="en-US" sz="1850" dirty="0">
                <a:solidFill>
                  <a:srgbClr val="383838"/>
                </a:solidFill>
                <a:latin typeface="DM Sans" pitchFamily="34" charset="0"/>
                <a:ea typeface="DM Sans" pitchFamily="34" charset="-122"/>
                <a:cs typeface="DM Sans" pitchFamily="34" charset="-120"/>
              </a:rPr>
              <a:t> bảo không rò rỉ.</a:t>
            </a:r>
            <a:endParaRPr lang="en-US" sz="1850" dirty="0"/>
          </a:p>
        </p:txBody>
      </p:sp>
      <p:pic>
        <p:nvPicPr>
          <p:cNvPr id="14" name="Picture 13">
            <a:extLst>
              <a:ext uri="{FF2B5EF4-FFF2-40B4-BE49-F238E27FC236}">
                <a16:creationId xmlns:a16="http://schemas.microsoft.com/office/drawing/2014/main" id="{8FDAD9C8-C4D2-6F5A-3D32-E461551DFFA1}"/>
              </a:ext>
            </a:extLst>
          </p:cNvPr>
          <p:cNvPicPr>
            <a:picLocks noChangeAspect="1"/>
          </p:cNvPicPr>
          <p:nvPr/>
        </p:nvPicPr>
        <p:blipFill>
          <a:blip r:embed="rId7"/>
          <a:stretch>
            <a:fillRect/>
          </a:stretch>
        </p:blipFill>
        <p:spPr>
          <a:xfrm>
            <a:off x="12158504" y="7462854"/>
            <a:ext cx="2248995" cy="69640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8350" y="2796882"/>
            <a:ext cx="4457700" cy="4457700"/>
          </a:xfrm>
          <a:prstGeom prst="rect">
            <a:avLst/>
          </a:prstGeom>
        </p:spPr>
      </p:pic>
      <p:sp>
        <p:nvSpPr>
          <p:cNvPr id="3" name="Text 0"/>
          <p:cNvSpPr/>
          <p:nvPr/>
        </p:nvSpPr>
        <p:spPr>
          <a:xfrm>
            <a:off x="692825" y="544354"/>
            <a:ext cx="11033601" cy="1298972"/>
          </a:xfrm>
          <a:prstGeom prst="rect">
            <a:avLst/>
          </a:prstGeom>
          <a:noFill/>
          <a:ln/>
        </p:spPr>
        <p:txBody>
          <a:bodyPr wrap="square" lIns="0" tIns="0" rIns="0" bIns="0" rtlCol="0" anchor="t"/>
          <a:lstStyle/>
          <a:p>
            <a:pPr marL="0" indent="0">
              <a:lnSpc>
                <a:spcPts val="5100"/>
              </a:lnSpc>
              <a:buNone/>
            </a:pPr>
            <a:r>
              <a:rPr lang="en-US" sz="4800" b="1" dirty="0">
                <a:solidFill>
                  <a:srgbClr val="020202"/>
                </a:solidFill>
                <a:latin typeface="PT Serif" pitchFamily="34" charset="0"/>
                <a:ea typeface="PT Serif" pitchFamily="34" charset="-122"/>
                <a:cs typeface="PT Serif" pitchFamily="34" charset="-120"/>
              </a:rPr>
              <a:t>An toàn khi lắp </a:t>
            </a:r>
            <a:r>
              <a:rPr lang="en-US" sz="4800" b="1" dirty="0" err="1">
                <a:solidFill>
                  <a:srgbClr val="020202"/>
                </a:solidFill>
                <a:latin typeface="PT Serif" pitchFamily="34" charset="0"/>
                <a:ea typeface="PT Serif" pitchFamily="34" charset="-122"/>
                <a:cs typeface="PT Serif" pitchFamily="34" charset="-120"/>
              </a:rPr>
              <a:t>đặt</a:t>
            </a:r>
            <a:r>
              <a:rPr lang="en-US" sz="4800" b="1" dirty="0">
                <a:solidFill>
                  <a:srgbClr val="020202"/>
                </a:solidFill>
                <a:latin typeface="PT Serif" pitchFamily="34" charset="0"/>
                <a:ea typeface="PT Serif" pitchFamily="34" charset="-122"/>
                <a:cs typeface="PT Serif" pitchFamily="34" charset="-120"/>
              </a:rPr>
              <a:t> </a:t>
            </a:r>
          </a:p>
          <a:p>
            <a:pPr marL="0" indent="0">
              <a:lnSpc>
                <a:spcPts val="5100"/>
              </a:lnSpc>
              <a:buNone/>
            </a:pPr>
            <a:r>
              <a:rPr lang="en-US" sz="4800" b="1" dirty="0" err="1">
                <a:solidFill>
                  <a:srgbClr val="020202"/>
                </a:solidFill>
                <a:latin typeface="PT Serif" pitchFamily="34" charset="0"/>
                <a:ea typeface="PT Serif" pitchFamily="34" charset="-122"/>
                <a:cs typeface="PT Serif" pitchFamily="34" charset="-120"/>
              </a:rPr>
              <a:t>hệ</a:t>
            </a:r>
            <a:r>
              <a:rPr lang="en-US" sz="4800" b="1" dirty="0">
                <a:solidFill>
                  <a:srgbClr val="020202"/>
                </a:solidFill>
                <a:latin typeface="PT Serif" pitchFamily="34" charset="0"/>
                <a:ea typeface="PT Serif" pitchFamily="34" charset="-122"/>
                <a:cs typeface="PT Serif" pitchFamily="34" charset="-120"/>
              </a:rPr>
              <a:t> thống điện và điều khiển</a:t>
            </a:r>
            <a:endParaRPr lang="en-US" sz="4800" b="1" dirty="0"/>
          </a:p>
        </p:txBody>
      </p:sp>
      <p:pic>
        <p:nvPicPr>
          <p:cNvPr id="4" name="Image 1" descr="preencoded.png"/>
          <p:cNvPicPr>
            <a:picLocks noChangeAspect="1"/>
          </p:cNvPicPr>
          <p:nvPr/>
        </p:nvPicPr>
        <p:blipFill>
          <a:blip r:embed="rId4"/>
          <a:stretch>
            <a:fillRect/>
          </a:stretch>
        </p:blipFill>
        <p:spPr>
          <a:xfrm>
            <a:off x="2009159" y="3113707"/>
            <a:ext cx="494824" cy="494824"/>
          </a:xfrm>
          <a:prstGeom prst="rect">
            <a:avLst/>
          </a:prstGeom>
        </p:spPr>
      </p:pic>
      <p:sp>
        <p:nvSpPr>
          <p:cNvPr id="5" name="Text 1"/>
          <p:cNvSpPr/>
          <p:nvPr/>
        </p:nvSpPr>
        <p:spPr>
          <a:xfrm>
            <a:off x="2722592" y="3224435"/>
            <a:ext cx="2598063" cy="324683"/>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Ngắt điện</a:t>
            </a:r>
            <a:endParaRPr lang="en-US" sz="2800" b="1" dirty="0"/>
          </a:p>
        </p:txBody>
      </p:sp>
      <p:sp>
        <p:nvSpPr>
          <p:cNvPr id="6" name="Text 2"/>
          <p:cNvSpPr/>
          <p:nvPr/>
        </p:nvSpPr>
        <p:spPr>
          <a:xfrm>
            <a:off x="2722592" y="3549119"/>
            <a:ext cx="7758351" cy="316706"/>
          </a:xfrm>
          <a:prstGeom prst="rect">
            <a:avLst/>
          </a:prstGeom>
          <a:noFill/>
          <a:ln/>
        </p:spPr>
        <p:txBody>
          <a:bodyPr wrap="none" lIns="0" tIns="0" rIns="0" bIns="0" rtlCol="0" anchor="t"/>
          <a:lstStyle/>
          <a:p>
            <a:pPr marL="0" indent="0" algn="l">
              <a:lnSpc>
                <a:spcPts val="2450"/>
              </a:lnSpc>
              <a:buNone/>
            </a:pPr>
            <a:r>
              <a:rPr lang="en-US" dirty="0">
                <a:solidFill>
                  <a:srgbClr val="383838"/>
                </a:solidFill>
                <a:latin typeface="DM Sans" pitchFamily="34" charset="0"/>
                <a:ea typeface="DM Sans" pitchFamily="34" charset="-122"/>
                <a:cs typeface="DM Sans" pitchFamily="34" charset="-120"/>
              </a:rPr>
              <a:t>Đảm bảo ngắt nguồn điện trước khi làm việc với hệ thống.</a:t>
            </a:r>
            <a:endParaRPr lang="en-US" dirty="0"/>
          </a:p>
        </p:txBody>
      </p:sp>
      <p:pic>
        <p:nvPicPr>
          <p:cNvPr id="7" name="Image 2" descr="preencoded.png"/>
          <p:cNvPicPr>
            <a:picLocks noChangeAspect="1"/>
          </p:cNvPicPr>
          <p:nvPr/>
        </p:nvPicPr>
        <p:blipFill>
          <a:blip r:embed="rId5"/>
          <a:stretch>
            <a:fillRect/>
          </a:stretch>
        </p:blipFill>
        <p:spPr>
          <a:xfrm>
            <a:off x="2009159" y="4590321"/>
            <a:ext cx="494824" cy="494824"/>
          </a:xfrm>
          <a:prstGeom prst="rect">
            <a:avLst/>
          </a:prstGeom>
        </p:spPr>
      </p:pic>
      <p:sp>
        <p:nvSpPr>
          <p:cNvPr id="8" name="Text 3"/>
          <p:cNvSpPr/>
          <p:nvPr/>
        </p:nvSpPr>
        <p:spPr>
          <a:xfrm>
            <a:off x="2722592" y="4701048"/>
            <a:ext cx="2598063" cy="324683"/>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Bảo hộ</a:t>
            </a:r>
            <a:endParaRPr lang="en-US" sz="2800" b="1" dirty="0"/>
          </a:p>
        </p:txBody>
      </p:sp>
      <p:sp>
        <p:nvSpPr>
          <p:cNvPr id="9" name="Text 4"/>
          <p:cNvSpPr/>
          <p:nvPr/>
        </p:nvSpPr>
        <p:spPr>
          <a:xfrm>
            <a:off x="2722592" y="5025732"/>
            <a:ext cx="7758351" cy="316706"/>
          </a:xfrm>
          <a:prstGeom prst="rect">
            <a:avLst/>
          </a:prstGeom>
          <a:noFill/>
          <a:ln/>
        </p:spPr>
        <p:txBody>
          <a:bodyPr wrap="none" lIns="0" tIns="0" rIns="0" bIns="0" rtlCol="0" anchor="t"/>
          <a:lstStyle/>
          <a:p>
            <a:pPr marL="0" indent="0" algn="l">
              <a:lnSpc>
                <a:spcPts val="2450"/>
              </a:lnSpc>
              <a:buNone/>
            </a:pPr>
            <a:r>
              <a:rPr lang="en-US" dirty="0">
                <a:solidFill>
                  <a:srgbClr val="383838"/>
                </a:solidFill>
                <a:latin typeface="DM Sans" pitchFamily="34" charset="0"/>
                <a:ea typeface="DM Sans" pitchFamily="34" charset="-122"/>
                <a:cs typeface="DM Sans" pitchFamily="34" charset="-120"/>
              </a:rPr>
              <a:t>Sử dụng găng tay cách điện và các thiết bị bảo hộ khác.</a:t>
            </a:r>
            <a:endParaRPr lang="en-US" dirty="0"/>
          </a:p>
        </p:txBody>
      </p:sp>
      <p:pic>
        <p:nvPicPr>
          <p:cNvPr id="10" name="Image 3" descr="preencoded.png"/>
          <p:cNvPicPr>
            <a:picLocks noChangeAspect="1"/>
          </p:cNvPicPr>
          <p:nvPr/>
        </p:nvPicPr>
        <p:blipFill>
          <a:blip r:embed="rId6"/>
          <a:stretch>
            <a:fillRect/>
          </a:stretch>
        </p:blipFill>
        <p:spPr>
          <a:xfrm>
            <a:off x="2009159" y="6229275"/>
            <a:ext cx="494824" cy="494824"/>
          </a:xfrm>
          <a:prstGeom prst="rect">
            <a:avLst/>
          </a:prstGeom>
        </p:spPr>
      </p:pic>
      <p:sp>
        <p:nvSpPr>
          <p:cNvPr id="11" name="Text 5"/>
          <p:cNvSpPr/>
          <p:nvPr/>
        </p:nvSpPr>
        <p:spPr>
          <a:xfrm>
            <a:off x="2722592" y="6340003"/>
            <a:ext cx="2598063" cy="324683"/>
          </a:xfrm>
          <a:prstGeom prst="rect">
            <a:avLst/>
          </a:prstGeom>
          <a:noFill/>
          <a:ln/>
        </p:spPr>
        <p:txBody>
          <a:bodyPr wrap="none" lIns="0" tIns="0" rIns="0" bIns="0" rtlCol="0" anchor="t"/>
          <a:lstStyle/>
          <a:p>
            <a:pPr marL="0" indent="0" algn="l">
              <a:lnSpc>
                <a:spcPts val="2550"/>
              </a:lnSpc>
              <a:buNone/>
            </a:pPr>
            <a:r>
              <a:rPr lang="en-US" sz="2800" b="1" dirty="0">
                <a:solidFill>
                  <a:srgbClr val="383838"/>
                </a:solidFill>
                <a:latin typeface="PT Serif" pitchFamily="34" charset="0"/>
                <a:ea typeface="PT Serif" pitchFamily="34" charset="-122"/>
                <a:cs typeface="PT Serif" pitchFamily="34" charset="-120"/>
              </a:rPr>
              <a:t>Kiểm tra</a:t>
            </a:r>
            <a:endParaRPr lang="en-US" sz="2800" b="1" dirty="0"/>
          </a:p>
        </p:txBody>
      </p:sp>
      <p:sp>
        <p:nvSpPr>
          <p:cNvPr id="12" name="Text 6"/>
          <p:cNvSpPr/>
          <p:nvPr/>
        </p:nvSpPr>
        <p:spPr>
          <a:xfrm>
            <a:off x="2722592" y="6664686"/>
            <a:ext cx="7758351" cy="316706"/>
          </a:xfrm>
          <a:prstGeom prst="rect">
            <a:avLst/>
          </a:prstGeom>
          <a:noFill/>
          <a:ln/>
        </p:spPr>
        <p:txBody>
          <a:bodyPr wrap="none" lIns="0" tIns="0" rIns="0" bIns="0" rtlCol="0" anchor="t"/>
          <a:lstStyle/>
          <a:p>
            <a:pPr marL="0" indent="0" algn="l">
              <a:lnSpc>
                <a:spcPts val="2450"/>
              </a:lnSpc>
              <a:buNone/>
            </a:pPr>
            <a:r>
              <a:rPr lang="en-US" dirty="0">
                <a:solidFill>
                  <a:srgbClr val="383838"/>
                </a:solidFill>
                <a:latin typeface="DM Sans" pitchFamily="34" charset="0"/>
                <a:ea typeface="DM Sans" pitchFamily="34" charset="-122"/>
                <a:cs typeface="DM Sans" pitchFamily="34" charset="-120"/>
              </a:rPr>
              <a:t>Kiểm tra kỹ lưỡng các kết nối trước khi cấp điện.</a:t>
            </a:r>
            <a:endParaRPr lang="en-US" dirty="0"/>
          </a:p>
        </p:txBody>
      </p:sp>
      <p:pic>
        <p:nvPicPr>
          <p:cNvPr id="13" name="Picture 12">
            <a:extLst>
              <a:ext uri="{FF2B5EF4-FFF2-40B4-BE49-F238E27FC236}">
                <a16:creationId xmlns:a16="http://schemas.microsoft.com/office/drawing/2014/main" id="{62889A92-65DF-5F08-1A44-B56871F8BEC0}"/>
              </a:ext>
            </a:extLst>
          </p:cNvPr>
          <p:cNvPicPr>
            <a:picLocks noChangeAspect="1"/>
          </p:cNvPicPr>
          <p:nvPr/>
        </p:nvPicPr>
        <p:blipFill>
          <a:blip r:embed="rId7"/>
          <a:stretch>
            <a:fillRect/>
          </a:stretch>
        </p:blipFill>
        <p:spPr>
          <a:xfrm>
            <a:off x="12158504" y="7462854"/>
            <a:ext cx="2248995" cy="6964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80068" y="0"/>
            <a:ext cx="3247752" cy="3247752"/>
          </a:xfrm>
          <a:prstGeom prst="rect">
            <a:avLst/>
          </a:prstGeom>
        </p:spPr>
      </p:pic>
      <p:sp>
        <p:nvSpPr>
          <p:cNvPr id="3" name="Text 0"/>
          <p:cNvSpPr/>
          <p:nvPr/>
        </p:nvSpPr>
        <p:spPr>
          <a:xfrm>
            <a:off x="2753457" y="3147620"/>
            <a:ext cx="9700974" cy="786051"/>
          </a:xfrm>
          <a:prstGeom prst="rect">
            <a:avLst/>
          </a:prstGeom>
          <a:noFill/>
          <a:ln/>
        </p:spPr>
        <p:txBody>
          <a:bodyPr wrap="none" lIns="0" tIns="0" rIns="0" bIns="0" rtlCol="0" anchor="t"/>
          <a:lstStyle/>
          <a:p>
            <a:pPr marL="0" indent="0" algn="ctr">
              <a:lnSpc>
                <a:spcPts val="6150"/>
              </a:lnSpc>
              <a:buNone/>
            </a:pPr>
            <a:r>
              <a:rPr lang="en-US" sz="5400" b="1" dirty="0">
                <a:solidFill>
                  <a:srgbClr val="020202"/>
                </a:solidFill>
                <a:latin typeface="PT Serif" pitchFamily="34" charset="0"/>
                <a:ea typeface="PT Serif" pitchFamily="34" charset="-122"/>
                <a:cs typeface="PT Serif" pitchFamily="34" charset="-120"/>
              </a:rPr>
              <a:t>An toàn khi kiểm tra và hiệu chỉnh</a:t>
            </a:r>
            <a:endParaRPr lang="en-US" sz="5400" b="1" dirty="0"/>
          </a:p>
        </p:txBody>
      </p:sp>
      <p:sp>
        <p:nvSpPr>
          <p:cNvPr id="4" name="Shape 1"/>
          <p:cNvSpPr/>
          <p:nvPr/>
        </p:nvSpPr>
        <p:spPr>
          <a:xfrm>
            <a:off x="838438" y="4805243"/>
            <a:ext cx="12953524" cy="2758916"/>
          </a:xfrm>
          <a:prstGeom prst="roundRect">
            <a:avLst>
              <a:gd name="adj" fmla="val 1303"/>
            </a:avLst>
          </a:prstGeom>
          <a:noFill/>
          <a:ln w="7620">
            <a:solidFill>
              <a:srgbClr val="000000">
                <a:alpha val="8000"/>
              </a:srgbClr>
            </a:solidFill>
            <a:prstDash val="solid"/>
          </a:ln>
        </p:spPr>
      </p:sp>
      <p:sp>
        <p:nvSpPr>
          <p:cNvPr id="5" name="Shape 2"/>
          <p:cNvSpPr/>
          <p:nvPr/>
        </p:nvSpPr>
        <p:spPr>
          <a:xfrm>
            <a:off x="846058" y="4812863"/>
            <a:ext cx="12936974" cy="685919"/>
          </a:xfrm>
          <a:prstGeom prst="rect">
            <a:avLst/>
          </a:prstGeom>
          <a:solidFill>
            <a:srgbClr val="FFFFFF">
              <a:alpha val="4000"/>
            </a:srgbClr>
          </a:solidFill>
          <a:ln/>
        </p:spPr>
        <p:txBody>
          <a:bodyPr/>
          <a:lstStyle/>
          <a:p>
            <a:endParaRPr lang="en-US" dirty="0"/>
          </a:p>
        </p:txBody>
      </p:sp>
      <p:sp>
        <p:nvSpPr>
          <p:cNvPr id="6" name="Text 3"/>
          <p:cNvSpPr/>
          <p:nvPr/>
        </p:nvSpPr>
        <p:spPr>
          <a:xfrm>
            <a:off x="1087041" y="4964192"/>
            <a:ext cx="3828931" cy="383262"/>
          </a:xfrm>
          <a:prstGeom prst="rect">
            <a:avLst/>
          </a:prstGeom>
          <a:noFill/>
          <a:ln/>
        </p:spPr>
        <p:txBody>
          <a:bodyPr wrap="none" lIns="0" tIns="0" rIns="0" bIns="0" rtlCol="0" anchor="t"/>
          <a:lstStyle/>
          <a:p>
            <a:pPr marL="0" indent="0">
              <a:lnSpc>
                <a:spcPts val="3000"/>
              </a:lnSpc>
              <a:buNone/>
            </a:pPr>
            <a:r>
              <a:rPr lang="en-US" sz="1850" b="1" dirty="0" err="1">
                <a:solidFill>
                  <a:srgbClr val="383838"/>
                </a:solidFill>
                <a:latin typeface="DM Sans" pitchFamily="34" charset="0"/>
              </a:rPr>
              <a:t>Công</a:t>
            </a:r>
            <a:r>
              <a:rPr lang="en-US" sz="1850" b="1" dirty="0">
                <a:solidFill>
                  <a:srgbClr val="383838"/>
                </a:solidFill>
                <a:latin typeface="DM Sans" pitchFamily="34" charset="0"/>
              </a:rPr>
              <a:t> </a:t>
            </a:r>
            <a:r>
              <a:rPr lang="en-US" sz="1850" b="1" dirty="0" err="1">
                <a:solidFill>
                  <a:srgbClr val="383838"/>
                </a:solidFill>
                <a:latin typeface="DM Sans" pitchFamily="34" charset="0"/>
              </a:rPr>
              <a:t>đoạn</a:t>
            </a:r>
            <a:endParaRPr lang="en-US" sz="1850" b="1" dirty="0"/>
          </a:p>
        </p:txBody>
      </p:sp>
      <p:sp>
        <p:nvSpPr>
          <p:cNvPr id="7" name="Text 4"/>
          <p:cNvSpPr/>
          <p:nvPr/>
        </p:nvSpPr>
        <p:spPr>
          <a:xfrm>
            <a:off x="5402699" y="4964192"/>
            <a:ext cx="3825121" cy="383262"/>
          </a:xfrm>
          <a:prstGeom prst="rect">
            <a:avLst/>
          </a:prstGeom>
          <a:noFill/>
          <a:ln/>
        </p:spPr>
        <p:txBody>
          <a:bodyPr wrap="none" lIns="0" tIns="0" rIns="0" bIns="0" rtlCol="0" anchor="t"/>
          <a:lstStyle/>
          <a:p>
            <a:pPr marL="0" indent="0">
              <a:lnSpc>
                <a:spcPts val="3000"/>
              </a:lnSpc>
              <a:buNone/>
            </a:pPr>
            <a:r>
              <a:rPr lang="en-US" sz="1850" b="1" dirty="0">
                <a:solidFill>
                  <a:srgbClr val="383838"/>
                </a:solidFill>
                <a:latin typeface="DM Sans" pitchFamily="34" charset="0"/>
                <a:ea typeface="DM Sans" pitchFamily="34" charset="-122"/>
                <a:cs typeface="DM Sans" pitchFamily="34" charset="-120"/>
              </a:rPr>
              <a:t>Nguy cơ</a:t>
            </a:r>
            <a:endParaRPr lang="en-US" sz="1850" b="1" dirty="0"/>
          </a:p>
        </p:txBody>
      </p:sp>
      <p:sp>
        <p:nvSpPr>
          <p:cNvPr id="8" name="Text 5"/>
          <p:cNvSpPr/>
          <p:nvPr/>
        </p:nvSpPr>
        <p:spPr>
          <a:xfrm>
            <a:off x="9714548" y="4964192"/>
            <a:ext cx="3828931" cy="383262"/>
          </a:xfrm>
          <a:prstGeom prst="rect">
            <a:avLst/>
          </a:prstGeom>
          <a:noFill/>
          <a:ln/>
        </p:spPr>
        <p:txBody>
          <a:bodyPr wrap="none" lIns="0" tIns="0" rIns="0" bIns="0" rtlCol="0" anchor="t"/>
          <a:lstStyle/>
          <a:p>
            <a:pPr marL="0" indent="0">
              <a:lnSpc>
                <a:spcPts val="3000"/>
              </a:lnSpc>
              <a:buNone/>
            </a:pPr>
            <a:r>
              <a:rPr lang="en-US" sz="1850" b="1" dirty="0">
                <a:solidFill>
                  <a:srgbClr val="383838"/>
                </a:solidFill>
                <a:latin typeface="DM Sans" pitchFamily="34" charset="0"/>
                <a:ea typeface="DM Sans" pitchFamily="34" charset="-122"/>
                <a:cs typeface="DM Sans" pitchFamily="34" charset="-120"/>
              </a:rPr>
              <a:t>Biện pháp an toàn</a:t>
            </a:r>
            <a:endParaRPr lang="en-US" sz="1850" b="1" dirty="0"/>
          </a:p>
        </p:txBody>
      </p:sp>
      <p:sp>
        <p:nvSpPr>
          <p:cNvPr id="9" name="Shape 6"/>
          <p:cNvSpPr/>
          <p:nvPr/>
        </p:nvSpPr>
        <p:spPr>
          <a:xfrm>
            <a:off x="846058" y="5498783"/>
            <a:ext cx="12936974" cy="685919"/>
          </a:xfrm>
          <a:prstGeom prst="rect">
            <a:avLst/>
          </a:prstGeom>
          <a:solidFill>
            <a:srgbClr val="000000">
              <a:alpha val="4000"/>
            </a:srgbClr>
          </a:solidFill>
          <a:ln/>
        </p:spPr>
      </p:sp>
      <p:sp>
        <p:nvSpPr>
          <p:cNvPr id="10" name="Text 7"/>
          <p:cNvSpPr/>
          <p:nvPr/>
        </p:nvSpPr>
        <p:spPr>
          <a:xfrm>
            <a:off x="1087041" y="5650111"/>
            <a:ext cx="382893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Kiểm tra nhiệt độ</a:t>
            </a:r>
            <a:endParaRPr lang="en-US" sz="1850" dirty="0"/>
          </a:p>
        </p:txBody>
      </p:sp>
      <p:sp>
        <p:nvSpPr>
          <p:cNvPr id="11" name="Text 8"/>
          <p:cNvSpPr/>
          <p:nvPr/>
        </p:nvSpPr>
        <p:spPr>
          <a:xfrm>
            <a:off x="5402699" y="5650111"/>
            <a:ext cx="382512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Bỏng lạnh</a:t>
            </a:r>
            <a:endParaRPr lang="en-US" sz="1850" dirty="0"/>
          </a:p>
        </p:txBody>
      </p:sp>
      <p:sp>
        <p:nvSpPr>
          <p:cNvPr id="12" name="Text 9"/>
          <p:cNvSpPr/>
          <p:nvPr/>
        </p:nvSpPr>
        <p:spPr>
          <a:xfrm>
            <a:off x="9714548" y="5650111"/>
            <a:ext cx="382893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Sử dụng găng tay bảo hộ</a:t>
            </a:r>
            <a:endParaRPr lang="en-US" sz="1850" dirty="0"/>
          </a:p>
        </p:txBody>
      </p:sp>
      <p:sp>
        <p:nvSpPr>
          <p:cNvPr id="13" name="Shape 10"/>
          <p:cNvSpPr/>
          <p:nvPr/>
        </p:nvSpPr>
        <p:spPr>
          <a:xfrm>
            <a:off x="846058" y="6184702"/>
            <a:ext cx="12936974" cy="685919"/>
          </a:xfrm>
          <a:prstGeom prst="rect">
            <a:avLst/>
          </a:prstGeom>
          <a:solidFill>
            <a:srgbClr val="FFFFFF">
              <a:alpha val="4000"/>
            </a:srgbClr>
          </a:solidFill>
          <a:ln/>
        </p:spPr>
      </p:sp>
      <p:sp>
        <p:nvSpPr>
          <p:cNvPr id="14" name="Text 11"/>
          <p:cNvSpPr/>
          <p:nvPr/>
        </p:nvSpPr>
        <p:spPr>
          <a:xfrm>
            <a:off x="1087041" y="6336030"/>
            <a:ext cx="382893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Hiệu chỉnh điện</a:t>
            </a:r>
            <a:endParaRPr lang="en-US" sz="1850" dirty="0"/>
          </a:p>
        </p:txBody>
      </p:sp>
      <p:sp>
        <p:nvSpPr>
          <p:cNvPr id="15" name="Text 12"/>
          <p:cNvSpPr/>
          <p:nvPr/>
        </p:nvSpPr>
        <p:spPr>
          <a:xfrm>
            <a:off x="5402699" y="6336030"/>
            <a:ext cx="382512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Điện giật</a:t>
            </a:r>
            <a:endParaRPr lang="en-US" sz="1850" dirty="0"/>
          </a:p>
        </p:txBody>
      </p:sp>
      <p:sp>
        <p:nvSpPr>
          <p:cNvPr id="16" name="Text 13"/>
          <p:cNvSpPr/>
          <p:nvPr/>
        </p:nvSpPr>
        <p:spPr>
          <a:xfrm>
            <a:off x="9714548" y="6336030"/>
            <a:ext cx="382893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Sử dụng dụng cụ cách điện</a:t>
            </a:r>
            <a:endParaRPr lang="en-US" sz="1850" dirty="0"/>
          </a:p>
        </p:txBody>
      </p:sp>
      <p:sp>
        <p:nvSpPr>
          <p:cNvPr id="17" name="Shape 14"/>
          <p:cNvSpPr/>
          <p:nvPr/>
        </p:nvSpPr>
        <p:spPr>
          <a:xfrm>
            <a:off x="846058" y="6870621"/>
            <a:ext cx="12936974" cy="685919"/>
          </a:xfrm>
          <a:prstGeom prst="rect">
            <a:avLst/>
          </a:prstGeom>
          <a:solidFill>
            <a:srgbClr val="000000">
              <a:alpha val="4000"/>
            </a:srgbClr>
          </a:solidFill>
          <a:ln/>
        </p:spPr>
      </p:sp>
      <p:sp>
        <p:nvSpPr>
          <p:cNvPr id="18" name="Text 15"/>
          <p:cNvSpPr/>
          <p:nvPr/>
        </p:nvSpPr>
        <p:spPr>
          <a:xfrm>
            <a:off x="1087041" y="7021949"/>
            <a:ext cx="382893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Kiểm tra áp suất</a:t>
            </a:r>
            <a:endParaRPr lang="en-US" sz="1850" dirty="0"/>
          </a:p>
        </p:txBody>
      </p:sp>
      <p:sp>
        <p:nvSpPr>
          <p:cNvPr id="19" name="Text 16"/>
          <p:cNvSpPr/>
          <p:nvPr/>
        </p:nvSpPr>
        <p:spPr>
          <a:xfrm>
            <a:off x="5402699" y="7021949"/>
            <a:ext cx="382512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Nổ</a:t>
            </a:r>
            <a:endParaRPr lang="en-US" sz="1850" dirty="0"/>
          </a:p>
        </p:txBody>
      </p:sp>
      <p:sp>
        <p:nvSpPr>
          <p:cNvPr id="20" name="Text 17"/>
          <p:cNvSpPr/>
          <p:nvPr/>
        </p:nvSpPr>
        <p:spPr>
          <a:xfrm>
            <a:off x="9714548" y="7021949"/>
            <a:ext cx="3828931" cy="383262"/>
          </a:xfrm>
          <a:prstGeom prst="rect">
            <a:avLst/>
          </a:prstGeom>
          <a:noFill/>
          <a:ln/>
        </p:spPr>
        <p:txBody>
          <a:bodyPr wrap="none" lIns="0" tIns="0" rIns="0" bIns="0" rtlCol="0" anchor="t"/>
          <a:lstStyle/>
          <a:p>
            <a:pPr marL="0" indent="0">
              <a:lnSpc>
                <a:spcPts val="3000"/>
              </a:lnSpc>
              <a:buNone/>
            </a:pPr>
            <a:r>
              <a:rPr lang="en-US" sz="1850" dirty="0">
                <a:solidFill>
                  <a:srgbClr val="383838"/>
                </a:solidFill>
                <a:latin typeface="DM Sans" pitchFamily="34" charset="0"/>
                <a:ea typeface="DM Sans" pitchFamily="34" charset="-122"/>
                <a:cs typeface="DM Sans" pitchFamily="34" charset="-120"/>
              </a:rPr>
              <a:t>Tuân thủ quy trình an toàn</a:t>
            </a:r>
            <a:endParaRPr lang="en-US" sz="1850" dirty="0"/>
          </a:p>
        </p:txBody>
      </p:sp>
      <p:pic>
        <p:nvPicPr>
          <p:cNvPr id="21" name="Picture 20">
            <a:extLst>
              <a:ext uri="{FF2B5EF4-FFF2-40B4-BE49-F238E27FC236}">
                <a16:creationId xmlns:a16="http://schemas.microsoft.com/office/drawing/2014/main" id="{571B03BA-3D92-7FB7-3509-E7BDE68F8959}"/>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524797" y="-25956"/>
            <a:ext cx="3723442" cy="3723442"/>
          </a:xfrm>
          <a:prstGeom prst="rect">
            <a:avLst/>
          </a:prstGeom>
        </p:spPr>
      </p:pic>
      <p:sp>
        <p:nvSpPr>
          <p:cNvPr id="3" name="Text 0"/>
          <p:cNvSpPr/>
          <p:nvPr/>
        </p:nvSpPr>
        <p:spPr>
          <a:xfrm>
            <a:off x="2234863" y="3486918"/>
            <a:ext cx="10160675"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An toàn khi hoàn thiện và đóng gói</a:t>
            </a:r>
            <a:endParaRPr lang="en-US" sz="5100" b="1" dirty="0"/>
          </a:p>
        </p:txBody>
      </p:sp>
      <p:sp>
        <p:nvSpPr>
          <p:cNvPr id="4" name="Shape 1"/>
          <p:cNvSpPr/>
          <p:nvPr/>
        </p:nvSpPr>
        <p:spPr>
          <a:xfrm>
            <a:off x="1245394" y="5041462"/>
            <a:ext cx="555427" cy="555427"/>
          </a:xfrm>
          <a:prstGeom prst="roundRect">
            <a:avLst>
              <a:gd name="adj" fmla="val 6668"/>
            </a:avLst>
          </a:prstGeom>
          <a:solidFill>
            <a:srgbClr val="F2EEEE"/>
          </a:solidFill>
          <a:ln/>
        </p:spPr>
      </p:sp>
      <p:sp>
        <p:nvSpPr>
          <p:cNvPr id="5" name="Text 2"/>
          <p:cNvSpPr/>
          <p:nvPr/>
        </p:nvSpPr>
        <p:spPr>
          <a:xfrm>
            <a:off x="1419463" y="512468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2047637" y="504146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Vệ sinh</a:t>
            </a:r>
            <a:endParaRPr lang="en-US" sz="2550" b="1" dirty="0"/>
          </a:p>
        </p:txBody>
      </p:sp>
      <p:sp>
        <p:nvSpPr>
          <p:cNvPr id="7" name="Text 4"/>
          <p:cNvSpPr/>
          <p:nvPr/>
        </p:nvSpPr>
        <p:spPr>
          <a:xfrm>
            <a:off x="2047637" y="5594627"/>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Sử dụng chất tẩy rửa an toàn, đeo găng tay và khẩu trang.</a:t>
            </a:r>
            <a:endParaRPr lang="en-US" sz="1900" dirty="0"/>
          </a:p>
        </p:txBody>
      </p:sp>
      <p:sp>
        <p:nvSpPr>
          <p:cNvPr id="8" name="Shape 5"/>
          <p:cNvSpPr/>
          <p:nvPr/>
        </p:nvSpPr>
        <p:spPr>
          <a:xfrm>
            <a:off x="5628441" y="5041462"/>
            <a:ext cx="555427" cy="555427"/>
          </a:xfrm>
          <a:prstGeom prst="roundRect">
            <a:avLst>
              <a:gd name="adj" fmla="val 6668"/>
            </a:avLst>
          </a:prstGeom>
          <a:solidFill>
            <a:srgbClr val="F2EEEE"/>
          </a:solidFill>
          <a:ln/>
        </p:spPr>
      </p:sp>
      <p:sp>
        <p:nvSpPr>
          <p:cNvPr id="9" name="Text 6"/>
          <p:cNvSpPr/>
          <p:nvPr/>
        </p:nvSpPr>
        <p:spPr>
          <a:xfrm>
            <a:off x="5802511" y="512468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430685" y="504146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Kiểm tra cuối</a:t>
            </a:r>
            <a:endParaRPr lang="en-US" sz="2550" b="1" dirty="0"/>
          </a:p>
        </p:txBody>
      </p:sp>
      <p:sp>
        <p:nvSpPr>
          <p:cNvPr id="11" name="Text 8"/>
          <p:cNvSpPr/>
          <p:nvPr/>
        </p:nvSpPr>
        <p:spPr>
          <a:xfrm>
            <a:off x="6430685" y="5594627"/>
            <a:ext cx="3333988"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Thực hiện kiểm tra toàn diện, đảm bảo an toàn trước khi đóng gói.</a:t>
            </a:r>
            <a:endParaRPr lang="en-US" sz="1900" dirty="0"/>
          </a:p>
        </p:txBody>
      </p:sp>
      <p:sp>
        <p:nvSpPr>
          <p:cNvPr id="12" name="Shape 9"/>
          <p:cNvSpPr/>
          <p:nvPr/>
        </p:nvSpPr>
        <p:spPr>
          <a:xfrm>
            <a:off x="10011489" y="5041462"/>
            <a:ext cx="555427" cy="555427"/>
          </a:xfrm>
          <a:prstGeom prst="roundRect">
            <a:avLst>
              <a:gd name="adj" fmla="val 6668"/>
            </a:avLst>
          </a:prstGeom>
          <a:solidFill>
            <a:srgbClr val="F2EEEE"/>
          </a:solidFill>
          <a:ln/>
        </p:spPr>
      </p:sp>
      <p:sp>
        <p:nvSpPr>
          <p:cNvPr id="13" name="Text 10"/>
          <p:cNvSpPr/>
          <p:nvPr/>
        </p:nvSpPr>
        <p:spPr>
          <a:xfrm>
            <a:off x="10185559" y="5124687"/>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383838"/>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813732" y="5041462"/>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Đóng gói</a:t>
            </a:r>
            <a:endParaRPr lang="en-US" sz="2550" b="1" dirty="0"/>
          </a:p>
        </p:txBody>
      </p:sp>
      <p:sp>
        <p:nvSpPr>
          <p:cNvPr id="15" name="Text 12"/>
          <p:cNvSpPr/>
          <p:nvPr/>
        </p:nvSpPr>
        <p:spPr>
          <a:xfrm>
            <a:off x="10813732" y="5594627"/>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Sử dụng kỹ thuật nâng đúng cách, tránh các cạnh sắc.</a:t>
            </a:r>
            <a:endParaRPr lang="en-US" sz="1900" dirty="0"/>
          </a:p>
        </p:txBody>
      </p:sp>
      <p:pic>
        <p:nvPicPr>
          <p:cNvPr id="16" name="Picture 15">
            <a:extLst>
              <a:ext uri="{FF2B5EF4-FFF2-40B4-BE49-F238E27FC236}">
                <a16:creationId xmlns:a16="http://schemas.microsoft.com/office/drawing/2014/main" id="{A80FA65A-03AC-0129-A8F9-DA534A62C94C}"/>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074795" y="684728"/>
            <a:ext cx="6480810" cy="809982"/>
          </a:xfrm>
          <a:prstGeom prst="rect">
            <a:avLst/>
          </a:prstGeom>
          <a:noFill/>
          <a:ln/>
        </p:spPr>
        <p:txBody>
          <a:bodyPr wrap="none" lIns="0" tIns="0" rIns="0" bIns="0" rtlCol="0" anchor="t"/>
          <a:lstStyle/>
          <a:p>
            <a:pPr marL="0" indent="0" algn="ctr">
              <a:lnSpc>
                <a:spcPts val="6350"/>
              </a:lnSpc>
              <a:buNone/>
            </a:pPr>
            <a:r>
              <a:rPr lang="en-US" sz="6000" b="1" dirty="0">
                <a:solidFill>
                  <a:srgbClr val="020202"/>
                </a:solidFill>
                <a:latin typeface="PT Serif" pitchFamily="34" charset="0"/>
                <a:ea typeface="PT Serif" pitchFamily="34" charset="-122"/>
                <a:cs typeface="PT Serif" pitchFamily="34" charset="-120"/>
              </a:rPr>
              <a:t>Quy định chung</a:t>
            </a:r>
            <a:endParaRPr lang="en-US" sz="6000" b="1" dirty="0"/>
          </a:p>
        </p:txBody>
      </p:sp>
      <p:sp>
        <p:nvSpPr>
          <p:cNvPr id="3" name="Shape 1"/>
          <p:cNvSpPr/>
          <p:nvPr/>
        </p:nvSpPr>
        <p:spPr>
          <a:xfrm>
            <a:off x="864037" y="5009674"/>
            <a:ext cx="12902327" cy="30480"/>
          </a:xfrm>
          <a:prstGeom prst="roundRect">
            <a:avLst>
              <a:gd name="adj" fmla="val 121500"/>
            </a:avLst>
          </a:prstGeom>
          <a:solidFill>
            <a:srgbClr val="D8D4D4"/>
          </a:solidFill>
          <a:ln/>
        </p:spPr>
      </p:sp>
      <p:sp>
        <p:nvSpPr>
          <p:cNvPr id="4" name="Shape 2"/>
          <p:cNvSpPr/>
          <p:nvPr/>
        </p:nvSpPr>
        <p:spPr>
          <a:xfrm>
            <a:off x="3355181" y="4145637"/>
            <a:ext cx="30480" cy="864037"/>
          </a:xfrm>
          <a:prstGeom prst="roundRect">
            <a:avLst>
              <a:gd name="adj" fmla="val 121500"/>
            </a:avLst>
          </a:prstGeom>
          <a:solidFill>
            <a:srgbClr val="D8D4D4"/>
          </a:solidFill>
          <a:ln/>
        </p:spPr>
      </p:sp>
      <p:sp>
        <p:nvSpPr>
          <p:cNvPr id="5" name="Shape 3"/>
          <p:cNvSpPr/>
          <p:nvPr/>
        </p:nvSpPr>
        <p:spPr>
          <a:xfrm>
            <a:off x="3154442" y="4793694"/>
            <a:ext cx="431959" cy="431959"/>
          </a:xfrm>
          <a:prstGeom prst="roundRect">
            <a:avLst>
              <a:gd name="adj" fmla="val 8573"/>
            </a:avLst>
          </a:prstGeom>
          <a:solidFill>
            <a:srgbClr val="F2EEEE"/>
          </a:solidFill>
          <a:ln/>
        </p:spPr>
      </p:sp>
      <p:sp>
        <p:nvSpPr>
          <p:cNvPr id="6" name="Text 4"/>
          <p:cNvSpPr/>
          <p:nvPr/>
        </p:nvSpPr>
        <p:spPr>
          <a:xfrm>
            <a:off x="641150" y="2397647"/>
            <a:ext cx="5574984" cy="685920"/>
          </a:xfrm>
          <a:prstGeom prst="rect">
            <a:avLst/>
          </a:prstGeom>
          <a:noFill/>
          <a:ln/>
        </p:spPr>
        <p:txBody>
          <a:bodyPr wrap="square" lIns="0" tIns="0" rIns="0" bIns="0" rtlCol="0" anchor="t"/>
          <a:lstStyle/>
          <a:p>
            <a:pPr marL="0" indent="0" algn="ctr">
              <a:lnSpc>
                <a:spcPts val="3800"/>
              </a:lnSpc>
              <a:buNone/>
            </a:pPr>
            <a:r>
              <a:rPr lang="en-US" sz="2800" b="1" dirty="0">
                <a:solidFill>
                  <a:srgbClr val="383838"/>
                </a:solidFill>
                <a:latin typeface="PT Serif" pitchFamily="34" charset="0"/>
                <a:ea typeface="PT Serif" pitchFamily="34" charset="-122"/>
                <a:cs typeface="PT Serif" pitchFamily="34" charset="-120"/>
              </a:rPr>
              <a:t>Huấn luyện an toàn lao động</a:t>
            </a:r>
            <a:endParaRPr lang="en-US" sz="2800" b="1" dirty="0"/>
          </a:p>
        </p:txBody>
      </p:sp>
      <p:sp>
        <p:nvSpPr>
          <p:cNvPr id="7" name="Text 5"/>
          <p:cNvSpPr/>
          <p:nvPr/>
        </p:nvSpPr>
        <p:spPr>
          <a:xfrm>
            <a:off x="1110853" y="3108603"/>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toàn lao động định kỳ cho công nhân.</a:t>
            </a:r>
            <a:endParaRPr lang="en-US" sz="1900" dirty="0"/>
          </a:p>
        </p:txBody>
      </p:sp>
      <p:sp>
        <p:nvSpPr>
          <p:cNvPr id="8" name="Shape 6"/>
          <p:cNvSpPr/>
          <p:nvPr/>
        </p:nvSpPr>
        <p:spPr>
          <a:xfrm>
            <a:off x="5984915" y="5009674"/>
            <a:ext cx="30480" cy="864037"/>
          </a:xfrm>
          <a:prstGeom prst="roundRect">
            <a:avLst>
              <a:gd name="adj" fmla="val 121500"/>
            </a:avLst>
          </a:prstGeom>
          <a:solidFill>
            <a:srgbClr val="D8D4D4"/>
          </a:solidFill>
          <a:ln/>
        </p:spPr>
      </p:sp>
      <p:sp>
        <p:nvSpPr>
          <p:cNvPr id="9" name="Shape 7"/>
          <p:cNvSpPr/>
          <p:nvPr/>
        </p:nvSpPr>
        <p:spPr>
          <a:xfrm>
            <a:off x="5784175" y="4793694"/>
            <a:ext cx="431959" cy="431959"/>
          </a:xfrm>
          <a:prstGeom prst="roundRect">
            <a:avLst>
              <a:gd name="adj" fmla="val 8573"/>
            </a:avLst>
          </a:prstGeom>
          <a:solidFill>
            <a:srgbClr val="F2EEEE"/>
          </a:solidFill>
          <a:ln/>
        </p:spPr>
      </p:sp>
      <p:sp>
        <p:nvSpPr>
          <p:cNvPr id="10" name="Text 8"/>
          <p:cNvSpPr/>
          <p:nvPr/>
        </p:nvSpPr>
        <p:spPr>
          <a:xfrm>
            <a:off x="4055983" y="6120646"/>
            <a:ext cx="3888462" cy="486013"/>
          </a:xfrm>
          <a:prstGeom prst="rect">
            <a:avLst/>
          </a:prstGeom>
          <a:noFill/>
          <a:ln/>
        </p:spPr>
        <p:txBody>
          <a:bodyPr wrap="none" lIns="0" tIns="0" rIns="0" bIns="0" rtlCol="0" anchor="t"/>
          <a:lstStyle/>
          <a:p>
            <a:pPr marL="0" indent="0" algn="ctr">
              <a:lnSpc>
                <a:spcPts val="3800"/>
              </a:lnSpc>
              <a:buNone/>
            </a:pPr>
            <a:r>
              <a:rPr lang="en-US" sz="2800" b="1" dirty="0">
                <a:solidFill>
                  <a:srgbClr val="383838"/>
                </a:solidFill>
                <a:latin typeface="PT Serif" pitchFamily="34" charset="0"/>
                <a:ea typeface="PT Serif" pitchFamily="34" charset="-122"/>
                <a:cs typeface="PT Serif" pitchFamily="34" charset="-120"/>
              </a:rPr>
              <a:t>Bảo trì thiết bị</a:t>
            </a:r>
            <a:endParaRPr lang="en-US" sz="2800" b="1" dirty="0"/>
          </a:p>
        </p:txBody>
      </p:sp>
      <p:sp>
        <p:nvSpPr>
          <p:cNvPr id="11" name="Text 9"/>
          <p:cNvSpPr/>
          <p:nvPr/>
        </p:nvSpPr>
        <p:spPr>
          <a:xfrm>
            <a:off x="3740587"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2" name="Shape 10"/>
          <p:cNvSpPr/>
          <p:nvPr/>
        </p:nvSpPr>
        <p:spPr>
          <a:xfrm>
            <a:off x="8614767" y="4145637"/>
            <a:ext cx="30480" cy="864037"/>
          </a:xfrm>
          <a:prstGeom prst="roundRect">
            <a:avLst>
              <a:gd name="adj" fmla="val 121500"/>
            </a:avLst>
          </a:prstGeom>
          <a:solidFill>
            <a:srgbClr val="D8D4D4"/>
          </a:solidFill>
          <a:ln/>
        </p:spPr>
      </p:sp>
      <p:sp>
        <p:nvSpPr>
          <p:cNvPr id="13" name="Shape 11"/>
          <p:cNvSpPr/>
          <p:nvPr/>
        </p:nvSpPr>
        <p:spPr>
          <a:xfrm>
            <a:off x="8414028" y="4793694"/>
            <a:ext cx="431959" cy="431959"/>
          </a:xfrm>
          <a:prstGeom prst="roundRect">
            <a:avLst>
              <a:gd name="adj" fmla="val 8573"/>
            </a:avLst>
          </a:prstGeom>
          <a:solidFill>
            <a:srgbClr val="F2EEEE"/>
          </a:solidFill>
          <a:ln/>
        </p:spPr>
      </p:sp>
      <p:sp>
        <p:nvSpPr>
          <p:cNvPr id="14" name="Text 12"/>
          <p:cNvSpPr/>
          <p:nvPr/>
        </p:nvSpPr>
        <p:spPr>
          <a:xfrm>
            <a:off x="6685836" y="2439741"/>
            <a:ext cx="3888462" cy="486013"/>
          </a:xfrm>
          <a:prstGeom prst="rect">
            <a:avLst/>
          </a:prstGeom>
          <a:noFill/>
          <a:ln/>
        </p:spPr>
        <p:txBody>
          <a:bodyPr wrap="none" lIns="0" tIns="0" rIns="0" bIns="0" rtlCol="0" anchor="t"/>
          <a:lstStyle/>
          <a:p>
            <a:pPr marL="0" indent="0" algn="ctr">
              <a:lnSpc>
                <a:spcPts val="3800"/>
              </a:lnSpc>
              <a:buNone/>
            </a:pPr>
            <a:r>
              <a:rPr lang="en-US" sz="2800" b="1" dirty="0">
                <a:solidFill>
                  <a:srgbClr val="383838"/>
                </a:solidFill>
                <a:latin typeface="PT Serif" pitchFamily="34" charset="0"/>
                <a:ea typeface="PT Serif" pitchFamily="34" charset="-122"/>
                <a:cs typeface="PT Serif" pitchFamily="34" charset="-120"/>
              </a:rPr>
              <a:t>Thiết bị bảo hộ</a:t>
            </a:r>
            <a:endParaRPr lang="en-US" sz="2800" b="1" dirty="0"/>
          </a:p>
        </p:txBody>
      </p:sp>
      <p:sp>
        <p:nvSpPr>
          <p:cNvPr id="15" name="Text 13"/>
          <p:cNvSpPr/>
          <p:nvPr/>
        </p:nvSpPr>
        <p:spPr>
          <a:xfrm>
            <a:off x="6370439" y="310860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a:t>
            </a:r>
            <a:r>
              <a:rPr lang="en-US" sz="1900" dirty="0" err="1">
                <a:solidFill>
                  <a:srgbClr val="383838"/>
                </a:solidFill>
                <a:latin typeface="DM Sans" pitchFamily="34" charset="0"/>
                <a:ea typeface="DM Sans" pitchFamily="34" charset="-122"/>
                <a:cs typeface="DM Sans" pitchFamily="34" charset="-120"/>
              </a:rPr>
              <a:t>sử</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dụng</a:t>
            </a:r>
            <a:endParaRPr lang="en-US" sz="1900" dirty="0">
              <a:solidFill>
                <a:srgbClr val="383838"/>
              </a:solidFill>
              <a:latin typeface="DM Sans" pitchFamily="34" charset="0"/>
              <a:ea typeface="DM Sans" pitchFamily="34" charset="-122"/>
              <a:cs typeface="DM Sans" pitchFamily="34" charset="-120"/>
            </a:endParaRPr>
          </a:p>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 đúng các thiết bị bảo hộ cá nhân.</a:t>
            </a:r>
            <a:endParaRPr lang="en-US" sz="1900" dirty="0"/>
          </a:p>
        </p:txBody>
      </p:sp>
      <p:sp>
        <p:nvSpPr>
          <p:cNvPr id="16" name="Shape 14"/>
          <p:cNvSpPr/>
          <p:nvPr/>
        </p:nvSpPr>
        <p:spPr>
          <a:xfrm>
            <a:off x="11244620" y="5009674"/>
            <a:ext cx="30480" cy="864037"/>
          </a:xfrm>
          <a:prstGeom prst="roundRect">
            <a:avLst>
              <a:gd name="adj" fmla="val 121500"/>
            </a:avLst>
          </a:prstGeom>
          <a:solidFill>
            <a:srgbClr val="D8D4D4"/>
          </a:solidFill>
          <a:ln/>
        </p:spPr>
      </p:sp>
      <p:sp>
        <p:nvSpPr>
          <p:cNvPr id="17" name="Shape 15"/>
          <p:cNvSpPr/>
          <p:nvPr/>
        </p:nvSpPr>
        <p:spPr>
          <a:xfrm>
            <a:off x="11043880" y="4793694"/>
            <a:ext cx="431959" cy="431959"/>
          </a:xfrm>
          <a:prstGeom prst="roundRect">
            <a:avLst>
              <a:gd name="adj" fmla="val 8573"/>
            </a:avLst>
          </a:prstGeom>
          <a:solidFill>
            <a:srgbClr val="F2EEEE"/>
          </a:solidFill>
          <a:ln/>
        </p:spPr>
      </p:sp>
      <p:sp>
        <p:nvSpPr>
          <p:cNvPr id="18" name="Text 16"/>
          <p:cNvSpPr/>
          <p:nvPr/>
        </p:nvSpPr>
        <p:spPr>
          <a:xfrm>
            <a:off x="9315688" y="6120646"/>
            <a:ext cx="3888462" cy="486013"/>
          </a:xfrm>
          <a:prstGeom prst="rect">
            <a:avLst/>
          </a:prstGeom>
          <a:noFill/>
          <a:ln/>
        </p:spPr>
        <p:txBody>
          <a:bodyPr wrap="none" lIns="0" tIns="0" rIns="0" bIns="0" rtlCol="0" anchor="t"/>
          <a:lstStyle/>
          <a:p>
            <a:pPr marL="0" indent="0" algn="ctr">
              <a:lnSpc>
                <a:spcPts val="3800"/>
              </a:lnSpc>
              <a:buNone/>
            </a:pPr>
            <a:r>
              <a:rPr lang="en-US" sz="2800" b="1" dirty="0">
                <a:solidFill>
                  <a:srgbClr val="383838"/>
                </a:solidFill>
                <a:latin typeface="PT Serif" pitchFamily="34" charset="0"/>
                <a:ea typeface="PT Serif" pitchFamily="34" charset="-122"/>
                <a:cs typeface="PT Serif" pitchFamily="34" charset="-120"/>
              </a:rPr>
              <a:t>Môi trường</a:t>
            </a:r>
            <a:endParaRPr lang="en-US" sz="2800" b="1" dirty="0"/>
          </a:p>
        </p:txBody>
      </p:sp>
      <p:sp>
        <p:nvSpPr>
          <p:cNvPr id="19" name="Text 17"/>
          <p:cNvSpPr/>
          <p:nvPr/>
        </p:nvSpPr>
        <p:spPr>
          <a:xfrm>
            <a:off x="9000292" y="6754773"/>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0" name="Picture 19">
            <a:extLst>
              <a:ext uri="{FF2B5EF4-FFF2-40B4-BE49-F238E27FC236}">
                <a16:creationId xmlns:a16="http://schemas.microsoft.com/office/drawing/2014/main" id="{E59D14A4-E1C2-0154-D022-AF8EBC40E1DD}"/>
              </a:ext>
            </a:extLst>
          </p:cNvPr>
          <p:cNvPicPr>
            <a:picLocks noChangeAspect="1"/>
          </p:cNvPicPr>
          <p:nvPr/>
        </p:nvPicPr>
        <p:blipFill>
          <a:blip r:embed="rId3"/>
          <a:stretch>
            <a:fillRect/>
          </a:stretch>
        </p:blipFill>
        <p:spPr>
          <a:xfrm>
            <a:off x="12158504" y="7462854"/>
            <a:ext cx="2248995" cy="69640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50794" y="241102"/>
            <a:ext cx="1928813" cy="1928813"/>
          </a:xfrm>
          <a:prstGeom prst="rect">
            <a:avLst/>
          </a:prstGeom>
        </p:spPr>
      </p:pic>
      <p:sp>
        <p:nvSpPr>
          <p:cNvPr id="3" name="Text 0"/>
          <p:cNvSpPr/>
          <p:nvPr/>
        </p:nvSpPr>
        <p:spPr>
          <a:xfrm>
            <a:off x="4320600" y="2321838"/>
            <a:ext cx="5989201" cy="632936"/>
          </a:xfrm>
          <a:prstGeom prst="rect">
            <a:avLst/>
          </a:prstGeom>
          <a:noFill/>
          <a:ln/>
        </p:spPr>
        <p:txBody>
          <a:bodyPr wrap="none" lIns="0" tIns="0" rIns="0" bIns="0" rtlCol="0" anchor="t"/>
          <a:lstStyle/>
          <a:p>
            <a:pPr marL="0" indent="0" algn="ctr">
              <a:lnSpc>
                <a:spcPts val="4950"/>
              </a:lnSpc>
              <a:buNone/>
            </a:pPr>
            <a:r>
              <a:rPr lang="en-US" sz="4400" b="1" dirty="0">
                <a:solidFill>
                  <a:srgbClr val="020202"/>
                </a:solidFill>
                <a:latin typeface="PT Serif" pitchFamily="34" charset="0"/>
                <a:ea typeface="PT Serif" pitchFamily="34" charset="-122"/>
                <a:cs typeface="PT Serif" pitchFamily="34" charset="-120"/>
              </a:rPr>
              <a:t>Xử lý tình huống khẩn cấp</a:t>
            </a:r>
            <a:endParaRPr lang="en-US" sz="4400" b="1" dirty="0"/>
          </a:p>
        </p:txBody>
      </p:sp>
      <p:sp>
        <p:nvSpPr>
          <p:cNvPr id="4" name="Shape 1"/>
          <p:cNvSpPr/>
          <p:nvPr/>
        </p:nvSpPr>
        <p:spPr>
          <a:xfrm>
            <a:off x="675084" y="5781437"/>
            <a:ext cx="13280231" cy="22860"/>
          </a:xfrm>
          <a:prstGeom prst="roundRect">
            <a:avLst>
              <a:gd name="adj" fmla="val 126563"/>
            </a:avLst>
          </a:prstGeom>
          <a:solidFill>
            <a:srgbClr val="D8D4D4"/>
          </a:solidFill>
          <a:ln/>
        </p:spPr>
      </p:sp>
      <p:sp>
        <p:nvSpPr>
          <p:cNvPr id="5" name="Shape 2"/>
          <p:cNvSpPr/>
          <p:nvPr/>
        </p:nvSpPr>
        <p:spPr>
          <a:xfrm>
            <a:off x="3261717" y="5106412"/>
            <a:ext cx="22860" cy="675084"/>
          </a:xfrm>
          <a:prstGeom prst="roundRect">
            <a:avLst>
              <a:gd name="adj" fmla="val 126563"/>
            </a:avLst>
          </a:prstGeom>
          <a:solidFill>
            <a:srgbClr val="D8D4D4"/>
          </a:solidFill>
          <a:ln/>
        </p:spPr>
      </p:sp>
      <p:sp>
        <p:nvSpPr>
          <p:cNvPr id="6" name="Shape 3"/>
          <p:cNvSpPr/>
          <p:nvPr/>
        </p:nvSpPr>
        <p:spPr>
          <a:xfrm>
            <a:off x="3056215" y="5564445"/>
            <a:ext cx="433983" cy="433983"/>
          </a:xfrm>
          <a:prstGeom prst="roundRect">
            <a:avLst>
              <a:gd name="adj" fmla="val 6667"/>
            </a:avLst>
          </a:prstGeom>
          <a:solidFill>
            <a:srgbClr val="F2EEEE"/>
          </a:solidFill>
          <a:ln/>
        </p:spPr>
      </p:sp>
      <p:sp>
        <p:nvSpPr>
          <p:cNvPr id="7" name="Text 4"/>
          <p:cNvSpPr/>
          <p:nvPr/>
        </p:nvSpPr>
        <p:spPr>
          <a:xfrm>
            <a:off x="3192185" y="5629454"/>
            <a:ext cx="161925" cy="303848"/>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1</a:t>
            </a:r>
            <a:endParaRPr lang="en-US" sz="2350" dirty="0"/>
          </a:p>
        </p:txBody>
      </p:sp>
      <p:sp>
        <p:nvSpPr>
          <p:cNvPr id="8" name="Text 5"/>
          <p:cNvSpPr/>
          <p:nvPr/>
        </p:nvSpPr>
        <p:spPr>
          <a:xfrm>
            <a:off x="2007513" y="3864173"/>
            <a:ext cx="2531507" cy="316349"/>
          </a:xfrm>
          <a:prstGeom prst="rect">
            <a:avLst/>
          </a:prstGeom>
          <a:noFill/>
          <a:ln/>
        </p:spPr>
        <p:txBody>
          <a:bodyPr wrap="none" lIns="0" tIns="0" rIns="0" bIns="0" rtlCol="0" anchor="t"/>
          <a:lstStyle/>
          <a:p>
            <a:pPr marL="0" indent="0" algn="ctr">
              <a:lnSpc>
                <a:spcPts val="2450"/>
              </a:lnSpc>
              <a:buNone/>
            </a:pPr>
            <a:r>
              <a:rPr lang="en-US" sz="1950" b="1" dirty="0">
                <a:solidFill>
                  <a:srgbClr val="383838"/>
                </a:solidFill>
                <a:latin typeface="PT Serif" pitchFamily="34" charset="0"/>
                <a:ea typeface="PT Serif" pitchFamily="34" charset="-122"/>
                <a:cs typeface="PT Serif" pitchFamily="34" charset="-120"/>
              </a:rPr>
              <a:t>Phát hiện</a:t>
            </a:r>
            <a:endParaRPr lang="en-US" sz="1950" b="1" dirty="0"/>
          </a:p>
        </p:txBody>
      </p:sp>
      <p:sp>
        <p:nvSpPr>
          <p:cNvPr id="9" name="Text 6"/>
          <p:cNvSpPr/>
          <p:nvPr/>
        </p:nvSpPr>
        <p:spPr>
          <a:xfrm>
            <a:off x="867966" y="4296251"/>
            <a:ext cx="4810601" cy="617220"/>
          </a:xfrm>
          <a:prstGeom prst="rect">
            <a:avLst/>
          </a:prstGeom>
          <a:noFill/>
          <a:ln/>
        </p:spPr>
        <p:txBody>
          <a:bodyPr wrap="square" lIns="0" tIns="0" rIns="0" bIns="0" rtlCol="0" anchor="t"/>
          <a:lstStyle/>
          <a:p>
            <a:pPr marL="0" indent="0" algn="ctr">
              <a:lnSpc>
                <a:spcPts val="2400"/>
              </a:lnSpc>
              <a:buNone/>
            </a:pPr>
            <a:r>
              <a:rPr lang="en-US" sz="1500" dirty="0">
                <a:solidFill>
                  <a:srgbClr val="383838"/>
                </a:solidFill>
                <a:latin typeface="DM Sans" pitchFamily="34" charset="0"/>
                <a:ea typeface="DM Sans" pitchFamily="34" charset="-122"/>
                <a:cs typeface="DM Sans" pitchFamily="34" charset="-120"/>
              </a:rPr>
              <a:t>Nhanh chóng nhận biết và đánh </a:t>
            </a:r>
            <a:r>
              <a:rPr lang="en-US" sz="1500" dirty="0" err="1">
                <a:solidFill>
                  <a:srgbClr val="383838"/>
                </a:solidFill>
                <a:latin typeface="DM Sans" pitchFamily="34" charset="0"/>
                <a:ea typeface="DM Sans" pitchFamily="34" charset="-122"/>
                <a:cs typeface="DM Sans" pitchFamily="34" charset="-120"/>
              </a:rPr>
              <a:t>giá</a:t>
            </a:r>
            <a:r>
              <a:rPr lang="en-US" sz="1500" dirty="0">
                <a:solidFill>
                  <a:srgbClr val="383838"/>
                </a:solidFill>
                <a:latin typeface="DM Sans" pitchFamily="34" charset="0"/>
                <a:ea typeface="DM Sans" pitchFamily="34" charset="-122"/>
                <a:cs typeface="DM Sans" pitchFamily="34" charset="-120"/>
              </a:rPr>
              <a:t> </a:t>
            </a:r>
          </a:p>
          <a:p>
            <a:pPr marL="0" indent="0" algn="ctr">
              <a:lnSpc>
                <a:spcPts val="2400"/>
              </a:lnSpc>
              <a:buNone/>
            </a:pPr>
            <a:r>
              <a:rPr lang="en-US" sz="1500" dirty="0" err="1">
                <a:solidFill>
                  <a:srgbClr val="383838"/>
                </a:solidFill>
                <a:latin typeface="DM Sans" pitchFamily="34" charset="0"/>
                <a:ea typeface="DM Sans" pitchFamily="34" charset="-122"/>
                <a:cs typeface="DM Sans" pitchFamily="34" charset="-120"/>
              </a:rPr>
              <a:t>mức</a:t>
            </a:r>
            <a:r>
              <a:rPr lang="en-US" sz="1500" dirty="0">
                <a:solidFill>
                  <a:srgbClr val="383838"/>
                </a:solidFill>
                <a:latin typeface="DM Sans" pitchFamily="34" charset="0"/>
                <a:ea typeface="DM Sans" pitchFamily="34" charset="-122"/>
                <a:cs typeface="DM Sans" pitchFamily="34" charset="-120"/>
              </a:rPr>
              <a:t> độ nghiêm trọng của tai nạn.</a:t>
            </a:r>
            <a:endParaRPr lang="en-US" sz="1500" dirty="0"/>
          </a:p>
        </p:txBody>
      </p:sp>
      <p:sp>
        <p:nvSpPr>
          <p:cNvPr id="10" name="Shape 7"/>
          <p:cNvSpPr/>
          <p:nvPr/>
        </p:nvSpPr>
        <p:spPr>
          <a:xfrm>
            <a:off x="5956340" y="5781377"/>
            <a:ext cx="22860" cy="675084"/>
          </a:xfrm>
          <a:prstGeom prst="roundRect">
            <a:avLst>
              <a:gd name="adj" fmla="val 126563"/>
            </a:avLst>
          </a:prstGeom>
          <a:solidFill>
            <a:srgbClr val="D8D4D4"/>
          </a:solidFill>
          <a:ln/>
        </p:spPr>
      </p:sp>
      <p:sp>
        <p:nvSpPr>
          <p:cNvPr id="11" name="Shape 8"/>
          <p:cNvSpPr/>
          <p:nvPr/>
        </p:nvSpPr>
        <p:spPr>
          <a:xfrm>
            <a:off x="5750838" y="5564445"/>
            <a:ext cx="433983" cy="433983"/>
          </a:xfrm>
          <a:prstGeom prst="roundRect">
            <a:avLst>
              <a:gd name="adj" fmla="val 6667"/>
            </a:avLst>
          </a:prstGeom>
          <a:solidFill>
            <a:srgbClr val="F2EEEE"/>
          </a:solidFill>
          <a:ln/>
        </p:spPr>
      </p:sp>
      <p:sp>
        <p:nvSpPr>
          <p:cNvPr id="12" name="Text 9"/>
          <p:cNvSpPr/>
          <p:nvPr/>
        </p:nvSpPr>
        <p:spPr>
          <a:xfrm>
            <a:off x="5886807" y="5629454"/>
            <a:ext cx="161925" cy="303848"/>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2</a:t>
            </a:r>
            <a:endParaRPr lang="en-US" sz="2350" dirty="0"/>
          </a:p>
        </p:txBody>
      </p:sp>
      <p:sp>
        <p:nvSpPr>
          <p:cNvPr id="13" name="Text 10"/>
          <p:cNvSpPr/>
          <p:nvPr/>
        </p:nvSpPr>
        <p:spPr>
          <a:xfrm>
            <a:off x="4702135" y="6649403"/>
            <a:ext cx="2531507" cy="316349"/>
          </a:xfrm>
          <a:prstGeom prst="rect">
            <a:avLst/>
          </a:prstGeom>
          <a:noFill/>
          <a:ln/>
        </p:spPr>
        <p:txBody>
          <a:bodyPr wrap="none" lIns="0" tIns="0" rIns="0" bIns="0" rtlCol="0" anchor="t"/>
          <a:lstStyle/>
          <a:p>
            <a:pPr marL="0" indent="0" algn="ctr">
              <a:lnSpc>
                <a:spcPts val="2450"/>
              </a:lnSpc>
              <a:buNone/>
            </a:pPr>
            <a:r>
              <a:rPr lang="en-US" sz="1950" b="1" dirty="0">
                <a:solidFill>
                  <a:srgbClr val="383838"/>
                </a:solidFill>
                <a:latin typeface="PT Serif" pitchFamily="34" charset="0"/>
                <a:ea typeface="PT Serif" pitchFamily="34" charset="-122"/>
                <a:cs typeface="PT Serif" pitchFamily="34" charset="-120"/>
              </a:rPr>
              <a:t>Sơ cứu</a:t>
            </a:r>
            <a:endParaRPr lang="en-US" sz="1950" b="1" dirty="0"/>
          </a:p>
        </p:txBody>
      </p:sp>
      <p:sp>
        <p:nvSpPr>
          <p:cNvPr id="14" name="Text 11"/>
          <p:cNvSpPr/>
          <p:nvPr/>
        </p:nvSpPr>
        <p:spPr>
          <a:xfrm>
            <a:off x="3562588" y="7081480"/>
            <a:ext cx="4810601" cy="617220"/>
          </a:xfrm>
          <a:prstGeom prst="rect">
            <a:avLst/>
          </a:prstGeom>
          <a:noFill/>
          <a:ln/>
        </p:spPr>
        <p:txBody>
          <a:bodyPr wrap="square" lIns="0" tIns="0" rIns="0" bIns="0" rtlCol="0" anchor="t"/>
          <a:lstStyle/>
          <a:p>
            <a:pPr marL="0" indent="0" algn="ctr">
              <a:lnSpc>
                <a:spcPts val="2400"/>
              </a:lnSpc>
              <a:buNone/>
            </a:pPr>
            <a:r>
              <a:rPr lang="en-US" sz="1500" dirty="0">
                <a:solidFill>
                  <a:srgbClr val="383838"/>
                </a:solidFill>
                <a:latin typeface="DM Sans" pitchFamily="34" charset="0"/>
                <a:ea typeface="DM Sans" pitchFamily="34" charset="-122"/>
                <a:cs typeface="DM Sans" pitchFamily="34" charset="-120"/>
              </a:rPr>
              <a:t>Thực hiện sơ cứu ban đầu </a:t>
            </a:r>
            <a:r>
              <a:rPr lang="en-US" sz="1500" dirty="0" err="1">
                <a:solidFill>
                  <a:srgbClr val="383838"/>
                </a:solidFill>
                <a:latin typeface="DM Sans" pitchFamily="34" charset="0"/>
                <a:ea typeface="DM Sans" pitchFamily="34" charset="-122"/>
                <a:cs typeface="DM Sans" pitchFamily="34" charset="-120"/>
              </a:rPr>
              <a:t>cho</a:t>
            </a:r>
            <a:r>
              <a:rPr lang="en-US" sz="1500" dirty="0">
                <a:solidFill>
                  <a:srgbClr val="383838"/>
                </a:solidFill>
                <a:latin typeface="DM Sans" pitchFamily="34" charset="0"/>
                <a:ea typeface="DM Sans" pitchFamily="34" charset="-122"/>
                <a:cs typeface="DM Sans" pitchFamily="34" charset="-120"/>
              </a:rPr>
              <a:t> </a:t>
            </a:r>
          </a:p>
          <a:p>
            <a:pPr marL="0" indent="0" algn="ctr">
              <a:lnSpc>
                <a:spcPts val="2400"/>
              </a:lnSpc>
              <a:buNone/>
            </a:pPr>
            <a:r>
              <a:rPr lang="en-US" sz="1500" dirty="0" err="1">
                <a:solidFill>
                  <a:srgbClr val="383838"/>
                </a:solidFill>
                <a:latin typeface="DM Sans" pitchFamily="34" charset="0"/>
                <a:ea typeface="DM Sans" pitchFamily="34" charset="-122"/>
                <a:cs typeface="DM Sans" pitchFamily="34" charset="-120"/>
              </a:rPr>
              <a:t>nạn</a:t>
            </a:r>
            <a:r>
              <a:rPr lang="en-US" sz="1500" dirty="0">
                <a:solidFill>
                  <a:srgbClr val="383838"/>
                </a:solidFill>
                <a:latin typeface="DM Sans" pitchFamily="34" charset="0"/>
                <a:ea typeface="DM Sans" pitchFamily="34" charset="-122"/>
                <a:cs typeface="DM Sans" pitchFamily="34" charset="-120"/>
              </a:rPr>
              <a:t> </a:t>
            </a:r>
            <a:r>
              <a:rPr lang="en-US" sz="1500" dirty="0" err="1">
                <a:solidFill>
                  <a:srgbClr val="383838"/>
                </a:solidFill>
                <a:latin typeface="DM Sans" pitchFamily="34" charset="0"/>
                <a:ea typeface="DM Sans" pitchFamily="34" charset="-122"/>
                <a:cs typeface="DM Sans" pitchFamily="34" charset="-120"/>
              </a:rPr>
              <a:t>nhân</a:t>
            </a:r>
            <a:r>
              <a:rPr lang="en-US" sz="1500" dirty="0">
                <a:solidFill>
                  <a:srgbClr val="383838"/>
                </a:solidFill>
                <a:latin typeface="DM Sans" pitchFamily="34" charset="0"/>
                <a:ea typeface="DM Sans" pitchFamily="34" charset="-122"/>
                <a:cs typeface="DM Sans" pitchFamily="34" charset="-120"/>
              </a:rPr>
              <a:t> </a:t>
            </a:r>
            <a:r>
              <a:rPr lang="en-US" sz="1500" dirty="0" err="1">
                <a:solidFill>
                  <a:srgbClr val="383838"/>
                </a:solidFill>
                <a:latin typeface="DM Sans" pitchFamily="34" charset="0"/>
                <a:ea typeface="DM Sans" pitchFamily="34" charset="-122"/>
                <a:cs typeface="DM Sans" pitchFamily="34" charset="-120"/>
              </a:rPr>
              <a:t>theo</a:t>
            </a:r>
            <a:r>
              <a:rPr lang="en-US" sz="1500" dirty="0">
                <a:solidFill>
                  <a:srgbClr val="383838"/>
                </a:solidFill>
                <a:latin typeface="DM Sans" pitchFamily="34" charset="0"/>
                <a:ea typeface="DM Sans" pitchFamily="34" charset="-122"/>
                <a:cs typeface="DM Sans" pitchFamily="34" charset="-120"/>
              </a:rPr>
              <a:t> đúng quy trình.</a:t>
            </a:r>
            <a:endParaRPr lang="en-US" sz="1500" dirty="0"/>
          </a:p>
        </p:txBody>
      </p:sp>
      <p:sp>
        <p:nvSpPr>
          <p:cNvPr id="15" name="Shape 12"/>
          <p:cNvSpPr/>
          <p:nvPr/>
        </p:nvSpPr>
        <p:spPr>
          <a:xfrm>
            <a:off x="8650962" y="5106412"/>
            <a:ext cx="22860" cy="675084"/>
          </a:xfrm>
          <a:prstGeom prst="roundRect">
            <a:avLst>
              <a:gd name="adj" fmla="val 126563"/>
            </a:avLst>
          </a:prstGeom>
          <a:solidFill>
            <a:srgbClr val="D8D4D4"/>
          </a:solidFill>
          <a:ln/>
        </p:spPr>
      </p:sp>
      <p:sp>
        <p:nvSpPr>
          <p:cNvPr id="16" name="Shape 13"/>
          <p:cNvSpPr/>
          <p:nvPr/>
        </p:nvSpPr>
        <p:spPr>
          <a:xfrm>
            <a:off x="8445460" y="5564445"/>
            <a:ext cx="433983" cy="433983"/>
          </a:xfrm>
          <a:prstGeom prst="roundRect">
            <a:avLst>
              <a:gd name="adj" fmla="val 6667"/>
            </a:avLst>
          </a:prstGeom>
          <a:solidFill>
            <a:srgbClr val="F2EEEE"/>
          </a:solidFill>
          <a:ln/>
        </p:spPr>
      </p:sp>
      <p:sp>
        <p:nvSpPr>
          <p:cNvPr id="17" name="Text 14"/>
          <p:cNvSpPr/>
          <p:nvPr/>
        </p:nvSpPr>
        <p:spPr>
          <a:xfrm>
            <a:off x="8581430" y="5629454"/>
            <a:ext cx="161925" cy="303848"/>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3</a:t>
            </a:r>
            <a:endParaRPr lang="en-US" sz="2350" dirty="0"/>
          </a:p>
        </p:txBody>
      </p:sp>
      <p:sp>
        <p:nvSpPr>
          <p:cNvPr id="18" name="Text 15"/>
          <p:cNvSpPr/>
          <p:nvPr/>
        </p:nvSpPr>
        <p:spPr>
          <a:xfrm>
            <a:off x="7396758" y="3864173"/>
            <a:ext cx="2531507" cy="316349"/>
          </a:xfrm>
          <a:prstGeom prst="rect">
            <a:avLst/>
          </a:prstGeom>
          <a:noFill/>
          <a:ln/>
        </p:spPr>
        <p:txBody>
          <a:bodyPr wrap="none" lIns="0" tIns="0" rIns="0" bIns="0" rtlCol="0" anchor="t"/>
          <a:lstStyle/>
          <a:p>
            <a:pPr marL="0" indent="0" algn="ctr">
              <a:lnSpc>
                <a:spcPts val="2450"/>
              </a:lnSpc>
              <a:buNone/>
            </a:pPr>
            <a:r>
              <a:rPr lang="en-US" sz="1950" b="1" dirty="0">
                <a:solidFill>
                  <a:srgbClr val="383838"/>
                </a:solidFill>
                <a:latin typeface="PT Serif" pitchFamily="34" charset="0"/>
                <a:ea typeface="PT Serif" pitchFamily="34" charset="-122"/>
                <a:cs typeface="PT Serif" pitchFamily="34" charset="-120"/>
              </a:rPr>
              <a:t>Báo cáo</a:t>
            </a:r>
            <a:endParaRPr lang="en-US" sz="1950" b="1" dirty="0"/>
          </a:p>
        </p:txBody>
      </p:sp>
      <p:sp>
        <p:nvSpPr>
          <p:cNvPr id="19" name="Text 16"/>
          <p:cNvSpPr/>
          <p:nvPr/>
        </p:nvSpPr>
        <p:spPr>
          <a:xfrm>
            <a:off x="6257211" y="4296251"/>
            <a:ext cx="4810601" cy="617220"/>
          </a:xfrm>
          <a:prstGeom prst="rect">
            <a:avLst/>
          </a:prstGeom>
          <a:noFill/>
          <a:ln/>
        </p:spPr>
        <p:txBody>
          <a:bodyPr wrap="square" lIns="0" tIns="0" rIns="0" bIns="0" rtlCol="0" anchor="t"/>
          <a:lstStyle/>
          <a:p>
            <a:pPr marL="0" indent="0" algn="ctr">
              <a:lnSpc>
                <a:spcPts val="2400"/>
              </a:lnSpc>
              <a:buNone/>
            </a:pPr>
            <a:r>
              <a:rPr lang="en-US" sz="1500" dirty="0">
                <a:solidFill>
                  <a:srgbClr val="383838"/>
                </a:solidFill>
                <a:latin typeface="DM Sans" pitchFamily="34" charset="0"/>
                <a:ea typeface="DM Sans" pitchFamily="34" charset="-122"/>
                <a:cs typeface="DM Sans" pitchFamily="34" charset="-120"/>
              </a:rPr>
              <a:t>Thông báo ngay cho quản lý </a:t>
            </a:r>
            <a:r>
              <a:rPr lang="en-US" sz="1500" dirty="0" err="1">
                <a:solidFill>
                  <a:srgbClr val="383838"/>
                </a:solidFill>
                <a:latin typeface="DM Sans" pitchFamily="34" charset="0"/>
                <a:ea typeface="DM Sans" pitchFamily="34" charset="-122"/>
                <a:cs typeface="DM Sans" pitchFamily="34" charset="-120"/>
              </a:rPr>
              <a:t>và</a:t>
            </a:r>
            <a:r>
              <a:rPr lang="en-US" sz="1500" dirty="0">
                <a:solidFill>
                  <a:srgbClr val="383838"/>
                </a:solidFill>
                <a:latin typeface="DM Sans" pitchFamily="34" charset="0"/>
                <a:ea typeface="DM Sans" pitchFamily="34" charset="-122"/>
                <a:cs typeface="DM Sans" pitchFamily="34" charset="-120"/>
              </a:rPr>
              <a:t> </a:t>
            </a:r>
          </a:p>
          <a:p>
            <a:pPr marL="0" indent="0" algn="ctr">
              <a:lnSpc>
                <a:spcPts val="2400"/>
              </a:lnSpc>
              <a:buNone/>
            </a:pPr>
            <a:r>
              <a:rPr lang="en-US" sz="1500" dirty="0" err="1">
                <a:solidFill>
                  <a:srgbClr val="383838"/>
                </a:solidFill>
                <a:latin typeface="DM Sans" pitchFamily="34" charset="0"/>
                <a:ea typeface="DM Sans" pitchFamily="34" charset="-122"/>
                <a:cs typeface="DM Sans" pitchFamily="34" charset="-120"/>
              </a:rPr>
              <a:t>bộ</a:t>
            </a:r>
            <a:r>
              <a:rPr lang="en-US" sz="1500" dirty="0">
                <a:solidFill>
                  <a:srgbClr val="383838"/>
                </a:solidFill>
                <a:latin typeface="DM Sans" pitchFamily="34" charset="0"/>
                <a:ea typeface="DM Sans" pitchFamily="34" charset="-122"/>
                <a:cs typeface="DM Sans" pitchFamily="34" charset="-120"/>
              </a:rPr>
              <a:t> phận y tế của công ty.</a:t>
            </a:r>
            <a:endParaRPr lang="en-US" sz="1500" dirty="0"/>
          </a:p>
        </p:txBody>
      </p:sp>
      <p:sp>
        <p:nvSpPr>
          <p:cNvPr id="20" name="Shape 17"/>
          <p:cNvSpPr/>
          <p:nvPr/>
        </p:nvSpPr>
        <p:spPr>
          <a:xfrm>
            <a:off x="11345585" y="5781377"/>
            <a:ext cx="22860" cy="675084"/>
          </a:xfrm>
          <a:prstGeom prst="roundRect">
            <a:avLst>
              <a:gd name="adj" fmla="val 126563"/>
            </a:avLst>
          </a:prstGeom>
          <a:solidFill>
            <a:srgbClr val="D8D4D4"/>
          </a:solidFill>
          <a:ln/>
        </p:spPr>
      </p:sp>
      <p:sp>
        <p:nvSpPr>
          <p:cNvPr id="21" name="Shape 18"/>
          <p:cNvSpPr/>
          <p:nvPr/>
        </p:nvSpPr>
        <p:spPr>
          <a:xfrm>
            <a:off x="11140083" y="5564445"/>
            <a:ext cx="433983" cy="433983"/>
          </a:xfrm>
          <a:prstGeom prst="roundRect">
            <a:avLst>
              <a:gd name="adj" fmla="val 6667"/>
            </a:avLst>
          </a:prstGeom>
          <a:solidFill>
            <a:srgbClr val="F2EEEE"/>
          </a:solidFill>
          <a:ln/>
        </p:spPr>
      </p:sp>
      <p:sp>
        <p:nvSpPr>
          <p:cNvPr id="22" name="Text 19"/>
          <p:cNvSpPr/>
          <p:nvPr/>
        </p:nvSpPr>
        <p:spPr>
          <a:xfrm>
            <a:off x="11276052" y="5629454"/>
            <a:ext cx="161925" cy="303848"/>
          </a:xfrm>
          <a:prstGeom prst="rect">
            <a:avLst/>
          </a:prstGeom>
          <a:noFill/>
          <a:ln/>
        </p:spPr>
        <p:txBody>
          <a:bodyPr wrap="none" lIns="0" tIns="0" rIns="0" bIns="0" rtlCol="0" anchor="t"/>
          <a:lstStyle/>
          <a:p>
            <a:pPr marL="0" indent="0" algn="ctr">
              <a:lnSpc>
                <a:spcPts val="2350"/>
              </a:lnSpc>
              <a:buNone/>
            </a:pPr>
            <a:r>
              <a:rPr lang="en-US" sz="2350" dirty="0">
                <a:solidFill>
                  <a:srgbClr val="383838"/>
                </a:solidFill>
                <a:latin typeface="PT Serif" pitchFamily="34" charset="0"/>
                <a:ea typeface="PT Serif" pitchFamily="34" charset="-122"/>
                <a:cs typeface="PT Serif" pitchFamily="34" charset="-120"/>
              </a:rPr>
              <a:t>4</a:t>
            </a:r>
            <a:endParaRPr lang="en-US" sz="2350" dirty="0"/>
          </a:p>
        </p:txBody>
      </p:sp>
      <p:sp>
        <p:nvSpPr>
          <p:cNvPr id="23" name="Text 20"/>
          <p:cNvSpPr/>
          <p:nvPr/>
        </p:nvSpPr>
        <p:spPr>
          <a:xfrm>
            <a:off x="10091380" y="6649403"/>
            <a:ext cx="2531507" cy="316349"/>
          </a:xfrm>
          <a:prstGeom prst="rect">
            <a:avLst/>
          </a:prstGeom>
          <a:noFill/>
          <a:ln/>
        </p:spPr>
        <p:txBody>
          <a:bodyPr wrap="none" lIns="0" tIns="0" rIns="0" bIns="0" rtlCol="0" anchor="t"/>
          <a:lstStyle/>
          <a:p>
            <a:pPr marL="0" indent="0" algn="ctr">
              <a:lnSpc>
                <a:spcPts val="2450"/>
              </a:lnSpc>
              <a:buNone/>
            </a:pPr>
            <a:r>
              <a:rPr lang="en-US" sz="1950" b="1" dirty="0">
                <a:solidFill>
                  <a:srgbClr val="383838"/>
                </a:solidFill>
                <a:latin typeface="PT Serif" pitchFamily="34" charset="0"/>
                <a:ea typeface="PT Serif" pitchFamily="34" charset="-122"/>
                <a:cs typeface="PT Serif" pitchFamily="34" charset="-120"/>
              </a:rPr>
              <a:t>Điều tra</a:t>
            </a:r>
            <a:endParaRPr lang="en-US" sz="1950" b="1" dirty="0"/>
          </a:p>
        </p:txBody>
      </p:sp>
      <p:sp>
        <p:nvSpPr>
          <p:cNvPr id="24" name="Text 21"/>
          <p:cNvSpPr/>
          <p:nvPr/>
        </p:nvSpPr>
        <p:spPr>
          <a:xfrm>
            <a:off x="8951833" y="7081480"/>
            <a:ext cx="4810601" cy="617220"/>
          </a:xfrm>
          <a:prstGeom prst="rect">
            <a:avLst/>
          </a:prstGeom>
          <a:noFill/>
          <a:ln/>
        </p:spPr>
        <p:txBody>
          <a:bodyPr wrap="square" lIns="0" tIns="0" rIns="0" bIns="0" rtlCol="0" anchor="t"/>
          <a:lstStyle/>
          <a:p>
            <a:pPr marL="0" indent="0" algn="ctr">
              <a:lnSpc>
                <a:spcPts val="2400"/>
              </a:lnSpc>
              <a:buNone/>
            </a:pPr>
            <a:r>
              <a:rPr lang="en-US" sz="1500" dirty="0">
                <a:solidFill>
                  <a:srgbClr val="383838"/>
                </a:solidFill>
                <a:latin typeface="DM Sans" pitchFamily="34" charset="0"/>
                <a:ea typeface="DM Sans" pitchFamily="34" charset="-122"/>
                <a:cs typeface="DM Sans" pitchFamily="34" charset="-120"/>
              </a:rPr>
              <a:t>Tiến hành điều tra nguyên nhân </a:t>
            </a:r>
            <a:r>
              <a:rPr lang="en-US" sz="1500" dirty="0" err="1">
                <a:solidFill>
                  <a:srgbClr val="383838"/>
                </a:solidFill>
                <a:latin typeface="DM Sans" pitchFamily="34" charset="0"/>
                <a:ea typeface="DM Sans" pitchFamily="34" charset="-122"/>
                <a:cs typeface="DM Sans" pitchFamily="34" charset="-120"/>
              </a:rPr>
              <a:t>để</a:t>
            </a:r>
            <a:r>
              <a:rPr lang="en-US" sz="1500" dirty="0">
                <a:solidFill>
                  <a:srgbClr val="383838"/>
                </a:solidFill>
                <a:latin typeface="DM Sans" pitchFamily="34" charset="0"/>
                <a:ea typeface="DM Sans" pitchFamily="34" charset="-122"/>
                <a:cs typeface="DM Sans" pitchFamily="34" charset="-120"/>
              </a:rPr>
              <a:t> </a:t>
            </a:r>
          </a:p>
          <a:p>
            <a:pPr marL="0" indent="0" algn="ctr">
              <a:lnSpc>
                <a:spcPts val="2400"/>
              </a:lnSpc>
              <a:buNone/>
            </a:pPr>
            <a:r>
              <a:rPr lang="en-US" sz="1500" dirty="0" err="1">
                <a:solidFill>
                  <a:srgbClr val="383838"/>
                </a:solidFill>
                <a:latin typeface="DM Sans" pitchFamily="34" charset="0"/>
                <a:ea typeface="DM Sans" pitchFamily="34" charset="-122"/>
                <a:cs typeface="DM Sans" pitchFamily="34" charset="-120"/>
              </a:rPr>
              <a:t>ngăn</a:t>
            </a:r>
            <a:r>
              <a:rPr lang="en-US" sz="1500" dirty="0">
                <a:solidFill>
                  <a:srgbClr val="383838"/>
                </a:solidFill>
                <a:latin typeface="DM Sans" pitchFamily="34" charset="0"/>
                <a:ea typeface="DM Sans" pitchFamily="34" charset="-122"/>
                <a:cs typeface="DM Sans" pitchFamily="34" charset="-120"/>
              </a:rPr>
              <a:t> chặn tai nạn tương tự.</a:t>
            </a:r>
            <a:endParaRPr lang="en-US" sz="1500" dirty="0"/>
          </a:p>
        </p:txBody>
      </p:sp>
      <p:pic>
        <p:nvPicPr>
          <p:cNvPr id="25" name="Picture 24">
            <a:extLst>
              <a:ext uri="{FF2B5EF4-FFF2-40B4-BE49-F238E27FC236}">
                <a16:creationId xmlns:a16="http://schemas.microsoft.com/office/drawing/2014/main" id="{6CAAB7BB-4344-6609-3FC0-2BFE931F20C1}"/>
              </a:ext>
            </a:extLst>
          </p:cNvPr>
          <p:cNvPicPr>
            <a:picLocks noChangeAspect="1"/>
          </p:cNvPicPr>
          <p:nvPr/>
        </p:nvPicPr>
        <p:blipFill>
          <a:blip r:embed="rId4"/>
          <a:stretch>
            <a:fillRect/>
          </a:stretch>
        </p:blipFill>
        <p:spPr>
          <a:xfrm>
            <a:off x="12158504" y="7462854"/>
            <a:ext cx="2248995" cy="6964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074795" y="978932"/>
            <a:ext cx="6480810" cy="809982"/>
          </a:xfrm>
          <a:prstGeom prst="rect">
            <a:avLst/>
          </a:prstGeom>
          <a:noFill/>
          <a:ln/>
        </p:spPr>
        <p:txBody>
          <a:bodyPr wrap="none" lIns="0" tIns="0" rIns="0" bIns="0" rtlCol="0" anchor="t"/>
          <a:lstStyle/>
          <a:p>
            <a:pPr marL="0" indent="0" algn="ctr">
              <a:lnSpc>
                <a:spcPts val="6350"/>
              </a:lnSpc>
              <a:buNone/>
            </a:pPr>
            <a:r>
              <a:rPr lang="en-US" sz="5400" b="1" dirty="0">
                <a:solidFill>
                  <a:srgbClr val="020202"/>
                </a:solidFill>
                <a:latin typeface="PT Serif" pitchFamily="34" charset="0"/>
                <a:ea typeface="PT Serif" pitchFamily="34" charset="-122"/>
                <a:cs typeface="PT Serif" pitchFamily="34" charset="-120"/>
              </a:rPr>
              <a:t>Tài liệu tham khảo</a:t>
            </a:r>
            <a:endParaRPr lang="en-US" sz="5400" b="1" dirty="0"/>
          </a:p>
        </p:txBody>
      </p:sp>
      <p:sp>
        <p:nvSpPr>
          <p:cNvPr id="3" name="Text 1"/>
          <p:cNvSpPr/>
          <p:nvPr/>
        </p:nvSpPr>
        <p:spPr>
          <a:xfrm>
            <a:off x="864037" y="2892028"/>
            <a:ext cx="6690122" cy="972026"/>
          </a:xfrm>
          <a:prstGeom prst="rect">
            <a:avLst/>
          </a:prstGeom>
          <a:noFill/>
          <a:ln/>
        </p:spPr>
        <p:txBody>
          <a:bodyPr wrap="squar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a:t>
            </a:r>
            <a:r>
              <a:rPr lang="en-US" sz="3050" b="1" dirty="0" err="1">
                <a:solidFill>
                  <a:srgbClr val="020202"/>
                </a:solidFill>
                <a:latin typeface="PT Serif" pitchFamily="34" charset="0"/>
                <a:ea typeface="PT Serif" pitchFamily="34" charset="-122"/>
                <a:cs typeface="PT Serif" pitchFamily="34" charset="-120"/>
              </a:rPr>
              <a:t>tra</a:t>
            </a:r>
            <a:r>
              <a:rPr lang="en-US" sz="3050" b="1" dirty="0">
                <a:solidFill>
                  <a:srgbClr val="020202"/>
                </a:solidFill>
                <a:latin typeface="PT Serif" pitchFamily="34" charset="0"/>
                <a:ea typeface="PT Serif" pitchFamily="34" charset="-122"/>
                <a:cs typeface="PT Serif" pitchFamily="34" charset="-120"/>
              </a:rPr>
              <a:t> ATLD </a:t>
            </a:r>
            <a:r>
              <a:rPr lang="en-US" sz="3050" b="1" dirty="0" err="1">
                <a:solidFill>
                  <a:srgbClr val="020202"/>
                </a:solidFill>
                <a:latin typeface="PT Serif" pitchFamily="34" charset="0"/>
                <a:ea typeface="PT Serif" pitchFamily="34" charset="-122"/>
                <a:cs typeface="PT Serif" pitchFamily="34" charset="-120"/>
              </a:rPr>
              <a:t>nhóm</a:t>
            </a:r>
            <a:r>
              <a:rPr lang="en-US" sz="3050" b="1" dirty="0">
                <a:solidFill>
                  <a:srgbClr val="020202"/>
                </a:solidFill>
                <a:latin typeface="PT Serif" pitchFamily="34" charset="0"/>
                <a:ea typeface="PT Serif" pitchFamily="34" charset="-122"/>
                <a:cs typeface="PT Serif" pitchFamily="34" charset="-120"/>
              </a:rPr>
              <a:t> 3</a:t>
            </a:r>
            <a:endParaRPr lang="en-US" sz="3050" dirty="0"/>
          </a:p>
        </p:txBody>
      </p:sp>
      <p:sp>
        <p:nvSpPr>
          <p:cNvPr id="4" name="Text 2"/>
          <p:cNvSpPr/>
          <p:nvPr/>
        </p:nvSpPr>
        <p:spPr>
          <a:xfrm>
            <a:off x="864037" y="328823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266724"/>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67862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537305"/>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958910"/>
            <a:ext cx="9194363"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tủ đông</a:t>
            </a:r>
            <a:endParaRPr lang="en-US" sz="1900" dirty="0"/>
          </a:p>
        </p:txBody>
      </p:sp>
      <p:pic>
        <p:nvPicPr>
          <p:cNvPr id="9" name="Image 0" descr="preencoded.png"/>
          <p:cNvPicPr>
            <a:picLocks noChangeAspect="1"/>
          </p:cNvPicPr>
          <p:nvPr/>
        </p:nvPicPr>
        <p:blipFill>
          <a:blip r:embed="rId6"/>
          <a:stretch>
            <a:fillRect/>
          </a:stretch>
        </p:blipFill>
        <p:spPr>
          <a:xfrm>
            <a:off x="8455399" y="3620933"/>
            <a:ext cx="5609868" cy="1736169"/>
          </a:xfrm>
          <a:prstGeom prst="rect">
            <a:avLst/>
          </a:prstGeom>
        </p:spPr>
      </p:pic>
      <p:pic>
        <p:nvPicPr>
          <p:cNvPr id="12" name="Picture 11">
            <a:extLst>
              <a:ext uri="{FF2B5EF4-FFF2-40B4-BE49-F238E27FC236}">
                <a16:creationId xmlns:a16="http://schemas.microsoft.com/office/drawing/2014/main" id="{25A5C013-E272-6343-44EB-0BD43DA4F941}"/>
              </a:ext>
            </a:extLst>
          </p:cNvPr>
          <p:cNvPicPr>
            <a:picLocks noChangeAspect="1"/>
          </p:cNvPicPr>
          <p:nvPr/>
        </p:nvPicPr>
        <p:blipFill>
          <a:blip r:embed="rId7"/>
          <a:stretch>
            <a:fillRect/>
          </a:stretch>
        </p:blipFill>
        <p:spPr>
          <a:xfrm>
            <a:off x="12158504" y="7462854"/>
            <a:ext cx="2248995" cy="6964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776</Words>
  <Application>Microsoft Office PowerPoint</Application>
  <PresentationFormat>Custom</PresentationFormat>
  <Paragraphs>130</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PT Serif</vt:lpstr>
      <vt:lpstr>DM Sans Bold</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2024-11-11T06:53:23Z</dcterms:created>
  <dcterms:modified xsi:type="dcterms:W3CDTF">2024-11-11T07:06:22Z</dcterms:modified>
</cp:coreProperties>
</file>