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Fraunces Extra Bol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366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antoannamviet.com/tai-lieu-an-toan-lao-dong-san-xuat-tu-lanh/"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14534" y="2200589"/>
            <a:ext cx="3756429" cy="5952811"/>
          </a:xfrm>
          <a:prstGeom prst="rect">
            <a:avLst/>
          </a:prstGeom>
        </p:spPr>
      </p:pic>
      <p:sp>
        <p:nvSpPr>
          <p:cNvPr id="3" name="Text 0"/>
          <p:cNvSpPr/>
          <p:nvPr/>
        </p:nvSpPr>
        <p:spPr>
          <a:xfrm>
            <a:off x="6350437" y="1187768"/>
            <a:ext cx="7415927"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Fraunces Extra Bold" pitchFamily="34" charset="0"/>
                <a:ea typeface="Fraunces Extra Bold" pitchFamily="34" charset="-122"/>
                <a:cs typeface="Fraunces Extra Bold" pitchFamily="34" charset="-120"/>
              </a:rPr>
              <a:t>An toàn lao động trong sản </a:t>
            </a:r>
            <a:r>
              <a:rPr lang="en-US" sz="6700" b="1" dirty="0" err="1">
                <a:solidFill>
                  <a:srgbClr val="3B4540"/>
                </a:solidFill>
                <a:latin typeface="Fraunces Extra Bold" pitchFamily="34" charset="0"/>
                <a:ea typeface="Fraunces Extra Bold" pitchFamily="34" charset="-122"/>
                <a:cs typeface="Fraunces Extra Bold" pitchFamily="34" charset="-120"/>
              </a:rPr>
              <a:t>xuất</a:t>
            </a:r>
            <a:r>
              <a:rPr lang="en-US" sz="6700" b="1" dirty="0">
                <a:solidFill>
                  <a:srgbClr val="3B4540"/>
                </a:solidFill>
                <a:latin typeface="Fraunces Extra Bold" pitchFamily="34" charset="0"/>
                <a:ea typeface="Fraunces Extra Bold" pitchFamily="34" charset="-122"/>
                <a:cs typeface="Fraunces Extra Bold" pitchFamily="34" charset="-120"/>
              </a:rPr>
              <a:t> </a:t>
            </a:r>
            <a:br>
              <a:rPr lang="en-US" sz="6700" b="1" dirty="0">
                <a:solidFill>
                  <a:srgbClr val="3B4540"/>
                </a:solidFill>
                <a:latin typeface="Fraunces Extra Bold" pitchFamily="34" charset="0"/>
                <a:ea typeface="Fraunces Extra Bold" pitchFamily="34" charset="-122"/>
                <a:cs typeface="Fraunces Extra Bold" pitchFamily="34" charset="-120"/>
              </a:rPr>
            </a:br>
            <a:r>
              <a:rPr lang="en-US" sz="6700" b="1" dirty="0" err="1">
                <a:solidFill>
                  <a:srgbClr val="3B4540"/>
                </a:solidFill>
                <a:latin typeface="Fraunces Extra Bold" pitchFamily="34" charset="0"/>
                <a:ea typeface="Fraunces Extra Bold" pitchFamily="34" charset="-122"/>
                <a:cs typeface="Fraunces Extra Bold" pitchFamily="34" charset="-120"/>
              </a:rPr>
              <a:t>Tủ</a:t>
            </a:r>
            <a:r>
              <a:rPr lang="en-US" sz="6700" b="1" dirty="0">
                <a:solidFill>
                  <a:srgbClr val="3B4540"/>
                </a:solidFill>
                <a:latin typeface="Fraunces Extra Bold" pitchFamily="34" charset="0"/>
                <a:ea typeface="Fraunces Extra Bold" pitchFamily="34" charset="-122"/>
                <a:cs typeface="Fraunces Extra Bold" pitchFamily="34" charset="-120"/>
              </a:rPr>
              <a:t> </a:t>
            </a:r>
            <a:r>
              <a:rPr lang="en-US" sz="6700" b="1" dirty="0" err="1">
                <a:solidFill>
                  <a:srgbClr val="3B4540"/>
                </a:solidFill>
                <a:latin typeface="Fraunces Extra Bold" pitchFamily="34" charset="0"/>
                <a:ea typeface="Fraunces Extra Bold" pitchFamily="34" charset="-122"/>
                <a:cs typeface="Fraunces Extra Bold" pitchFamily="34" charset="-120"/>
              </a:rPr>
              <a:t>Lạnh</a:t>
            </a:r>
            <a:endParaRPr lang="en-US" sz="6700" dirty="0"/>
          </a:p>
        </p:txBody>
      </p:sp>
      <p:sp>
        <p:nvSpPr>
          <p:cNvPr id="4" name="Text 1"/>
          <p:cNvSpPr/>
          <p:nvPr/>
        </p:nvSpPr>
        <p:spPr>
          <a:xfrm>
            <a:off x="6350438" y="4752023"/>
            <a:ext cx="7023918"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Báo cáo về tình hình tai nạn lao động 6 tháng đầu năm 2024 cho thấy số vụ giảm so với cùng kỳ năm trước. Tuy nhiên, ngành sản xuất tủ lạnh vẫn tiềm ẩn nhiều rủi ro về an toàn lao động cần được quan tâm.</a:t>
            </a:r>
            <a:endParaRPr lang="en-US" sz="1900" dirty="0"/>
          </a:p>
        </p:txBody>
      </p:sp>
      <p:sp>
        <p:nvSpPr>
          <p:cNvPr id="5" name="Shape 2"/>
          <p:cNvSpPr/>
          <p:nvPr/>
        </p:nvSpPr>
        <p:spPr>
          <a:xfrm>
            <a:off x="63504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635948"/>
            <a:ext cx="379690" cy="379690"/>
          </a:xfrm>
          <a:prstGeom prst="rect">
            <a:avLst/>
          </a:prstGeom>
        </p:spPr>
      </p:pic>
      <p:sp>
        <p:nvSpPr>
          <p:cNvPr id="7" name="Text 3"/>
          <p:cNvSpPr/>
          <p:nvPr/>
        </p:nvSpPr>
        <p:spPr>
          <a:xfrm>
            <a:off x="68687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Toàn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Nam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Việt</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endParaRPr lang="en-US" sz="2400" dirty="0"/>
          </a:p>
        </p:txBody>
      </p:sp>
      <p:pic>
        <p:nvPicPr>
          <p:cNvPr id="8" name="Picture 7">
            <a:extLst>
              <a:ext uri="{FF2B5EF4-FFF2-40B4-BE49-F238E27FC236}">
                <a16:creationId xmlns:a16="http://schemas.microsoft.com/office/drawing/2014/main" id="{3EACDDFD-7D70-0012-2B71-F6E73136C2FE}"/>
              </a:ext>
            </a:extLst>
          </p:cNvPr>
          <p:cNvPicPr>
            <a:picLocks noChangeAspect="1"/>
          </p:cNvPicPr>
          <p:nvPr/>
        </p:nvPicPr>
        <p:blipFill>
          <a:blip r:embed="rId5"/>
          <a:stretch>
            <a:fillRect/>
          </a:stretch>
        </p:blipFill>
        <p:spPr>
          <a:xfrm>
            <a:off x="12573485" y="7546312"/>
            <a:ext cx="1854114" cy="5741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000268" y="-223953"/>
            <a:ext cx="4670976" cy="4670976"/>
          </a:xfrm>
          <a:prstGeom prst="rect">
            <a:avLst/>
          </a:prstGeom>
        </p:spPr>
      </p:pic>
      <p:sp>
        <p:nvSpPr>
          <p:cNvPr id="3" name="Text 0"/>
          <p:cNvSpPr/>
          <p:nvPr/>
        </p:nvSpPr>
        <p:spPr>
          <a:xfrm>
            <a:off x="2217658" y="4286131"/>
            <a:ext cx="10194965"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Tình hình tai nạn lao động chung</a:t>
            </a:r>
            <a:endParaRPr lang="en-US" sz="4850" dirty="0"/>
          </a:p>
        </p:txBody>
      </p:sp>
      <p:sp>
        <p:nvSpPr>
          <p:cNvPr id="4" name="Shape 1"/>
          <p:cNvSpPr/>
          <p:nvPr/>
        </p:nvSpPr>
        <p:spPr>
          <a:xfrm>
            <a:off x="864037" y="5705594"/>
            <a:ext cx="555427" cy="555427"/>
          </a:xfrm>
          <a:prstGeom prst="roundRect">
            <a:avLst>
              <a:gd name="adj" fmla="val 40005"/>
            </a:avLst>
          </a:prstGeom>
          <a:solidFill>
            <a:srgbClr val="E8F3E8"/>
          </a:solidFill>
          <a:ln/>
        </p:spPr>
      </p:sp>
      <p:sp>
        <p:nvSpPr>
          <p:cNvPr id="5" name="Text 2"/>
          <p:cNvSpPr/>
          <p:nvPr/>
        </p:nvSpPr>
        <p:spPr>
          <a:xfrm>
            <a:off x="1049298" y="5798106"/>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1</a:t>
            </a:r>
            <a:endParaRPr lang="en-US" sz="2900" dirty="0"/>
          </a:p>
        </p:txBody>
      </p:sp>
      <p:sp>
        <p:nvSpPr>
          <p:cNvPr id="6" name="Text 3"/>
          <p:cNvSpPr/>
          <p:nvPr/>
        </p:nvSpPr>
        <p:spPr>
          <a:xfrm>
            <a:off x="1666280" y="570559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Số vụ tai nạn</a:t>
            </a:r>
            <a:endParaRPr lang="en-US" sz="2400" dirty="0"/>
          </a:p>
        </p:txBody>
      </p:sp>
      <p:sp>
        <p:nvSpPr>
          <p:cNvPr id="7" name="Text 4"/>
          <p:cNvSpPr/>
          <p:nvPr/>
        </p:nvSpPr>
        <p:spPr>
          <a:xfrm>
            <a:off x="1666280" y="6239470"/>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a:t>
            </a:r>
          </a:p>
          <a:p>
            <a:pPr marL="0" indent="0">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với</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cùng kỳ năm 2023</a:t>
            </a:r>
            <a:endParaRPr lang="en-US" sz="1900" dirty="0"/>
          </a:p>
        </p:txBody>
      </p:sp>
      <p:sp>
        <p:nvSpPr>
          <p:cNvPr id="8" name="Shape 5"/>
          <p:cNvSpPr/>
          <p:nvPr/>
        </p:nvSpPr>
        <p:spPr>
          <a:xfrm>
            <a:off x="5247084" y="5705594"/>
            <a:ext cx="555427" cy="555427"/>
          </a:xfrm>
          <a:prstGeom prst="roundRect">
            <a:avLst>
              <a:gd name="adj" fmla="val 40005"/>
            </a:avLst>
          </a:prstGeom>
          <a:solidFill>
            <a:srgbClr val="E8F3E8"/>
          </a:solidFill>
          <a:ln/>
        </p:spPr>
      </p:sp>
      <p:sp>
        <p:nvSpPr>
          <p:cNvPr id="9" name="Text 6"/>
          <p:cNvSpPr/>
          <p:nvPr/>
        </p:nvSpPr>
        <p:spPr>
          <a:xfrm>
            <a:off x="5403771" y="5798106"/>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2</a:t>
            </a:r>
            <a:endParaRPr lang="en-US" sz="2900" dirty="0"/>
          </a:p>
        </p:txBody>
      </p:sp>
      <p:sp>
        <p:nvSpPr>
          <p:cNvPr id="10" name="Text 7"/>
          <p:cNvSpPr/>
          <p:nvPr/>
        </p:nvSpPr>
        <p:spPr>
          <a:xfrm>
            <a:off x="6049328" y="570559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Số người bị nạn</a:t>
            </a:r>
            <a:endParaRPr lang="en-US" sz="2400" dirty="0"/>
          </a:p>
        </p:txBody>
      </p:sp>
      <p:sp>
        <p:nvSpPr>
          <p:cNvPr id="11" name="Text 8"/>
          <p:cNvSpPr/>
          <p:nvPr/>
        </p:nvSpPr>
        <p:spPr>
          <a:xfrm>
            <a:off x="6049328" y="6239470"/>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3.065 người, giảm 6,04% </a:t>
            </a:r>
          </a:p>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so với cùng kỳ năm 2023</a:t>
            </a:r>
            <a:endParaRPr lang="en-US" sz="1900" dirty="0"/>
          </a:p>
        </p:txBody>
      </p:sp>
      <p:sp>
        <p:nvSpPr>
          <p:cNvPr id="12" name="Shape 9"/>
          <p:cNvSpPr/>
          <p:nvPr/>
        </p:nvSpPr>
        <p:spPr>
          <a:xfrm>
            <a:off x="9630132" y="5705594"/>
            <a:ext cx="555427" cy="555427"/>
          </a:xfrm>
          <a:prstGeom prst="roundRect">
            <a:avLst>
              <a:gd name="adj" fmla="val 40005"/>
            </a:avLst>
          </a:prstGeom>
          <a:solidFill>
            <a:srgbClr val="E8F3E8"/>
          </a:solidFill>
          <a:ln/>
        </p:spPr>
      </p:sp>
      <p:sp>
        <p:nvSpPr>
          <p:cNvPr id="13" name="Text 10"/>
          <p:cNvSpPr/>
          <p:nvPr/>
        </p:nvSpPr>
        <p:spPr>
          <a:xfrm>
            <a:off x="9795986" y="5798106"/>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3</a:t>
            </a:r>
            <a:endParaRPr lang="en-US" sz="2900" dirty="0"/>
          </a:p>
        </p:txBody>
      </p:sp>
      <p:sp>
        <p:nvSpPr>
          <p:cNvPr id="14" name="Text 11"/>
          <p:cNvSpPr/>
          <p:nvPr/>
        </p:nvSpPr>
        <p:spPr>
          <a:xfrm>
            <a:off x="10432375" y="570559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Số vụ chết người</a:t>
            </a:r>
            <a:endParaRPr lang="en-US" sz="2400" dirty="0"/>
          </a:p>
        </p:txBody>
      </p:sp>
      <p:sp>
        <p:nvSpPr>
          <p:cNvPr id="15" name="Text 12"/>
          <p:cNvSpPr/>
          <p:nvPr/>
        </p:nvSpPr>
        <p:spPr>
          <a:xfrm>
            <a:off x="10432375" y="6239470"/>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 vụ, giảm 7,25% so </a:t>
            </a:r>
          </a:p>
          <a:p>
            <a:pPr marL="0" indent="0">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với</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cùng kỳ năm 2023</a:t>
            </a:r>
            <a:endParaRPr lang="en-US" sz="1900" dirty="0"/>
          </a:p>
        </p:txBody>
      </p:sp>
      <p:pic>
        <p:nvPicPr>
          <p:cNvPr id="16" name="Picture 15">
            <a:extLst>
              <a:ext uri="{FF2B5EF4-FFF2-40B4-BE49-F238E27FC236}">
                <a16:creationId xmlns:a16="http://schemas.microsoft.com/office/drawing/2014/main" id="{C5EEFA95-3A7A-8673-E7B8-5D6A150D9D36}"/>
              </a:ext>
            </a:extLst>
          </p:cNvPr>
          <p:cNvPicPr>
            <a:picLocks noChangeAspect="1"/>
          </p:cNvPicPr>
          <p:nvPr/>
        </p:nvPicPr>
        <p:blipFill>
          <a:blip r:embed="rId4"/>
          <a:stretch>
            <a:fillRect/>
          </a:stretch>
        </p:blipFill>
        <p:spPr>
          <a:xfrm>
            <a:off x="12573485" y="7546312"/>
            <a:ext cx="1854114" cy="5741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5601" y="2834223"/>
            <a:ext cx="4876800" cy="4297680"/>
          </a:xfrm>
          <a:prstGeom prst="rect">
            <a:avLst/>
          </a:prstGeom>
        </p:spPr>
      </p:pic>
      <p:sp>
        <p:nvSpPr>
          <p:cNvPr id="3" name="Text 0"/>
          <p:cNvSpPr/>
          <p:nvPr/>
        </p:nvSpPr>
        <p:spPr>
          <a:xfrm>
            <a:off x="6288524" y="649724"/>
            <a:ext cx="7539752" cy="1432560"/>
          </a:xfrm>
          <a:prstGeom prst="rect">
            <a:avLst/>
          </a:prstGeom>
          <a:noFill/>
          <a:ln/>
        </p:spPr>
        <p:txBody>
          <a:bodyPr wrap="square" lIns="0" tIns="0" rIns="0" bIns="0" rtlCol="0" anchor="t"/>
          <a:lstStyle/>
          <a:p>
            <a:pPr marL="0" indent="0">
              <a:lnSpc>
                <a:spcPts val="5600"/>
              </a:lnSpc>
              <a:buNone/>
            </a:pPr>
            <a:r>
              <a:rPr lang="en-US" sz="4500" b="1" dirty="0">
                <a:solidFill>
                  <a:srgbClr val="3B4540"/>
                </a:solidFill>
                <a:latin typeface="Fraunces Extra Bold" pitchFamily="34" charset="0"/>
                <a:ea typeface="Fraunces Extra Bold" pitchFamily="34" charset="-122"/>
                <a:cs typeface="Fraunces Extra Bold" pitchFamily="34" charset="-120"/>
              </a:rPr>
              <a:t>Tai nạn trong nhà máy sản xuất tủ lạnh</a:t>
            </a:r>
            <a:endParaRPr lang="en-US" sz="4500" dirty="0"/>
          </a:p>
        </p:txBody>
      </p:sp>
      <p:sp>
        <p:nvSpPr>
          <p:cNvPr id="4" name="Shape 1"/>
          <p:cNvSpPr/>
          <p:nvPr/>
        </p:nvSpPr>
        <p:spPr>
          <a:xfrm>
            <a:off x="6617018" y="2426018"/>
            <a:ext cx="30480" cy="5153739"/>
          </a:xfrm>
          <a:prstGeom prst="roundRect">
            <a:avLst>
              <a:gd name="adj" fmla="val 676785"/>
            </a:avLst>
          </a:prstGeom>
          <a:solidFill>
            <a:srgbClr val="CED9CE"/>
          </a:solidFill>
          <a:ln/>
        </p:spPr>
      </p:sp>
      <p:sp>
        <p:nvSpPr>
          <p:cNvPr id="5" name="Shape 2"/>
          <p:cNvSpPr/>
          <p:nvPr/>
        </p:nvSpPr>
        <p:spPr>
          <a:xfrm>
            <a:off x="6859607" y="2926318"/>
            <a:ext cx="802124" cy="30480"/>
          </a:xfrm>
          <a:prstGeom prst="roundRect">
            <a:avLst>
              <a:gd name="adj" fmla="val 676785"/>
            </a:avLst>
          </a:prstGeom>
          <a:solidFill>
            <a:srgbClr val="CED9CE"/>
          </a:solidFill>
          <a:ln/>
        </p:spPr>
      </p:sp>
      <p:sp>
        <p:nvSpPr>
          <p:cNvPr id="6" name="Shape 3"/>
          <p:cNvSpPr/>
          <p:nvPr/>
        </p:nvSpPr>
        <p:spPr>
          <a:xfrm>
            <a:off x="6374428" y="2683788"/>
            <a:ext cx="515660" cy="515660"/>
          </a:xfrm>
          <a:prstGeom prst="roundRect">
            <a:avLst>
              <a:gd name="adj" fmla="val 40004"/>
            </a:avLst>
          </a:prstGeom>
          <a:solidFill>
            <a:srgbClr val="E8F3E8"/>
          </a:solidFill>
          <a:ln/>
        </p:spPr>
      </p:sp>
      <p:sp>
        <p:nvSpPr>
          <p:cNvPr id="7" name="Text 4"/>
          <p:cNvSpPr/>
          <p:nvPr/>
        </p:nvSpPr>
        <p:spPr>
          <a:xfrm>
            <a:off x="6546473" y="2769632"/>
            <a:ext cx="171569"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1</a:t>
            </a:r>
            <a:endParaRPr lang="en-US" sz="2700" dirty="0"/>
          </a:p>
        </p:txBody>
      </p:sp>
      <p:sp>
        <p:nvSpPr>
          <p:cNvPr id="8" name="Text 5"/>
          <p:cNvSpPr/>
          <p:nvPr/>
        </p:nvSpPr>
        <p:spPr>
          <a:xfrm>
            <a:off x="7892772" y="2655213"/>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Tai nạn do máy móc</a:t>
            </a:r>
            <a:endParaRPr lang="en-US" sz="2250" dirty="0"/>
          </a:p>
        </p:txBody>
      </p:sp>
      <p:sp>
        <p:nvSpPr>
          <p:cNvPr id="9" name="Text 6"/>
          <p:cNvSpPr/>
          <p:nvPr/>
        </p:nvSpPr>
        <p:spPr>
          <a:xfrm>
            <a:off x="7892772" y="3150751"/>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Nguy cơ bị cuốn vào máy dập kim loại nếu không tắt máy trước khi vệ sinh</a:t>
            </a:r>
            <a:endParaRPr lang="en-US" sz="1800" dirty="0"/>
          </a:p>
        </p:txBody>
      </p:sp>
      <p:sp>
        <p:nvSpPr>
          <p:cNvPr id="10" name="Shape 7"/>
          <p:cNvSpPr/>
          <p:nvPr/>
        </p:nvSpPr>
        <p:spPr>
          <a:xfrm>
            <a:off x="6859607" y="4842867"/>
            <a:ext cx="802124" cy="30480"/>
          </a:xfrm>
          <a:prstGeom prst="roundRect">
            <a:avLst>
              <a:gd name="adj" fmla="val 676785"/>
            </a:avLst>
          </a:prstGeom>
          <a:solidFill>
            <a:srgbClr val="CED9CE"/>
          </a:solidFill>
          <a:ln/>
        </p:spPr>
      </p:sp>
      <p:sp>
        <p:nvSpPr>
          <p:cNvPr id="11" name="Shape 8"/>
          <p:cNvSpPr/>
          <p:nvPr/>
        </p:nvSpPr>
        <p:spPr>
          <a:xfrm>
            <a:off x="6374428" y="4600337"/>
            <a:ext cx="515660" cy="515660"/>
          </a:xfrm>
          <a:prstGeom prst="roundRect">
            <a:avLst>
              <a:gd name="adj" fmla="val 40004"/>
            </a:avLst>
          </a:prstGeom>
          <a:solidFill>
            <a:srgbClr val="E8F3E8"/>
          </a:solidFill>
          <a:ln/>
        </p:spPr>
      </p:sp>
      <p:sp>
        <p:nvSpPr>
          <p:cNvPr id="12" name="Text 9"/>
          <p:cNvSpPr/>
          <p:nvPr/>
        </p:nvSpPr>
        <p:spPr>
          <a:xfrm>
            <a:off x="6519922" y="4686181"/>
            <a:ext cx="224671"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2</a:t>
            </a:r>
            <a:endParaRPr lang="en-US" sz="2700" dirty="0"/>
          </a:p>
        </p:txBody>
      </p:sp>
      <p:sp>
        <p:nvSpPr>
          <p:cNvPr id="13" name="Text 10"/>
          <p:cNvSpPr/>
          <p:nvPr/>
        </p:nvSpPr>
        <p:spPr>
          <a:xfrm>
            <a:off x="7892772" y="4571762"/>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Tai nạn do hóa chất</a:t>
            </a:r>
            <a:endParaRPr lang="en-US" sz="2250" dirty="0"/>
          </a:p>
        </p:txBody>
      </p:sp>
      <p:sp>
        <p:nvSpPr>
          <p:cNvPr id="14" name="Text 11"/>
          <p:cNvSpPr/>
          <p:nvPr/>
        </p:nvSpPr>
        <p:spPr>
          <a:xfrm>
            <a:off x="7892772" y="5067300"/>
            <a:ext cx="5935504" cy="366713"/>
          </a:xfrm>
          <a:prstGeom prst="rect">
            <a:avLst/>
          </a:prstGeom>
          <a:noFill/>
          <a:ln/>
        </p:spPr>
        <p:txBody>
          <a:bodyPr wrap="non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Ngộ độc khí amoniac do hệ thống làm lạnh bị rò rỉ</a:t>
            </a:r>
            <a:endParaRPr lang="en-US" sz="1800" dirty="0"/>
          </a:p>
        </p:txBody>
      </p:sp>
      <p:sp>
        <p:nvSpPr>
          <p:cNvPr id="15" name="Shape 12"/>
          <p:cNvSpPr/>
          <p:nvPr/>
        </p:nvSpPr>
        <p:spPr>
          <a:xfrm>
            <a:off x="6859607" y="6392704"/>
            <a:ext cx="802124" cy="30480"/>
          </a:xfrm>
          <a:prstGeom prst="roundRect">
            <a:avLst>
              <a:gd name="adj" fmla="val 676785"/>
            </a:avLst>
          </a:prstGeom>
          <a:solidFill>
            <a:srgbClr val="CED9CE"/>
          </a:solidFill>
          <a:ln/>
        </p:spPr>
      </p:sp>
      <p:sp>
        <p:nvSpPr>
          <p:cNvPr id="16" name="Shape 13"/>
          <p:cNvSpPr/>
          <p:nvPr/>
        </p:nvSpPr>
        <p:spPr>
          <a:xfrm>
            <a:off x="6374428" y="6150173"/>
            <a:ext cx="515660" cy="515660"/>
          </a:xfrm>
          <a:prstGeom prst="roundRect">
            <a:avLst>
              <a:gd name="adj" fmla="val 40004"/>
            </a:avLst>
          </a:prstGeom>
          <a:solidFill>
            <a:srgbClr val="E8F3E8"/>
          </a:solidFill>
          <a:ln/>
        </p:spPr>
      </p:sp>
      <p:sp>
        <p:nvSpPr>
          <p:cNvPr id="17" name="Text 14"/>
          <p:cNvSpPr/>
          <p:nvPr/>
        </p:nvSpPr>
        <p:spPr>
          <a:xfrm>
            <a:off x="6528375" y="6236018"/>
            <a:ext cx="207645"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3</a:t>
            </a:r>
            <a:endParaRPr lang="en-US" sz="2700" dirty="0"/>
          </a:p>
        </p:txBody>
      </p:sp>
      <p:sp>
        <p:nvSpPr>
          <p:cNvPr id="18" name="Text 15"/>
          <p:cNvSpPr/>
          <p:nvPr/>
        </p:nvSpPr>
        <p:spPr>
          <a:xfrm>
            <a:off x="7892772" y="6121598"/>
            <a:ext cx="3443764"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Tai nạn do ngã từ độ cao</a:t>
            </a:r>
            <a:endParaRPr lang="en-US" sz="2250" dirty="0"/>
          </a:p>
        </p:txBody>
      </p:sp>
      <p:sp>
        <p:nvSpPr>
          <p:cNvPr id="19" name="Text 16"/>
          <p:cNvSpPr/>
          <p:nvPr/>
        </p:nvSpPr>
        <p:spPr>
          <a:xfrm>
            <a:off x="7892772" y="6617137"/>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Ngã từ độ cao 5m khi lắp đặt hệ thống dây chuyền sản xuất</a:t>
            </a:r>
            <a:endParaRPr lang="en-US" sz="1800" dirty="0"/>
          </a:p>
        </p:txBody>
      </p:sp>
      <p:pic>
        <p:nvPicPr>
          <p:cNvPr id="20" name="Picture 19">
            <a:extLst>
              <a:ext uri="{FF2B5EF4-FFF2-40B4-BE49-F238E27FC236}">
                <a16:creationId xmlns:a16="http://schemas.microsoft.com/office/drawing/2014/main" id="{943F95A2-C0AE-6DD0-CFF3-0439AE9ADFA7}"/>
              </a:ext>
            </a:extLst>
          </p:cNvPr>
          <p:cNvPicPr>
            <a:picLocks noChangeAspect="1"/>
          </p:cNvPicPr>
          <p:nvPr/>
        </p:nvPicPr>
        <p:blipFill>
          <a:blip r:embed="rId4"/>
          <a:stretch>
            <a:fillRect/>
          </a:stretch>
        </p:blipFill>
        <p:spPr>
          <a:xfrm>
            <a:off x="12573485" y="7546312"/>
            <a:ext cx="1854114" cy="5741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67516" y="3010587"/>
            <a:ext cx="4935141" cy="2965252"/>
          </a:xfrm>
          <a:prstGeom prst="rect">
            <a:avLst/>
          </a:prstGeom>
        </p:spPr>
      </p:pic>
      <p:sp>
        <p:nvSpPr>
          <p:cNvPr id="4" name="Text 0"/>
          <p:cNvSpPr/>
          <p:nvPr/>
        </p:nvSpPr>
        <p:spPr>
          <a:xfrm>
            <a:off x="6257806" y="1127403"/>
            <a:ext cx="7409498" cy="688777"/>
          </a:xfrm>
          <a:prstGeom prst="rect">
            <a:avLst/>
          </a:prstGeom>
          <a:noFill/>
          <a:ln/>
        </p:spPr>
        <p:txBody>
          <a:bodyPr wrap="none" lIns="0" tIns="0" rIns="0" bIns="0" rtlCol="0" anchor="t"/>
          <a:lstStyle/>
          <a:p>
            <a:pPr marL="0" indent="0">
              <a:lnSpc>
                <a:spcPts val="5400"/>
              </a:lnSpc>
              <a:buNone/>
            </a:pPr>
            <a:r>
              <a:rPr lang="en-US" sz="4300" b="1" dirty="0">
                <a:solidFill>
                  <a:srgbClr val="3B4540"/>
                </a:solidFill>
                <a:latin typeface="Fraunces Extra Bold" pitchFamily="34" charset="0"/>
                <a:ea typeface="Fraunces Extra Bold" pitchFamily="34" charset="-122"/>
                <a:cs typeface="Fraunces Extra Bold" pitchFamily="34" charset="-120"/>
              </a:rPr>
              <a:t>An toàn khi gia công cơ khí</a:t>
            </a:r>
            <a:endParaRPr lang="en-US" sz="4300" dirty="0"/>
          </a:p>
        </p:txBody>
      </p:sp>
      <p:sp>
        <p:nvSpPr>
          <p:cNvPr id="5" name="Shape 1"/>
          <p:cNvSpPr/>
          <p:nvPr/>
        </p:nvSpPr>
        <p:spPr>
          <a:xfrm>
            <a:off x="6257806" y="2146816"/>
            <a:ext cx="7601188" cy="1622346"/>
          </a:xfrm>
          <a:prstGeom prst="roundRect">
            <a:avLst>
              <a:gd name="adj" fmla="val 12228"/>
            </a:avLst>
          </a:prstGeom>
          <a:solidFill>
            <a:srgbClr val="E8F3E8"/>
          </a:solidFill>
          <a:ln/>
        </p:spPr>
      </p:sp>
      <p:sp>
        <p:nvSpPr>
          <p:cNvPr id="6" name="Text 2"/>
          <p:cNvSpPr/>
          <p:nvPr/>
        </p:nvSpPr>
        <p:spPr>
          <a:xfrm>
            <a:off x="6478191" y="2367201"/>
            <a:ext cx="2755344" cy="344329"/>
          </a:xfrm>
          <a:prstGeom prst="rect">
            <a:avLst/>
          </a:prstGeom>
          <a:noFill/>
          <a:ln/>
        </p:spPr>
        <p:txBody>
          <a:bodyPr wrap="none" lIns="0" tIns="0" rIns="0" bIns="0" rtlCol="0" anchor="t"/>
          <a:lstStyle/>
          <a:p>
            <a:pPr marL="0" indent="0">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Đặc điểm công việc</a:t>
            </a:r>
            <a:endParaRPr lang="en-US" sz="2150" dirty="0"/>
          </a:p>
        </p:txBody>
      </p:sp>
      <p:sp>
        <p:nvSpPr>
          <p:cNvPr id="7" name="Text 3"/>
          <p:cNvSpPr/>
          <p:nvPr/>
        </p:nvSpPr>
        <p:spPr>
          <a:xfrm>
            <a:off x="6478191" y="2843689"/>
            <a:ext cx="7160419" cy="705088"/>
          </a:xfrm>
          <a:prstGeom prst="rect">
            <a:avLst/>
          </a:prstGeom>
          <a:noFill/>
          <a:ln/>
        </p:spPr>
        <p:txBody>
          <a:bodyPr wrap="squar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Dập và uốn tấm thép, hàn các bộ phận, đòi hỏi kỹ thuật cao và chính xác</a:t>
            </a:r>
            <a:endParaRPr lang="en-US" sz="1700" dirty="0"/>
          </a:p>
        </p:txBody>
      </p:sp>
      <p:sp>
        <p:nvSpPr>
          <p:cNvPr id="8" name="Shape 4"/>
          <p:cNvSpPr/>
          <p:nvPr/>
        </p:nvSpPr>
        <p:spPr>
          <a:xfrm>
            <a:off x="6257806" y="3989546"/>
            <a:ext cx="7601188" cy="1269802"/>
          </a:xfrm>
          <a:prstGeom prst="roundRect">
            <a:avLst>
              <a:gd name="adj" fmla="val 15623"/>
            </a:avLst>
          </a:prstGeom>
          <a:solidFill>
            <a:srgbClr val="E8F3E8"/>
          </a:solidFill>
          <a:ln/>
        </p:spPr>
      </p:sp>
      <p:sp>
        <p:nvSpPr>
          <p:cNvPr id="9" name="Text 5"/>
          <p:cNvSpPr/>
          <p:nvPr/>
        </p:nvSpPr>
        <p:spPr>
          <a:xfrm>
            <a:off x="6478191" y="4209931"/>
            <a:ext cx="2755344" cy="344329"/>
          </a:xfrm>
          <a:prstGeom prst="rect">
            <a:avLst/>
          </a:prstGeom>
          <a:noFill/>
          <a:ln/>
        </p:spPr>
        <p:txBody>
          <a:bodyPr wrap="none" lIns="0" tIns="0" rIns="0" bIns="0" rtlCol="0" anchor="t"/>
          <a:lstStyle/>
          <a:p>
            <a:pPr marL="0" indent="0">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Nguy cơ tai nạn</a:t>
            </a:r>
            <a:endParaRPr lang="en-US" sz="2150" dirty="0"/>
          </a:p>
        </p:txBody>
      </p:sp>
      <p:sp>
        <p:nvSpPr>
          <p:cNvPr id="10" name="Text 6"/>
          <p:cNvSpPr/>
          <p:nvPr/>
        </p:nvSpPr>
        <p:spPr>
          <a:xfrm>
            <a:off x="6478191" y="4686419"/>
            <a:ext cx="7160419" cy="352544"/>
          </a:xfrm>
          <a:prstGeom prst="rect">
            <a:avLst/>
          </a:prstGeom>
          <a:noFill/>
          <a:ln/>
        </p:spPr>
        <p:txBody>
          <a:bodyPr wrap="non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Bị cuốn vào máy, bỏng do hàn, chấn thương do vật liệu sắc nhọn</a:t>
            </a:r>
            <a:endParaRPr lang="en-US" sz="1700" dirty="0"/>
          </a:p>
        </p:txBody>
      </p:sp>
      <p:sp>
        <p:nvSpPr>
          <p:cNvPr id="11" name="Shape 7"/>
          <p:cNvSpPr/>
          <p:nvPr/>
        </p:nvSpPr>
        <p:spPr>
          <a:xfrm>
            <a:off x="6257806" y="5479733"/>
            <a:ext cx="7601188" cy="1622346"/>
          </a:xfrm>
          <a:prstGeom prst="roundRect">
            <a:avLst>
              <a:gd name="adj" fmla="val 12228"/>
            </a:avLst>
          </a:prstGeom>
          <a:solidFill>
            <a:srgbClr val="E8F3E8"/>
          </a:solidFill>
          <a:ln/>
        </p:spPr>
      </p:sp>
      <p:sp>
        <p:nvSpPr>
          <p:cNvPr id="12" name="Text 8"/>
          <p:cNvSpPr/>
          <p:nvPr/>
        </p:nvSpPr>
        <p:spPr>
          <a:xfrm>
            <a:off x="6478191" y="5700117"/>
            <a:ext cx="3197423" cy="344329"/>
          </a:xfrm>
          <a:prstGeom prst="rect">
            <a:avLst/>
          </a:prstGeom>
          <a:noFill/>
          <a:ln/>
        </p:spPr>
        <p:txBody>
          <a:bodyPr wrap="none" lIns="0" tIns="0" rIns="0" bIns="0" rtlCol="0" anchor="t"/>
          <a:lstStyle/>
          <a:p>
            <a:pPr marL="0" indent="0">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Biện pháp phòng tránh</a:t>
            </a:r>
            <a:endParaRPr lang="en-US" sz="2150" dirty="0"/>
          </a:p>
        </p:txBody>
      </p:sp>
      <p:sp>
        <p:nvSpPr>
          <p:cNvPr id="13" name="Text 9"/>
          <p:cNvSpPr/>
          <p:nvPr/>
        </p:nvSpPr>
        <p:spPr>
          <a:xfrm>
            <a:off x="6478191" y="6176605"/>
            <a:ext cx="7160419" cy="705088"/>
          </a:xfrm>
          <a:prstGeom prst="rect">
            <a:avLst/>
          </a:prstGeom>
          <a:noFill/>
          <a:ln/>
        </p:spPr>
        <p:txBody>
          <a:bodyPr wrap="squar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Huấn luyện an toàn, sử dụng thiết bị bảo hộ, bảo dưỡng máy móc định kỳ</a:t>
            </a:r>
            <a:endParaRPr lang="en-US" sz="1700" dirty="0"/>
          </a:p>
        </p:txBody>
      </p:sp>
      <p:pic>
        <p:nvPicPr>
          <p:cNvPr id="14" name="Picture 13">
            <a:extLst>
              <a:ext uri="{FF2B5EF4-FFF2-40B4-BE49-F238E27FC236}">
                <a16:creationId xmlns:a16="http://schemas.microsoft.com/office/drawing/2014/main" id="{1BE9E4D5-DBC4-B34D-E6CD-4E5924837B78}"/>
              </a:ext>
            </a:extLst>
          </p:cNvPr>
          <p:cNvPicPr>
            <a:picLocks noChangeAspect="1"/>
          </p:cNvPicPr>
          <p:nvPr/>
        </p:nvPicPr>
        <p:blipFill>
          <a:blip r:embed="rId4"/>
          <a:stretch>
            <a:fillRect/>
          </a:stretch>
        </p:blipFill>
        <p:spPr>
          <a:xfrm>
            <a:off x="12573485" y="7546312"/>
            <a:ext cx="1854114" cy="5741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225740" y="695824"/>
            <a:ext cx="8570238" cy="677466"/>
          </a:xfrm>
          <a:prstGeom prst="rect">
            <a:avLst/>
          </a:prstGeom>
          <a:noFill/>
          <a:ln/>
        </p:spPr>
        <p:txBody>
          <a:bodyPr wrap="none" lIns="0" tIns="0" rIns="0" bIns="0" rtlCol="0" anchor="t"/>
          <a:lstStyle/>
          <a:p>
            <a:pPr marL="0" indent="0" algn="ctr">
              <a:lnSpc>
                <a:spcPts val="5300"/>
              </a:lnSpc>
              <a:buNone/>
            </a:pPr>
            <a:r>
              <a:rPr lang="en-US" sz="4250" b="1" dirty="0">
                <a:solidFill>
                  <a:srgbClr val="3B4540"/>
                </a:solidFill>
                <a:latin typeface="Fraunces Extra Bold" pitchFamily="34" charset="0"/>
                <a:ea typeface="Fraunces Extra Bold" pitchFamily="34" charset="-122"/>
                <a:cs typeface="Fraunces Extra Bold" pitchFamily="34" charset="-120"/>
              </a:rPr>
              <a:t>An toàn khi lắp ráp khung và vỏ</a:t>
            </a:r>
            <a:endParaRPr lang="en-US" sz="4250" dirty="0"/>
          </a:p>
        </p:txBody>
      </p:sp>
      <p:pic>
        <p:nvPicPr>
          <p:cNvPr id="3" name="Image 0" descr="preencoded.png"/>
          <p:cNvPicPr>
            <a:picLocks noChangeAspect="1"/>
          </p:cNvPicPr>
          <p:nvPr/>
        </p:nvPicPr>
        <p:blipFill>
          <a:blip r:embed="rId3"/>
          <a:stretch>
            <a:fillRect/>
          </a:stretch>
        </p:blipFill>
        <p:spPr>
          <a:xfrm>
            <a:off x="4984790" y="1708428"/>
            <a:ext cx="4660702" cy="3081576"/>
          </a:xfrm>
          <a:prstGeom prst="rect">
            <a:avLst/>
          </a:prstGeom>
        </p:spPr>
      </p:pic>
      <p:sp>
        <p:nvSpPr>
          <p:cNvPr id="4" name="Text 1"/>
          <p:cNvSpPr/>
          <p:nvPr/>
        </p:nvSpPr>
        <p:spPr>
          <a:xfrm>
            <a:off x="758666" y="5033843"/>
            <a:ext cx="13113068" cy="346829"/>
          </a:xfrm>
          <a:prstGeom prst="rect">
            <a:avLst/>
          </a:prstGeom>
          <a:noFill/>
          <a:ln/>
        </p:spPr>
        <p:txBody>
          <a:bodyPr wrap="none" lIns="0" tIns="0" rIns="0" bIns="0" rtlCol="0" anchor="t"/>
          <a:lstStyle/>
          <a:p>
            <a:pPr marL="0" indent="0">
              <a:lnSpc>
                <a:spcPts val="2700"/>
              </a:lnSpc>
              <a:buNone/>
            </a:pPr>
            <a:endParaRPr lang="en-US" sz="1700" dirty="0"/>
          </a:p>
        </p:txBody>
      </p:sp>
      <p:sp>
        <p:nvSpPr>
          <p:cNvPr id="5" name="Text 2"/>
          <p:cNvSpPr/>
          <p:nvPr/>
        </p:nvSpPr>
        <p:spPr>
          <a:xfrm>
            <a:off x="745093" y="5494377"/>
            <a:ext cx="2709743" cy="338733"/>
          </a:xfrm>
          <a:prstGeom prst="rect">
            <a:avLst/>
          </a:prstGeom>
          <a:noFill/>
          <a:ln/>
        </p:spPr>
        <p:txBody>
          <a:bodyPr wrap="none" lIns="0" tIns="0" rIns="0" bIns="0" rtlCol="0" anchor="t"/>
          <a:lstStyle/>
          <a:p>
            <a:pPr marL="0" indent="0">
              <a:lnSpc>
                <a:spcPts val="2650"/>
              </a:lnSpc>
              <a:buNone/>
            </a:pPr>
            <a:r>
              <a:rPr lang="en-US" sz="2100" b="1" dirty="0">
                <a:solidFill>
                  <a:srgbClr val="3B4540"/>
                </a:solidFill>
                <a:latin typeface="Fraunces Extra Bold" pitchFamily="34" charset="0"/>
                <a:ea typeface="Fraunces Extra Bold" pitchFamily="34" charset="-122"/>
                <a:cs typeface="Fraunces Extra Bold" pitchFamily="34" charset="-120"/>
              </a:rPr>
              <a:t>Đặc điểm công việc</a:t>
            </a:r>
            <a:endParaRPr lang="en-US" sz="2100" dirty="0"/>
          </a:p>
        </p:txBody>
      </p:sp>
      <p:sp>
        <p:nvSpPr>
          <p:cNvPr id="6" name="Text 3"/>
          <p:cNvSpPr/>
          <p:nvPr/>
        </p:nvSpPr>
        <p:spPr>
          <a:xfrm>
            <a:off x="638086" y="6049804"/>
            <a:ext cx="4017883" cy="1040487"/>
          </a:xfrm>
          <a:prstGeom prst="rect">
            <a:avLst/>
          </a:prstGeom>
          <a:noFill/>
          <a:ln/>
        </p:spPr>
        <p:txBody>
          <a:bodyPr wrap="square" lIns="0" tIns="0" rIns="0" bIns="0" rtlCol="0" anchor="t"/>
          <a:lstStyle/>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Lắp ráp các bộ phận khung và vỏ, kiểm tra chất lượng, điều chỉnh kết nối</a:t>
            </a:r>
            <a:endParaRPr lang="en-US" sz="1700" dirty="0"/>
          </a:p>
        </p:txBody>
      </p:sp>
      <p:sp>
        <p:nvSpPr>
          <p:cNvPr id="7" name="Text 4"/>
          <p:cNvSpPr/>
          <p:nvPr/>
        </p:nvSpPr>
        <p:spPr>
          <a:xfrm>
            <a:off x="5299472" y="5494377"/>
            <a:ext cx="2709743" cy="338733"/>
          </a:xfrm>
          <a:prstGeom prst="rect">
            <a:avLst/>
          </a:prstGeom>
          <a:noFill/>
          <a:ln/>
        </p:spPr>
        <p:txBody>
          <a:bodyPr wrap="none" lIns="0" tIns="0" rIns="0" bIns="0" rtlCol="0" anchor="t"/>
          <a:lstStyle/>
          <a:p>
            <a:pPr marL="0" indent="0">
              <a:lnSpc>
                <a:spcPts val="2650"/>
              </a:lnSpc>
              <a:buNone/>
            </a:pPr>
            <a:r>
              <a:rPr lang="en-US" sz="2100" b="1" dirty="0">
                <a:solidFill>
                  <a:srgbClr val="3B4540"/>
                </a:solidFill>
                <a:latin typeface="Fraunces Extra Bold" pitchFamily="34" charset="0"/>
                <a:ea typeface="Fraunces Extra Bold" pitchFamily="34" charset="-122"/>
                <a:cs typeface="Fraunces Extra Bold" pitchFamily="34" charset="-120"/>
              </a:rPr>
              <a:t>Nguy cơ tai nạn</a:t>
            </a:r>
            <a:endParaRPr lang="en-US" sz="2100" dirty="0"/>
          </a:p>
        </p:txBody>
      </p:sp>
      <p:sp>
        <p:nvSpPr>
          <p:cNvPr id="8" name="Text 5"/>
          <p:cNvSpPr/>
          <p:nvPr/>
        </p:nvSpPr>
        <p:spPr>
          <a:xfrm>
            <a:off x="5299472" y="6049804"/>
            <a:ext cx="4017883" cy="693658"/>
          </a:xfrm>
          <a:prstGeom prst="rect">
            <a:avLst/>
          </a:prstGeom>
          <a:noFill/>
          <a:ln/>
        </p:spPr>
        <p:txBody>
          <a:bodyPr wrap="square" lIns="0" tIns="0" rIns="0" bIns="0" rtlCol="0" anchor="t"/>
          <a:lstStyle/>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Chấn thương do vật nặng,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cắt</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do</a:t>
            </a:r>
          </a:p>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cạnh sắc, vấn đề cơ xương khớp</a:t>
            </a:r>
            <a:endParaRPr lang="en-US" sz="1700" dirty="0"/>
          </a:p>
        </p:txBody>
      </p:sp>
      <p:sp>
        <p:nvSpPr>
          <p:cNvPr id="9" name="Text 6"/>
          <p:cNvSpPr/>
          <p:nvPr/>
        </p:nvSpPr>
        <p:spPr>
          <a:xfrm>
            <a:off x="9853851" y="5494377"/>
            <a:ext cx="3144917" cy="338733"/>
          </a:xfrm>
          <a:prstGeom prst="rect">
            <a:avLst/>
          </a:prstGeom>
          <a:noFill/>
          <a:ln/>
        </p:spPr>
        <p:txBody>
          <a:bodyPr wrap="none" lIns="0" tIns="0" rIns="0" bIns="0" rtlCol="0" anchor="t"/>
          <a:lstStyle/>
          <a:p>
            <a:pPr marL="0" indent="0">
              <a:lnSpc>
                <a:spcPts val="2650"/>
              </a:lnSpc>
              <a:buNone/>
            </a:pPr>
            <a:r>
              <a:rPr lang="en-US" sz="2100" b="1" dirty="0">
                <a:solidFill>
                  <a:srgbClr val="3B4540"/>
                </a:solidFill>
                <a:latin typeface="Fraunces Extra Bold" pitchFamily="34" charset="0"/>
                <a:ea typeface="Fraunces Extra Bold" pitchFamily="34" charset="-122"/>
                <a:cs typeface="Fraunces Extra Bold" pitchFamily="34" charset="-120"/>
              </a:rPr>
              <a:t>Biện pháp phòng tránh</a:t>
            </a:r>
            <a:endParaRPr lang="en-US" sz="2100" dirty="0"/>
          </a:p>
        </p:txBody>
      </p:sp>
      <p:sp>
        <p:nvSpPr>
          <p:cNvPr id="10" name="Text 7"/>
          <p:cNvSpPr/>
          <p:nvPr/>
        </p:nvSpPr>
        <p:spPr>
          <a:xfrm>
            <a:off x="9853851" y="6049804"/>
            <a:ext cx="4017883" cy="1040487"/>
          </a:xfrm>
          <a:prstGeom prst="rect">
            <a:avLst/>
          </a:prstGeom>
          <a:noFill/>
          <a:ln/>
        </p:spPr>
        <p:txBody>
          <a:bodyPr wrap="square" lIns="0" tIns="0" rIns="0" bIns="0" rtlCol="0" anchor="t"/>
          <a:lstStyle/>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nâng hỗ trợ,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đeo</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găng</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tay bảo hộ, thực hiện đúng tư thế</a:t>
            </a:r>
            <a:endParaRPr lang="en-US" sz="1700" dirty="0"/>
          </a:p>
        </p:txBody>
      </p:sp>
      <p:pic>
        <p:nvPicPr>
          <p:cNvPr id="11" name="Picture 10">
            <a:extLst>
              <a:ext uri="{FF2B5EF4-FFF2-40B4-BE49-F238E27FC236}">
                <a16:creationId xmlns:a16="http://schemas.microsoft.com/office/drawing/2014/main" id="{0EAF1129-0122-5DA9-3A99-928BD4FF3808}"/>
              </a:ext>
            </a:extLst>
          </p:cNvPr>
          <p:cNvPicPr>
            <a:picLocks noChangeAspect="1"/>
          </p:cNvPicPr>
          <p:nvPr/>
        </p:nvPicPr>
        <p:blipFill>
          <a:blip r:embed="rId4"/>
          <a:stretch>
            <a:fillRect/>
          </a:stretch>
        </p:blipFill>
        <p:spPr>
          <a:xfrm>
            <a:off x="12573485" y="7546312"/>
            <a:ext cx="1854114" cy="57413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rcRect t="4594" b="8579"/>
          <a:stretch/>
        </p:blipFill>
        <p:spPr>
          <a:xfrm>
            <a:off x="4298625" y="422030"/>
            <a:ext cx="6033030" cy="2946533"/>
          </a:xfrm>
          <a:prstGeom prst="rect">
            <a:avLst/>
          </a:prstGeom>
        </p:spPr>
      </p:pic>
      <p:sp>
        <p:nvSpPr>
          <p:cNvPr id="4" name="Text 0"/>
          <p:cNvSpPr/>
          <p:nvPr/>
        </p:nvSpPr>
        <p:spPr>
          <a:xfrm>
            <a:off x="1465421" y="3799999"/>
            <a:ext cx="11699438"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An toàn khi lắp ráp bộ phận bên trong</a:t>
            </a:r>
            <a:endParaRPr lang="en-US" sz="4850" dirty="0"/>
          </a:p>
        </p:txBody>
      </p:sp>
      <p:pic>
        <p:nvPicPr>
          <p:cNvPr id="5" name="Image 2" descr="preencoded.png"/>
          <p:cNvPicPr>
            <a:picLocks noChangeAspect="1"/>
          </p:cNvPicPr>
          <p:nvPr/>
        </p:nvPicPr>
        <p:blipFill>
          <a:blip r:embed="rId4"/>
          <a:stretch>
            <a:fillRect/>
          </a:stretch>
        </p:blipFill>
        <p:spPr>
          <a:xfrm>
            <a:off x="1024811" y="4887057"/>
            <a:ext cx="617220" cy="617220"/>
          </a:xfrm>
          <a:prstGeom prst="rect">
            <a:avLst/>
          </a:prstGeom>
        </p:spPr>
      </p:pic>
      <p:sp>
        <p:nvSpPr>
          <p:cNvPr id="6" name="Text 1"/>
          <p:cNvSpPr/>
          <p:nvPr/>
        </p:nvSpPr>
        <p:spPr>
          <a:xfrm>
            <a:off x="1024811" y="5751094"/>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Bảo hộ cá nhân</a:t>
            </a:r>
            <a:endParaRPr lang="en-US" sz="2400" dirty="0"/>
          </a:p>
        </p:txBody>
      </p:sp>
      <p:sp>
        <p:nvSpPr>
          <p:cNvPr id="7" name="Text 2"/>
          <p:cNvSpPr/>
          <p:nvPr/>
        </p:nvSpPr>
        <p:spPr>
          <a:xfrm>
            <a:off x="1024811" y="6284970"/>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Đeo găng tay, kính bảo hộ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để</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tránh</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chấn thương do cạnh sắc</a:t>
            </a:r>
            <a:endParaRPr lang="en-US" sz="1900" dirty="0"/>
          </a:p>
        </p:txBody>
      </p:sp>
      <p:pic>
        <p:nvPicPr>
          <p:cNvPr id="8" name="Image 3" descr="preencoded.png"/>
          <p:cNvPicPr>
            <a:picLocks noChangeAspect="1"/>
          </p:cNvPicPr>
          <p:nvPr/>
        </p:nvPicPr>
        <p:blipFill>
          <a:blip r:embed="rId5"/>
          <a:stretch>
            <a:fillRect/>
          </a:stretch>
        </p:blipFill>
        <p:spPr>
          <a:xfrm>
            <a:off x="5509225" y="4887232"/>
            <a:ext cx="617220" cy="617220"/>
          </a:xfrm>
          <a:prstGeom prst="rect">
            <a:avLst/>
          </a:prstGeom>
        </p:spPr>
      </p:pic>
      <p:sp>
        <p:nvSpPr>
          <p:cNvPr id="9" name="Text 3"/>
          <p:cNvSpPr/>
          <p:nvPr/>
        </p:nvSpPr>
        <p:spPr>
          <a:xfrm>
            <a:off x="5509225" y="5751269"/>
            <a:ext cx="4053959" cy="771525"/>
          </a:xfrm>
          <a:prstGeom prst="rect">
            <a:avLst/>
          </a:prstGeom>
          <a:noFill/>
          <a:ln/>
        </p:spPr>
        <p:txBody>
          <a:bodyPr wrap="squar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Sử dụng công cụ đúng cách</a:t>
            </a:r>
            <a:endParaRPr lang="en-US" sz="2400" dirty="0"/>
          </a:p>
        </p:txBody>
      </p:sp>
      <p:sp>
        <p:nvSpPr>
          <p:cNvPr id="10" name="Text 4"/>
          <p:cNvSpPr/>
          <p:nvPr/>
        </p:nvSpPr>
        <p:spPr>
          <a:xfrm>
            <a:off x="5497792" y="6270763"/>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Tuân thủ hướng dẫn sử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dụng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công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cụ để tránh tai nạn</a:t>
            </a:r>
            <a:endParaRPr lang="en-US" sz="1900" dirty="0"/>
          </a:p>
        </p:txBody>
      </p:sp>
      <p:pic>
        <p:nvPicPr>
          <p:cNvPr id="11" name="Image 4" descr="preencoded.png"/>
          <p:cNvPicPr>
            <a:picLocks noChangeAspect="1"/>
          </p:cNvPicPr>
          <p:nvPr/>
        </p:nvPicPr>
        <p:blipFill>
          <a:blip r:embed="rId6"/>
          <a:stretch>
            <a:fillRect/>
          </a:stretch>
        </p:blipFill>
        <p:spPr>
          <a:xfrm>
            <a:off x="10154532" y="4907914"/>
            <a:ext cx="617220" cy="617220"/>
          </a:xfrm>
          <a:prstGeom prst="rect">
            <a:avLst/>
          </a:prstGeom>
        </p:spPr>
      </p:pic>
      <p:sp>
        <p:nvSpPr>
          <p:cNvPr id="12" name="Text 5"/>
          <p:cNvSpPr/>
          <p:nvPr/>
        </p:nvSpPr>
        <p:spPr>
          <a:xfrm>
            <a:off x="10154532" y="5751093"/>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Tư thế làm việc</a:t>
            </a:r>
            <a:endParaRPr lang="en-US" sz="2400" dirty="0"/>
          </a:p>
        </p:txBody>
      </p:sp>
      <p:sp>
        <p:nvSpPr>
          <p:cNvPr id="13" name="Text 6"/>
          <p:cNvSpPr/>
          <p:nvPr/>
        </p:nvSpPr>
        <p:spPr>
          <a:xfrm>
            <a:off x="10154532" y="6136857"/>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Duy trì tư thế đúng để tránh các vấn đề về cơ xương khớp</a:t>
            </a:r>
            <a:endParaRPr lang="en-US" sz="1900" dirty="0"/>
          </a:p>
        </p:txBody>
      </p:sp>
      <p:pic>
        <p:nvPicPr>
          <p:cNvPr id="14" name="Picture 13">
            <a:extLst>
              <a:ext uri="{FF2B5EF4-FFF2-40B4-BE49-F238E27FC236}">
                <a16:creationId xmlns:a16="http://schemas.microsoft.com/office/drawing/2014/main" id="{31D3BF97-3007-D3AA-4CC5-CA175B36CFA7}"/>
              </a:ext>
            </a:extLst>
          </p:cNvPr>
          <p:cNvPicPr>
            <a:picLocks noChangeAspect="1"/>
          </p:cNvPicPr>
          <p:nvPr/>
        </p:nvPicPr>
        <p:blipFill>
          <a:blip r:embed="rId7"/>
          <a:stretch>
            <a:fillRect/>
          </a:stretch>
        </p:blipFill>
        <p:spPr>
          <a:xfrm>
            <a:off x="12573485" y="7546312"/>
            <a:ext cx="1854114" cy="57413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791"/>
          </a:xfrm>
          <a:prstGeom prst="rect">
            <a:avLst/>
          </a:prstGeom>
        </p:spPr>
      </p:pic>
      <p:sp>
        <p:nvSpPr>
          <p:cNvPr id="3" name="Text 0"/>
          <p:cNvSpPr/>
          <p:nvPr/>
        </p:nvSpPr>
        <p:spPr>
          <a:xfrm>
            <a:off x="6259711" y="490108"/>
            <a:ext cx="7597378" cy="1381125"/>
          </a:xfrm>
          <a:prstGeom prst="rect">
            <a:avLst/>
          </a:prstGeom>
          <a:noFill/>
          <a:ln/>
        </p:spPr>
        <p:txBody>
          <a:bodyPr wrap="square" lIns="0" tIns="0" rIns="0" bIns="0" rtlCol="0" anchor="t"/>
          <a:lstStyle/>
          <a:p>
            <a:pPr marL="0" indent="0">
              <a:lnSpc>
                <a:spcPts val="5400"/>
              </a:lnSpc>
              <a:buNone/>
            </a:pPr>
            <a:r>
              <a:rPr lang="en-US" sz="6000" b="1" dirty="0">
                <a:solidFill>
                  <a:srgbClr val="3B4540"/>
                </a:solidFill>
                <a:latin typeface="Fraunces Extra Bold" pitchFamily="34" charset="0"/>
                <a:ea typeface="Fraunces Extra Bold" pitchFamily="34" charset="-122"/>
                <a:cs typeface="Fraunces Extra Bold" pitchFamily="34" charset="-120"/>
              </a:rPr>
              <a:t>An toàn khi lắp đặt </a:t>
            </a:r>
            <a:r>
              <a:rPr lang="en-US" sz="6000" b="1" dirty="0" err="1">
                <a:solidFill>
                  <a:srgbClr val="3B4540"/>
                </a:solidFill>
                <a:latin typeface="Fraunces Extra Bold" pitchFamily="34" charset="0"/>
                <a:ea typeface="Fraunces Extra Bold" pitchFamily="34" charset="-122"/>
                <a:cs typeface="Fraunces Extra Bold" pitchFamily="34" charset="-120"/>
              </a:rPr>
              <a:t>hệ</a:t>
            </a:r>
            <a:r>
              <a:rPr lang="en-US" sz="600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5400"/>
              </a:lnSpc>
              <a:buNone/>
            </a:pPr>
            <a:r>
              <a:rPr lang="en-US" sz="6000" b="1" dirty="0" err="1">
                <a:solidFill>
                  <a:srgbClr val="3B4540"/>
                </a:solidFill>
                <a:latin typeface="Fraunces Extra Bold" pitchFamily="34" charset="0"/>
                <a:ea typeface="Fraunces Extra Bold" pitchFamily="34" charset="-122"/>
                <a:cs typeface="Fraunces Extra Bold" pitchFamily="34" charset="-120"/>
              </a:rPr>
              <a:t>thống</a:t>
            </a:r>
            <a:r>
              <a:rPr lang="en-US" sz="6000" b="1" dirty="0">
                <a:solidFill>
                  <a:srgbClr val="3B4540"/>
                </a:solidFill>
                <a:latin typeface="Fraunces Extra Bold" pitchFamily="34" charset="0"/>
                <a:ea typeface="Fraunces Extra Bold" pitchFamily="34" charset="-122"/>
                <a:cs typeface="Fraunces Extra Bold" pitchFamily="34" charset="-120"/>
              </a:rPr>
              <a:t> điện</a:t>
            </a:r>
            <a:endParaRPr lang="en-US" sz="6000" dirty="0"/>
          </a:p>
        </p:txBody>
      </p:sp>
      <p:pic>
        <p:nvPicPr>
          <p:cNvPr id="4" name="Image 1" descr="preencoded.png"/>
          <p:cNvPicPr>
            <a:picLocks noChangeAspect="1"/>
          </p:cNvPicPr>
          <p:nvPr/>
        </p:nvPicPr>
        <p:blipFill>
          <a:blip r:embed="rId4"/>
          <a:stretch>
            <a:fillRect/>
          </a:stretch>
        </p:blipFill>
        <p:spPr>
          <a:xfrm>
            <a:off x="6259711" y="2320052"/>
            <a:ext cx="1104781" cy="1767721"/>
          </a:xfrm>
          <a:prstGeom prst="rect">
            <a:avLst/>
          </a:prstGeom>
        </p:spPr>
      </p:pic>
      <p:sp>
        <p:nvSpPr>
          <p:cNvPr id="5" name="Text 1"/>
          <p:cNvSpPr/>
          <p:nvPr/>
        </p:nvSpPr>
        <p:spPr>
          <a:xfrm>
            <a:off x="7695843" y="2540913"/>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Ngắt nguồn điện</a:t>
            </a:r>
            <a:endParaRPr lang="en-US" sz="2150" dirty="0"/>
          </a:p>
        </p:txBody>
      </p:sp>
      <p:sp>
        <p:nvSpPr>
          <p:cNvPr id="6" name="Text 2"/>
          <p:cNvSpPr/>
          <p:nvPr/>
        </p:nvSpPr>
        <p:spPr>
          <a:xfrm>
            <a:off x="7695843" y="3018711"/>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Đảm bảo nguồn điện đã được ngắt trước khi bắt đầu công việc</a:t>
            </a:r>
            <a:endParaRPr lang="en-US" sz="1700" dirty="0"/>
          </a:p>
        </p:txBody>
      </p:sp>
      <p:pic>
        <p:nvPicPr>
          <p:cNvPr id="7" name="Image 2" descr="preencoded.png"/>
          <p:cNvPicPr>
            <a:picLocks noChangeAspect="1"/>
          </p:cNvPicPr>
          <p:nvPr/>
        </p:nvPicPr>
        <p:blipFill>
          <a:blip r:embed="rId5"/>
          <a:stretch>
            <a:fillRect/>
          </a:stretch>
        </p:blipFill>
        <p:spPr>
          <a:xfrm>
            <a:off x="6259711" y="4087773"/>
            <a:ext cx="1104781" cy="1767721"/>
          </a:xfrm>
          <a:prstGeom prst="rect">
            <a:avLst/>
          </a:prstGeom>
        </p:spPr>
      </p:pic>
      <p:sp>
        <p:nvSpPr>
          <p:cNvPr id="8" name="Text 3"/>
          <p:cNvSpPr/>
          <p:nvPr/>
        </p:nvSpPr>
        <p:spPr>
          <a:xfrm>
            <a:off x="7695843" y="4308634"/>
            <a:ext cx="3560564"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Sử dụng thiết bị cách điện</a:t>
            </a:r>
            <a:endParaRPr lang="en-US" sz="2150" dirty="0"/>
          </a:p>
        </p:txBody>
      </p:sp>
      <p:sp>
        <p:nvSpPr>
          <p:cNvPr id="9" name="Text 4"/>
          <p:cNvSpPr/>
          <p:nvPr/>
        </p:nvSpPr>
        <p:spPr>
          <a:xfrm>
            <a:off x="7695843" y="4786432"/>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Đeo găng tay và giày cách điện khi làm việc với hệ thống điện</a:t>
            </a:r>
            <a:endParaRPr lang="en-US" sz="1700" dirty="0"/>
          </a:p>
        </p:txBody>
      </p:sp>
      <p:pic>
        <p:nvPicPr>
          <p:cNvPr id="10" name="Image 3" descr="preencoded.png"/>
          <p:cNvPicPr>
            <a:picLocks noChangeAspect="1"/>
          </p:cNvPicPr>
          <p:nvPr/>
        </p:nvPicPr>
        <p:blipFill>
          <a:blip r:embed="rId6"/>
          <a:stretch>
            <a:fillRect/>
          </a:stretch>
        </p:blipFill>
        <p:spPr>
          <a:xfrm>
            <a:off x="6259711" y="5855494"/>
            <a:ext cx="1104781" cy="1767721"/>
          </a:xfrm>
          <a:prstGeom prst="rect">
            <a:avLst/>
          </a:prstGeom>
        </p:spPr>
      </p:pic>
      <p:sp>
        <p:nvSpPr>
          <p:cNvPr id="11" name="Text 5"/>
          <p:cNvSpPr/>
          <p:nvPr/>
        </p:nvSpPr>
        <p:spPr>
          <a:xfrm>
            <a:off x="7695843" y="6076355"/>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Fraunces Extra Bold" pitchFamily="34" charset="0"/>
                <a:ea typeface="Fraunces Extra Bold" pitchFamily="34" charset="-122"/>
                <a:cs typeface="Fraunces Extra Bold" pitchFamily="34" charset="-120"/>
              </a:rPr>
              <a:t>Kiểm tra kết nối</a:t>
            </a:r>
            <a:endParaRPr lang="en-US" sz="2150" dirty="0"/>
          </a:p>
        </p:txBody>
      </p:sp>
      <p:sp>
        <p:nvSpPr>
          <p:cNvPr id="12" name="Text 6"/>
          <p:cNvSpPr/>
          <p:nvPr/>
        </p:nvSpPr>
        <p:spPr>
          <a:xfrm>
            <a:off x="7695843" y="6554153"/>
            <a:ext cx="6161246" cy="353497"/>
          </a:xfrm>
          <a:prstGeom prst="rect">
            <a:avLst/>
          </a:prstGeom>
          <a:noFill/>
          <a:ln/>
        </p:spPr>
        <p:txBody>
          <a:bodyPr wrap="non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Kiểm tra kỹ lưỡng các kết nối điện trước khi cấp nguồn</a:t>
            </a:r>
            <a:endParaRPr lang="en-US" sz="1700" dirty="0"/>
          </a:p>
        </p:txBody>
      </p:sp>
      <p:pic>
        <p:nvPicPr>
          <p:cNvPr id="13" name="Picture 12">
            <a:extLst>
              <a:ext uri="{FF2B5EF4-FFF2-40B4-BE49-F238E27FC236}">
                <a16:creationId xmlns:a16="http://schemas.microsoft.com/office/drawing/2014/main" id="{9B07F350-36BA-DAB9-5618-55B1FBFE3752}"/>
              </a:ext>
            </a:extLst>
          </p:cNvPr>
          <p:cNvPicPr>
            <a:picLocks noChangeAspect="1"/>
          </p:cNvPicPr>
          <p:nvPr/>
        </p:nvPicPr>
        <p:blipFill>
          <a:blip r:embed="rId7"/>
          <a:stretch>
            <a:fillRect/>
          </a:stretch>
        </p:blipFill>
        <p:spPr>
          <a:xfrm>
            <a:off x="12573485" y="7546312"/>
            <a:ext cx="1854114" cy="57413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64036" y="2722937"/>
            <a:ext cx="4749188" cy="4749188"/>
          </a:xfrm>
          <a:prstGeom prst="rect">
            <a:avLst/>
          </a:prstGeom>
        </p:spPr>
      </p:pic>
      <p:sp>
        <p:nvSpPr>
          <p:cNvPr id="4" name="Text 0"/>
          <p:cNvSpPr/>
          <p:nvPr/>
        </p:nvSpPr>
        <p:spPr>
          <a:xfrm>
            <a:off x="6350437" y="742236"/>
            <a:ext cx="7737352" cy="1543050"/>
          </a:xfrm>
          <a:prstGeom prst="rect">
            <a:avLst/>
          </a:prstGeom>
          <a:noFill/>
          <a:ln/>
        </p:spPr>
        <p:txBody>
          <a:bodyPr wrap="square" lIns="0" tIns="0" rIns="0" bIns="0" rtlCol="0" anchor="t"/>
          <a:lstStyle/>
          <a:p>
            <a:pPr marL="0" indent="0">
              <a:lnSpc>
                <a:spcPts val="6050"/>
              </a:lnSpc>
              <a:buNone/>
            </a:pPr>
            <a:r>
              <a:rPr lang="en-US" sz="4800" b="1" dirty="0">
                <a:solidFill>
                  <a:srgbClr val="3B4540"/>
                </a:solidFill>
                <a:latin typeface="Fraunces Extra Bold" pitchFamily="34" charset="0"/>
                <a:ea typeface="Fraunces Extra Bold" pitchFamily="34" charset="-122"/>
                <a:cs typeface="Fraunces Extra Bold" pitchFamily="34" charset="-120"/>
              </a:rPr>
              <a:t>An toàn khi lắp đặt hệ thống làm lạnh</a:t>
            </a:r>
            <a:endParaRPr lang="en-US" sz="4800" dirty="0"/>
          </a:p>
        </p:txBody>
      </p:sp>
      <p:sp>
        <p:nvSpPr>
          <p:cNvPr id="5" name="Shape 1"/>
          <p:cNvSpPr/>
          <p:nvPr/>
        </p:nvSpPr>
        <p:spPr>
          <a:xfrm>
            <a:off x="6350437" y="2655570"/>
            <a:ext cx="7415927" cy="4831794"/>
          </a:xfrm>
          <a:prstGeom prst="roundRect">
            <a:avLst>
              <a:gd name="adj" fmla="val 4599"/>
            </a:avLst>
          </a:prstGeom>
          <a:noFill/>
          <a:ln w="15240">
            <a:solidFill>
              <a:srgbClr val="000000">
                <a:alpha val="8000"/>
              </a:srgbClr>
            </a:solidFill>
            <a:prstDash val="solid"/>
          </a:ln>
        </p:spPr>
      </p:sp>
      <p:sp>
        <p:nvSpPr>
          <p:cNvPr id="6" name="Shape 2"/>
          <p:cNvSpPr/>
          <p:nvPr/>
        </p:nvSpPr>
        <p:spPr>
          <a:xfrm>
            <a:off x="6365677" y="2670810"/>
            <a:ext cx="7384613" cy="1101566"/>
          </a:xfrm>
          <a:prstGeom prst="rect">
            <a:avLst/>
          </a:prstGeom>
          <a:solidFill>
            <a:srgbClr val="FFFFFF">
              <a:alpha val="4000"/>
            </a:srgbClr>
          </a:solidFill>
          <a:ln/>
        </p:spPr>
      </p:sp>
      <p:sp>
        <p:nvSpPr>
          <p:cNvPr id="7" name="Text 3"/>
          <p:cNvSpPr/>
          <p:nvPr/>
        </p:nvSpPr>
        <p:spPr>
          <a:xfrm>
            <a:off x="6613327" y="2826544"/>
            <a:ext cx="1963817"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Công đoạn</a:t>
            </a:r>
            <a:endParaRPr lang="en-US" sz="1900" dirty="0"/>
          </a:p>
        </p:txBody>
      </p:sp>
      <p:sp>
        <p:nvSpPr>
          <p:cNvPr id="8" name="Text 4"/>
          <p:cNvSpPr/>
          <p:nvPr/>
        </p:nvSpPr>
        <p:spPr>
          <a:xfrm>
            <a:off x="9078397" y="2826544"/>
            <a:ext cx="1960007"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Nguy cơ</a:t>
            </a:r>
            <a:endParaRPr lang="en-US" sz="1900" dirty="0"/>
          </a:p>
        </p:txBody>
      </p:sp>
      <p:sp>
        <p:nvSpPr>
          <p:cNvPr id="9" name="Text 5"/>
          <p:cNvSpPr/>
          <p:nvPr/>
        </p:nvSpPr>
        <p:spPr>
          <a:xfrm>
            <a:off x="11539657" y="2826544"/>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Biện pháp phòng tránh</a:t>
            </a:r>
            <a:endParaRPr lang="en-US" sz="1900" dirty="0"/>
          </a:p>
        </p:txBody>
      </p:sp>
      <p:sp>
        <p:nvSpPr>
          <p:cNvPr id="10" name="Shape 6"/>
          <p:cNvSpPr/>
          <p:nvPr/>
        </p:nvSpPr>
        <p:spPr>
          <a:xfrm>
            <a:off x="6365677" y="3772376"/>
            <a:ext cx="7384613" cy="1101566"/>
          </a:xfrm>
          <a:prstGeom prst="rect">
            <a:avLst/>
          </a:prstGeom>
          <a:solidFill>
            <a:srgbClr val="000000">
              <a:alpha val="4000"/>
            </a:srgbClr>
          </a:solidFill>
          <a:ln/>
        </p:spPr>
      </p:sp>
      <p:sp>
        <p:nvSpPr>
          <p:cNvPr id="11" name="Text 7"/>
          <p:cNvSpPr/>
          <p:nvPr/>
        </p:nvSpPr>
        <p:spPr>
          <a:xfrm>
            <a:off x="6613327" y="3928110"/>
            <a:ext cx="1963817"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Lắp máy nén</a:t>
            </a:r>
            <a:endParaRPr lang="en-US" sz="1900" dirty="0"/>
          </a:p>
        </p:txBody>
      </p:sp>
      <p:sp>
        <p:nvSpPr>
          <p:cNvPr id="12" name="Text 8"/>
          <p:cNvSpPr/>
          <p:nvPr/>
        </p:nvSpPr>
        <p:spPr>
          <a:xfrm>
            <a:off x="9078397" y="3928110"/>
            <a:ext cx="196000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Chấn thương do vật nặng</a:t>
            </a:r>
            <a:endParaRPr lang="en-US" sz="1900" dirty="0"/>
          </a:p>
        </p:txBody>
      </p:sp>
      <p:sp>
        <p:nvSpPr>
          <p:cNvPr id="13" name="Text 9"/>
          <p:cNvSpPr/>
          <p:nvPr/>
        </p:nvSpPr>
        <p:spPr>
          <a:xfrm>
            <a:off x="11539657" y="3928110"/>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nâng hỗ trợ</a:t>
            </a:r>
            <a:endParaRPr lang="en-US" sz="1900" dirty="0"/>
          </a:p>
        </p:txBody>
      </p:sp>
      <p:sp>
        <p:nvSpPr>
          <p:cNvPr id="14" name="Shape 10"/>
          <p:cNvSpPr/>
          <p:nvPr/>
        </p:nvSpPr>
        <p:spPr>
          <a:xfrm>
            <a:off x="6365677" y="4873943"/>
            <a:ext cx="7384613" cy="1101566"/>
          </a:xfrm>
          <a:prstGeom prst="rect">
            <a:avLst/>
          </a:prstGeom>
          <a:solidFill>
            <a:srgbClr val="FFFFFF">
              <a:alpha val="4000"/>
            </a:srgbClr>
          </a:solidFill>
          <a:ln/>
        </p:spPr>
      </p:sp>
      <p:sp>
        <p:nvSpPr>
          <p:cNvPr id="15" name="Text 11"/>
          <p:cNvSpPr/>
          <p:nvPr/>
        </p:nvSpPr>
        <p:spPr>
          <a:xfrm>
            <a:off x="6613327" y="5029676"/>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Lắp dàn bay hơi/ngưng</a:t>
            </a:r>
            <a:endParaRPr lang="en-US" sz="1900" dirty="0"/>
          </a:p>
        </p:txBody>
      </p:sp>
      <p:sp>
        <p:nvSpPr>
          <p:cNvPr id="16" name="Text 12"/>
          <p:cNvSpPr/>
          <p:nvPr/>
        </p:nvSpPr>
        <p:spPr>
          <a:xfrm>
            <a:off x="9078397" y="5029676"/>
            <a:ext cx="196000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Cắt do cạnh sắc</a:t>
            </a:r>
            <a:endParaRPr lang="en-US" sz="1900" dirty="0"/>
          </a:p>
        </p:txBody>
      </p:sp>
      <p:sp>
        <p:nvSpPr>
          <p:cNvPr id="17" name="Text 13"/>
          <p:cNvSpPr/>
          <p:nvPr/>
        </p:nvSpPr>
        <p:spPr>
          <a:xfrm>
            <a:off x="11539657" y="5029676"/>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Đeo găng tay bảo hộ</a:t>
            </a:r>
            <a:endParaRPr lang="en-US" sz="1900" dirty="0"/>
          </a:p>
        </p:txBody>
      </p:sp>
      <p:sp>
        <p:nvSpPr>
          <p:cNvPr id="18" name="Shape 14"/>
          <p:cNvSpPr/>
          <p:nvPr/>
        </p:nvSpPr>
        <p:spPr>
          <a:xfrm>
            <a:off x="6365677" y="5975509"/>
            <a:ext cx="7384613" cy="1496616"/>
          </a:xfrm>
          <a:prstGeom prst="rect">
            <a:avLst/>
          </a:prstGeom>
          <a:solidFill>
            <a:srgbClr val="000000">
              <a:alpha val="4000"/>
            </a:srgbClr>
          </a:solidFill>
          <a:ln/>
        </p:spPr>
      </p:sp>
      <p:sp>
        <p:nvSpPr>
          <p:cNvPr id="19" name="Text 15"/>
          <p:cNvSpPr/>
          <p:nvPr/>
        </p:nvSpPr>
        <p:spPr>
          <a:xfrm>
            <a:off x="6613327" y="6131242"/>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Nạp môi chất lạnh</a:t>
            </a:r>
            <a:endParaRPr lang="en-US" sz="1900" dirty="0"/>
          </a:p>
        </p:txBody>
      </p:sp>
      <p:sp>
        <p:nvSpPr>
          <p:cNvPr id="20" name="Text 16"/>
          <p:cNvSpPr/>
          <p:nvPr/>
        </p:nvSpPr>
        <p:spPr>
          <a:xfrm>
            <a:off x="9078397" y="6131242"/>
            <a:ext cx="196000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Ngộ độc, bỏng lạnh</a:t>
            </a:r>
            <a:endParaRPr lang="en-US" sz="1900" dirty="0"/>
          </a:p>
        </p:txBody>
      </p:sp>
      <p:sp>
        <p:nvSpPr>
          <p:cNvPr id="21" name="Text 17"/>
          <p:cNvSpPr/>
          <p:nvPr/>
        </p:nvSpPr>
        <p:spPr>
          <a:xfrm>
            <a:off x="11539657" y="6131242"/>
            <a:ext cx="1963817"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Đeo mặt nạ, găng tay chuyên dụng</a:t>
            </a:r>
            <a:endParaRPr lang="en-US" sz="1900" dirty="0"/>
          </a:p>
        </p:txBody>
      </p:sp>
      <p:pic>
        <p:nvPicPr>
          <p:cNvPr id="22" name="Picture 21">
            <a:extLst>
              <a:ext uri="{FF2B5EF4-FFF2-40B4-BE49-F238E27FC236}">
                <a16:creationId xmlns:a16="http://schemas.microsoft.com/office/drawing/2014/main" id="{F8A55C4B-83E7-80BC-2C19-A7C3BA5D3ED9}"/>
              </a:ext>
            </a:extLst>
          </p:cNvPr>
          <p:cNvPicPr>
            <a:picLocks noChangeAspect="1"/>
          </p:cNvPicPr>
          <p:nvPr/>
        </p:nvPicPr>
        <p:blipFill>
          <a:blip r:embed="rId4"/>
          <a:stretch>
            <a:fillRect/>
          </a:stretch>
        </p:blipFill>
        <p:spPr>
          <a:xfrm>
            <a:off x="12573485" y="7546312"/>
            <a:ext cx="1854114" cy="5741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1621273" y="1099900"/>
            <a:ext cx="11387733"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An toàn khi sơn và hoàn thiện bề mặt</a:t>
            </a:r>
            <a:endParaRPr lang="en-US" sz="4850" dirty="0"/>
          </a:p>
        </p:txBody>
      </p:sp>
      <p:pic>
        <p:nvPicPr>
          <p:cNvPr id="3" name="Image 0" descr="preencoded.png"/>
          <p:cNvPicPr>
            <a:picLocks noChangeAspect="1"/>
          </p:cNvPicPr>
          <p:nvPr/>
        </p:nvPicPr>
        <p:blipFill>
          <a:blip r:embed="rId3"/>
          <a:stretch>
            <a:fillRect/>
          </a:stretch>
        </p:blipFill>
        <p:spPr>
          <a:xfrm>
            <a:off x="864037" y="2678430"/>
            <a:ext cx="4053840" cy="2505432"/>
          </a:xfrm>
          <a:prstGeom prst="rect">
            <a:avLst/>
          </a:prstGeom>
        </p:spPr>
      </p:pic>
      <p:sp>
        <p:nvSpPr>
          <p:cNvPr id="4" name="Text 1"/>
          <p:cNvSpPr/>
          <p:nvPr/>
        </p:nvSpPr>
        <p:spPr>
          <a:xfrm>
            <a:off x="864037" y="549247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Sơn tĩnh điện</a:t>
            </a:r>
            <a:endParaRPr lang="en-US" sz="2400" dirty="0"/>
          </a:p>
        </p:txBody>
      </p:sp>
      <p:sp>
        <p:nvSpPr>
          <p:cNvPr id="5" name="Text 2"/>
          <p:cNvSpPr/>
          <p:nvPr/>
        </p:nvSpPr>
        <p:spPr>
          <a:xfrm>
            <a:off x="864037"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 đầy đủ khi phun sơn tĩnh điện</a:t>
            </a:r>
            <a:endParaRPr lang="en-US" sz="1900" dirty="0"/>
          </a:p>
        </p:txBody>
      </p:sp>
      <p:pic>
        <p:nvPicPr>
          <p:cNvPr id="6" name="Image 1" descr="preencoded.png"/>
          <p:cNvPicPr>
            <a:picLocks noChangeAspect="1"/>
          </p:cNvPicPr>
          <p:nvPr/>
        </p:nvPicPr>
        <p:blipFill>
          <a:blip r:embed="rId4"/>
          <a:stretch>
            <a:fillRect/>
          </a:stretch>
        </p:blipFill>
        <p:spPr>
          <a:xfrm>
            <a:off x="5288161" y="2678430"/>
            <a:ext cx="4053959" cy="2505432"/>
          </a:xfrm>
          <a:prstGeom prst="rect">
            <a:avLst/>
          </a:prstGeom>
        </p:spPr>
      </p:pic>
      <p:sp>
        <p:nvSpPr>
          <p:cNvPr id="7" name="Text 3"/>
          <p:cNvSpPr/>
          <p:nvPr/>
        </p:nvSpPr>
        <p:spPr>
          <a:xfrm>
            <a:off x="5288161" y="549247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Kiểm tra bề mặt</a:t>
            </a:r>
            <a:endParaRPr lang="en-US" sz="2400" dirty="0"/>
          </a:p>
        </p:txBody>
      </p:sp>
      <p:sp>
        <p:nvSpPr>
          <p:cNvPr id="8" name="Text 4"/>
          <p:cNvSpPr/>
          <p:nvPr/>
        </p:nvSpPr>
        <p:spPr>
          <a:xfrm>
            <a:off x="5288161" y="6026348"/>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kỹ lưỡng bề mặt sau khi sơn để phát hiện khiếm khuyết</a:t>
            </a:r>
            <a:endParaRPr lang="en-US" sz="1900" dirty="0"/>
          </a:p>
        </p:txBody>
      </p:sp>
      <p:pic>
        <p:nvPicPr>
          <p:cNvPr id="9" name="Image 2" descr="preencoded.png"/>
          <p:cNvPicPr>
            <a:picLocks noChangeAspect="1"/>
          </p:cNvPicPr>
          <p:nvPr/>
        </p:nvPicPr>
        <p:blipFill>
          <a:blip r:embed="rId5"/>
          <a:stretch>
            <a:fillRect/>
          </a:stretch>
        </p:blipFill>
        <p:spPr>
          <a:xfrm>
            <a:off x="9712404" y="2678430"/>
            <a:ext cx="4053840" cy="2505432"/>
          </a:xfrm>
          <a:prstGeom prst="rect">
            <a:avLst/>
          </a:prstGeom>
        </p:spPr>
      </p:pic>
      <p:sp>
        <p:nvSpPr>
          <p:cNvPr id="10" name="Text 5"/>
          <p:cNvSpPr/>
          <p:nvPr/>
        </p:nvSpPr>
        <p:spPr>
          <a:xfrm>
            <a:off x="9712404" y="549247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Đánh bóng</a:t>
            </a:r>
            <a:endParaRPr lang="en-US" sz="2400" dirty="0"/>
          </a:p>
        </p:txBody>
      </p:sp>
      <p:sp>
        <p:nvSpPr>
          <p:cNvPr id="11" name="Text 6"/>
          <p:cNvSpPr/>
          <p:nvPr/>
        </p:nvSpPr>
        <p:spPr>
          <a:xfrm>
            <a:off x="9712404"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Thực hiện trong khu vực thông thoáng, sử dụng kính bảo hộ</a:t>
            </a:r>
            <a:endParaRPr lang="en-US" sz="1900" dirty="0"/>
          </a:p>
        </p:txBody>
      </p:sp>
      <p:pic>
        <p:nvPicPr>
          <p:cNvPr id="12" name="Picture 11">
            <a:extLst>
              <a:ext uri="{FF2B5EF4-FFF2-40B4-BE49-F238E27FC236}">
                <a16:creationId xmlns:a16="http://schemas.microsoft.com/office/drawing/2014/main" id="{A9DBF782-C0B0-F42C-7649-2B652A1B2DFC}"/>
              </a:ext>
            </a:extLst>
          </p:cNvPr>
          <p:cNvPicPr>
            <a:picLocks noChangeAspect="1"/>
          </p:cNvPicPr>
          <p:nvPr/>
        </p:nvPicPr>
        <p:blipFill>
          <a:blip r:embed="rId6"/>
          <a:stretch>
            <a:fillRect/>
          </a:stretch>
        </p:blipFill>
        <p:spPr>
          <a:xfrm>
            <a:off x="12573485" y="7546312"/>
            <a:ext cx="1854114" cy="57413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7210" y="1908810"/>
            <a:ext cx="5431274" cy="5431274"/>
          </a:xfrm>
          <a:prstGeom prst="rect">
            <a:avLst/>
          </a:prstGeom>
        </p:spPr>
      </p:pic>
      <p:sp>
        <p:nvSpPr>
          <p:cNvPr id="3" name="Text 0"/>
          <p:cNvSpPr/>
          <p:nvPr/>
        </p:nvSpPr>
        <p:spPr>
          <a:xfrm>
            <a:off x="537210" y="829304"/>
            <a:ext cx="6172200" cy="771525"/>
          </a:xfrm>
          <a:prstGeom prst="rect">
            <a:avLst/>
          </a:prstGeom>
          <a:noFill/>
          <a:ln/>
        </p:spPr>
        <p:txBody>
          <a:bodyPr wrap="none" lIns="0" tIns="0" rIns="0" bIns="0" rtlCol="0" anchor="t"/>
          <a:lstStyle/>
          <a:p>
            <a:pPr marL="0" indent="0">
              <a:lnSpc>
                <a:spcPts val="6050"/>
              </a:lnSpc>
              <a:buNone/>
            </a:pPr>
            <a:r>
              <a:rPr lang="en-US" sz="6000" b="1" dirty="0">
                <a:solidFill>
                  <a:srgbClr val="3B4540"/>
                </a:solidFill>
                <a:latin typeface="Fraunces Extra Bold" pitchFamily="34" charset="0"/>
                <a:ea typeface="Fraunces Extra Bold" pitchFamily="34" charset="-122"/>
                <a:cs typeface="Fraunces Extra Bold" pitchFamily="34" charset="-120"/>
              </a:rPr>
              <a:t>Quy định chung</a:t>
            </a:r>
            <a:endParaRPr lang="en-US" sz="6000" dirty="0"/>
          </a:p>
        </p:txBody>
      </p:sp>
      <p:sp>
        <p:nvSpPr>
          <p:cNvPr id="4" name="Shape 1"/>
          <p:cNvSpPr/>
          <p:nvPr/>
        </p:nvSpPr>
        <p:spPr>
          <a:xfrm>
            <a:off x="10043160" y="1970008"/>
            <a:ext cx="30480" cy="5431274"/>
          </a:xfrm>
          <a:prstGeom prst="roundRect">
            <a:avLst>
              <a:gd name="adj" fmla="val 729000"/>
            </a:avLst>
          </a:prstGeom>
          <a:solidFill>
            <a:srgbClr val="CED9CE"/>
          </a:solidFill>
          <a:ln/>
        </p:spPr>
      </p:sp>
      <p:sp>
        <p:nvSpPr>
          <p:cNvPr id="5" name="Shape 2"/>
          <p:cNvSpPr/>
          <p:nvPr/>
        </p:nvSpPr>
        <p:spPr>
          <a:xfrm>
            <a:off x="9008864" y="2448401"/>
            <a:ext cx="864037" cy="30480"/>
          </a:xfrm>
          <a:prstGeom prst="roundRect">
            <a:avLst>
              <a:gd name="adj" fmla="val 729000"/>
            </a:avLst>
          </a:prstGeom>
          <a:solidFill>
            <a:srgbClr val="CED9CE"/>
          </a:solidFill>
          <a:ln/>
        </p:spPr>
      </p:sp>
      <p:sp>
        <p:nvSpPr>
          <p:cNvPr id="6" name="Shape 3"/>
          <p:cNvSpPr/>
          <p:nvPr/>
        </p:nvSpPr>
        <p:spPr>
          <a:xfrm>
            <a:off x="9842421" y="2247662"/>
            <a:ext cx="431959" cy="431959"/>
          </a:xfrm>
          <a:prstGeom prst="roundRect">
            <a:avLst>
              <a:gd name="adj" fmla="val 51440"/>
            </a:avLst>
          </a:prstGeom>
          <a:solidFill>
            <a:srgbClr val="E8F3E8"/>
          </a:solidFill>
          <a:ln/>
        </p:spPr>
      </p:sp>
      <p:sp>
        <p:nvSpPr>
          <p:cNvPr id="7" name="Text 4"/>
          <p:cNvSpPr/>
          <p:nvPr/>
        </p:nvSpPr>
        <p:spPr>
          <a:xfrm>
            <a:off x="6350437" y="2216825"/>
            <a:ext cx="2350175" cy="925592"/>
          </a:xfrm>
          <a:prstGeom prst="rect">
            <a:avLst/>
          </a:prstGeom>
          <a:noFill/>
          <a:ln/>
        </p:spPr>
        <p:txBody>
          <a:bodyPr wrap="square" lIns="0" tIns="0" rIns="0" bIns="0" rtlCol="0" anchor="t"/>
          <a:lstStyle/>
          <a:p>
            <a:pPr marL="0" indent="0" algn="r">
              <a:lnSpc>
                <a:spcPts val="3600"/>
              </a:lnSpc>
              <a:buNone/>
            </a:pPr>
            <a:r>
              <a:rPr lang="en-US" sz="2900" b="1" dirty="0">
                <a:solidFill>
                  <a:srgbClr val="405449"/>
                </a:solidFill>
                <a:latin typeface="Fraunces Extra Bold" pitchFamily="34" charset="0"/>
                <a:ea typeface="Fraunces Extra Bold" pitchFamily="34" charset="-122"/>
                <a:cs typeface="Fraunces Extra Bold" pitchFamily="34" charset="-120"/>
              </a:rPr>
              <a:t>1. Thiết bị bảo hộ</a:t>
            </a:r>
            <a:endParaRPr lang="en-US" sz="2900" dirty="0"/>
          </a:p>
        </p:txBody>
      </p:sp>
      <p:sp>
        <p:nvSpPr>
          <p:cNvPr id="8" name="Shape 5"/>
          <p:cNvSpPr/>
          <p:nvPr/>
        </p:nvSpPr>
        <p:spPr>
          <a:xfrm>
            <a:off x="10243899" y="3682722"/>
            <a:ext cx="864037" cy="30480"/>
          </a:xfrm>
          <a:prstGeom prst="roundRect">
            <a:avLst>
              <a:gd name="adj" fmla="val 729000"/>
            </a:avLst>
          </a:prstGeom>
          <a:solidFill>
            <a:srgbClr val="CED9CE"/>
          </a:solidFill>
          <a:ln/>
        </p:spPr>
      </p:sp>
      <p:sp>
        <p:nvSpPr>
          <p:cNvPr id="9" name="Shape 6"/>
          <p:cNvSpPr/>
          <p:nvPr/>
        </p:nvSpPr>
        <p:spPr>
          <a:xfrm>
            <a:off x="9842421" y="3481983"/>
            <a:ext cx="431959" cy="431959"/>
          </a:xfrm>
          <a:prstGeom prst="roundRect">
            <a:avLst>
              <a:gd name="adj" fmla="val 51440"/>
            </a:avLst>
          </a:prstGeom>
          <a:solidFill>
            <a:srgbClr val="E8F3E8"/>
          </a:solidFill>
          <a:ln/>
        </p:spPr>
      </p:sp>
      <p:sp>
        <p:nvSpPr>
          <p:cNvPr id="10" name="Text 7"/>
          <p:cNvSpPr/>
          <p:nvPr/>
        </p:nvSpPr>
        <p:spPr>
          <a:xfrm>
            <a:off x="11416189" y="3451146"/>
            <a:ext cx="2350175" cy="925592"/>
          </a:xfrm>
          <a:prstGeom prst="rect">
            <a:avLst/>
          </a:prstGeom>
          <a:noFill/>
          <a:ln/>
        </p:spPr>
        <p:txBody>
          <a:bodyPr wrap="square" lIns="0" tIns="0" rIns="0" bIns="0" rtlCol="0" anchor="t"/>
          <a:lstStyle/>
          <a:p>
            <a:pPr marL="0" indent="0" algn="l">
              <a:lnSpc>
                <a:spcPts val="3600"/>
              </a:lnSpc>
              <a:buNone/>
            </a:pPr>
            <a:r>
              <a:rPr lang="en-US" sz="2900" b="1" dirty="0">
                <a:solidFill>
                  <a:srgbClr val="405449"/>
                </a:solidFill>
                <a:latin typeface="Fraunces Extra Bold" pitchFamily="34" charset="0"/>
                <a:ea typeface="Fraunces Extra Bold" pitchFamily="34" charset="-122"/>
                <a:cs typeface="Fraunces Extra Bold" pitchFamily="34" charset="-120"/>
              </a:rPr>
              <a:t>2. Huấn luyện ATLD</a:t>
            </a:r>
            <a:endParaRPr lang="en-US" sz="2900" dirty="0"/>
          </a:p>
        </p:txBody>
      </p:sp>
      <p:sp>
        <p:nvSpPr>
          <p:cNvPr id="11" name="Text 8"/>
          <p:cNvSpPr/>
          <p:nvPr/>
        </p:nvSpPr>
        <p:spPr>
          <a:xfrm>
            <a:off x="11416189" y="4524851"/>
            <a:ext cx="2350175" cy="395049"/>
          </a:xfrm>
          <a:prstGeom prst="rect">
            <a:avLst/>
          </a:prstGeom>
          <a:noFill/>
          <a:ln/>
        </p:spPr>
        <p:txBody>
          <a:bodyPr wrap="none" lIns="0" tIns="0" rIns="0" bIns="0" rtlCol="0" anchor="t"/>
          <a:lstStyle/>
          <a:p>
            <a:pPr marL="0" indent="0" algn="l">
              <a:lnSpc>
                <a:spcPts val="3100"/>
              </a:lnSpc>
              <a:buNone/>
            </a:pPr>
            <a:endParaRPr lang="en-US" sz="1900" dirty="0"/>
          </a:p>
        </p:txBody>
      </p:sp>
      <p:sp>
        <p:nvSpPr>
          <p:cNvPr id="12" name="Shape 9"/>
          <p:cNvSpPr/>
          <p:nvPr/>
        </p:nvSpPr>
        <p:spPr>
          <a:xfrm>
            <a:off x="9008864" y="4793575"/>
            <a:ext cx="864037" cy="30480"/>
          </a:xfrm>
          <a:prstGeom prst="roundRect">
            <a:avLst>
              <a:gd name="adj" fmla="val 729000"/>
            </a:avLst>
          </a:prstGeom>
          <a:solidFill>
            <a:srgbClr val="CED9CE"/>
          </a:solidFill>
          <a:ln/>
        </p:spPr>
      </p:sp>
      <p:sp>
        <p:nvSpPr>
          <p:cNvPr id="13" name="Shape 10"/>
          <p:cNvSpPr/>
          <p:nvPr/>
        </p:nvSpPr>
        <p:spPr>
          <a:xfrm>
            <a:off x="9842421" y="4592836"/>
            <a:ext cx="431959" cy="431959"/>
          </a:xfrm>
          <a:prstGeom prst="roundRect">
            <a:avLst>
              <a:gd name="adj" fmla="val 51440"/>
            </a:avLst>
          </a:prstGeom>
          <a:solidFill>
            <a:srgbClr val="E8F3E8"/>
          </a:solidFill>
          <a:ln/>
        </p:spPr>
      </p:sp>
      <p:sp>
        <p:nvSpPr>
          <p:cNvPr id="14" name="Text 11"/>
          <p:cNvSpPr/>
          <p:nvPr/>
        </p:nvSpPr>
        <p:spPr>
          <a:xfrm>
            <a:off x="6350437" y="4561999"/>
            <a:ext cx="2350175" cy="925592"/>
          </a:xfrm>
          <a:prstGeom prst="rect">
            <a:avLst/>
          </a:prstGeom>
          <a:noFill/>
          <a:ln/>
        </p:spPr>
        <p:txBody>
          <a:bodyPr wrap="square" lIns="0" tIns="0" rIns="0" bIns="0" rtlCol="0" anchor="t"/>
          <a:lstStyle/>
          <a:p>
            <a:pPr marL="0" indent="0" algn="r">
              <a:lnSpc>
                <a:spcPts val="3600"/>
              </a:lnSpc>
              <a:buNone/>
            </a:pPr>
            <a:r>
              <a:rPr lang="en-US" sz="2900" b="1" dirty="0">
                <a:solidFill>
                  <a:srgbClr val="405449"/>
                </a:solidFill>
                <a:latin typeface="Fraunces Extra Bold" pitchFamily="34" charset="0"/>
                <a:ea typeface="Fraunces Extra Bold" pitchFamily="34" charset="-122"/>
                <a:cs typeface="Fraunces Extra Bold" pitchFamily="34" charset="-120"/>
              </a:rPr>
              <a:t>3. Bảo trì thiết bị</a:t>
            </a:r>
            <a:endParaRPr lang="en-US" sz="2900" dirty="0"/>
          </a:p>
        </p:txBody>
      </p:sp>
      <p:sp>
        <p:nvSpPr>
          <p:cNvPr id="15" name="Text 12"/>
          <p:cNvSpPr/>
          <p:nvPr/>
        </p:nvSpPr>
        <p:spPr>
          <a:xfrm>
            <a:off x="6350437" y="5635704"/>
            <a:ext cx="2350175" cy="395049"/>
          </a:xfrm>
          <a:prstGeom prst="rect">
            <a:avLst/>
          </a:prstGeom>
          <a:noFill/>
          <a:ln/>
        </p:spPr>
        <p:txBody>
          <a:bodyPr wrap="none" lIns="0" tIns="0" rIns="0" bIns="0" rtlCol="0" anchor="t"/>
          <a:lstStyle/>
          <a:p>
            <a:pPr marL="0" indent="0" algn="r">
              <a:lnSpc>
                <a:spcPts val="3100"/>
              </a:lnSpc>
              <a:buNone/>
            </a:pPr>
            <a:endParaRPr lang="en-US" sz="1900" dirty="0"/>
          </a:p>
        </p:txBody>
      </p:sp>
      <p:sp>
        <p:nvSpPr>
          <p:cNvPr id="16" name="Shape 13"/>
          <p:cNvSpPr/>
          <p:nvPr/>
        </p:nvSpPr>
        <p:spPr>
          <a:xfrm>
            <a:off x="10243899" y="5904548"/>
            <a:ext cx="864037" cy="30480"/>
          </a:xfrm>
          <a:prstGeom prst="roundRect">
            <a:avLst>
              <a:gd name="adj" fmla="val 729000"/>
            </a:avLst>
          </a:prstGeom>
          <a:solidFill>
            <a:srgbClr val="CED9CE"/>
          </a:solidFill>
          <a:ln/>
        </p:spPr>
      </p:sp>
      <p:sp>
        <p:nvSpPr>
          <p:cNvPr id="17" name="Shape 14"/>
          <p:cNvSpPr/>
          <p:nvPr/>
        </p:nvSpPr>
        <p:spPr>
          <a:xfrm>
            <a:off x="9842421" y="5703808"/>
            <a:ext cx="431959" cy="431959"/>
          </a:xfrm>
          <a:prstGeom prst="roundRect">
            <a:avLst>
              <a:gd name="adj" fmla="val 51440"/>
            </a:avLst>
          </a:prstGeom>
          <a:solidFill>
            <a:srgbClr val="E8F3E8"/>
          </a:solidFill>
          <a:ln/>
        </p:spPr>
      </p:sp>
      <p:sp>
        <p:nvSpPr>
          <p:cNvPr id="18" name="Text 15"/>
          <p:cNvSpPr/>
          <p:nvPr/>
        </p:nvSpPr>
        <p:spPr>
          <a:xfrm>
            <a:off x="11416189" y="5672971"/>
            <a:ext cx="2350175" cy="925592"/>
          </a:xfrm>
          <a:prstGeom prst="rect">
            <a:avLst/>
          </a:prstGeom>
          <a:noFill/>
          <a:ln/>
        </p:spPr>
        <p:txBody>
          <a:bodyPr wrap="square" lIns="0" tIns="0" rIns="0" bIns="0" rtlCol="0" anchor="t"/>
          <a:lstStyle/>
          <a:p>
            <a:pPr marL="0" indent="0" algn="l">
              <a:lnSpc>
                <a:spcPts val="3600"/>
              </a:lnSpc>
              <a:buNone/>
            </a:pPr>
            <a:r>
              <a:rPr lang="en-US" sz="2900" b="1" dirty="0">
                <a:solidFill>
                  <a:srgbClr val="405449"/>
                </a:solidFill>
                <a:latin typeface="Fraunces Extra Bold" pitchFamily="34" charset="0"/>
                <a:ea typeface="Fraunces Extra Bold" pitchFamily="34" charset="-122"/>
                <a:cs typeface="Fraunces Extra Bold" pitchFamily="34" charset="-120"/>
              </a:rPr>
              <a:t>4. Môi trường</a:t>
            </a:r>
            <a:endParaRPr lang="en-US" sz="2900" dirty="0"/>
          </a:p>
        </p:txBody>
      </p:sp>
      <p:sp>
        <p:nvSpPr>
          <p:cNvPr id="19" name="Text 16"/>
          <p:cNvSpPr/>
          <p:nvPr/>
        </p:nvSpPr>
        <p:spPr>
          <a:xfrm>
            <a:off x="11416189" y="6746677"/>
            <a:ext cx="2350175" cy="395049"/>
          </a:xfrm>
          <a:prstGeom prst="rect">
            <a:avLst/>
          </a:prstGeom>
          <a:noFill/>
          <a:ln/>
        </p:spPr>
        <p:txBody>
          <a:bodyPr wrap="none" lIns="0" tIns="0" rIns="0" bIns="0" rtlCol="0" anchor="t"/>
          <a:lstStyle/>
          <a:p>
            <a:pPr marL="0" indent="0" algn="l">
              <a:lnSpc>
                <a:spcPts val="3100"/>
              </a:lnSpc>
              <a:buNone/>
            </a:pPr>
            <a:endParaRPr lang="en-US" sz="1900" dirty="0"/>
          </a:p>
        </p:txBody>
      </p:sp>
      <p:pic>
        <p:nvPicPr>
          <p:cNvPr id="20" name="Picture 19">
            <a:extLst>
              <a:ext uri="{FF2B5EF4-FFF2-40B4-BE49-F238E27FC236}">
                <a16:creationId xmlns:a16="http://schemas.microsoft.com/office/drawing/2014/main" id="{048BF23D-E3F4-FF63-A11E-E5B00752A9AD}"/>
              </a:ext>
            </a:extLst>
          </p:cNvPr>
          <p:cNvPicPr>
            <a:picLocks noChangeAspect="1"/>
          </p:cNvPicPr>
          <p:nvPr/>
        </p:nvPicPr>
        <p:blipFill>
          <a:blip r:embed="rId4"/>
          <a:stretch>
            <a:fillRect/>
          </a:stretch>
        </p:blipFill>
        <p:spPr>
          <a:xfrm>
            <a:off x="12573485" y="7546312"/>
            <a:ext cx="1854114" cy="57413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19796" y="1839396"/>
            <a:ext cx="4491613" cy="4491613"/>
          </a:xfrm>
          <a:prstGeom prst="rect">
            <a:avLst/>
          </a:prstGeom>
        </p:spPr>
      </p:pic>
      <p:sp>
        <p:nvSpPr>
          <p:cNvPr id="3" name="Text 0"/>
          <p:cNvSpPr/>
          <p:nvPr/>
        </p:nvSpPr>
        <p:spPr>
          <a:xfrm>
            <a:off x="702826" y="552926"/>
            <a:ext cx="6568559" cy="627578"/>
          </a:xfrm>
          <a:prstGeom prst="rect">
            <a:avLst/>
          </a:prstGeom>
          <a:noFill/>
          <a:ln/>
        </p:spPr>
        <p:txBody>
          <a:bodyPr wrap="none" lIns="0" tIns="0" rIns="0" bIns="0" rtlCol="0" anchor="t"/>
          <a:lstStyle/>
          <a:p>
            <a:pPr marL="0" indent="0">
              <a:lnSpc>
                <a:spcPts val="4900"/>
              </a:lnSpc>
              <a:buNone/>
            </a:pPr>
            <a:r>
              <a:rPr lang="en-US" sz="3950" b="1" dirty="0">
                <a:solidFill>
                  <a:srgbClr val="3B4540"/>
                </a:solidFill>
                <a:latin typeface="Fraunces Extra Bold" pitchFamily="34" charset="0"/>
                <a:ea typeface="Fraunces Extra Bold" pitchFamily="34" charset="-122"/>
                <a:cs typeface="Fraunces Extra Bold" pitchFamily="34" charset="-120"/>
              </a:rPr>
              <a:t>Xử lý tình huống khẩn cấp</a:t>
            </a:r>
            <a:endParaRPr lang="en-US" sz="3950" dirty="0"/>
          </a:p>
        </p:txBody>
      </p:sp>
      <p:sp>
        <p:nvSpPr>
          <p:cNvPr id="4" name="Shape 1"/>
          <p:cNvSpPr/>
          <p:nvPr/>
        </p:nvSpPr>
        <p:spPr>
          <a:xfrm>
            <a:off x="992624" y="1481733"/>
            <a:ext cx="22860" cy="6194941"/>
          </a:xfrm>
          <a:prstGeom prst="roundRect">
            <a:avLst>
              <a:gd name="adj" fmla="val 790688"/>
            </a:avLst>
          </a:prstGeom>
          <a:solidFill>
            <a:srgbClr val="CED9CE"/>
          </a:solidFill>
          <a:ln/>
        </p:spPr>
      </p:sp>
      <p:sp>
        <p:nvSpPr>
          <p:cNvPr id="5" name="Shape 2"/>
          <p:cNvSpPr/>
          <p:nvPr/>
        </p:nvSpPr>
        <p:spPr>
          <a:xfrm>
            <a:off x="1207115" y="1922026"/>
            <a:ext cx="702826" cy="22860"/>
          </a:xfrm>
          <a:prstGeom prst="roundRect">
            <a:avLst>
              <a:gd name="adj" fmla="val 790688"/>
            </a:avLst>
          </a:prstGeom>
          <a:solidFill>
            <a:srgbClr val="CED9CE"/>
          </a:solidFill>
          <a:ln/>
        </p:spPr>
      </p:sp>
      <p:sp>
        <p:nvSpPr>
          <p:cNvPr id="6" name="Shape 3"/>
          <p:cNvSpPr/>
          <p:nvPr/>
        </p:nvSpPr>
        <p:spPr>
          <a:xfrm>
            <a:off x="778133" y="1707594"/>
            <a:ext cx="451842" cy="451842"/>
          </a:xfrm>
          <a:prstGeom prst="roundRect">
            <a:avLst>
              <a:gd name="adj" fmla="val 40003"/>
            </a:avLst>
          </a:prstGeom>
          <a:solidFill>
            <a:srgbClr val="E8F3E8"/>
          </a:solidFill>
          <a:ln/>
        </p:spPr>
      </p:sp>
      <p:sp>
        <p:nvSpPr>
          <p:cNvPr id="7" name="Text 4"/>
          <p:cNvSpPr/>
          <p:nvPr/>
        </p:nvSpPr>
        <p:spPr>
          <a:xfrm>
            <a:off x="928866" y="1782842"/>
            <a:ext cx="150257" cy="301228"/>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1</a:t>
            </a:r>
            <a:endParaRPr lang="en-US" sz="2350" dirty="0"/>
          </a:p>
        </p:txBody>
      </p:sp>
      <p:sp>
        <p:nvSpPr>
          <p:cNvPr id="8" name="Text 5"/>
          <p:cNvSpPr/>
          <p:nvPr/>
        </p:nvSpPr>
        <p:spPr>
          <a:xfrm>
            <a:off x="2108597" y="1682472"/>
            <a:ext cx="2510433" cy="313849"/>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Ngừng hoạt động</a:t>
            </a:r>
            <a:endParaRPr lang="en-US" sz="1950" dirty="0"/>
          </a:p>
        </p:txBody>
      </p:sp>
      <p:sp>
        <p:nvSpPr>
          <p:cNvPr id="9" name="Text 6"/>
          <p:cNvSpPr/>
          <p:nvPr/>
        </p:nvSpPr>
        <p:spPr>
          <a:xfrm>
            <a:off x="2108597" y="2116812"/>
            <a:ext cx="6332577" cy="64269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Dừng ngay mọi hoạt động và đưa nạn nhân ra khỏi khu vực nguy hiểm</a:t>
            </a:r>
            <a:endParaRPr lang="en-US" sz="1550" dirty="0"/>
          </a:p>
        </p:txBody>
      </p:sp>
      <p:sp>
        <p:nvSpPr>
          <p:cNvPr id="10" name="Shape 7"/>
          <p:cNvSpPr/>
          <p:nvPr/>
        </p:nvSpPr>
        <p:spPr>
          <a:xfrm>
            <a:off x="1207115" y="3601283"/>
            <a:ext cx="702826" cy="22860"/>
          </a:xfrm>
          <a:prstGeom prst="roundRect">
            <a:avLst>
              <a:gd name="adj" fmla="val 790688"/>
            </a:avLst>
          </a:prstGeom>
          <a:solidFill>
            <a:srgbClr val="CED9CE"/>
          </a:solidFill>
          <a:ln/>
        </p:spPr>
      </p:sp>
      <p:sp>
        <p:nvSpPr>
          <p:cNvPr id="11" name="Shape 8"/>
          <p:cNvSpPr/>
          <p:nvPr/>
        </p:nvSpPr>
        <p:spPr>
          <a:xfrm>
            <a:off x="778133" y="3386852"/>
            <a:ext cx="451842" cy="451842"/>
          </a:xfrm>
          <a:prstGeom prst="roundRect">
            <a:avLst>
              <a:gd name="adj" fmla="val 40003"/>
            </a:avLst>
          </a:prstGeom>
          <a:solidFill>
            <a:srgbClr val="E8F3E8"/>
          </a:solidFill>
          <a:ln/>
        </p:spPr>
      </p:sp>
      <p:sp>
        <p:nvSpPr>
          <p:cNvPr id="12" name="Text 9"/>
          <p:cNvSpPr/>
          <p:nvPr/>
        </p:nvSpPr>
        <p:spPr>
          <a:xfrm>
            <a:off x="905649" y="3462099"/>
            <a:ext cx="196810" cy="301228"/>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2</a:t>
            </a:r>
            <a:endParaRPr lang="en-US" sz="2350" dirty="0"/>
          </a:p>
        </p:txBody>
      </p:sp>
      <p:sp>
        <p:nvSpPr>
          <p:cNvPr id="13" name="Text 10"/>
          <p:cNvSpPr/>
          <p:nvPr/>
        </p:nvSpPr>
        <p:spPr>
          <a:xfrm>
            <a:off x="2108597" y="3361730"/>
            <a:ext cx="2510433" cy="313849"/>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Sơ cứu</a:t>
            </a:r>
            <a:endParaRPr lang="en-US" sz="1950" dirty="0"/>
          </a:p>
        </p:txBody>
      </p:sp>
      <p:sp>
        <p:nvSpPr>
          <p:cNvPr id="14" name="Text 11"/>
          <p:cNvSpPr/>
          <p:nvPr/>
        </p:nvSpPr>
        <p:spPr>
          <a:xfrm>
            <a:off x="2108597" y="3796070"/>
            <a:ext cx="6332577" cy="321350"/>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Thực hiện các biện pháp sơ cứu cần thiết tùy theo loại tai nạn</a:t>
            </a:r>
            <a:endParaRPr lang="en-US" sz="1550" dirty="0"/>
          </a:p>
        </p:txBody>
      </p:sp>
      <p:sp>
        <p:nvSpPr>
          <p:cNvPr id="15" name="Shape 12"/>
          <p:cNvSpPr/>
          <p:nvPr/>
        </p:nvSpPr>
        <p:spPr>
          <a:xfrm>
            <a:off x="1207115" y="4959191"/>
            <a:ext cx="702826" cy="22860"/>
          </a:xfrm>
          <a:prstGeom prst="roundRect">
            <a:avLst>
              <a:gd name="adj" fmla="val 790688"/>
            </a:avLst>
          </a:prstGeom>
          <a:solidFill>
            <a:srgbClr val="CED9CE"/>
          </a:solidFill>
          <a:ln/>
        </p:spPr>
      </p:sp>
      <p:sp>
        <p:nvSpPr>
          <p:cNvPr id="16" name="Shape 13"/>
          <p:cNvSpPr/>
          <p:nvPr/>
        </p:nvSpPr>
        <p:spPr>
          <a:xfrm>
            <a:off x="778133" y="4744760"/>
            <a:ext cx="451842" cy="451842"/>
          </a:xfrm>
          <a:prstGeom prst="roundRect">
            <a:avLst>
              <a:gd name="adj" fmla="val 40003"/>
            </a:avLst>
          </a:prstGeom>
          <a:solidFill>
            <a:srgbClr val="E8F3E8"/>
          </a:solidFill>
          <a:ln/>
        </p:spPr>
      </p:sp>
      <p:sp>
        <p:nvSpPr>
          <p:cNvPr id="17" name="Text 14"/>
          <p:cNvSpPr/>
          <p:nvPr/>
        </p:nvSpPr>
        <p:spPr>
          <a:xfrm>
            <a:off x="913031" y="4820007"/>
            <a:ext cx="181928" cy="301228"/>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3</a:t>
            </a:r>
            <a:endParaRPr lang="en-US" sz="2350" dirty="0"/>
          </a:p>
        </p:txBody>
      </p:sp>
      <p:sp>
        <p:nvSpPr>
          <p:cNvPr id="18" name="Text 15"/>
          <p:cNvSpPr/>
          <p:nvPr/>
        </p:nvSpPr>
        <p:spPr>
          <a:xfrm>
            <a:off x="2108597" y="4719638"/>
            <a:ext cx="2510433" cy="313849"/>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Gọi cứu thương</a:t>
            </a:r>
            <a:endParaRPr lang="en-US" sz="1950" dirty="0"/>
          </a:p>
        </p:txBody>
      </p:sp>
      <p:sp>
        <p:nvSpPr>
          <p:cNvPr id="19" name="Text 16"/>
          <p:cNvSpPr/>
          <p:nvPr/>
        </p:nvSpPr>
        <p:spPr>
          <a:xfrm>
            <a:off x="2108597" y="5153978"/>
            <a:ext cx="6332577" cy="64269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Liên hệ ngay với dịch vụ y tế khẩn cấp để được hỗ trợ chuyên nghiệp</a:t>
            </a:r>
            <a:endParaRPr lang="en-US" sz="1550" dirty="0"/>
          </a:p>
        </p:txBody>
      </p:sp>
      <p:sp>
        <p:nvSpPr>
          <p:cNvPr id="20" name="Shape 17"/>
          <p:cNvSpPr/>
          <p:nvPr/>
        </p:nvSpPr>
        <p:spPr>
          <a:xfrm>
            <a:off x="1207115" y="6638449"/>
            <a:ext cx="702826" cy="22860"/>
          </a:xfrm>
          <a:prstGeom prst="roundRect">
            <a:avLst>
              <a:gd name="adj" fmla="val 790688"/>
            </a:avLst>
          </a:prstGeom>
          <a:solidFill>
            <a:srgbClr val="CED9CE"/>
          </a:solidFill>
          <a:ln/>
        </p:spPr>
      </p:sp>
      <p:sp>
        <p:nvSpPr>
          <p:cNvPr id="21" name="Shape 18"/>
          <p:cNvSpPr/>
          <p:nvPr/>
        </p:nvSpPr>
        <p:spPr>
          <a:xfrm>
            <a:off x="778133" y="6424017"/>
            <a:ext cx="451842" cy="451842"/>
          </a:xfrm>
          <a:prstGeom prst="roundRect">
            <a:avLst>
              <a:gd name="adj" fmla="val 40003"/>
            </a:avLst>
          </a:prstGeom>
          <a:solidFill>
            <a:srgbClr val="E8F3E8"/>
          </a:solidFill>
          <a:ln/>
        </p:spPr>
      </p:sp>
      <p:sp>
        <p:nvSpPr>
          <p:cNvPr id="22" name="Text 19"/>
          <p:cNvSpPr/>
          <p:nvPr/>
        </p:nvSpPr>
        <p:spPr>
          <a:xfrm>
            <a:off x="901720" y="6499265"/>
            <a:ext cx="204668" cy="301228"/>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4</a:t>
            </a:r>
            <a:endParaRPr lang="en-US" sz="2350" dirty="0"/>
          </a:p>
        </p:txBody>
      </p:sp>
      <p:sp>
        <p:nvSpPr>
          <p:cNvPr id="23" name="Text 20"/>
          <p:cNvSpPr/>
          <p:nvPr/>
        </p:nvSpPr>
        <p:spPr>
          <a:xfrm>
            <a:off x="2108597" y="6398895"/>
            <a:ext cx="2510433" cy="313849"/>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Điều tra</a:t>
            </a:r>
            <a:endParaRPr lang="en-US" sz="1950" dirty="0"/>
          </a:p>
        </p:txBody>
      </p:sp>
      <p:sp>
        <p:nvSpPr>
          <p:cNvPr id="24" name="Text 21"/>
          <p:cNvSpPr/>
          <p:nvPr/>
        </p:nvSpPr>
        <p:spPr>
          <a:xfrm>
            <a:off x="2108597" y="6833235"/>
            <a:ext cx="6332577" cy="64269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Tiến hành điều tra nguyên nhân và lập báo cáo chi tiết sau sự cố</a:t>
            </a:r>
            <a:endParaRPr lang="en-US" sz="1550" dirty="0"/>
          </a:p>
        </p:txBody>
      </p:sp>
      <p:pic>
        <p:nvPicPr>
          <p:cNvPr id="25" name="Picture 24">
            <a:extLst>
              <a:ext uri="{FF2B5EF4-FFF2-40B4-BE49-F238E27FC236}">
                <a16:creationId xmlns:a16="http://schemas.microsoft.com/office/drawing/2014/main" id="{4D298AEC-41DE-B2B2-92CE-862D2BF8FF4A}"/>
              </a:ext>
            </a:extLst>
          </p:cNvPr>
          <p:cNvPicPr>
            <a:picLocks noChangeAspect="1"/>
          </p:cNvPicPr>
          <p:nvPr/>
        </p:nvPicPr>
        <p:blipFill>
          <a:blip r:embed="rId4"/>
          <a:stretch>
            <a:fillRect/>
          </a:stretch>
        </p:blipFill>
        <p:spPr>
          <a:xfrm>
            <a:off x="12573485" y="7546312"/>
            <a:ext cx="1854114" cy="5741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4037" y="3163014"/>
            <a:ext cx="6150054" cy="1903333"/>
          </a:xfrm>
          <a:prstGeom prst="rect">
            <a:avLst/>
          </a:prstGeom>
        </p:spPr>
      </p:pic>
      <p:sp>
        <p:nvSpPr>
          <p:cNvPr id="3" name="Text 0"/>
          <p:cNvSpPr/>
          <p:nvPr/>
        </p:nvSpPr>
        <p:spPr>
          <a:xfrm>
            <a:off x="509696" y="824162"/>
            <a:ext cx="6150054" cy="771525"/>
          </a:xfrm>
          <a:prstGeom prst="rect">
            <a:avLst/>
          </a:prstGeom>
          <a:noFill/>
          <a:ln/>
        </p:spPr>
        <p:txBody>
          <a:bodyPr wrap="none" lIns="0" tIns="0" rIns="0" bIns="0" rtlCol="0" anchor="t"/>
          <a:lstStyle/>
          <a:p>
            <a:pPr marL="0" indent="0">
              <a:lnSpc>
                <a:spcPts val="6050"/>
              </a:lnSpc>
              <a:buNone/>
            </a:pPr>
            <a:r>
              <a:rPr lang="en-US" sz="6600" b="1" dirty="0">
                <a:solidFill>
                  <a:srgbClr val="3B4540"/>
                </a:solidFill>
                <a:latin typeface="Fraunces Extra Bold" pitchFamily="34" charset="0"/>
                <a:ea typeface="Fraunces Extra Bold" pitchFamily="34" charset="-122"/>
                <a:cs typeface="Fraunces Extra Bold" pitchFamily="34" charset="-120"/>
              </a:rPr>
              <a:t>Tham khảo thêm</a:t>
            </a:r>
            <a:endParaRPr lang="en-US" sz="6600" dirty="0"/>
          </a:p>
        </p:txBody>
      </p:sp>
      <p:sp>
        <p:nvSpPr>
          <p:cNvPr id="4" name="Text 1"/>
          <p:cNvSpPr/>
          <p:nvPr/>
        </p:nvSpPr>
        <p:spPr>
          <a:xfrm>
            <a:off x="7623929" y="2140029"/>
            <a:ext cx="6150054"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Fraunces Extra Bold" pitchFamily="34" charset="0"/>
                <a:ea typeface="Fraunces Extra Bold" pitchFamily="34" charset="-122"/>
                <a:cs typeface="Fraunces Extra Bold" pitchFamily="34" charset="-120"/>
              </a:rPr>
              <a:t>Bài kiểm tra an toàn lao động nhóm 3</a:t>
            </a:r>
            <a:endParaRPr lang="en-US" sz="2900" dirty="0"/>
          </a:p>
        </p:txBody>
      </p:sp>
      <p:sp>
        <p:nvSpPr>
          <p:cNvPr id="5" name="Text 2"/>
          <p:cNvSpPr/>
          <p:nvPr/>
        </p:nvSpPr>
        <p:spPr>
          <a:xfrm>
            <a:off x="7623929" y="2652118"/>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6" name="Text 3"/>
          <p:cNvSpPr/>
          <p:nvPr/>
        </p:nvSpPr>
        <p:spPr>
          <a:xfrm>
            <a:off x="7623929" y="3954304"/>
            <a:ext cx="6624634"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Fraunces Extra Bold" pitchFamily="34" charset="0"/>
                <a:ea typeface="Fraunces Extra Bold" pitchFamily="34" charset="-122"/>
                <a:cs typeface="Fraunces Extra Bold" pitchFamily="34" charset="-120"/>
              </a:rPr>
              <a:t>Bảng báo giá dịch vụ huấn luyện ATLD</a:t>
            </a:r>
            <a:endParaRPr lang="en-US" sz="2900" dirty="0"/>
          </a:p>
        </p:txBody>
      </p:sp>
      <p:sp>
        <p:nvSpPr>
          <p:cNvPr id="7" name="Text 4"/>
          <p:cNvSpPr/>
          <p:nvPr/>
        </p:nvSpPr>
        <p:spPr>
          <a:xfrm>
            <a:off x="7616309" y="4466391"/>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Xem chi tiết</a:t>
            </a:r>
            <a:endParaRPr lang="en-US" sz="1900" dirty="0"/>
          </a:p>
        </p:txBody>
      </p:sp>
      <p:sp>
        <p:nvSpPr>
          <p:cNvPr id="8" name="Text 5"/>
          <p:cNvSpPr/>
          <p:nvPr/>
        </p:nvSpPr>
        <p:spPr>
          <a:xfrm>
            <a:off x="7623929" y="5768578"/>
            <a:ext cx="4598194"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Fraunces Extra Bold" pitchFamily="34" charset="0"/>
                <a:ea typeface="Fraunces Extra Bold" pitchFamily="34" charset="-122"/>
                <a:cs typeface="Fraunces Extra Bold" pitchFamily="34" charset="-120"/>
              </a:rPr>
              <a:t>Tải về tài liệu (download)</a:t>
            </a:r>
            <a:endParaRPr lang="en-US" sz="2900" dirty="0"/>
          </a:p>
        </p:txBody>
      </p:sp>
      <p:sp>
        <p:nvSpPr>
          <p:cNvPr id="9" name="Text 6"/>
          <p:cNvSpPr/>
          <p:nvPr/>
        </p:nvSpPr>
        <p:spPr>
          <a:xfrm>
            <a:off x="7616309" y="6299120"/>
            <a:ext cx="6150054"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Download tài liệu huấn luyện an toàn lao động sản xuất tủ lạnh</a:t>
            </a:r>
            <a:endParaRPr lang="en-US" sz="1900" dirty="0"/>
          </a:p>
        </p:txBody>
      </p:sp>
      <p:pic>
        <p:nvPicPr>
          <p:cNvPr id="11" name="Picture 10">
            <a:extLst>
              <a:ext uri="{FF2B5EF4-FFF2-40B4-BE49-F238E27FC236}">
                <a16:creationId xmlns:a16="http://schemas.microsoft.com/office/drawing/2014/main" id="{0A7EEB37-9F75-FD7D-876F-D3C535049FE3}"/>
              </a:ext>
            </a:extLst>
          </p:cNvPr>
          <p:cNvPicPr>
            <a:picLocks noChangeAspect="1"/>
          </p:cNvPicPr>
          <p:nvPr/>
        </p:nvPicPr>
        <p:blipFill>
          <a:blip r:embed="rId7"/>
          <a:stretch>
            <a:fillRect/>
          </a:stretch>
        </p:blipFill>
        <p:spPr>
          <a:xfrm>
            <a:off x="12573485" y="7546312"/>
            <a:ext cx="1854114" cy="57413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755</Words>
  <Application>Microsoft Office PowerPoint</Application>
  <PresentationFormat>Custom</PresentationFormat>
  <Paragraphs>115</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Fraunces Extra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2024-11-01T07:10:18Z</dcterms:created>
  <dcterms:modified xsi:type="dcterms:W3CDTF">2024-11-01T07:18:13Z</dcterms:modified>
</cp:coreProperties>
</file>