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4630400" cy="8229600"/>
  <p:notesSz cx="8229600" cy="14630400"/>
  <p:embeddedFontLst>
    <p:embeddedFont>
      <p:font typeface="DM Sans" pitchFamily="2" charset="0"/>
      <p:regular r:id="rId18"/>
      <p:bold r:id="rId19"/>
    </p:embeddedFont>
    <p:embeddedFont>
      <p:font typeface="DM Sans Bold" pitchFamily="2" charset="0"/>
      <p:bold r:id="rId20"/>
    </p:embeddedFont>
    <p:embeddedFont>
      <p:font typeface="PT Serif" panose="020A0603040505020204" pitchFamily="18" charset="0"/>
      <p:regular r:id="rId21"/>
      <p:bold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8275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22.png"/><Relationship Id="rId5" Type="http://schemas.openxmlformats.org/officeDocument/2006/relationships/hyperlink" Target="https://antoannamviet.com/tai-lieu-an-toan-lao-dong-san-xuat-tai-nghe/"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350" y="1885950"/>
            <a:ext cx="4457700" cy="4457700"/>
          </a:xfrm>
          <a:prstGeom prst="rect">
            <a:avLst/>
          </a:prstGeom>
        </p:spPr>
      </p:pic>
      <p:sp>
        <p:nvSpPr>
          <p:cNvPr id="3" name="Text 0"/>
          <p:cNvSpPr/>
          <p:nvPr/>
        </p:nvSpPr>
        <p:spPr>
          <a:xfrm>
            <a:off x="6270171" y="1107758"/>
            <a:ext cx="7496193"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a:t>
            </a:r>
            <a:r>
              <a:rPr lang="en-US" sz="7000" dirty="0" err="1">
                <a:solidFill>
                  <a:srgbClr val="020202"/>
                </a:solidFill>
                <a:latin typeface="PT Serif" pitchFamily="34" charset="0"/>
                <a:ea typeface="PT Serif" pitchFamily="34" charset="-122"/>
                <a:cs typeface="PT Serif" pitchFamily="34" charset="-120"/>
              </a:rPr>
              <a:t>động</a:t>
            </a:r>
            <a:r>
              <a:rPr lang="en-US" sz="7000" dirty="0">
                <a:solidFill>
                  <a:srgbClr val="020202"/>
                </a:solidFill>
                <a:latin typeface="PT Serif" pitchFamily="34" charset="0"/>
                <a:ea typeface="PT Serif" pitchFamily="34" charset="-122"/>
                <a:cs typeface="PT Serif" pitchFamily="34" charset="-120"/>
              </a:rPr>
              <a:t> </a:t>
            </a:r>
          </a:p>
          <a:p>
            <a:pPr marL="0" indent="0">
              <a:lnSpc>
                <a:spcPts val="8800"/>
              </a:lnSpc>
              <a:buNone/>
            </a:pPr>
            <a:r>
              <a:rPr lang="en-US" sz="7000" dirty="0" err="1">
                <a:solidFill>
                  <a:srgbClr val="020202"/>
                </a:solidFill>
                <a:latin typeface="PT Serif" pitchFamily="34" charset="0"/>
                <a:ea typeface="PT Serif" pitchFamily="34" charset="-122"/>
                <a:cs typeface="PT Serif" pitchFamily="34" charset="-120"/>
              </a:rPr>
              <a:t>trong</a:t>
            </a:r>
            <a:r>
              <a:rPr lang="en-US" sz="7000" dirty="0">
                <a:solidFill>
                  <a:srgbClr val="020202"/>
                </a:solidFill>
                <a:latin typeface="PT Serif" pitchFamily="34" charset="0"/>
                <a:ea typeface="PT Serif" pitchFamily="34" charset="-122"/>
                <a:cs typeface="PT Serif" pitchFamily="34" charset="-120"/>
              </a:rPr>
              <a:t> </a:t>
            </a:r>
          </a:p>
          <a:p>
            <a:pPr marL="0" indent="0">
              <a:lnSpc>
                <a:spcPts val="8800"/>
              </a:lnSpc>
              <a:buNone/>
            </a:pPr>
            <a:r>
              <a:rPr lang="en-US" sz="7000" dirty="0" err="1">
                <a:solidFill>
                  <a:srgbClr val="020202"/>
                </a:solidFill>
                <a:latin typeface="PT Serif" pitchFamily="34" charset="0"/>
                <a:ea typeface="PT Serif" pitchFamily="34" charset="-122"/>
                <a:cs typeface="PT Serif" pitchFamily="34" charset="-120"/>
              </a:rPr>
              <a:t>Sản</a:t>
            </a:r>
            <a:r>
              <a:rPr lang="en-US" sz="7000" dirty="0">
                <a:solidFill>
                  <a:srgbClr val="020202"/>
                </a:solidFill>
                <a:latin typeface="PT Serif" pitchFamily="34" charset="0"/>
                <a:ea typeface="PT Serif" pitchFamily="34" charset="-122"/>
                <a:cs typeface="PT Serif" pitchFamily="34" charset="-120"/>
              </a:rPr>
              <a:t> </a:t>
            </a:r>
            <a:r>
              <a:rPr lang="en-US" sz="7000" dirty="0" err="1">
                <a:solidFill>
                  <a:srgbClr val="020202"/>
                </a:solidFill>
                <a:latin typeface="PT Serif" pitchFamily="34" charset="0"/>
                <a:ea typeface="PT Serif" pitchFamily="34" charset="-122"/>
                <a:cs typeface="PT Serif" pitchFamily="34" charset="-120"/>
              </a:rPr>
              <a:t>Xuất</a:t>
            </a:r>
            <a:r>
              <a:rPr lang="en-US" sz="7000" dirty="0">
                <a:solidFill>
                  <a:srgbClr val="020202"/>
                </a:solidFill>
                <a:latin typeface="PT Serif" pitchFamily="34" charset="0"/>
                <a:ea typeface="PT Serif" pitchFamily="34" charset="-122"/>
                <a:cs typeface="PT Serif" pitchFamily="34" charset="-120"/>
              </a:rPr>
              <a:t> Tai Nghe</a:t>
            </a:r>
            <a:endParaRPr lang="en-US" sz="7000" dirty="0"/>
          </a:p>
        </p:txBody>
      </p:sp>
      <p:sp>
        <p:nvSpPr>
          <p:cNvPr id="4" name="Text 1"/>
          <p:cNvSpPr/>
          <p:nvPr/>
        </p:nvSpPr>
        <p:spPr>
          <a:xfrm>
            <a:off x="6350437" y="4832033"/>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Báo cáo tình hình tai nạn lao động 6 tháng đầu năm 2024 và các biện pháp an toàn trong ngành sản xuất tai nghe. Tập trung vào các công đoạn gia công linh kiện, lắp ráp, hàn nối và kiểm tra chất lượng.</a:t>
            </a:r>
            <a:endParaRPr lang="en-US" sz="1900" dirty="0"/>
          </a:p>
        </p:txBody>
      </p:sp>
      <p:sp>
        <p:nvSpPr>
          <p:cNvPr id="5" name="Shape 2"/>
          <p:cNvSpPr/>
          <p:nvPr/>
        </p:nvSpPr>
        <p:spPr>
          <a:xfrm>
            <a:off x="6350437" y="670833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715958"/>
            <a:ext cx="379690" cy="379690"/>
          </a:xfrm>
          <a:prstGeom prst="rect">
            <a:avLst/>
          </a:prstGeom>
        </p:spPr>
      </p:pic>
      <p:sp>
        <p:nvSpPr>
          <p:cNvPr id="7" name="Text 3"/>
          <p:cNvSpPr/>
          <p:nvPr/>
        </p:nvSpPr>
        <p:spPr>
          <a:xfrm>
            <a:off x="6868716" y="6689884"/>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Bold" pitchFamily="34" charset="0"/>
                <a:ea typeface="DM Sans Bold" pitchFamily="34" charset="-122"/>
                <a:cs typeface="DM Sans Bold" pitchFamily="34" charset="-120"/>
              </a:rPr>
              <a:t>Bản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quyền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thuộc</a:t>
            </a:r>
            <a:r>
              <a:rPr lang="en-US" sz="2400" b="1" dirty="0">
                <a:solidFill>
                  <a:srgbClr val="383838"/>
                </a:solidFill>
                <a:latin typeface="DM Sans Bold" pitchFamily="34" charset="0"/>
                <a:ea typeface="DM Sans Bold" pitchFamily="34" charset="-122"/>
                <a:cs typeface="DM Sans Bold" pitchFamily="34" charset="-120"/>
              </a:rPr>
              <a:t> An Toàn Nam Việt</a:t>
            </a:r>
            <a:endParaRPr lang="en-US" sz="2400" dirty="0"/>
          </a:p>
        </p:txBody>
      </p:sp>
      <p:pic>
        <p:nvPicPr>
          <p:cNvPr id="8" name="Picture 7">
            <a:extLst>
              <a:ext uri="{FF2B5EF4-FFF2-40B4-BE49-F238E27FC236}">
                <a16:creationId xmlns:a16="http://schemas.microsoft.com/office/drawing/2014/main" id="{FC858088-9FC4-684C-3E70-8EC1C1991FE6}"/>
              </a:ext>
            </a:extLst>
          </p:cNvPr>
          <p:cNvPicPr>
            <a:picLocks noChangeAspect="1"/>
          </p:cNvPicPr>
          <p:nvPr/>
        </p:nvPicPr>
        <p:blipFill>
          <a:blip r:embed="rId5"/>
          <a:stretch>
            <a:fillRect/>
          </a:stretch>
        </p:blipFill>
        <p:spPr>
          <a:xfrm>
            <a:off x="12570488" y="7496070"/>
            <a:ext cx="1837013" cy="64447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23717" y="2729541"/>
            <a:ext cx="4351020" cy="4411980"/>
          </a:xfrm>
          <a:prstGeom prst="rect">
            <a:avLst/>
          </a:prstGeom>
        </p:spPr>
      </p:pic>
      <p:sp>
        <p:nvSpPr>
          <p:cNvPr id="3" name="Text 0"/>
          <p:cNvSpPr/>
          <p:nvPr/>
        </p:nvSpPr>
        <p:spPr>
          <a:xfrm>
            <a:off x="864037" y="836533"/>
            <a:ext cx="9365185" cy="1619964"/>
          </a:xfrm>
          <a:prstGeom prst="rect">
            <a:avLst/>
          </a:prstGeom>
          <a:noFill/>
          <a:ln/>
        </p:spPr>
        <p:txBody>
          <a:bodyPr wrap="square" lIns="0" tIns="0" rIns="0" bIns="0" rtlCol="0" anchor="t"/>
          <a:lstStyle/>
          <a:p>
            <a:pPr marL="0" indent="0">
              <a:lnSpc>
                <a:spcPts val="6350"/>
              </a:lnSpc>
              <a:buNone/>
            </a:pPr>
            <a:r>
              <a:rPr lang="en-US" sz="5100" b="1" dirty="0">
                <a:solidFill>
                  <a:srgbClr val="020202"/>
                </a:solidFill>
                <a:latin typeface="PT Serif" pitchFamily="34" charset="0"/>
                <a:ea typeface="PT Serif" pitchFamily="34" charset="-122"/>
                <a:cs typeface="PT Serif" pitchFamily="34" charset="-120"/>
              </a:rPr>
              <a:t>Tình hình tai nạn lao động</a:t>
            </a:r>
            <a:endParaRPr lang="en-US" sz="5100" b="1" dirty="0"/>
          </a:p>
        </p:txBody>
      </p:sp>
      <p:sp>
        <p:nvSpPr>
          <p:cNvPr id="4" name="Shape 1"/>
          <p:cNvSpPr/>
          <p:nvPr/>
        </p:nvSpPr>
        <p:spPr>
          <a:xfrm>
            <a:off x="864037" y="2865273"/>
            <a:ext cx="555427" cy="555427"/>
          </a:xfrm>
          <a:prstGeom prst="roundRect">
            <a:avLst>
              <a:gd name="adj" fmla="val 6668"/>
            </a:avLst>
          </a:prstGeom>
          <a:solidFill>
            <a:srgbClr val="F2EEEE"/>
          </a:solidFill>
          <a:ln/>
        </p:spPr>
      </p:sp>
      <p:sp>
        <p:nvSpPr>
          <p:cNvPr id="5" name="Text 2"/>
          <p:cNvSpPr/>
          <p:nvPr/>
        </p:nvSpPr>
        <p:spPr>
          <a:xfrm>
            <a:off x="1038106" y="2948497"/>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1666280" y="2814457"/>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vụ</a:t>
            </a:r>
            <a:endParaRPr lang="en-US" sz="2550" b="1" dirty="0"/>
          </a:p>
        </p:txBody>
      </p:sp>
      <p:sp>
        <p:nvSpPr>
          <p:cNvPr id="7" name="Text 4"/>
          <p:cNvSpPr/>
          <p:nvPr/>
        </p:nvSpPr>
        <p:spPr>
          <a:xfrm>
            <a:off x="1666280" y="3137510"/>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3.201 vụ tai nạn lao động, giảm 7,09% so với cùng kỳ năm 2023.</a:t>
            </a:r>
            <a:endParaRPr lang="en-US" sz="1900" dirty="0"/>
          </a:p>
        </p:txBody>
      </p:sp>
      <p:sp>
        <p:nvSpPr>
          <p:cNvPr id="8" name="Shape 5"/>
          <p:cNvSpPr/>
          <p:nvPr/>
        </p:nvSpPr>
        <p:spPr>
          <a:xfrm>
            <a:off x="864037" y="4733006"/>
            <a:ext cx="555427" cy="555427"/>
          </a:xfrm>
          <a:prstGeom prst="roundRect">
            <a:avLst>
              <a:gd name="adj" fmla="val 6668"/>
            </a:avLst>
          </a:prstGeom>
          <a:solidFill>
            <a:srgbClr val="F2EEEE"/>
          </a:solidFill>
          <a:ln/>
        </p:spPr>
      </p:sp>
      <p:sp>
        <p:nvSpPr>
          <p:cNvPr id="9" name="Text 6"/>
          <p:cNvSpPr/>
          <p:nvPr/>
        </p:nvSpPr>
        <p:spPr>
          <a:xfrm>
            <a:off x="1038106" y="4816231"/>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1666280" y="4733006"/>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bị nạn</a:t>
            </a:r>
            <a:endParaRPr lang="en-US" sz="2550" b="1" dirty="0"/>
          </a:p>
        </p:txBody>
      </p:sp>
      <p:sp>
        <p:nvSpPr>
          <p:cNvPr id="11" name="Text 8"/>
          <p:cNvSpPr/>
          <p:nvPr/>
        </p:nvSpPr>
        <p:spPr>
          <a:xfrm>
            <a:off x="1666280" y="5048580"/>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2" name="Shape 9"/>
          <p:cNvSpPr/>
          <p:nvPr/>
        </p:nvSpPr>
        <p:spPr>
          <a:xfrm>
            <a:off x="864037" y="6205690"/>
            <a:ext cx="555427" cy="555427"/>
          </a:xfrm>
          <a:prstGeom prst="roundRect">
            <a:avLst>
              <a:gd name="adj" fmla="val 6668"/>
            </a:avLst>
          </a:prstGeom>
          <a:solidFill>
            <a:srgbClr val="F2EEEE"/>
          </a:solidFill>
          <a:ln/>
        </p:spPr>
      </p:sp>
      <p:sp>
        <p:nvSpPr>
          <p:cNvPr id="13" name="Text 10"/>
          <p:cNvSpPr/>
          <p:nvPr/>
        </p:nvSpPr>
        <p:spPr>
          <a:xfrm>
            <a:off x="1038106" y="6288915"/>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1666280" y="6205690"/>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chết</a:t>
            </a:r>
            <a:endParaRPr lang="en-US" sz="2550" b="1" dirty="0"/>
          </a:p>
        </p:txBody>
      </p:sp>
      <p:sp>
        <p:nvSpPr>
          <p:cNvPr id="15" name="Text 12"/>
          <p:cNvSpPr/>
          <p:nvPr/>
        </p:nvSpPr>
        <p:spPr>
          <a:xfrm>
            <a:off x="1666280" y="6521887"/>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346 người, giảm 1,98% so với cùng kỳ năm 2023.</a:t>
            </a:r>
            <a:endParaRPr lang="en-US" sz="1900" dirty="0"/>
          </a:p>
        </p:txBody>
      </p:sp>
      <p:pic>
        <p:nvPicPr>
          <p:cNvPr id="16" name="Picture 15">
            <a:extLst>
              <a:ext uri="{FF2B5EF4-FFF2-40B4-BE49-F238E27FC236}">
                <a16:creationId xmlns:a16="http://schemas.microsoft.com/office/drawing/2014/main" id="{A54A6550-6212-3BA2-52D6-649B7D90E393}"/>
              </a:ext>
            </a:extLst>
          </p:cNvPr>
          <p:cNvPicPr>
            <a:picLocks noChangeAspect="1"/>
          </p:cNvPicPr>
          <p:nvPr/>
        </p:nvPicPr>
        <p:blipFill>
          <a:blip r:embed="rId4"/>
          <a:stretch>
            <a:fillRect/>
          </a:stretch>
        </p:blipFill>
        <p:spPr>
          <a:xfrm>
            <a:off x="12570488" y="7496070"/>
            <a:ext cx="1837013" cy="64447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464061" y="2783342"/>
            <a:ext cx="4876800" cy="4297680"/>
          </a:xfrm>
          <a:prstGeom prst="rect">
            <a:avLst/>
          </a:prstGeom>
        </p:spPr>
      </p:pic>
      <p:sp>
        <p:nvSpPr>
          <p:cNvPr id="3" name="Text 0"/>
          <p:cNvSpPr/>
          <p:nvPr/>
        </p:nvSpPr>
        <p:spPr>
          <a:xfrm>
            <a:off x="805815" y="633174"/>
            <a:ext cx="4835366" cy="604361"/>
          </a:xfrm>
          <a:prstGeom prst="rect">
            <a:avLst/>
          </a:prstGeom>
          <a:noFill/>
          <a:ln/>
        </p:spPr>
        <p:txBody>
          <a:bodyPr wrap="none" lIns="0" tIns="0" rIns="0" bIns="0" rtlCol="0" anchor="t"/>
          <a:lstStyle/>
          <a:p>
            <a:pPr marL="0" indent="0">
              <a:lnSpc>
                <a:spcPts val="4750"/>
              </a:lnSpc>
              <a:buNone/>
            </a:pPr>
            <a:r>
              <a:rPr lang="en-US" sz="4800" b="1" dirty="0">
                <a:solidFill>
                  <a:srgbClr val="020202"/>
                </a:solidFill>
                <a:latin typeface="PT Serif" pitchFamily="34" charset="0"/>
                <a:ea typeface="PT Serif" pitchFamily="34" charset="-122"/>
                <a:cs typeface="PT Serif" pitchFamily="34" charset="-120"/>
              </a:rPr>
              <a:t>Một số vụ tai nạn</a:t>
            </a:r>
            <a:endParaRPr lang="en-US" sz="4800" dirty="0"/>
          </a:p>
        </p:txBody>
      </p:sp>
      <p:sp>
        <p:nvSpPr>
          <p:cNvPr id="4" name="Shape 1"/>
          <p:cNvSpPr/>
          <p:nvPr/>
        </p:nvSpPr>
        <p:spPr>
          <a:xfrm>
            <a:off x="805815" y="2901790"/>
            <a:ext cx="518041" cy="518041"/>
          </a:xfrm>
          <a:prstGeom prst="roundRect">
            <a:avLst>
              <a:gd name="adj" fmla="val 6667"/>
            </a:avLst>
          </a:prstGeom>
          <a:solidFill>
            <a:srgbClr val="F2EEEE"/>
          </a:solidFill>
          <a:ln/>
        </p:spPr>
      </p:sp>
      <p:sp>
        <p:nvSpPr>
          <p:cNvPr id="5" name="Text 2"/>
          <p:cNvSpPr/>
          <p:nvPr/>
        </p:nvSpPr>
        <p:spPr>
          <a:xfrm>
            <a:off x="968216" y="2979418"/>
            <a:ext cx="193238" cy="362664"/>
          </a:xfrm>
          <a:prstGeom prst="rect">
            <a:avLst/>
          </a:prstGeom>
          <a:noFill/>
          <a:ln/>
        </p:spPr>
        <p:txBody>
          <a:bodyPr wrap="none" lIns="0" tIns="0" rIns="0" bIns="0" rtlCol="0" anchor="t"/>
          <a:lstStyle/>
          <a:p>
            <a:pPr marL="0" indent="0" algn="ctr">
              <a:lnSpc>
                <a:spcPts val="2850"/>
              </a:lnSpc>
              <a:buNone/>
            </a:pPr>
            <a:r>
              <a:rPr lang="en-US" sz="2850" dirty="0">
                <a:solidFill>
                  <a:srgbClr val="383838"/>
                </a:solidFill>
                <a:latin typeface="PT Serif" pitchFamily="34" charset="0"/>
                <a:ea typeface="PT Serif" pitchFamily="34" charset="-122"/>
                <a:cs typeface="PT Serif" pitchFamily="34" charset="-120"/>
              </a:rPr>
              <a:t>1</a:t>
            </a:r>
            <a:endParaRPr lang="en-US" sz="2850" dirty="0"/>
          </a:p>
        </p:txBody>
      </p:sp>
      <p:sp>
        <p:nvSpPr>
          <p:cNvPr id="6" name="Text 3"/>
          <p:cNvSpPr/>
          <p:nvPr/>
        </p:nvSpPr>
        <p:spPr>
          <a:xfrm>
            <a:off x="1554004" y="2901790"/>
            <a:ext cx="5657612" cy="453271"/>
          </a:xfrm>
          <a:prstGeom prst="rect">
            <a:avLst/>
          </a:prstGeom>
          <a:noFill/>
          <a:ln/>
        </p:spPr>
        <p:txBody>
          <a:bodyPr wrap="none" lIns="0" tIns="0" rIns="0" bIns="0" rtlCol="0" anchor="t"/>
          <a:lstStyle/>
          <a:p>
            <a:pPr marL="0" indent="0">
              <a:lnSpc>
                <a:spcPts val="3550"/>
              </a:lnSpc>
              <a:buNone/>
            </a:pPr>
            <a:r>
              <a:rPr lang="en-US" sz="2850" b="1" dirty="0">
                <a:solidFill>
                  <a:srgbClr val="383838"/>
                </a:solidFill>
                <a:latin typeface="PT Serif" pitchFamily="34" charset="0"/>
                <a:ea typeface="PT Serif" pitchFamily="34" charset="-122"/>
                <a:cs typeface="PT Serif" pitchFamily="34" charset="-120"/>
              </a:rPr>
              <a:t>Tai nạn do tiếp xúc với máy móc</a:t>
            </a:r>
            <a:endParaRPr lang="en-US" sz="2850" dirty="0"/>
          </a:p>
        </p:txBody>
      </p:sp>
      <p:sp>
        <p:nvSpPr>
          <p:cNvPr id="7" name="Shape 4"/>
          <p:cNvSpPr/>
          <p:nvPr/>
        </p:nvSpPr>
        <p:spPr>
          <a:xfrm>
            <a:off x="805815" y="3716237"/>
            <a:ext cx="518041" cy="518041"/>
          </a:xfrm>
          <a:prstGeom prst="roundRect">
            <a:avLst>
              <a:gd name="adj" fmla="val 6667"/>
            </a:avLst>
          </a:prstGeom>
          <a:solidFill>
            <a:srgbClr val="F2EEEE"/>
          </a:solidFill>
          <a:ln/>
        </p:spPr>
      </p:sp>
      <p:sp>
        <p:nvSpPr>
          <p:cNvPr id="8" name="Text 5"/>
          <p:cNvSpPr/>
          <p:nvPr/>
        </p:nvSpPr>
        <p:spPr>
          <a:xfrm>
            <a:off x="968216" y="3793866"/>
            <a:ext cx="193238" cy="362664"/>
          </a:xfrm>
          <a:prstGeom prst="rect">
            <a:avLst/>
          </a:prstGeom>
          <a:noFill/>
          <a:ln/>
        </p:spPr>
        <p:txBody>
          <a:bodyPr wrap="none" lIns="0" tIns="0" rIns="0" bIns="0" rtlCol="0" anchor="t"/>
          <a:lstStyle/>
          <a:p>
            <a:pPr marL="0" indent="0" algn="ctr">
              <a:lnSpc>
                <a:spcPts val="2850"/>
              </a:lnSpc>
              <a:buNone/>
            </a:pPr>
            <a:r>
              <a:rPr lang="en-US" sz="2850" dirty="0">
                <a:solidFill>
                  <a:srgbClr val="383838"/>
                </a:solidFill>
                <a:latin typeface="PT Serif" pitchFamily="34" charset="0"/>
                <a:ea typeface="PT Serif" pitchFamily="34" charset="-122"/>
                <a:cs typeface="PT Serif" pitchFamily="34" charset="-120"/>
              </a:rPr>
              <a:t>2</a:t>
            </a:r>
            <a:endParaRPr lang="en-US" sz="2850" dirty="0"/>
          </a:p>
        </p:txBody>
      </p:sp>
      <p:sp>
        <p:nvSpPr>
          <p:cNvPr id="9" name="Text 6"/>
          <p:cNvSpPr/>
          <p:nvPr/>
        </p:nvSpPr>
        <p:spPr>
          <a:xfrm>
            <a:off x="1554004" y="3716237"/>
            <a:ext cx="5629632" cy="453271"/>
          </a:xfrm>
          <a:prstGeom prst="rect">
            <a:avLst/>
          </a:prstGeom>
          <a:noFill/>
          <a:ln/>
        </p:spPr>
        <p:txBody>
          <a:bodyPr wrap="none" lIns="0" tIns="0" rIns="0" bIns="0" rtlCol="0" anchor="t"/>
          <a:lstStyle/>
          <a:p>
            <a:pPr marL="0" indent="0">
              <a:lnSpc>
                <a:spcPts val="3550"/>
              </a:lnSpc>
              <a:buNone/>
            </a:pPr>
            <a:r>
              <a:rPr lang="en-US" sz="2850" b="1" dirty="0">
                <a:solidFill>
                  <a:srgbClr val="383838"/>
                </a:solidFill>
                <a:latin typeface="PT Serif" pitchFamily="34" charset="0"/>
                <a:ea typeface="PT Serif" pitchFamily="34" charset="-122"/>
                <a:cs typeface="PT Serif" pitchFamily="34" charset="-120"/>
              </a:rPr>
              <a:t>Vết thương do vật liệu sắc nhọn</a:t>
            </a:r>
            <a:endParaRPr lang="en-US" sz="2850" dirty="0"/>
          </a:p>
        </p:txBody>
      </p:sp>
      <p:sp>
        <p:nvSpPr>
          <p:cNvPr id="10" name="Shape 7"/>
          <p:cNvSpPr/>
          <p:nvPr/>
        </p:nvSpPr>
        <p:spPr>
          <a:xfrm>
            <a:off x="805815" y="4491889"/>
            <a:ext cx="518041" cy="518041"/>
          </a:xfrm>
          <a:prstGeom prst="roundRect">
            <a:avLst>
              <a:gd name="adj" fmla="val 6667"/>
            </a:avLst>
          </a:prstGeom>
          <a:solidFill>
            <a:srgbClr val="F2EEEE"/>
          </a:solidFill>
          <a:ln/>
        </p:spPr>
      </p:sp>
      <p:sp>
        <p:nvSpPr>
          <p:cNvPr id="11" name="Text 8"/>
          <p:cNvSpPr/>
          <p:nvPr/>
        </p:nvSpPr>
        <p:spPr>
          <a:xfrm>
            <a:off x="968216" y="4569518"/>
            <a:ext cx="193238" cy="362664"/>
          </a:xfrm>
          <a:prstGeom prst="rect">
            <a:avLst/>
          </a:prstGeom>
          <a:noFill/>
          <a:ln/>
        </p:spPr>
        <p:txBody>
          <a:bodyPr wrap="none" lIns="0" tIns="0" rIns="0" bIns="0" rtlCol="0" anchor="t"/>
          <a:lstStyle/>
          <a:p>
            <a:pPr marL="0" indent="0" algn="ctr">
              <a:lnSpc>
                <a:spcPts val="2850"/>
              </a:lnSpc>
              <a:buNone/>
            </a:pPr>
            <a:r>
              <a:rPr lang="en-US" sz="2850" dirty="0">
                <a:solidFill>
                  <a:srgbClr val="383838"/>
                </a:solidFill>
                <a:latin typeface="PT Serif" pitchFamily="34" charset="0"/>
                <a:ea typeface="PT Serif" pitchFamily="34" charset="-122"/>
                <a:cs typeface="PT Serif" pitchFamily="34" charset="-120"/>
              </a:rPr>
              <a:t>3</a:t>
            </a:r>
            <a:endParaRPr lang="en-US" sz="2850" dirty="0"/>
          </a:p>
        </p:txBody>
      </p:sp>
      <p:sp>
        <p:nvSpPr>
          <p:cNvPr id="12" name="Text 9"/>
          <p:cNvSpPr/>
          <p:nvPr/>
        </p:nvSpPr>
        <p:spPr>
          <a:xfrm>
            <a:off x="1554004" y="5347224"/>
            <a:ext cx="3626525" cy="453271"/>
          </a:xfrm>
          <a:prstGeom prst="rect">
            <a:avLst/>
          </a:prstGeom>
          <a:noFill/>
          <a:ln/>
        </p:spPr>
        <p:txBody>
          <a:bodyPr wrap="none" lIns="0" tIns="0" rIns="0" bIns="0" rtlCol="0" anchor="t"/>
          <a:lstStyle/>
          <a:p>
            <a:pPr marL="0" indent="0">
              <a:lnSpc>
                <a:spcPts val="3550"/>
              </a:lnSpc>
              <a:buNone/>
            </a:pPr>
            <a:r>
              <a:rPr lang="en-US" sz="2850" b="1" dirty="0">
                <a:solidFill>
                  <a:srgbClr val="383838"/>
                </a:solidFill>
                <a:latin typeface="PT Serif" pitchFamily="34" charset="0"/>
                <a:ea typeface="PT Serif" pitchFamily="34" charset="-122"/>
                <a:cs typeface="PT Serif" pitchFamily="34" charset="-120"/>
              </a:rPr>
              <a:t>Ngộ độc hóa chất</a:t>
            </a:r>
            <a:endParaRPr lang="en-US" sz="2850" dirty="0"/>
          </a:p>
        </p:txBody>
      </p:sp>
      <p:sp>
        <p:nvSpPr>
          <p:cNvPr id="13" name="Shape 10"/>
          <p:cNvSpPr/>
          <p:nvPr/>
        </p:nvSpPr>
        <p:spPr>
          <a:xfrm>
            <a:off x="805815" y="5282454"/>
            <a:ext cx="518041" cy="518041"/>
          </a:xfrm>
          <a:prstGeom prst="roundRect">
            <a:avLst>
              <a:gd name="adj" fmla="val 6667"/>
            </a:avLst>
          </a:prstGeom>
          <a:solidFill>
            <a:srgbClr val="F2EEEE"/>
          </a:solidFill>
          <a:ln/>
        </p:spPr>
      </p:sp>
      <p:sp>
        <p:nvSpPr>
          <p:cNvPr id="14" name="Text 11"/>
          <p:cNvSpPr/>
          <p:nvPr/>
        </p:nvSpPr>
        <p:spPr>
          <a:xfrm>
            <a:off x="968216" y="5360083"/>
            <a:ext cx="193238" cy="362664"/>
          </a:xfrm>
          <a:prstGeom prst="rect">
            <a:avLst/>
          </a:prstGeom>
          <a:noFill/>
          <a:ln/>
        </p:spPr>
        <p:txBody>
          <a:bodyPr wrap="none" lIns="0" tIns="0" rIns="0" bIns="0" rtlCol="0" anchor="t"/>
          <a:lstStyle/>
          <a:p>
            <a:pPr marL="0" indent="0" algn="ctr">
              <a:lnSpc>
                <a:spcPts val="2850"/>
              </a:lnSpc>
              <a:buNone/>
            </a:pPr>
            <a:r>
              <a:rPr lang="en-US" sz="2850" dirty="0">
                <a:solidFill>
                  <a:srgbClr val="383838"/>
                </a:solidFill>
                <a:latin typeface="PT Serif" pitchFamily="34" charset="0"/>
                <a:ea typeface="PT Serif" pitchFamily="34" charset="-122"/>
                <a:cs typeface="PT Serif" pitchFamily="34" charset="-120"/>
              </a:rPr>
              <a:t>4</a:t>
            </a:r>
            <a:endParaRPr lang="en-US" sz="2850" dirty="0"/>
          </a:p>
        </p:txBody>
      </p:sp>
      <p:sp>
        <p:nvSpPr>
          <p:cNvPr id="15" name="Text 12"/>
          <p:cNvSpPr/>
          <p:nvPr/>
        </p:nvSpPr>
        <p:spPr>
          <a:xfrm>
            <a:off x="1554004" y="6351341"/>
            <a:ext cx="3626525" cy="453271"/>
          </a:xfrm>
          <a:prstGeom prst="rect">
            <a:avLst/>
          </a:prstGeom>
          <a:noFill/>
          <a:ln/>
        </p:spPr>
        <p:txBody>
          <a:bodyPr wrap="none" lIns="0" tIns="0" rIns="0" bIns="0" rtlCol="0" anchor="t"/>
          <a:lstStyle/>
          <a:p>
            <a:pPr marL="0" indent="0">
              <a:lnSpc>
                <a:spcPts val="3550"/>
              </a:lnSpc>
              <a:buNone/>
            </a:pPr>
            <a:r>
              <a:rPr lang="en-US" sz="2850" b="1" dirty="0">
                <a:solidFill>
                  <a:srgbClr val="383838"/>
                </a:solidFill>
                <a:latin typeface="PT Serif" pitchFamily="34" charset="0"/>
                <a:ea typeface="PT Serif" pitchFamily="34" charset="-122"/>
                <a:cs typeface="PT Serif" pitchFamily="34" charset="-120"/>
              </a:rPr>
              <a:t>Té ngã và va đập</a:t>
            </a:r>
            <a:endParaRPr lang="en-US" sz="2850" dirty="0"/>
          </a:p>
        </p:txBody>
      </p:sp>
      <p:sp>
        <p:nvSpPr>
          <p:cNvPr id="16" name="Shape 13"/>
          <p:cNvSpPr/>
          <p:nvPr/>
        </p:nvSpPr>
        <p:spPr>
          <a:xfrm>
            <a:off x="805815" y="6263878"/>
            <a:ext cx="518041" cy="518041"/>
          </a:xfrm>
          <a:prstGeom prst="roundRect">
            <a:avLst>
              <a:gd name="adj" fmla="val 6667"/>
            </a:avLst>
          </a:prstGeom>
          <a:solidFill>
            <a:srgbClr val="F2EEEE"/>
          </a:solidFill>
          <a:ln/>
        </p:spPr>
      </p:sp>
      <p:sp>
        <p:nvSpPr>
          <p:cNvPr id="17" name="Text 14"/>
          <p:cNvSpPr/>
          <p:nvPr/>
        </p:nvSpPr>
        <p:spPr>
          <a:xfrm>
            <a:off x="968216" y="6341507"/>
            <a:ext cx="193238" cy="362664"/>
          </a:xfrm>
          <a:prstGeom prst="rect">
            <a:avLst/>
          </a:prstGeom>
          <a:noFill/>
          <a:ln/>
        </p:spPr>
        <p:txBody>
          <a:bodyPr wrap="none" lIns="0" tIns="0" rIns="0" bIns="0" rtlCol="0" anchor="t"/>
          <a:lstStyle/>
          <a:p>
            <a:pPr marL="0" indent="0" algn="ctr">
              <a:lnSpc>
                <a:spcPts val="2850"/>
              </a:lnSpc>
              <a:buNone/>
            </a:pPr>
            <a:r>
              <a:rPr lang="en-US" sz="2850" dirty="0">
                <a:solidFill>
                  <a:srgbClr val="383838"/>
                </a:solidFill>
                <a:latin typeface="PT Serif" pitchFamily="34" charset="0"/>
                <a:ea typeface="PT Serif" pitchFamily="34" charset="-122"/>
                <a:cs typeface="PT Serif" pitchFamily="34" charset="-120"/>
              </a:rPr>
              <a:t>5</a:t>
            </a:r>
            <a:endParaRPr lang="en-US" sz="2850" dirty="0"/>
          </a:p>
        </p:txBody>
      </p:sp>
      <p:sp>
        <p:nvSpPr>
          <p:cNvPr id="18" name="Text 15"/>
          <p:cNvSpPr/>
          <p:nvPr/>
        </p:nvSpPr>
        <p:spPr>
          <a:xfrm>
            <a:off x="1554004" y="4542233"/>
            <a:ext cx="4013835" cy="453271"/>
          </a:xfrm>
          <a:prstGeom prst="rect">
            <a:avLst/>
          </a:prstGeom>
          <a:noFill/>
          <a:ln/>
        </p:spPr>
        <p:txBody>
          <a:bodyPr wrap="none" lIns="0" tIns="0" rIns="0" bIns="0" rtlCol="0" anchor="t"/>
          <a:lstStyle/>
          <a:p>
            <a:pPr marL="0" indent="0">
              <a:lnSpc>
                <a:spcPts val="3550"/>
              </a:lnSpc>
              <a:buNone/>
            </a:pPr>
            <a:r>
              <a:rPr lang="en-US" sz="2850" b="1" dirty="0">
                <a:solidFill>
                  <a:srgbClr val="383838"/>
                </a:solidFill>
                <a:latin typeface="PT Serif" pitchFamily="34" charset="0"/>
                <a:ea typeface="PT Serif" pitchFamily="34" charset="-122"/>
                <a:cs typeface="PT Serif" pitchFamily="34" charset="-120"/>
              </a:rPr>
              <a:t>Mệt mỏi và căng thẳng</a:t>
            </a:r>
            <a:endParaRPr lang="en-US" sz="2850" dirty="0"/>
          </a:p>
        </p:txBody>
      </p:sp>
      <p:pic>
        <p:nvPicPr>
          <p:cNvPr id="19" name="Picture 18">
            <a:extLst>
              <a:ext uri="{FF2B5EF4-FFF2-40B4-BE49-F238E27FC236}">
                <a16:creationId xmlns:a16="http://schemas.microsoft.com/office/drawing/2014/main" id="{58995F22-849E-87C8-6C9D-9304D7495A76}"/>
              </a:ext>
            </a:extLst>
          </p:cNvPr>
          <p:cNvPicPr>
            <a:picLocks noChangeAspect="1"/>
          </p:cNvPicPr>
          <p:nvPr/>
        </p:nvPicPr>
        <p:blipFill>
          <a:blip r:embed="rId4"/>
          <a:stretch>
            <a:fillRect/>
          </a:stretch>
        </p:blipFill>
        <p:spPr>
          <a:xfrm>
            <a:off x="12570488" y="7496070"/>
            <a:ext cx="1837013" cy="64447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0781"/>
          <a:stretch/>
        </p:blipFill>
        <p:spPr>
          <a:xfrm>
            <a:off x="9526675" y="2780451"/>
            <a:ext cx="4419600" cy="3943141"/>
          </a:xfrm>
          <a:prstGeom prst="rect">
            <a:avLst/>
          </a:prstGeom>
        </p:spPr>
      </p:pic>
      <p:sp>
        <p:nvSpPr>
          <p:cNvPr id="3" name="Text 0"/>
          <p:cNvSpPr/>
          <p:nvPr/>
        </p:nvSpPr>
        <p:spPr>
          <a:xfrm>
            <a:off x="864037" y="917496"/>
            <a:ext cx="6480810" cy="809982"/>
          </a:xfrm>
          <a:prstGeom prst="rect">
            <a:avLst/>
          </a:prstGeom>
          <a:noFill/>
          <a:ln/>
        </p:spPr>
        <p:txBody>
          <a:bodyPr wrap="none" lIns="0" tIns="0" rIns="0" bIns="0" rtlCol="0" anchor="t"/>
          <a:lstStyle/>
          <a:p>
            <a:pPr marL="0" indent="0">
              <a:lnSpc>
                <a:spcPts val="6350"/>
              </a:lnSpc>
              <a:buNone/>
            </a:pPr>
            <a:r>
              <a:rPr lang="en-US" sz="6000" b="1" dirty="0">
                <a:solidFill>
                  <a:srgbClr val="020202"/>
                </a:solidFill>
                <a:latin typeface="PT Serif" pitchFamily="34" charset="0"/>
                <a:ea typeface="PT Serif" pitchFamily="34" charset="-122"/>
                <a:cs typeface="PT Serif" pitchFamily="34" charset="-120"/>
              </a:rPr>
              <a:t>Gia công linh kiện</a:t>
            </a:r>
            <a:endParaRPr lang="en-US" sz="6000" b="1" dirty="0"/>
          </a:p>
        </p:txBody>
      </p:sp>
      <p:sp>
        <p:nvSpPr>
          <p:cNvPr id="4" name="Shape 1"/>
          <p:cNvSpPr/>
          <p:nvPr/>
        </p:nvSpPr>
        <p:spPr>
          <a:xfrm>
            <a:off x="1973043" y="2324362"/>
            <a:ext cx="30480" cy="5214223"/>
          </a:xfrm>
          <a:prstGeom prst="roundRect">
            <a:avLst>
              <a:gd name="adj" fmla="val 121500"/>
            </a:avLst>
          </a:prstGeom>
          <a:solidFill>
            <a:srgbClr val="D8D4D4"/>
          </a:solidFill>
          <a:ln/>
        </p:spPr>
      </p:sp>
      <p:sp>
        <p:nvSpPr>
          <p:cNvPr id="5" name="Shape 2"/>
          <p:cNvSpPr/>
          <p:nvPr/>
        </p:nvSpPr>
        <p:spPr>
          <a:xfrm>
            <a:off x="2205036" y="3082245"/>
            <a:ext cx="864037" cy="30480"/>
          </a:xfrm>
          <a:prstGeom prst="roundRect">
            <a:avLst>
              <a:gd name="adj" fmla="val 121500"/>
            </a:avLst>
          </a:prstGeom>
          <a:solidFill>
            <a:srgbClr val="D8D4D4"/>
          </a:solidFill>
          <a:ln/>
        </p:spPr>
      </p:sp>
      <p:sp>
        <p:nvSpPr>
          <p:cNvPr id="6" name="Shape 3"/>
          <p:cNvSpPr/>
          <p:nvPr/>
        </p:nvSpPr>
        <p:spPr>
          <a:xfrm>
            <a:off x="1680090" y="2819831"/>
            <a:ext cx="555427" cy="555427"/>
          </a:xfrm>
          <a:prstGeom prst="roundRect">
            <a:avLst>
              <a:gd name="adj" fmla="val 6668"/>
            </a:avLst>
          </a:prstGeom>
          <a:solidFill>
            <a:srgbClr val="F2EEEE"/>
          </a:solidFill>
          <a:ln/>
        </p:spPr>
      </p:sp>
      <p:sp>
        <p:nvSpPr>
          <p:cNvPr id="7" name="Text 4"/>
          <p:cNvSpPr/>
          <p:nvPr/>
        </p:nvSpPr>
        <p:spPr>
          <a:xfrm>
            <a:off x="1854159" y="2903056"/>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8" name="Text 5"/>
          <p:cNvSpPr/>
          <p:nvPr/>
        </p:nvSpPr>
        <p:spPr>
          <a:xfrm>
            <a:off x="3315592" y="2848759"/>
            <a:ext cx="3240405" cy="405051"/>
          </a:xfrm>
          <a:prstGeom prst="rect">
            <a:avLst/>
          </a:prstGeom>
          <a:noFill/>
          <a:ln/>
        </p:spPr>
        <p:txBody>
          <a:bodyPr wrap="none" lIns="0" tIns="0" rIns="0" bIns="0" rtlCol="0" anchor="t"/>
          <a:lstStyle/>
          <a:p>
            <a:pPr marL="0" indent="0" algn="l">
              <a:lnSpc>
                <a:spcPts val="3150"/>
              </a:lnSpc>
              <a:buNone/>
            </a:pPr>
            <a:r>
              <a:rPr lang="en-US" sz="2550" b="1" dirty="0">
                <a:solidFill>
                  <a:srgbClr val="383838"/>
                </a:solidFill>
                <a:latin typeface="PT Serif" pitchFamily="34" charset="0"/>
                <a:ea typeface="PT Serif" pitchFamily="34" charset="-122"/>
                <a:cs typeface="PT Serif" pitchFamily="34" charset="-120"/>
              </a:rPr>
              <a:t>Cắt linh kiện</a:t>
            </a:r>
            <a:endParaRPr lang="en-US" sz="2550" b="1" dirty="0"/>
          </a:p>
        </p:txBody>
      </p:sp>
      <p:sp>
        <p:nvSpPr>
          <p:cNvPr id="9" name="Text 6"/>
          <p:cNvSpPr/>
          <p:nvPr/>
        </p:nvSpPr>
        <p:spPr>
          <a:xfrm>
            <a:off x="3315592" y="3342158"/>
            <a:ext cx="5687854" cy="790099"/>
          </a:xfrm>
          <a:prstGeom prst="rect">
            <a:avLst/>
          </a:prstGeom>
          <a:noFill/>
          <a:ln/>
        </p:spPr>
        <p:txBody>
          <a:bodyPr wrap="square" lIns="0" tIns="0" rIns="0" bIns="0" rtlCol="0" anchor="t"/>
          <a:lstStyle/>
          <a:p>
            <a:pPr marL="0" indent="0" algn="l">
              <a:lnSpc>
                <a:spcPts val="3100"/>
              </a:lnSpc>
              <a:buNone/>
            </a:pPr>
            <a:r>
              <a:rPr lang="en-US" sz="1900" dirty="0">
                <a:solidFill>
                  <a:srgbClr val="383838"/>
                </a:solidFill>
                <a:latin typeface="DM Sans" pitchFamily="34" charset="0"/>
                <a:ea typeface="DM Sans" pitchFamily="34" charset="-122"/>
                <a:cs typeface="DM Sans" pitchFamily="34" charset="-120"/>
              </a:rPr>
              <a:t>Cắt chính xác các linh kiện nhỏ từ nguyên liệu thô.</a:t>
            </a:r>
            <a:endParaRPr lang="en-US" sz="1900" dirty="0"/>
          </a:p>
        </p:txBody>
      </p:sp>
      <p:sp>
        <p:nvSpPr>
          <p:cNvPr id="10" name="Shape 7"/>
          <p:cNvSpPr/>
          <p:nvPr/>
        </p:nvSpPr>
        <p:spPr>
          <a:xfrm>
            <a:off x="2205036" y="4674691"/>
            <a:ext cx="864037" cy="30480"/>
          </a:xfrm>
          <a:prstGeom prst="roundRect">
            <a:avLst>
              <a:gd name="adj" fmla="val 121500"/>
            </a:avLst>
          </a:prstGeom>
          <a:solidFill>
            <a:srgbClr val="D8D4D4"/>
          </a:solidFill>
          <a:ln/>
        </p:spPr>
      </p:sp>
      <p:sp>
        <p:nvSpPr>
          <p:cNvPr id="11" name="Shape 8"/>
          <p:cNvSpPr/>
          <p:nvPr/>
        </p:nvSpPr>
        <p:spPr>
          <a:xfrm>
            <a:off x="1680090" y="4329306"/>
            <a:ext cx="555427" cy="555427"/>
          </a:xfrm>
          <a:prstGeom prst="roundRect">
            <a:avLst>
              <a:gd name="adj" fmla="val 6668"/>
            </a:avLst>
          </a:prstGeom>
          <a:solidFill>
            <a:srgbClr val="F2EEEE"/>
          </a:solidFill>
          <a:ln/>
        </p:spPr>
      </p:sp>
      <p:sp>
        <p:nvSpPr>
          <p:cNvPr id="12" name="Text 9"/>
          <p:cNvSpPr/>
          <p:nvPr/>
        </p:nvSpPr>
        <p:spPr>
          <a:xfrm>
            <a:off x="1838919" y="4480262"/>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3" name="Text 10"/>
          <p:cNvSpPr/>
          <p:nvPr/>
        </p:nvSpPr>
        <p:spPr>
          <a:xfrm>
            <a:off x="3308158" y="4586188"/>
            <a:ext cx="3240405" cy="405051"/>
          </a:xfrm>
          <a:prstGeom prst="rect">
            <a:avLst/>
          </a:prstGeom>
          <a:noFill/>
          <a:ln/>
        </p:spPr>
        <p:txBody>
          <a:bodyPr wrap="none" lIns="0" tIns="0" rIns="0" bIns="0" rtlCol="0" anchor="t"/>
          <a:lstStyle/>
          <a:p>
            <a:pPr marL="0" indent="0" algn="l">
              <a:lnSpc>
                <a:spcPts val="3150"/>
              </a:lnSpc>
              <a:buNone/>
            </a:pPr>
            <a:r>
              <a:rPr lang="en-US" sz="2550" b="1" dirty="0">
                <a:solidFill>
                  <a:srgbClr val="383838"/>
                </a:solidFill>
                <a:latin typeface="PT Serif" pitchFamily="34" charset="0"/>
                <a:ea typeface="PT Serif" pitchFamily="34" charset="-122"/>
                <a:cs typeface="PT Serif" pitchFamily="34" charset="-120"/>
              </a:rPr>
              <a:t>Dán và gắn</a:t>
            </a:r>
            <a:endParaRPr lang="en-US" sz="2550" b="1" dirty="0"/>
          </a:p>
        </p:txBody>
      </p:sp>
      <p:sp>
        <p:nvSpPr>
          <p:cNvPr id="14" name="Text 11"/>
          <p:cNvSpPr/>
          <p:nvPr/>
        </p:nvSpPr>
        <p:spPr>
          <a:xfrm>
            <a:off x="3308158" y="5079587"/>
            <a:ext cx="5687854" cy="395049"/>
          </a:xfrm>
          <a:prstGeom prst="rect">
            <a:avLst/>
          </a:prstGeom>
          <a:noFill/>
          <a:ln/>
        </p:spPr>
        <p:txBody>
          <a:bodyPr wrap="none" lIns="0" tIns="0" rIns="0" bIns="0" rtlCol="0" anchor="t"/>
          <a:lstStyle/>
          <a:p>
            <a:pPr marL="0" indent="0" algn="l">
              <a:lnSpc>
                <a:spcPts val="3100"/>
              </a:lnSpc>
              <a:buNone/>
            </a:pPr>
            <a:r>
              <a:rPr lang="en-US" sz="1900" dirty="0">
                <a:solidFill>
                  <a:srgbClr val="383838"/>
                </a:solidFill>
                <a:latin typeface="DM Sans" pitchFamily="34" charset="0"/>
                <a:ea typeface="DM Sans" pitchFamily="34" charset="-122"/>
                <a:cs typeface="DM Sans" pitchFamily="34" charset="-120"/>
              </a:rPr>
              <a:t>Dán và gắn các linh kiện vào cấu trúc nền tảng.</a:t>
            </a:r>
            <a:endParaRPr lang="en-US" sz="1900" dirty="0"/>
          </a:p>
        </p:txBody>
      </p:sp>
      <p:sp>
        <p:nvSpPr>
          <p:cNvPr id="15" name="Shape 12"/>
          <p:cNvSpPr/>
          <p:nvPr/>
        </p:nvSpPr>
        <p:spPr>
          <a:xfrm>
            <a:off x="2205036" y="6390408"/>
            <a:ext cx="864037" cy="30480"/>
          </a:xfrm>
          <a:prstGeom prst="roundRect">
            <a:avLst>
              <a:gd name="adj" fmla="val 121500"/>
            </a:avLst>
          </a:prstGeom>
          <a:solidFill>
            <a:srgbClr val="D8D4D4"/>
          </a:solidFill>
          <a:ln/>
        </p:spPr>
      </p:sp>
      <p:sp>
        <p:nvSpPr>
          <p:cNvPr id="16" name="Shape 13"/>
          <p:cNvSpPr/>
          <p:nvPr/>
        </p:nvSpPr>
        <p:spPr>
          <a:xfrm>
            <a:off x="1680090" y="6127994"/>
            <a:ext cx="555427" cy="555427"/>
          </a:xfrm>
          <a:prstGeom prst="roundRect">
            <a:avLst>
              <a:gd name="adj" fmla="val 6668"/>
            </a:avLst>
          </a:prstGeom>
          <a:solidFill>
            <a:srgbClr val="F2EEEE"/>
          </a:solidFill>
          <a:ln/>
        </p:spPr>
      </p:sp>
      <p:sp>
        <p:nvSpPr>
          <p:cNvPr id="17" name="Text 14"/>
          <p:cNvSpPr/>
          <p:nvPr/>
        </p:nvSpPr>
        <p:spPr>
          <a:xfrm>
            <a:off x="1854159" y="621121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8" name="Text 15"/>
          <p:cNvSpPr/>
          <p:nvPr/>
        </p:nvSpPr>
        <p:spPr>
          <a:xfrm>
            <a:off x="3315592" y="6097157"/>
            <a:ext cx="3240405" cy="405051"/>
          </a:xfrm>
          <a:prstGeom prst="rect">
            <a:avLst/>
          </a:prstGeom>
          <a:noFill/>
          <a:ln/>
        </p:spPr>
        <p:txBody>
          <a:bodyPr wrap="none" lIns="0" tIns="0" rIns="0" bIns="0" rtlCol="0" anchor="t"/>
          <a:lstStyle/>
          <a:p>
            <a:pPr marL="0" indent="0" algn="l">
              <a:lnSpc>
                <a:spcPts val="3150"/>
              </a:lnSpc>
              <a:buNone/>
            </a:pPr>
            <a:r>
              <a:rPr lang="en-US" sz="2550" b="1" dirty="0">
                <a:solidFill>
                  <a:srgbClr val="383838"/>
                </a:solidFill>
                <a:latin typeface="PT Serif" pitchFamily="34" charset="0"/>
                <a:ea typeface="PT Serif" pitchFamily="34" charset="-122"/>
                <a:cs typeface="PT Serif" pitchFamily="34" charset="-120"/>
              </a:rPr>
              <a:t>Kiểm tra</a:t>
            </a:r>
            <a:endParaRPr lang="en-US" sz="2550" b="1" dirty="0"/>
          </a:p>
        </p:txBody>
      </p:sp>
      <p:sp>
        <p:nvSpPr>
          <p:cNvPr id="19" name="Text 16"/>
          <p:cNvSpPr/>
          <p:nvPr/>
        </p:nvSpPr>
        <p:spPr>
          <a:xfrm>
            <a:off x="3315592" y="6650321"/>
            <a:ext cx="5687854" cy="395049"/>
          </a:xfrm>
          <a:prstGeom prst="rect">
            <a:avLst/>
          </a:prstGeom>
          <a:noFill/>
          <a:ln/>
        </p:spPr>
        <p:txBody>
          <a:bodyPr wrap="none" lIns="0" tIns="0" rIns="0" bIns="0" rtlCol="0" anchor="t"/>
          <a:lstStyle/>
          <a:p>
            <a:pPr marL="0" indent="0" algn="l">
              <a:lnSpc>
                <a:spcPts val="3100"/>
              </a:lnSpc>
              <a:buNone/>
            </a:pPr>
            <a:r>
              <a:rPr lang="en-US" sz="1900" dirty="0">
                <a:solidFill>
                  <a:srgbClr val="383838"/>
                </a:solidFill>
                <a:latin typeface="DM Sans" pitchFamily="34" charset="0"/>
                <a:ea typeface="DM Sans" pitchFamily="34" charset="-122"/>
                <a:cs typeface="DM Sans" pitchFamily="34" charset="-120"/>
              </a:rPr>
              <a:t>Đảm bảo các linh kiện vừa vặn và chắc chắn.</a:t>
            </a:r>
            <a:endParaRPr lang="en-US" sz="1900" dirty="0"/>
          </a:p>
        </p:txBody>
      </p:sp>
      <p:pic>
        <p:nvPicPr>
          <p:cNvPr id="20" name="Picture 19">
            <a:extLst>
              <a:ext uri="{FF2B5EF4-FFF2-40B4-BE49-F238E27FC236}">
                <a16:creationId xmlns:a16="http://schemas.microsoft.com/office/drawing/2014/main" id="{B6EE2D63-FC70-4585-31B6-016D412C31E3}"/>
              </a:ext>
            </a:extLst>
          </p:cNvPr>
          <p:cNvPicPr>
            <a:picLocks noChangeAspect="1"/>
          </p:cNvPicPr>
          <p:nvPr/>
        </p:nvPicPr>
        <p:blipFill>
          <a:blip r:embed="rId4"/>
          <a:stretch>
            <a:fillRect/>
          </a:stretch>
        </p:blipFill>
        <p:spPr>
          <a:xfrm>
            <a:off x="12570488" y="7496070"/>
            <a:ext cx="1837013" cy="64447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52127" y="3366968"/>
            <a:ext cx="4869061" cy="3644027"/>
          </a:xfrm>
          <a:prstGeom prst="rect">
            <a:avLst/>
          </a:prstGeom>
        </p:spPr>
      </p:pic>
      <p:sp>
        <p:nvSpPr>
          <p:cNvPr id="3" name="Text 0"/>
          <p:cNvSpPr/>
          <p:nvPr/>
        </p:nvSpPr>
        <p:spPr>
          <a:xfrm>
            <a:off x="1487096" y="710089"/>
            <a:ext cx="11656209" cy="1619964"/>
          </a:xfrm>
          <a:prstGeom prst="rect">
            <a:avLst/>
          </a:prstGeom>
          <a:noFill/>
          <a:ln/>
        </p:spPr>
        <p:txBody>
          <a:bodyPr wrap="squar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Tai nạn khi gia công linh kiện</a:t>
            </a:r>
            <a:endParaRPr lang="en-US" sz="5400" b="1" dirty="0"/>
          </a:p>
        </p:txBody>
      </p:sp>
      <p:sp>
        <p:nvSpPr>
          <p:cNvPr id="4" name="Shape 1"/>
          <p:cNvSpPr/>
          <p:nvPr/>
        </p:nvSpPr>
        <p:spPr>
          <a:xfrm>
            <a:off x="864037" y="2700338"/>
            <a:ext cx="7415927" cy="1441847"/>
          </a:xfrm>
          <a:prstGeom prst="roundRect">
            <a:avLst>
              <a:gd name="adj" fmla="val 2568"/>
            </a:avLst>
          </a:prstGeom>
          <a:solidFill>
            <a:srgbClr val="F2EEEE"/>
          </a:solidFill>
          <a:ln/>
        </p:spPr>
      </p:sp>
      <p:sp>
        <p:nvSpPr>
          <p:cNvPr id="5" name="Text 2"/>
          <p:cNvSpPr/>
          <p:nvPr/>
        </p:nvSpPr>
        <p:spPr>
          <a:xfrm>
            <a:off x="1110853" y="3004847"/>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Vết thương</a:t>
            </a:r>
            <a:endParaRPr lang="en-US" sz="2550" b="1" dirty="0"/>
          </a:p>
        </p:txBody>
      </p:sp>
      <p:sp>
        <p:nvSpPr>
          <p:cNvPr id="6" name="Text 3"/>
          <p:cNvSpPr/>
          <p:nvPr/>
        </p:nvSpPr>
        <p:spPr>
          <a:xfrm>
            <a:off x="1110853" y="3500318"/>
            <a:ext cx="6922294"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Cắt hoặc trầy xước do tiếp xúc với vật liệu sắc nhọn.</a:t>
            </a:r>
            <a:endParaRPr lang="en-US" sz="1900" dirty="0"/>
          </a:p>
        </p:txBody>
      </p:sp>
      <p:sp>
        <p:nvSpPr>
          <p:cNvPr id="7" name="Shape 4"/>
          <p:cNvSpPr/>
          <p:nvPr/>
        </p:nvSpPr>
        <p:spPr>
          <a:xfrm>
            <a:off x="864037" y="4389001"/>
            <a:ext cx="7415927" cy="1441847"/>
          </a:xfrm>
          <a:prstGeom prst="roundRect">
            <a:avLst>
              <a:gd name="adj" fmla="val 2568"/>
            </a:avLst>
          </a:prstGeom>
          <a:solidFill>
            <a:srgbClr val="F2EEEE"/>
          </a:solidFill>
          <a:ln/>
        </p:spPr>
      </p:sp>
      <p:sp>
        <p:nvSpPr>
          <p:cNvPr id="8" name="Text 5"/>
          <p:cNvSpPr/>
          <p:nvPr/>
        </p:nvSpPr>
        <p:spPr>
          <a:xfrm>
            <a:off x="1110853" y="4693511"/>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Ngộ độc</a:t>
            </a:r>
            <a:endParaRPr lang="en-US" sz="2550" b="1" dirty="0"/>
          </a:p>
        </p:txBody>
      </p:sp>
      <p:sp>
        <p:nvSpPr>
          <p:cNvPr id="9" name="Text 6"/>
          <p:cNvSpPr/>
          <p:nvPr/>
        </p:nvSpPr>
        <p:spPr>
          <a:xfrm>
            <a:off x="1110853" y="5188982"/>
            <a:ext cx="6922294"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Tiếp xúc với hóa chất như keo dán hoặc dung môi.</a:t>
            </a:r>
            <a:endParaRPr lang="en-US" sz="1900" dirty="0"/>
          </a:p>
        </p:txBody>
      </p:sp>
      <p:sp>
        <p:nvSpPr>
          <p:cNvPr id="10" name="Shape 7"/>
          <p:cNvSpPr/>
          <p:nvPr/>
        </p:nvSpPr>
        <p:spPr>
          <a:xfrm>
            <a:off x="864037" y="6077664"/>
            <a:ext cx="7415927" cy="1441847"/>
          </a:xfrm>
          <a:prstGeom prst="roundRect">
            <a:avLst>
              <a:gd name="adj" fmla="val 2568"/>
            </a:avLst>
          </a:prstGeom>
          <a:solidFill>
            <a:srgbClr val="F2EEEE"/>
          </a:solidFill>
          <a:ln/>
        </p:spPr>
      </p:sp>
      <p:sp>
        <p:nvSpPr>
          <p:cNvPr id="11" name="Text 8"/>
          <p:cNvSpPr/>
          <p:nvPr/>
        </p:nvSpPr>
        <p:spPr>
          <a:xfrm>
            <a:off x="1110853" y="6382174"/>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Té ngã</a:t>
            </a:r>
            <a:endParaRPr lang="en-US" sz="2550" b="1" dirty="0"/>
          </a:p>
        </p:txBody>
      </p:sp>
      <p:sp>
        <p:nvSpPr>
          <p:cNvPr id="12" name="Text 9"/>
          <p:cNvSpPr/>
          <p:nvPr/>
        </p:nvSpPr>
        <p:spPr>
          <a:xfrm>
            <a:off x="1110853" y="6877645"/>
            <a:ext cx="6922294"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Do khu vực sản xuất có nhiều vật dụng, dây cáp.</a:t>
            </a:r>
            <a:endParaRPr lang="en-US" sz="1900" dirty="0"/>
          </a:p>
        </p:txBody>
      </p:sp>
      <p:pic>
        <p:nvPicPr>
          <p:cNvPr id="13" name="Picture 12">
            <a:extLst>
              <a:ext uri="{FF2B5EF4-FFF2-40B4-BE49-F238E27FC236}">
                <a16:creationId xmlns:a16="http://schemas.microsoft.com/office/drawing/2014/main" id="{47F2C2FE-116E-BEFD-8521-8B0E76D075F2}"/>
              </a:ext>
            </a:extLst>
          </p:cNvPr>
          <p:cNvPicPr>
            <a:picLocks noChangeAspect="1"/>
          </p:cNvPicPr>
          <p:nvPr/>
        </p:nvPicPr>
        <p:blipFill>
          <a:blip r:embed="rId4"/>
          <a:stretch>
            <a:fillRect/>
          </a:stretch>
        </p:blipFill>
        <p:spPr>
          <a:xfrm>
            <a:off x="12570488" y="7496070"/>
            <a:ext cx="1837013" cy="64447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51036" y="3243508"/>
            <a:ext cx="4886444" cy="3384352"/>
          </a:xfrm>
          <a:prstGeom prst="rect">
            <a:avLst/>
          </a:prstGeom>
        </p:spPr>
      </p:pic>
      <p:sp>
        <p:nvSpPr>
          <p:cNvPr id="3" name="Text 0"/>
          <p:cNvSpPr/>
          <p:nvPr/>
        </p:nvSpPr>
        <p:spPr>
          <a:xfrm>
            <a:off x="900276" y="632798"/>
            <a:ext cx="6299954" cy="787360"/>
          </a:xfrm>
          <a:prstGeom prst="rect">
            <a:avLst/>
          </a:prstGeom>
          <a:noFill/>
          <a:ln/>
        </p:spPr>
        <p:txBody>
          <a:bodyPr wrap="none" lIns="0" tIns="0" rIns="0" bIns="0" rtlCol="0" anchor="t"/>
          <a:lstStyle/>
          <a:p>
            <a:pPr marL="0" indent="0">
              <a:lnSpc>
                <a:spcPts val="6200"/>
              </a:lnSpc>
              <a:buNone/>
            </a:pPr>
            <a:r>
              <a:rPr lang="en-US" sz="5400" b="1" dirty="0">
                <a:solidFill>
                  <a:srgbClr val="020202"/>
                </a:solidFill>
                <a:latin typeface="PT Serif" pitchFamily="34" charset="0"/>
                <a:ea typeface="PT Serif" pitchFamily="34" charset="-122"/>
                <a:cs typeface="PT Serif" pitchFamily="34" charset="-120"/>
              </a:rPr>
              <a:t>Lắp ráp các bộ phận</a:t>
            </a:r>
            <a:endParaRPr lang="en-US" sz="5400" b="1" dirty="0"/>
          </a:p>
        </p:txBody>
      </p:sp>
      <p:pic>
        <p:nvPicPr>
          <p:cNvPr id="4" name="Image 1" descr="preencoded.png"/>
          <p:cNvPicPr>
            <a:picLocks noChangeAspect="1"/>
          </p:cNvPicPr>
          <p:nvPr/>
        </p:nvPicPr>
        <p:blipFill>
          <a:blip r:embed="rId4"/>
          <a:stretch>
            <a:fillRect/>
          </a:stretch>
        </p:blipFill>
        <p:spPr>
          <a:xfrm>
            <a:off x="7526298" y="1775531"/>
            <a:ext cx="1199912" cy="1919883"/>
          </a:xfrm>
          <a:prstGeom prst="rect">
            <a:avLst/>
          </a:prstGeom>
        </p:spPr>
      </p:pic>
      <p:sp>
        <p:nvSpPr>
          <p:cNvPr id="5" name="Text 1"/>
          <p:cNvSpPr/>
          <p:nvPr/>
        </p:nvSpPr>
        <p:spPr>
          <a:xfrm>
            <a:off x="9086136" y="2212313"/>
            <a:ext cx="3149918" cy="393740"/>
          </a:xfrm>
          <a:prstGeom prst="rect">
            <a:avLst/>
          </a:prstGeom>
          <a:noFill/>
          <a:ln/>
        </p:spPr>
        <p:txBody>
          <a:bodyPr wrap="none" lIns="0" tIns="0" rIns="0" bIns="0" rtlCol="0" anchor="t"/>
          <a:lstStyle/>
          <a:p>
            <a:pPr marL="0" indent="0" algn="l">
              <a:lnSpc>
                <a:spcPts val="3100"/>
              </a:lnSpc>
              <a:buNone/>
            </a:pPr>
            <a:r>
              <a:rPr lang="en-US" sz="2450" b="1" dirty="0">
                <a:solidFill>
                  <a:srgbClr val="383838"/>
                </a:solidFill>
                <a:latin typeface="PT Serif" pitchFamily="34" charset="0"/>
                <a:ea typeface="PT Serif" pitchFamily="34" charset="-122"/>
                <a:cs typeface="PT Serif" pitchFamily="34" charset="-120"/>
              </a:rPr>
              <a:t>Gắn loa</a:t>
            </a:r>
            <a:endParaRPr lang="en-US" sz="2450" b="1" dirty="0"/>
          </a:p>
        </p:txBody>
      </p:sp>
      <p:sp>
        <p:nvSpPr>
          <p:cNvPr id="6" name="Text 2"/>
          <p:cNvSpPr/>
          <p:nvPr/>
        </p:nvSpPr>
        <p:spPr>
          <a:xfrm>
            <a:off x="9086136" y="2553129"/>
            <a:ext cx="5904190" cy="383977"/>
          </a:xfrm>
          <a:prstGeom prst="rect">
            <a:avLst/>
          </a:prstGeom>
          <a:noFill/>
          <a:ln/>
        </p:spPr>
        <p:txBody>
          <a:bodyPr wrap="none" lIns="0" tIns="0" rIns="0" bIns="0" rtlCol="0" anchor="t"/>
          <a:lstStyle/>
          <a:p>
            <a:pPr marL="0" indent="0" algn="l">
              <a:lnSpc>
                <a:spcPts val="3000"/>
              </a:lnSpc>
              <a:buNone/>
            </a:pPr>
            <a:r>
              <a:rPr lang="en-US" sz="1850" dirty="0">
                <a:solidFill>
                  <a:srgbClr val="383838"/>
                </a:solidFill>
                <a:latin typeface="DM Sans" pitchFamily="34" charset="0"/>
                <a:ea typeface="DM Sans" pitchFamily="34" charset="-122"/>
                <a:cs typeface="DM Sans" pitchFamily="34" charset="-120"/>
              </a:rPr>
              <a:t>Gắn loa vào vị trí chính xác trong vỏ tai nghe.</a:t>
            </a:r>
            <a:endParaRPr lang="en-US" sz="1850" dirty="0"/>
          </a:p>
        </p:txBody>
      </p:sp>
      <p:pic>
        <p:nvPicPr>
          <p:cNvPr id="7" name="Image 2" descr="preencoded.png"/>
          <p:cNvPicPr>
            <a:picLocks noChangeAspect="1"/>
          </p:cNvPicPr>
          <p:nvPr/>
        </p:nvPicPr>
        <p:blipFill>
          <a:blip r:embed="rId5"/>
          <a:stretch>
            <a:fillRect/>
          </a:stretch>
        </p:blipFill>
        <p:spPr>
          <a:xfrm>
            <a:off x="7526298" y="3695414"/>
            <a:ext cx="1199912" cy="1919883"/>
          </a:xfrm>
          <a:prstGeom prst="rect">
            <a:avLst/>
          </a:prstGeom>
        </p:spPr>
      </p:pic>
      <p:sp>
        <p:nvSpPr>
          <p:cNvPr id="8" name="Text 3"/>
          <p:cNvSpPr/>
          <p:nvPr/>
        </p:nvSpPr>
        <p:spPr>
          <a:xfrm>
            <a:off x="9086136" y="4132195"/>
            <a:ext cx="3149918" cy="393740"/>
          </a:xfrm>
          <a:prstGeom prst="rect">
            <a:avLst/>
          </a:prstGeom>
          <a:noFill/>
          <a:ln/>
        </p:spPr>
        <p:txBody>
          <a:bodyPr wrap="none" lIns="0" tIns="0" rIns="0" bIns="0" rtlCol="0" anchor="t"/>
          <a:lstStyle/>
          <a:p>
            <a:pPr marL="0" indent="0" algn="l">
              <a:lnSpc>
                <a:spcPts val="3100"/>
              </a:lnSpc>
              <a:buNone/>
            </a:pPr>
            <a:r>
              <a:rPr lang="en-US" sz="2450" b="1" dirty="0">
                <a:solidFill>
                  <a:srgbClr val="383838"/>
                </a:solidFill>
                <a:latin typeface="PT Serif" pitchFamily="34" charset="0"/>
                <a:ea typeface="PT Serif" pitchFamily="34" charset="-122"/>
                <a:cs typeface="PT Serif" pitchFamily="34" charset="-120"/>
              </a:rPr>
              <a:t>Kết nối dây</a:t>
            </a:r>
            <a:endParaRPr lang="en-US" sz="2450" b="1" dirty="0"/>
          </a:p>
        </p:txBody>
      </p:sp>
      <p:sp>
        <p:nvSpPr>
          <p:cNvPr id="9" name="Text 4"/>
          <p:cNvSpPr/>
          <p:nvPr/>
        </p:nvSpPr>
        <p:spPr>
          <a:xfrm>
            <a:off x="9086136" y="4473011"/>
            <a:ext cx="5904190" cy="383977"/>
          </a:xfrm>
          <a:prstGeom prst="rect">
            <a:avLst/>
          </a:prstGeom>
          <a:noFill/>
          <a:ln/>
        </p:spPr>
        <p:txBody>
          <a:bodyPr wrap="none" lIns="0" tIns="0" rIns="0" bIns="0" rtlCol="0" anchor="t"/>
          <a:lstStyle/>
          <a:p>
            <a:pPr marL="0" indent="0" algn="l">
              <a:lnSpc>
                <a:spcPts val="3000"/>
              </a:lnSpc>
              <a:buNone/>
            </a:pPr>
            <a:r>
              <a:rPr lang="en-US" sz="1850" dirty="0">
                <a:solidFill>
                  <a:srgbClr val="383838"/>
                </a:solidFill>
                <a:latin typeface="DM Sans" pitchFamily="34" charset="0"/>
                <a:ea typeface="DM Sans" pitchFamily="34" charset="-122"/>
                <a:cs typeface="DM Sans" pitchFamily="34" charset="-120"/>
              </a:rPr>
              <a:t>Kết nối dây cáp để truyền tải tín hiệu âm thanh.</a:t>
            </a:r>
            <a:endParaRPr lang="en-US" sz="1850" dirty="0"/>
          </a:p>
        </p:txBody>
      </p:sp>
      <p:pic>
        <p:nvPicPr>
          <p:cNvPr id="10" name="Image 3" descr="preencoded.png"/>
          <p:cNvPicPr>
            <a:picLocks noChangeAspect="1"/>
          </p:cNvPicPr>
          <p:nvPr/>
        </p:nvPicPr>
        <p:blipFill>
          <a:blip r:embed="rId6"/>
          <a:stretch>
            <a:fillRect/>
          </a:stretch>
        </p:blipFill>
        <p:spPr>
          <a:xfrm>
            <a:off x="7526298" y="5615297"/>
            <a:ext cx="1199912" cy="1919883"/>
          </a:xfrm>
          <a:prstGeom prst="rect">
            <a:avLst/>
          </a:prstGeom>
        </p:spPr>
      </p:pic>
      <p:sp>
        <p:nvSpPr>
          <p:cNvPr id="11" name="Text 5"/>
          <p:cNvSpPr/>
          <p:nvPr/>
        </p:nvSpPr>
        <p:spPr>
          <a:xfrm>
            <a:off x="9086136" y="6000910"/>
            <a:ext cx="3149918" cy="393740"/>
          </a:xfrm>
          <a:prstGeom prst="rect">
            <a:avLst/>
          </a:prstGeom>
          <a:noFill/>
          <a:ln/>
        </p:spPr>
        <p:txBody>
          <a:bodyPr wrap="none" lIns="0" tIns="0" rIns="0" bIns="0" rtlCol="0" anchor="t"/>
          <a:lstStyle/>
          <a:p>
            <a:pPr marL="0" indent="0" algn="l">
              <a:lnSpc>
                <a:spcPts val="3100"/>
              </a:lnSpc>
              <a:buNone/>
            </a:pPr>
            <a:r>
              <a:rPr lang="en-US" sz="2450" b="1" dirty="0">
                <a:solidFill>
                  <a:srgbClr val="383838"/>
                </a:solidFill>
                <a:latin typeface="PT Serif" pitchFamily="34" charset="0"/>
                <a:ea typeface="PT Serif" pitchFamily="34" charset="-122"/>
                <a:cs typeface="PT Serif" pitchFamily="34" charset="-120"/>
              </a:rPr>
              <a:t>Lắp điều khiển</a:t>
            </a:r>
            <a:endParaRPr lang="en-US" sz="2450" b="1" dirty="0"/>
          </a:p>
        </p:txBody>
      </p:sp>
      <p:sp>
        <p:nvSpPr>
          <p:cNvPr id="12" name="Text 6"/>
          <p:cNvSpPr/>
          <p:nvPr/>
        </p:nvSpPr>
        <p:spPr>
          <a:xfrm>
            <a:off x="9086136" y="6392894"/>
            <a:ext cx="5904190" cy="383977"/>
          </a:xfrm>
          <a:prstGeom prst="rect">
            <a:avLst/>
          </a:prstGeom>
          <a:noFill/>
          <a:ln/>
        </p:spPr>
        <p:txBody>
          <a:bodyPr wrap="none" lIns="0" tIns="0" rIns="0" bIns="0" rtlCol="0" anchor="t"/>
          <a:lstStyle/>
          <a:p>
            <a:pPr marL="0" indent="0" algn="l">
              <a:lnSpc>
                <a:spcPts val="3000"/>
              </a:lnSpc>
              <a:buNone/>
            </a:pPr>
            <a:r>
              <a:rPr lang="en-US" sz="1850" dirty="0">
                <a:solidFill>
                  <a:srgbClr val="383838"/>
                </a:solidFill>
                <a:latin typeface="DM Sans" pitchFamily="34" charset="0"/>
                <a:ea typeface="DM Sans" pitchFamily="34" charset="-122"/>
                <a:cs typeface="DM Sans" pitchFamily="34" charset="-120"/>
              </a:rPr>
              <a:t>Lắp đặt các điều khiển âm thanh và micro.</a:t>
            </a:r>
            <a:endParaRPr lang="en-US" sz="1850" dirty="0"/>
          </a:p>
        </p:txBody>
      </p:sp>
      <p:pic>
        <p:nvPicPr>
          <p:cNvPr id="13" name="Picture 12">
            <a:extLst>
              <a:ext uri="{FF2B5EF4-FFF2-40B4-BE49-F238E27FC236}">
                <a16:creationId xmlns:a16="http://schemas.microsoft.com/office/drawing/2014/main" id="{0CCFE9DB-2C2D-1BB2-1967-D9A91190B268}"/>
              </a:ext>
            </a:extLst>
          </p:cNvPr>
          <p:cNvPicPr>
            <a:picLocks noChangeAspect="1"/>
          </p:cNvPicPr>
          <p:nvPr/>
        </p:nvPicPr>
        <p:blipFill>
          <a:blip r:embed="rId7"/>
          <a:stretch>
            <a:fillRect/>
          </a:stretch>
        </p:blipFill>
        <p:spPr>
          <a:xfrm>
            <a:off x="12570488" y="7496070"/>
            <a:ext cx="1837013" cy="64447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770394" y="2323386"/>
            <a:ext cx="4457700" cy="4457700"/>
          </a:xfrm>
          <a:prstGeom prst="rect">
            <a:avLst/>
          </a:prstGeom>
        </p:spPr>
      </p:pic>
      <p:sp>
        <p:nvSpPr>
          <p:cNvPr id="3" name="Text 0"/>
          <p:cNvSpPr/>
          <p:nvPr/>
        </p:nvSpPr>
        <p:spPr>
          <a:xfrm>
            <a:off x="771857" y="806768"/>
            <a:ext cx="5638324" cy="704850"/>
          </a:xfrm>
          <a:prstGeom prst="rect">
            <a:avLst/>
          </a:prstGeom>
          <a:noFill/>
          <a:ln/>
        </p:spPr>
        <p:txBody>
          <a:bodyPr wrap="none" lIns="0" tIns="0" rIns="0" bIns="0" rtlCol="0" anchor="t"/>
          <a:lstStyle/>
          <a:p>
            <a:pPr marL="0" indent="0">
              <a:lnSpc>
                <a:spcPts val="5500"/>
              </a:lnSpc>
              <a:buNone/>
            </a:pPr>
            <a:r>
              <a:rPr lang="en-US" sz="4800" b="1" dirty="0">
                <a:solidFill>
                  <a:srgbClr val="020202"/>
                </a:solidFill>
                <a:latin typeface="PT Serif" pitchFamily="34" charset="0"/>
                <a:ea typeface="PT Serif" pitchFamily="34" charset="-122"/>
                <a:cs typeface="PT Serif" pitchFamily="34" charset="-120"/>
              </a:rPr>
              <a:t>An toàn khi lắp ráp</a:t>
            </a:r>
            <a:endParaRPr lang="en-US" sz="4800" b="1" dirty="0"/>
          </a:p>
        </p:txBody>
      </p:sp>
      <p:pic>
        <p:nvPicPr>
          <p:cNvPr id="4" name="Image 1" descr="preencoded.png"/>
          <p:cNvPicPr>
            <a:picLocks noChangeAspect="1"/>
          </p:cNvPicPr>
          <p:nvPr/>
        </p:nvPicPr>
        <p:blipFill>
          <a:blip r:embed="rId4"/>
          <a:stretch>
            <a:fillRect/>
          </a:stretch>
        </p:blipFill>
        <p:spPr>
          <a:xfrm>
            <a:off x="7473441" y="2039184"/>
            <a:ext cx="536972" cy="536972"/>
          </a:xfrm>
          <a:prstGeom prst="rect">
            <a:avLst/>
          </a:prstGeom>
        </p:spPr>
      </p:pic>
      <p:sp>
        <p:nvSpPr>
          <p:cNvPr id="5" name="Text 1"/>
          <p:cNvSpPr/>
          <p:nvPr/>
        </p:nvSpPr>
        <p:spPr>
          <a:xfrm>
            <a:off x="8267261" y="2147174"/>
            <a:ext cx="2819162" cy="352425"/>
          </a:xfrm>
          <a:prstGeom prst="rect">
            <a:avLst/>
          </a:prstGeom>
          <a:noFill/>
          <a:ln/>
        </p:spPr>
        <p:txBody>
          <a:bodyPr wrap="none" lIns="0" tIns="0" rIns="0" bIns="0" rtlCol="0" anchor="t"/>
          <a:lstStyle/>
          <a:p>
            <a:pPr marL="0" indent="0" algn="l">
              <a:lnSpc>
                <a:spcPts val="2750"/>
              </a:lnSpc>
              <a:buNone/>
            </a:pPr>
            <a:r>
              <a:rPr lang="en-US" sz="2200" b="1" dirty="0">
                <a:solidFill>
                  <a:srgbClr val="383838"/>
                </a:solidFill>
                <a:latin typeface="PT Serif" pitchFamily="34" charset="0"/>
                <a:ea typeface="PT Serif" pitchFamily="34" charset="-122"/>
                <a:cs typeface="PT Serif" pitchFamily="34" charset="-120"/>
              </a:rPr>
              <a:t>Găng tay</a:t>
            </a:r>
            <a:endParaRPr lang="en-US" sz="2200" b="1" dirty="0"/>
          </a:p>
        </p:txBody>
      </p:sp>
      <p:sp>
        <p:nvSpPr>
          <p:cNvPr id="6" name="Text 2"/>
          <p:cNvSpPr/>
          <p:nvPr/>
        </p:nvSpPr>
        <p:spPr>
          <a:xfrm>
            <a:off x="8237783" y="2499598"/>
            <a:ext cx="7640479" cy="343614"/>
          </a:xfrm>
          <a:prstGeom prst="rect">
            <a:avLst/>
          </a:prstGeom>
          <a:noFill/>
          <a:ln/>
        </p:spPr>
        <p:txBody>
          <a:bodyPr wrap="none" lIns="0" tIns="0" rIns="0" bIns="0" rtlCol="0" anchor="t"/>
          <a:lstStyle/>
          <a:p>
            <a:pPr marL="0" indent="0" algn="l">
              <a:lnSpc>
                <a:spcPts val="2700"/>
              </a:lnSpc>
              <a:buNone/>
            </a:pPr>
            <a:r>
              <a:rPr lang="en-US" sz="1650" dirty="0">
                <a:solidFill>
                  <a:srgbClr val="383838"/>
                </a:solidFill>
                <a:latin typeface="DM Sans" pitchFamily="34" charset="0"/>
                <a:ea typeface="DM Sans" pitchFamily="34" charset="-122"/>
                <a:cs typeface="DM Sans" pitchFamily="34" charset="-120"/>
              </a:rPr>
              <a:t>Sử dụng găng tay bảo hộ khi xử lý các linh kiện nhỏ.</a:t>
            </a:r>
            <a:endParaRPr lang="en-US" sz="1650" dirty="0"/>
          </a:p>
        </p:txBody>
      </p:sp>
      <p:pic>
        <p:nvPicPr>
          <p:cNvPr id="7" name="Image 2" descr="preencoded.png"/>
          <p:cNvPicPr>
            <a:picLocks noChangeAspect="1"/>
          </p:cNvPicPr>
          <p:nvPr/>
        </p:nvPicPr>
        <p:blipFill>
          <a:blip r:embed="rId5"/>
          <a:stretch>
            <a:fillRect/>
          </a:stretch>
        </p:blipFill>
        <p:spPr>
          <a:xfrm>
            <a:off x="7473441" y="4260176"/>
            <a:ext cx="536972" cy="536972"/>
          </a:xfrm>
          <a:prstGeom prst="rect">
            <a:avLst/>
          </a:prstGeom>
        </p:spPr>
      </p:pic>
      <p:sp>
        <p:nvSpPr>
          <p:cNvPr id="8" name="Text 3"/>
          <p:cNvSpPr/>
          <p:nvPr/>
        </p:nvSpPr>
        <p:spPr>
          <a:xfrm>
            <a:off x="8267261" y="4368165"/>
            <a:ext cx="2819162" cy="352425"/>
          </a:xfrm>
          <a:prstGeom prst="rect">
            <a:avLst/>
          </a:prstGeom>
          <a:noFill/>
          <a:ln/>
        </p:spPr>
        <p:txBody>
          <a:bodyPr wrap="none" lIns="0" tIns="0" rIns="0" bIns="0" rtlCol="0" anchor="t"/>
          <a:lstStyle/>
          <a:p>
            <a:pPr marL="0" indent="0" algn="l">
              <a:lnSpc>
                <a:spcPts val="2750"/>
              </a:lnSpc>
              <a:buNone/>
            </a:pPr>
            <a:r>
              <a:rPr lang="en-US" sz="2200" b="1" dirty="0">
                <a:solidFill>
                  <a:srgbClr val="383838"/>
                </a:solidFill>
                <a:latin typeface="PT Serif" pitchFamily="34" charset="0"/>
                <a:ea typeface="PT Serif" pitchFamily="34" charset="-122"/>
                <a:cs typeface="PT Serif" pitchFamily="34" charset="-120"/>
              </a:rPr>
              <a:t>Kính bảo hộ</a:t>
            </a:r>
            <a:endParaRPr lang="en-US" sz="2200" b="1" dirty="0"/>
          </a:p>
        </p:txBody>
      </p:sp>
      <p:sp>
        <p:nvSpPr>
          <p:cNvPr id="9" name="Text 4"/>
          <p:cNvSpPr/>
          <p:nvPr/>
        </p:nvSpPr>
        <p:spPr>
          <a:xfrm>
            <a:off x="8237783" y="4644032"/>
            <a:ext cx="7640479" cy="343614"/>
          </a:xfrm>
          <a:prstGeom prst="rect">
            <a:avLst/>
          </a:prstGeom>
          <a:noFill/>
          <a:ln/>
        </p:spPr>
        <p:txBody>
          <a:bodyPr wrap="none" lIns="0" tIns="0" rIns="0" bIns="0" rtlCol="0" anchor="t"/>
          <a:lstStyle/>
          <a:p>
            <a:pPr marL="0" indent="0" algn="l">
              <a:lnSpc>
                <a:spcPts val="2700"/>
              </a:lnSpc>
              <a:buNone/>
            </a:pPr>
            <a:r>
              <a:rPr lang="en-US" sz="1650" dirty="0">
                <a:solidFill>
                  <a:srgbClr val="383838"/>
                </a:solidFill>
                <a:latin typeface="DM Sans" pitchFamily="34" charset="0"/>
                <a:ea typeface="DM Sans" pitchFamily="34" charset="-122"/>
                <a:cs typeface="DM Sans" pitchFamily="34" charset="-120"/>
              </a:rPr>
              <a:t>Đeo kính bảo hộ để bảo vệ mắt khỏi mảnh vụn.</a:t>
            </a:r>
            <a:endParaRPr lang="en-US" sz="1650" dirty="0"/>
          </a:p>
        </p:txBody>
      </p:sp>
      <p:pic>
        <p:nvPicPr>
          <p:cNvPr id="10" name="Image 3" descr="preencoded.png"/>
          <p:cNvPicPr>
            <a:picLocks noChangeAspect="1"/>
          </p:cNvPicPr>
          <p:nvPr/>
        </p:nvPicPr>
        <p:blipFill>
          <a:blip r:embed="rId6"/>
          <a:stretch>
            <a:fillRect/>
          </a:stretch>
        </p:blipFill>
        <p:spPr>
          <a:xfrm>
            <a:off x="7473441" y="6481168"/>
            <a:ext cx="536972" cy="536972"/>
          </a:xfrm>
          <a:prstGeom prst="rect">
            <a:avLst/>
          </a:prstGeom>
        </p:spPr>
      </p:pic>
      <p:sp>
        <p:nvSpPr>
          <p:cNvPr id="11" name="Text 5"/>
          <p:cNvSpPr/>
          <p:nvPr/>
        </p:nvSpPr>
        <p:spPr>
          <a:xfrm>
            <a:off x="8267261" y="6589157"/>
            <a:ext cx="2819162" cy="352425"/>
          </a:xfrm>
          <a:prstGeom prst="rect">
            <a:avLst/>
          </a:prstGeom>
          <a:noFill/>
          <a:ln/>
        </p:spPr>
        <p:txBody>
          <a:bodyPr wrap="none" lIns="0" tIns="0" rIns="0" bIns="0" rtlCol="0" anchor="t"/>
          <a:lstStyle/>
          <a:p>
            <a:pPr marL="0" indent="0" algn="l">
              <a:lnSpc>
                <a:spcPts val="2750"/>
              </a:lnSpc>
              <a:buNone/>
            </a:pPr>
            <a:r>
              <a:rPr lang="en-US" sz="2200" b="1" dirty="0">
                <a:solidFill>
                  <a:srgbClr val="383838"/>
                </a:solidFill>
                <a:latin typeface="PT Serif" pitchFamily="34" charset="0"/>
                <a:ea typeface="PT Serif" pitchFamily="34" charset="-122"/>
                <a:cs typeface="PT Serif" pitchFamily="34" charset="-120"/>
              </a:rPr>
              <a:t>Khẩu trang</a:t>
            </a:r>
            <a:endParaRPr lang="en-US" sz="2200" b="1" dirty="0"/>
          </a:p>
        </p:txBody>
      </p:sp>
      <p:sp>
        <p:nvSpPr>
          <p:cNvPr id="12" name="Text 6"/>
          <p:cNvSpPr/>
          <p:nvPr/>
        </p:nvSpPr>
        <p:spPr>
          <a:xfrm>
            <a:off x="8237783" y="6865024"/>
            <a:ext cx="7640479" cy="343614"/>
          </a:xfrm>
          <a:prstGeom prst="rect">
            <a:avLst/>
          </a:prstGeom>
          <a:noFill/>
          <a:ln/>
        </p:spPr>
        <p:txBody>
          <a:bodyPr wrap="none" lIns="0" tIns="0" rIns="0" bIns="0" rtlCol="0" anchor="t"/>
          <a:lstStyle/>
          <a:p>
            <a:pPr marL="0" indent="0" algn="l">
              <a:lnSpc>
                <a:spcPts val="2700"/>
              </a:lnSpc>
              <a:buNone/>
            </a:pPr>
            <a:r>
              <a:rPr lang="en-US" sz="1650" dirty="0">
                <a:solidFill>
                  <a:srgbClr val="383838"/>
                </a:solidFill>
                <a:latin typeface="DM Sans" pitchFamily="34" charset="0"/>
                <a:ea typeface="DM Sans" pitchFamily="34" charset="-122"/>
                <a:cs typeface="DM Sans" pitchFamily="34" charset="-120"/>
              </a:rPr>
              <a:t>Đeo khẩu trang khi làm việc với hóa chất hoặc bụi.</a:t>
            </a:r>
            <a:endParaRPr lang="en-US" sz="1650" dirty="0"/>
          </a:p>
        </p:txBody>
      </p:sp>
      <p:pic>
        <p:nvPicPr>
          <p:cNvPr id="13" name="Picture 12">
            <a:extLst>
              <a:ext uri="{FF2B5EF4-FFF2-40B4-BE49-F238E27FC236}">
                <a16:creationId xmlns:a16="http://schemas.microsoft.com/office/drawing/2014/main" id="{33860280-D236-6810-3D73-0F630D15B86B}"/>
              </a:ext>
            </a:extLst>
          </p:cNvPr>
          <p:cNvPicPr>
            <a:picLocks noChangeAspect="1"/>
          </p:cNvPicPr>
          <p:nvPr/>
        </p:nvPicPr>
        <p:blipFill>
          <a:blip r:embed="rId7"/>
          <a:stretch>
            <a:fillRect/>
          </a:stretch>
        </p:blipFill>
        <p:spPr>
          <a:xfrm>
            <a:off x="12570488" y="7496070"/>
            <a:ext cx="1837013" cy="64447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398883" y="611505"/>
            <a:ext cx="5832634" cy="729020"/>
          </a:xfrm>
          <a:prstGeom prst="rect">
            <a:avLst/>
          </a:prstGeom>
          <a:noFill/>
          <a:ln/>
        </p:spPr>
        <p:txBody>
          <a:bodyPr wrap="none" lIns="0" tIns="0" rIns="0" bIns="0" rtlCol="0" anchor="t"/>
          <a:lstStyle/>
          <a:p>
            <a:pPr marL="0" indent="0" algn="ctr">
              <a:lnSpc>
                <a:spcPts val="5700"/>
              </a:lnSpc>
              <a:buNone/>
            </a:pPr>
            <a:r>
              <a:rPr lang="en-US" sz="4800" b="1" dirty="0">
                <a:solidFill>
                  <a:srgbClr val="020202"/>
                </a:solidFill>
                <a:latin typeface="PT Serif" pitchFamily="34" charset="0"/>
                <a:ea typeface="PT Serif" pitchFamily="34" charset="-122"/>
                <a:cs typeface="PT Serif" pitchFamily="34" charset="-120"/>
              </a:rPr>
              <a:t>Hàn và kết nối điện tử</a:t>
            </a:r>
            <a:endParaRPr lang="en-US" sz="4800" b="1" dirty="0"/>
          </a:p>
        </p:txBody>
      </p:sp>
      <p:pic>
        <p:nvPicPr>
          <p:cNvPr id="3" name="Image 0" descr="preencoded.png"/>
          <p:cNvPicPr>
            <a:picLocks noChangeAspect="1"/>
          </p:cNvPicPr>
          <p:nvPr/>
        </p:nvPicPr>
        <p:blipFill>
          <a:blip r:embed="rId3"/>
          <a:stretch>
            <a:fillRect/>
          </a:stretch>
        </p:blipFill>
        <p:spPr>
          <a:xfrm>
            <a:off x="5135088" y="896950"/>
            <a:ext cx="3863697" cy="3863697"/>
          </a:xfrm>
          <a:prstGeom prst="rect">
            <a:avLst/>
          </a:prstGeom>
        </p:spPr>
      </p:pic>
      <p:sp>
        <p:nvSpPr>
          <p:cNvPr id="4" name="Text 1"/>
          <p:cNvSpPr/>
          <p:nvPr/>
        </p:nvSpPr>
        <p:spPr>
          <a:xfrm>
            <a:off x="1272064" y="4317072"/>
            <a:ext cx="2916317" cy="364450"/>
          </a:xfrm>
          <a:prstGeom prst="rect">
            <a:avLst/>
          </a:prstGeom>
          <a:noFill/>
          <a:ln/>
        </p:spPr>
        <p:txBody>
          <a:bodyPr wrap="none" lIns="0" tIns="0" rIns="0" bIns="0" rtlCol="0" anchor="t"/>
          <a:lstStyle/>
          <a:p>
            <a:pPr marL="0" indent="0">
              <a:lnSpc>
                <a:spcPts val="2850"/>
              </a:lnSpc>
              <a:buNone/>
            </a:pPr>
            <a:r>
              <a:rPr lang="en-US" sz="2250" b="1" dirty="0">
                <a:solidFill>
                  <a:srgbClr val="020202"/>
                </a:solidFill>
                <a:latin typeface="PT Serif" pitchFamily="34" charset="0"/>
                <a:ea typeface="PT Serif" pitchFamily="34" charset="-122"/>
                <a:cs typeface="PT Serif" pitchFamily="34" charset="-120"/>
              </a:rPr>
              <a:t>Hàn mạch</a:t>
            </a:r>
            <a:endParaRPr lang="en-US" sz="2250" b="1" dirty="0"/>
          </a:p>
        </p:txBody>
      </p:sp>
      <p:sp>
        <p:nvSpPr>
          <p:cNvPr id="5" name="Text 2"/>
          <p:cNvSpPr/>
          <p:nvPr/>
        </p:nvSpPr>
        <p:spPr>
          <a:xfrm>
            <a:off x="1272064" y="4931094"/>
            <a:ext cx="3996571" cy="710803"/>
          </a:xfrm>
          <a:prstGeom prst="rect">
            <a:avLst/>
          </a:prstGeom>
          <a:noFill/>
          <a:ln/>
        </p:spPr>
        <p:txBody>
          <a:bodyPr wrap="square" lIns="0" tIns="0" rIns="0" bIns="0" rtlCol="0" anchor="t"/>
          <a:lstStyle/>
          <a:p>
            <a:pPr marL="0" indent="0">
              <a:lnSpc>
                <a:spcPts val="2750"/>
              </a:lnSpc>
              <a:buNone/>
            </a:pPr>
            <a:r>
              <a:rPr lang="en-US" sz="2000" dirty="0">
                <a:solidFill>
                  <a:srgbClr val="383838"/>
                </a:solidFill>
                <a:latin typeface="DM Sans" pitchFamily="34" charset="0"/>
                <a:ea typeface="DM Sans" pitchFamily="34" charset="-122"/>
                <a:cs typeface="DM Sans" pitchFamily="34" charset="-120"/>
              </a:rPr>
              <a:t>Hàn các mạch điện tử </a:t>
            </a:r>
            <a:r>
              <a:rPr lang="en-US" sz="2000" dirty="0" err="1">
                <a:solidFill>
                  <a:srgbClr val="383838"/>
                </a:solidFill>
                <a:latin typeface="DM Sans" pitchFamily="34" charset="0"/>
                <a:ea typeface="DM Sans" pitchFamily="34" charset="-122"/>
                <a:cs typeface="DM Sans" pitchFamily="34" charset="-120"/>
              </a:rPr>
              <a:t>vào</a:t>
            </a:r>
            <a:r>
              <a:rPr lang="en-US" sz="2000" dirty="0">
                <a:solidFill>
                  <a:srgbClr val="383838"/>
                </a:solidFill>
                <a:latin typeface="DM Sans" pitchFamily="34" charset="0"/>
                <a:ea typeface="DM Sans" pitchFamily="34" charset="-122"/>
                <a:cs typeface="DM Sans" pitchFamily="34" charset="-120"/>
              </a:rPr>
              <a:t> </a:t>
            </a:r>
          </a:p>
          <a:p>
            <a:pPr marL="0" indent="0">
              <a:lnSpc>
                <a:spcPts val="2750"/>
              </a:lnSpc>
              <a:buNone/>
            </a:pPr>
            <a:r>
              <a:rPr lang="en-US" sz="2000" dirty="0" err="1">
                <a:solidFill>
                  <a:srgbClr val="383838"/>
                </a:solidFill>
                <a:latin typeface="DM Sans" pitchFamily="34" charset="0"/>
                <a:ea typeface="DM Sans" pitchFamily="34" charset="-122"/>
                <a:cs typeface="DM Sans" pitchFamily="34" charset="-120"/>
              </a:rPr>
              <a:t>bảng</a:t>
            </a:r>
            <a:r>
              <a:rPr lang="en-US" sz="2000" dirty="0">
                <a:solidFill>
                  <a:srgbClr val="383838"/>
                </a:solidFill>
                <a:latin typeface="DM Sans" pitchFamily="34" charset="0"/>
                <a:ea typeface="DM Sans" pitchFamily="34" charset="-122"/>
                <a:cs typeface="DM Sans" pitchFamily="34" charset="-120"/>
              </a:rPr>
              <a:t> </a:t>
            </a:r>
            <a:r>
              <a:rPr lang="en-US" sz="2000" dirty="0" err="1">
                <a:solidFill>
                  <a:srgbClr val="383838"/>
                </a:solidFill>
                <a:latin typeface="DM Sans" pitchFamily="34" charset="0"/>
                <a:ea typeface="DM Sans" pitchFamily="34" charset="-122"/>
                <a:cs typeface="DM Sans" pitchFamily="34" charset="-120"/>
              </a:rPr>
              <a:t>mạch</a:t>
            </a:r>
            <a:r>
              <a:rPr lang="en-US" sz="2000" dirty="0">
                <a:solidFill>
                  <a:srgbClr val="383838"/>
                </a:solidFill>
                <a:latin typeface="DM Sans" pitchFamily="34" charset="0"/>
                <a:ea typeface="DM Sans" pitchFamily="34" charset="-122"/>
                <a:cs typeface="DM Sans" pitchFamily="34" charset="-120"/>
              </a:rPr>
              <a:t> chính của tai nghe.</a:t>
            </a:r>
            <a:endParaRPr lang="en-US" sz="2000" dirty="0"/>
          </a:p>
        </p:txBody>
      </p:sp>
      <p:sp>
        <p:nvSpPr>
          <p:cNvPr id="6" name="Text 3"/>
          <p:cNvSpPr/>
          <p:nvPr/>
        </p:nvSpPr>
        <p:spPr>
          <a:xfrm>
            <a:off x="5818228" y="4317072"/>
            <a:ext cx="2916317" cy="364450"/>
          </a:xfrm>
          <a:prstGeom prst="rect">
            <a:avLst/>
          </a:prstGeom>
          <a:noFill/>
          <a:ln/>
        </p:spPr>
        <p:txBody>
          <a:bodyPr wrap="none" lIns="0" tIns="0" rIns="0" bIns="0" rtlCol="0" anchor="t"/>
          <a:lstStyle/>
          <a:p>
            <a:pPr marL="0" indent="0">
              <a:lnSpc>
                <a:spcPts val="2850"/>
              </a:lnSpc>
              <a:buNone/>
            </a:pPr>
            <a:r>
              <a:rPr lang="en-US" sz="2250" b="1" dirty="0">
                <a:solidFill>
                  <a:srgbClr val="020202"/>
                </a:solidFill>
                <a:latin typeface="PT Serif" pitchFamily="34" charset="0"/>
                <a:ea typeface="PT Serif" pitchFamily="34" charset="-122"/>
                <a:cs typeface="PT Serif" pitchFamily="34" charset="-120"/>
              </a:rPr>
              <a:t>Kiểm tra kết nối</a:t>
            </a:r>
            <a:endParaRPr lang="en-US" sz="2250" b="1" dirty="0"/>
          </a:p>
        </p:txBody>
      </p:sp>
      <p:sp>
        <p:nvSpPr>
          <p:cNvPr id="7" name="Text 4"/>
          <p:cNvSpPr/>
          <p:nvPr/>
        </p:nvSpPr>
        <p:spPr>
          <a:xfrm>
            <a:off x="5847851" y="4931094"/>
            <a:ext cx="3996571" cy="710803"/>
          </a:xfrm>
          <a:prstGeom prst="rect">
            <a:avLst/>
          </a:prstGeom>
          <a:noFill/>
          <a:ln/>
        </p:spPr>
        <p:txBody>
          <a:bodyPr wrap="square" lIns="0" tIns="0" rIns="0" bIns="0" rtlCol="0" anchor="t"/>
          <a:lstStyle/>
          <a:p>
            <a:pPr marL="0" indent="0">
              <a:lnSpc>
                <a:spcPts val="2750"/>
              </a:lnSpc>
              <a:buNone/>
            </a:pPr>
            <a:r>
              <a:rPr lang="en-US" sz="2000" dirty="0">
                <a:solidFill>
                  <a:srgbClr val="383838"/>
                </a:solidFill>
                <a:latin typeface="DM Sans" pitchFamily="34" charset="0"/>
                <a:ea typeface="DM Sans" pitchFamily="34" charset="-122"/>
                <a:cs typeface="DM Sans" pitchFamily="34" charset="-120"/>
              </a:rPr>
              <a:t>Kiểm tra kỹ lưỡng các kết </a:t>
            </a:r>
            <a:r>
              <a:rPr lang="en-US" sz="2000" dirty="0" err="1">
                <a:solidFill>
                  <a:srgbClr val="383838"/>
                </a:solidFill>
                <a:latin typeface="DM Sans" pitchFamily="34" charset="0"/>
                <a:ea typeface="DM Sans" pitchFamily="34" charset="-122"/>
                <a:cs typeface="DM Sans" pitchFamily="34" charset="-120"/>
              </a:rPr>
              <a:t>nối</a:t>
            </a:r>
            <a:r>
              <a:rPr lang="en-US" sz="2000" dirty="0">
                <a:solidFill>
                  <a:srgbClr val="383838"/>
                </a:solidFill>
                <a:latin typeface="DM Sans" pitchFamily="34" charset="0"/>
                <a:ea typeface="DM Sans" pitchFamily="34" charset="-122"/>
                <a:cs typeface="DM Sans" pitchFamily="34" charset="-120"/>
              </a:rPr>
              <a:t> </a:t>
            </a:r>
          </a:p>
          <a:p>
            <a:pPr marL="0" indent="0">
              <a:lnSpc>
                <a:spcPts val="2750"/>
              </a:lnSpc>
              <a:buNone/>
            </a:pPr>
            <a:r>
              <a:rPr lang="en-US" sz="2000" dirty="0" err="1">
                <a:solidFill>
                  <a:srgbClr val="383838"/>
                </a:solidFill>
                <a:latin typeface="DM Sans" pitchFamily="34" charset="0"/>
                <a:ea typeface="DM Sans" pitchFamily="34" charset="-122"/>
                <a:cs typeface="DM Sans" pitchFamily="34" charset="-120"/>
              </a:rPr>
              <a:t>điện</a:t>
            </a:r>
            <a:r>
              <a:rPr lang="en-US" sz="2000" dirty="0">
                <a:solidFill>
                  <a:srgbClr val="383838"/>
                </a:solidFill>
                <a:latin typeface="DM Sans" pitchFamily="34" charset="0"/>
                <a:ea typeface="DM Sans" pitchFamily="34" charset="-122"/>
                <a:cs typeface="DM Sans" pitchFamily="34" charset="-120"/>
              </a:rPr>
              <a:t> tử sau khi hàn.</a:t>
            </a:r>
            <a:endParaRPr lang="en-US" sz="2000" dirty="0"/>
          </a:p>
        </p:txBody>
      </p:sp>
      <p:sp>
        <p:nvSpPr>
          <p:cNvPr id="8" name="Text 5"/>
          <p:cNvSpPr/>
          <p:nvPr/>
        </p:nvSpPr>
        <p:spPr>
          <a:xfrm>
            <a:off x="10231517" y="4317072"/>
            <a:ext cx="2916317" cy="364450"/>
          </a:xfrm>
          <a:prstGeom prst="rect">
            <a:avLst/>
          </a:prstGeom>
          <a:noFill/>
          <a:ln/>
        </p:spPr>
        <p:txBody>
          <a:bodyPr wrap="none" lIns="0" tIns="0" rIns="0" bIns="0" rtlCol="0" anchor="t"/>
          <a:lstStyle/>
          <a:p>
            <a:pPr marL="0" indent="0">
              <a:lnSpc>
                <a:spcPts val="2850"/>
              </a:lnSpc>
              <a:buNone/>
            </a:pPr>
            <a:r>
              <a:rPr lang="en-US" sz="2250" b="1" dirty="0">
                <a:solidFill>
                  <a:srgbClr val="020202"/>
                </a:solidFill>
                <a:latin typeface="PT Serif" pitchFamily="34" charset="0"/>
                <a:ea typeface="PT Serif" pitchFamily="34" charset="-122"/>
                <a:cs typeface="PT Serif" pitchFamily="34" charset="-120"/>
              </a:rPr>
              <a:t>Đảm bảo chất lượng</a:t>
            </a:r>
            <a:endParaRPr lang="en-US" sz="2250" b="1" dirty="0"/>
          </a:p>
        </p:txBody>
      </p:sp>
      <p:sp>
        <p:nvSpPr>
          <p:cNvPr id="9" name="Text 6"/>
          <p:cNvSpPr/>
          <p:nvPr/>
        </p:nvSpPr>
        <p:spPr>
          <a:xfrm>
            <a:off x="10231517" y="4820563"/>
            <a:ext cx="3996571" cy="710803"/>
          </a:xfrm>
          <a:prstGeom prst="rect">
            <a:avLst/>
          </a:prstGeom>
          <a:noFill/>
          <a:ln/>
        </p:spPr>
        <p:txBody>
          <a:bodyPr wrap="square" lIns="0" tIns="0" rIns="0" bIns="0" rtlCol="0" anchor="t"/>
          <a:lstStyle/>
          <a:p>
            <a:pPr marL="0" indent="0">
              <a:lnSpc>
                <a:spcPts val="2750"/>
              </a:lnSpc>
              <a:buNone/>
            </a:pPr>
            <a:r>
              <a:rPr lang="en-US" sz="2000" dirty="0">
                <a:solidFill>
                  <a:srgbClr val="383838"/>
                </a:solidFill>
                <a:latin typeface="DM Sans" pitchFamily="34" charset="0"/>
                <a:ea typeface="DM Sans" pitchFamily="34" charset="-122"/>
                <a:cs typeface="DM Sans" pitchFamily="34" charset="-120"/>
              </a:rPr>
              <a:t>Đảm bảo tất cả các </a:t>
            </a:r>
            <a:r>
              <a:rPr lang="en-US" sz="2000" dirty="0" err="1">
                <a:solidFill>
                  <a:srgbClr val="383838"/>
                </a:solidFill>
                <a:latin typeface="DM Sans" pitchFamily="34" charset="0"/>
                <a:ea typeface="DM Sans" pitchFamily="34" charset="-122"/>
                <a:cs typeface="DM Sans" pitchFamily="34" charset="-120"/>
              </a:rPr>
              <a:t>kết</a:t>
            </a:r>
            <a:r>
              <a:rPr lang="en-US" sz="2000" dirty="0">
                <a:solidFill>
                  <a:srgbClr val="383838"/>
                </a:solidFill>
                <a:latin typeface="DM Sans" pitchFamily="34" charset="0"/>
                <a:ea typeface="DM Sans" pitchFamily="34" charset="-122"/>
                <a:cs typeface="DM Sans" pitchFamily="34" charset="-120"/>
              </a:rPr>
              <a:t> </a:t>
            </a:r>
            <a:r>
              <a:rPr lang="en-US" sz="2000" dirty="0" err="1">
                <a:solidFill>
                  <a:srgbClr val="383838"/>
                </a:solidFill>
                <a:latin typeface="DM Sans" pitchFamily="34" charset="0"/>
                <a:ea typeface="DM Sans" pitchFamily="34" charset="-122"/>
                <a:cs typeface="DM Sans" pitchFamily="34" charset="-120"/>
              </a:rPr>
              <a:t>nối</a:t>
            </a:r>
            <a:endParaRPr lang="en-US" sz="2000" dirty="0">
              <a:solidFill>
                <a:srgbClr val="383838"/>
              </a:solidFill>
              <a:latin typeface="DM Sans" pitchFamily="34" charset="0"/>
              <a:ea typeface="DM Sans" pitchFamily="34" charset="-122"/>
              <a:cs typeface="DM Sans" pitchFamily="34" charset="-120"/>
            </a:endParaRPr>
          </a:p>
          <a:p>
            <a:pPr marL="0" indent="0">
              <a:lnSpc>
                <a:spcPts val="2750"/>
              </a:lnSpc>
              <a:buNone/>
            </a:pPr>
            <a:r>
              <a:rPr lang="en-US" sz="2000" dirty="0" err="1">
                <a:solidFill>
                  <a:srgbClr val="383838"/>
                </a:solidFill>
                <a:latin typeface="DM Sans" pitchFamily="34" charset="0"/>
                <a:ea typeface="DM Sans" pitchFamily="34" charset="-122"/>
                <a:cs typeface="DM Sans" pitchFamily="34" charset="-120"/>
              </a:rPr>
              <a:t>hoạt</a:t>
            </a:r>
            <a:r>
              <a:rPr lang="en-US" sz="2000" dirty="0">
                <a:solidFill>
                  <a:srgbClr val="383838"/>
                </a:solidFill>
                <a:latin typeface="DM Sans" pitchFamily="34" charset="0"/>
                <a:ea typeface="DM Sans" pitchFamily="34" charset="-122"/>
                <a:cs typeface="DM Sans" pitchFamily="34" charset="-120"/>
              </a:rPr>
              <a:t> động đúng như mong đợi.</a:t>
            </a:r>
            <a:endParaRPr lang="en-US" sz="2000" dirty="0"/>
          </a:p>
        </p:txBody>
      </p:sp>
      <p:pic>
        <p:nvPicPr>
          <p:cNvPr id="10" name="Picture 9">
            <a:extLst>
              <a:ext uri="{FF2B5EF4-FFF2-40B4-BE49-F238E27FC236}">
                <a16:creationId xmlns:a16="http://schemas.microsoft.com/office/drawing/2014/main" id="{68B847B2-C467-FB42-6AE5-138C3FB3704B}"/>
              </a:ext>
            </a:extLst>
          </p:cNvPr>
          <p:cNvPicPr>
            <a:picLocks noChangeAspect="1"/>
          </p:cNvPicPr>
          <p:nvPr/>
        </p:nvPicPr>
        <p:blipFill>
          <a:blip r:embed="rId4"/>
          <a:stretch>
            <a:fillRect/>
          </a:stretch>
        </p:blipFill>
        <p:spPr>
          <a:xfrm>
            <a:off x="12570488" y="7496070"/>
            <a:ext cx="1837013" cy="64447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80760" y="308610"/>
            <a:ext cx="2468880" cy="2468880"/>
          </a:xfrm>
          <a:prstGeom prst="rect">
            <a:avLst/>
          </a:prstGeom>
        </p:spPr>
      </p:pic>
      <p:sp>
        <p:nvSpPr>
          <p:cNvPr id="3" name="Text 0"/>
          <p:cNvSpPr/>
          <p:nvPr/>
        </p:nvSpPr>
        <p:spPr>
          <a:xfrm>
            <a:off x="4095333" y="3202269"/>
            <a:ext cx="6480810" cy="809982"/>
          </a:xfrm>
          <a:prstGeom prst="rect">
            <a:avLst/>
          </a:prstGeom>
          <a:noFill/>
          <a:ln/>
        </p:spPr>
        <p:txBody>
          <a:bodyPr wrap="none" lIns="0" tIns="0" rIns="0" bIns="0" rtlCol="0" anchor="t"/>
          <a:lstStyle/>
          <a:p>
            <a:pPr marL="0" indent="0" algn="ctr">
              <a:lnSpc>
                <a:spcPts val="6350"/>
              </a:lnSpc>
              <a:buNone/>
            </a:pPr>
            <a:r>
              <a:rPr lang="en-US" sz="6000" b="1" dirty="0">
                <a:solidFill>
                  <a:srgbClr val="020202"/>
                </a:solidFill>
                <a:latin typeface="PT Serif" pitchFamily="34" charset="0"/>
                <a:ea typeface="PT Serif" pitchFamily="34" charset="-122"/>
                <a:cs typeface="PT Serif" pitchFamily="34" charset="-120"/>
              </a:rPr>
              <a:t>An toàn khi hàn nối</a:t>
            </a:r>
            <a:endParaRPr lang="en-US" sz="6000" b="1" dirty="0"/>
          </a:p>
        </p:txBody>
      </p:sp>
      <p:sp>
        <p:nvSpPr>
          <p:cNvPr id="4" name="Shape 1"/>
          <p:cNvSpPr/>
          <p:nvPr/>
        </p:nvSpPr>
        <p:spPr>
          <a:xfrm>
            <a:off x="864037" y="5172908"/>
            <a:ext cx="12902327" cy="2150031"/>
          </a:xfrm>
          <a:prstGeom prst="roundRect">
            <a:avLst>
              <a:gd name="adj" fmla="val 1722"/>
            </a:avLst>
          </a:prstGeom>
          <a:noFill/>
          <a:ln w="15240">
            <a:solidFill>
              <a:srgbClr val="000000">
                <a:alpha val="8000"/>
              </a:srgbClr>
            </a:solidFill>
            <a:prstDash val="solid"/>
          </a:ln>
        </p:spPr>
      </p:sp>
      <p:sp>
        <p:nvSpPr>
          <p:cNvPr id="5" name="Shape 2"/>
          <p:cNvSpPr/>
          <p:nvPr/>
        </p:nvSpPr>
        <p:spPr>
          <a:xfrm>
            <a:off x="879277" y="5188148"/>
            <a:ext cx="12871847" cy="706517"/>
          </a:xfrm>
          <a:prstGeom prst="rect">
            <a:avLst/>
          </a:prstGeom>
          <a:solidFill>
            <a:srgbClr val="FFFFFF">
              <a:alpha val="4000"/>
            </a:srgbClr>
          </a:solidFill>
          <a:ln/>
        </p:spPr>
      </p:sp>
      <p:sp>
        <p:nvSpPr>
          <p:cNvPr id="6" name="Text 3"/>
          <p:cNvSpPr/>
          <p:nvPr/>
        </p:nvSpPr>
        <p:spPr>
          <a:xfrm>
            <a:off x="1126093" y="5343882"/>
            <a:ext cx="5938480" cy="395049"/>
          </a:xfrm>
          <a:prstGeom prst="rect">
            <a:avLst/>
          </a:prstGeom>
          <a:noFill/>
          <a:ln/>
        </p:spPr>
        <p:txBody>
          <a:bodyPr wrap="none" lIns="0" tIns="0" rIns="0" bIns="0" rtlCol="0" anchor="t"/>
          <a:lstStyle/>
          <a:p>
            <a:pPr marL="0" indent="0">
              <a:lnSpc>
                <a:spcPts val="3100"/>
              </a:lnSpc>
              <a:buNone/>
            </a:pPr>
            <a:r>
              <a:rPr lang="en-US" sz="1900" b="1" dirty="0">
                <a:solidFill>
                  <a:srgbClr val="383838"/>
                </a:solidFill>
                <a:latin typeface="DM Sans" pitchFamily="34" charset="0"/>
                <a:ea typeface="DM Sans" pitchFamily="34" charset="-122"/>
                <a:cs typeface="DM Sans" pitchFamily="34" charset="-120"/>
              </a:rPr>
              <a:t>Thiết bị bảo hộ</a:t>
            </a:r>
            <a:endParaRPr lang="en-US" sz="1900" b="1" dirty="0"/>
          </a:p>
        </p:txBody>
      </p:sp>
      <p:sp>
        <p:nvSpPr>
          <p:cNvPr id="7" name="Text 4"/>
          <p:cNvSpPr/>
          <p:nvPr/>
        </p:nvSpPr>
        <p:spPr>
          <a:xfrm>
            <a:off x="7565827" y="5343882"/>
            <a:ext cx="5938480"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Găng tay chịu nhiệt, kính bảo hộ, khẩu trang</a:t>
            </a:r>
            <a:endParaRPr lang="en-US" sz="1900" dirty="0"/>
          </a:p>
        </p:txBody>
      </p:sp>
      <p:sp>
        <p:nvSpPr>
          <p:cNvPr id="8" name="Shape 5"/>
          <p:cNvSpPr/>
          <p:nvPr/>
        </p:nvSpPr>
        <p:spPr>
          <a:xfrm>
            <a:off x="879277" y="5894665"/>
            <a:ext cx="12871847" cy="706517"/>
          </a:xfrm>
          <a:prstGeom prst="rect">
            <a:avLst/>
          </a:prstGeom>
          <a:solidFill>
            <a:srgbClr val="000000">
              <a:alpha val="4000"/>
            </a:srgbClr>
          </a:solidFill>
          <a:ln/>
        </p:spPr>
      </p:sp>
      <p:sp>
        <p:nvSpPr>
          <p:cNvPr id="9" name="Text 6"/>
          <p:cNvSpPr/>
          <p:nvPr/>
        </p:nvSpPr>
        <p:spPr>
          <a:xfrm>
            <a:off x="1126093" y="6050399"/>
            <a:ext cx="5938480" cy="395049"/>
          </a:xfrm>
          <a:prstGeom prst="rect">
            <a:avLst/>
          </a:prstGeom>
          <a:noFill/>
          <a:ln/>
        </p:spPr>
        <p:txBody>
          <a:bodyPr wrap="none" lIns="0" tIns="0" rIns="0" bIns="0" rtlCol="0" anchor="t"/>
          <a:lstStyle/>
          <a:p>
            <a:pPr marL="0" indent="0">
              <a:lnSpc>
                <a:spcPts val="3100"/>
              </a:lnSpc>
              <a:buNone/>
            </a:pPr>
            <a:r>
              <a:rPr lang="en-US" sz="1900" b="1" dirty="0">
                <a:solidFill>
                  <a:srgbClr val="383838"/>
                </a:solidFill>
                <a:latin typeface="DM Sans" pitchFamily="34" charset="0"/>
                <a:ea typeface="DM Sans" pitchFamily="34" charset="-122"/>
                <a:cs typeface="DM Sans" pitchFamily="34" charset="-120"/>
              </a:rPr>
              <a:t>Môi trường làm việc</a:t>
            </a:r>
            <a:endParaRPr lang="en-US" sz="1900" b="1" dirty="0"/>
          </a:p>
        </p:txBody>
      </p:sp>
      <p:sp>
        <p:nvSpPr>
          <p:cNvPr id="10" name="Text 7"/>
          <p:cNvSpPr/>
          <p:nvPr/>
        </p:nvSpPr>
        <p:spPr>
          <a:xfrm>
            <a:off x="7565827" y="6050399"/>
            <a:ext cx="5938480"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Thông thoáng, có hệ thống hút khói hàn</a:t>
            </a:r>
            <a:endParaRPr lang="en-US" sz="1900" dirty="0"/>
          </a:p>
        </p:txBody>
      </p:sp>
      <p:sp>
        <p:nvSpPr>
          <p:cNvPr id="11" name="Shape 8"/>
          <p:cNvSpPr/>
          <p:nvPr/>
        </p:nvSpPr>
        <p:spPr>
          <a:xfrm>
            <a:off x="879277" y="6601182"/>
            <a:ext cx="12871847" cy="706517"/>
          </a:xfrm>
          <a:prstGeom prst="rect">
            <a:avLst/>
          </a:prstGeom>
          <a:solidFill>
            <a:srgbClr val="FFFFFF">
              <a:alpha val="4000"/>
            </a:srgbClr>
          </a:solidFill>
          <a:ln/>
        </p:spPr>
      </p:sp>
      <p:sp>
        <p:nvSpPr>
          <p:cNvPr id="12" name="Text 9"/>
          <p:cNvSpPr/>
          <p:nvPr/>
        </p:nvSpPr>
        <p:spPr>
          <a:xfrm>
            <a:off x="1126093" y="6756916"/>
            <a:ext cx="5938480" cy="395049"/>
          </a:xfrm>
          <a:prstGeom prst="rect">
            <a:avLst/>
          </a:prstGeom>
          <a:noFill/>
          <a:ln/>
        </p:spPr>
        <p:txBody>
          <a:bodyPr wrap="none" lIns="0" tIns="0" rIns="0" bIns="0" rtlCol="0" anchor="t"/>
          <a:lstStyle/>
          <a:p>
            <a:pPr marL="0" indent="0">
              <a:lnSpc>
                <a:spcPts val="3100"/>
              </a:lnSpc>
              <a:buNone/>
            </a:pPr>
            <a:r>
              <a:rPr lang="en-US" sz="1900" b="1" dirty="0">
                <a:solidFill>
                  <a:srgbClr val="383838"/>
                </a:solidFill>
                <a:latin typeface="DM Sans" pitchFamily="34" charset="0"/>
                <a:ea typeface="DM Sans" pitchFamily="34" charset="-122"/>
                <a:cs typeface="DM Sans" pitchFamily="34" charset="-120"/>
              </a:rPr>
              <a:t>Kiểm tra thiết bị</a:t>
            </a:r>
            <a:endParaRPr lang="en-US" sz="1900" b="1" dirty="0"/>
          </a:p>
        </p:txBody>
      </p:sp>
      <p:sp>
        <p:nvSpPr>
          <p:cNvPr id="13" name="Text 10"/>
          <p:cNvSpPr/>
          <p:nvPr/>
        </p:nvSpPr>
        <p:spPr>
          <a:xfrm>
            <a:off x="7565827" y="6756916"/>
            <a:ext cx="5938480"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Kiểm tra định kỳ và bảo trì thiết bị hàn</a:t>
            </a:r>
            <a:endParaRPr lang="en-US" sz="1900" dirty="0"/>
          </a:p>
        </p:txBody>
      </p:sp>
      <p:pic>
        <p:nvPicPr>
          <p:cNvPr id="14" name="Picture 13">
            <a:extLst>
              <a:ext uri="{FF2B5EF4-FFF2-40B4-BE49-F238E27FC236}">
                <a16:creationId xmlns:a16="http://schemas.microsoft.com/office/drawing/2014/main" id="{5A389DA3-C12D-864C-32F6-667868D39988}"/>
              </a:ext>
            </a:extLst>
          </p:cNvPr>
          <p:cNvPicPr>
            <a:picLocks noChangeAspect="1"/>
          </p:cNvPicPr>
          <p:nvPr/>
        </p:nvPicPr>
        <p:blipFill>
          <a:blip r:embed="rId4"/>
          <a:stretch>
            <a:fillRect/>
          </a:stretch>
        </p:blipFill>
        <p:spPr>
          <a:xfrm>
            <a:off x="12570488" y="7496070"/>
            <a:ext cx="1837013" cy="64447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66690" y="3164562"/>
            <a:ext cx="2743200" cy="2743200"/>
          </a:xfrm>
          <a:prstGeom prst="rect">
            <a:avLst/>
          </a:prstGeom>
        </p:spPr>
      </p:pic>
      <p:sp>
        <p:nvSpPr>
          <p:cNvPr id="3" name="Text 0"/>
          <p:cNvSpPr/>
          <p:nvPr/>
        </p:nvSpPr>
        <p:spPr>
          <a:xfrm>
            <a:off x="864037" y="917496"/>
            <a:ext cx="6480810" cy="809982"/>
          </a:xfrm>
          <a:prstGeom prst="rect">
            <a:avLst/>
          </a:prstGeom>
          <a:noFill/>
          <a:ln/>
        </p:spPr>
        <p:txBody>
          <a:bodyPr wrap="none" lIns="0" tIns="0" rIns="0" bIns="0" rtlCol="0" anchor="t"/>
          <a:lstStyle/>
          <a:p>
            <a:pPr marL="0" indent="0">
              <a:lnSpc>
                <a:spcPts val="6350"/>
              </a:lnSpc>
              <a:buNone/>
            </a:pPr>
            <a:r>
              <a:rPr lang="en-US" sz="6000" b="1" dirty="0">
                <a:solidFill>
                  <a:srgbClr val="020202"/>
                </a:solidFill>
                <a:latin typeface="PT Serif" pitchFamily="34" charset="0"/>
                <a:ea typeface="PT Serif" pitchFamily="34" charset="-122"/>
                <a:cs typeface="PT Serif" pitchFamily="34" charset="-120"/>
              </a:rPr>
              <a:t>Kiểm tra chất lượng</a:t>
            </a:r>
            <a:endParaRPr lang="en-US" sz="6000" b="1" dirty="0"/>
          </a:p>
        </p:txBody>
      </p:sp>
      <p:sp>
        <p:nvSpPr>
          <p:cNvPr id="4" name="Shape 1"/>
          <p:cNvSpPr/>
          <p:nvPr/>
        </p:nvSpPr>
        <p:spPr>
          <a:xfrm>
            <a:off x="2334448" y="2618911"/>
            <a:ext cx="30480" cy="5214223"/>
          </a:xfrm>
          <a:prstGeom prst="roundRect">
            <a:avLst>
              <a:gd name="adj" fmla="val 121500"/>
            </a:avLst>
          </a:prstGeom>
          <a:solidFill>
            <a:srgbClr val="D8D4D4"/>
          </a:solidFill>
          <a:ln/>
        </p:spPr>
      </p:sp>
      <p:sp>
        <p:nvSpPr>
          <p:cNvPr id="5" name="Shape 2"/>
          <p:cNvSpPr/>
          <p:nvPr/>
        </p:nvSpPr>
        <p:spPr>
          <a:xfrm>
            <a:off x="2596921" y="3158979"/>
            <a:ext cx="864037" cy="30480"/>
          </a:xfrm>
          <a:prstGeom prst="roundRect">
            <a:avLst>
              <a:gd name="adj" fmla="val 121500"/>
            </a:avLst>
          </a:prstGeom>
          <a:solidFill>
            <a:srgbClr val="D8D4D4"/>
          </a:solidFill>
          <a:ln/>
        </p:spPr>
      </p:sp>
      <p:sp>
        <p:nvSpPr>
          <p:cNvPr id="6" name="Shape 3"/>
          <p:cNvSpPr/>
          <p:nvPr/>
        </p:nvSpPr>
        <p:spPr>
          <a:xfrm>
            <a:off x="2071975" y="2896565"/>
            <a:ext cx="555427" cy="555427"/>
          </a:xfrm>
          <a:prstGeom prst="roundRect">
            <a:avLst>
              <a:gd name="adj" fmla="val 6668"/>
            </a:avLst>
          </a:prstGeom>
          <a:solidFill>
            <a:srgbClr val="F2EEEE"/>
          </a:solidFill>
          <a:ln/>
        </p:spPr>
      </p:sp>
      <p:sp>
        <p:nvSpPr>
          <p:cNvPr id="7" name="Text 4"/>
          <p:cNvSpPr/>
          <p:nvPr/>
        </p:nvSpPr>
        <p:spPr>
          <a:xfrm>
            <a:off x="2246044" y="2979790"/>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8" name="Text 5"/>
          <p:cNvSpPr/>
          <p:nvPr/>
        </p:nvSpPr>
        <p:spPr>
          <a:xfrm>
            <a:off x="3707477" y="2865728"/>
            <a:ext cx="3253383" cy="405051"/>
          </a:xfrm>
          <a:prstGeom prst="rect">
            <a:avLst/>
          </a:prstGeom>
          <a:noFill/>
          <a:ln/>
        </p:spPr>
        <p:txBody>
          <a:bodyPr wrap="none" lIns="0" tIns="0" rIns="0" bIns="0" rtlCol="0" anchor="t"/>
          <a:lstStyle/>
          <a:p>
            <a:pPr marL="0" indent="0" algn="l">
              <a:lnSpc>
                <a:spcPts val="3150"/>
              </a:lnSpc>
              <a:buNone/>
            </a:pPr>
            <a:r>
              <a:rPr lang="en-US" sz="2550" b="1" dirty="0">
                <a:solidFill>
                  <a:srgbClr val="383838"/>
                </a:solidFill>
                <a:latin typeface="PT Serif" pitchFamily="34" charset="0"/>
                <a:ea typeface="PT Serif" pitchFamily="34" charset="-122"/>
                <a:cs typeface="PT Serif" pitchFamily="34" charset="-120"/>
              </a:rPr>
              <a:t>Thử nghiệm âm thanh</a:t>
            </a:r>
            <a:endParaRPr lang="en-US" sz="2550" b="1" dirty="0"/>
          </a:p>
        </p:txBody>
      </p:sp>
      <p:sp>
        <p:nvSpPr>
          <p:cNvPr id="9" name="Text 6"/>
          <p:cNvSpPr/>
          <p:nvPr/>
        </p:nvSpPr>
        <p:spPr>
          <a:xfrm>
            <a:off x="3707477" y="3418892"/>
            <a:ext cx="5687854" cy="395049"/>
          </a:xfrm>
          <a:prstGeom prst="rect">
            <a:avLst/>
          </a:prstGeom>
          <a:noFill/>
          <a:ln/>
        </p:spPr>
        <p:txBody>
          <a:bodyPr wrap="none" lIns="0" tIns="0" rIns="0" bIns="0" rtlCol="0" anchor="t"/>
          <a:lstStyle/>
          <a:p>
            <a:pPr marL="0" indent="0" algn="l">
              <a:lnSpc>
                <a:spcPts val="3100"/>
              </a:lnSpc>
              <a:buNone/>
            </a:pPr>
            <a:r>
              <a:rPr lang="en-US" sz="1900" dirty="0">
                <a:solidFill>
                  <a:srgbClr val="383838"/>
                </a:solidFill>
                <a:latin typeface="DM Sans" pitchFamily="34" charset="0"/>
                <a:ea typeface="DM Sans" pitchFamily="34" charset="-122"/>
                <a:cs typeface="DM Sans" pitchFamily="34" charset="-120"/>
              </a:rPr>
              <a:t>Kiểm tra chất lượng âm thanh, độ rõ và cách âm.</a:t>
            </a:r>
            <a:endParaRPr lang="en-US" sz="1900" dirty="0"/>
          </a:p>
        </p:txBody>
      </p:sp>
      <p:sp>
        <p:nvSpPr>
          <p:cNvPr id="10" name="Shape 7"/>
          <p:cNvSpPr/>
          <p:nvPr/>
        </p:nvSpPr>
        <p:spPr>
          <a:xfrm>
            <a:off x="2596921" y="4847642"/>
            <a:ext cx="864037" cy="30480"/>
          </a:xfrm>
          <a:prstGeom prst="roundRect">
            <a:avLst>
              <a:gd name="adj" fmla="val 121500"/>
            </a:avLst>
          </a:prstGeom>
          <a:solidFill>
            <a:srgbClr val="D8D4D4"/>
          </a:solidFill>
          <a:ln/>
        </p:spPr>
      </p:sp>
      <p:sp>
        <p:nvSpPr>
          <p:cNvPr id="11" name="Shape 8"/>
          <p:cNvSpPr/>
          <p:nvPr/>
        </p:nvSpPr>
        <p:spPr>
          <a:xfrm>
            <a:off x="2071975" y="4585228"/>
            <a:ext cx="555427" cy="555427"/>
          </a:xfrm>
          <a:prstGeom prst="roundRect">
            <a:avLst>
              <a:gd name="adj" fmla="val 6668"/>
            </a:avLst>
          </a:prstGeom>
          <a:solidFill>
            <a:srgbClr val="F2EEEE"/>
          </a:solidFill>
          <a:ln/>
        </p:spPr>
      </p:sp>
      <p:sp>
        <p:nvSpPr>
          <p:cNvPr id="12" name="Text 9"/>
          <p:cNvSpPr/>
          <p:nvPr/>
        </p:nvSpPr>
        <p:spPr>
          <a:xfrm>
            <a:off x="2246044" y="4668453"/>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3" name="Text 10"/>
          <p:cNvSpPr/>
          <p:nvPr/>
        </p:nvSpPr>
        <p:spPr>
          <a:xfrm>
            <a:off x="3707477" y="4554391"/>
            <a:ext cx="3240405" cy="405051"/>
          </a:xfrm>
          <a:prstGeom prst="rect">
            <a:avLst/>
          </a:prstGeom>
          <a:noFill/>
          <a:ln/>
        </p:spPr>
        <p:txBody>
          <a:bodyPr wrap="none" lIns="0" tIns="0" rIns="0" bIns="0" rtlCol="0" anchor="t"/>
          <a:lstStyle/>
          <a:p>
            <a:pPr marL="0" indent="0" algn="l">
              <a:lnSpc>
                <a:spcPts val="3150"/>
              </a:lnSpc>
              <a:buNone/>
            </a:pPr>
            <a:r>
              <a:rPr lang="en-US" sz="2550" b="1" dirty="0">
                <a:solidFill>
                  <a:srgbClr val="383838"/>
                </a:solidFill>
                <a:latin typeface="PT Serif" pitchFamily="34" charset="0"/>
                <a:ea typeface="PT Serif" pitchFamily="34" charset="-122"/>
                <a:cs typeface="PT Serif" pitchFamily="34" charset="-120"/>
              </a:rPr>
              <a:t>Kiểm tra độ bền</a:t>
            </a:r>
            <a:endParaRPr lang="en-US" sz="2550" b="1" dirty="0"/>
          </a:p>
        </p:txBody>
      </p:sp>
      <p:sp>
        <p:nvSpPr>
          <p:cNvPr id="14" name="Text 11"/>
          <p:cNvSpPr/>
          <p:nvPr/>
        </p:nvSpPr>
        <p:spPr>
          <a:xfrm>
            <a:off x="3707477" y="5107556"/>
            <a:ext cx="5687854" cy="395049"/>
          </a:xfrm>
          <a:prstGeom prst="rect">
            <a:avLst/>
          </a:prstGeom>
          <a:noFill/>
          <a:ln/>
        </p:spPr>
        <p:txBody>
          <a:bodyPr wrap="none" lIns="0" tIns="0" rIns="0" bIns="0" rtlCol="0" anchor="t"/>
          <a:lstStyle/>
          <a:p>
            <a:pPr marL="0" indent="0" algn="l">
              <a:lnSpc>
                <a:spcPts val="3100"/>
              </a:lnSpc>
              <a:buNone/>
            </a:pPr>
            <a:r>
              <a:rPr lang="en-US" sz="1900" dirty="0">
                <a:solidFill>
                  <a:srgbClr val="383838"/>
                </a:solidFill>
                <a:latin typeface="DM Sans" pitchFamily="34" charset="0"/>
                <a:ea typeface="DM Sans" pitchFamily="34" charset="-122"/>
                <a:cs typeface="DM Sans" pitchFamily="34" charset="-120"/>
              </a:rPr>
              <a:t>Thử nghiệm khả năng chịu lực của các bộ phận.</a:t>
            </a:r>
            <a:endParaRPr lang="en-US" sz="1900" dirty="0"/>
          </a:p>
        </p:txBody>
      </p:sp>
      <p:sp>
        <p:nvSpPr>
          <p:cNvPr id="15" name="Shape 12"/>
          <p:cNvSpPr/>
          <p:nvPr/>
        </p:nvSpPr>
        <p:spPr>
          <a:xfrm>
            <a:off x="2596921" y="6536306"/>
            <a:ext cx="864037" cy="30480"/>
          </a:xfrm>
          <a:prstGeom prst="roundRect">
            <a:avLst>
              <a:gd name="adj" fmla="val 121500"/>
            </a:avLst>
          </a:prstGeom>
          <a:solidFill>
            <a:srgbClr val="D8D4D4"/>
          </a:solidFill>
          <a:ln/>
        </p:spPr>
      </p:sp>
      <p:sp>
        <p:nvSpPr>
          <p:cNvPr id="16" name="Shape 13"/>
          <p:cNvSpPr/>
          <p:nvPr/>
        </p:nvSpPr>
        <p:spPr>
          <a:xfrm>
            <a:off x="2071975" y="6273892"/>
            <a:ext cx="555427" cy="555427"/>
          </a:xfrm>
          <a:prstGeom prst="roundRect">
            <a:avLst>
              <a:gd name="adj" fmla="val 6668"/>
            </a:avLst>
          </a:prstGeom>
          <a:solidFill>
            <a:srgbClr val="F2EEEE"/>
          </a:solidFill>
          <a:ln/>
        </p:spPr>
      </p:sp>
      <p:sp>
        <p:nvSpPr>
          <p:cNvPr id="17" name="Text 14"/>
          <p:cNvSpPr/>
          <p:nvPr/>
        </p:nvSpPr>
        <p:spPr>
          <a:xfrm>
            <a:off x="2246044" y="6357116"/>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8" name="Text 15"/>
          <p:cNvSpPr/>
          <p:nvPr/>
        </p:nvSpPr>
        <p:spPr>
          <a:xfrm>
            <a:off x="3707477" y="6243055"/>
            <a:ext cx="3240405" cy="405051"/>
          </a:xfrm>
          <a:prstGeom prst="rect">
            <a:avLst/>
          </a:prstGeom>
          <a:noFill/>
          <a:ln/>
        </p:spPr>
        <p:txBody>
          <a:bodyPr wrap="none" lIns="0" tIns="0" rIns="0" bIns="0" rtlCol="0" anchor="t"/>
          <a:lstStyle/>
          <a:p>
            <a:pPr marL="0" indent="0" algn="l">
              <a:lnSpc>
                <a:spcPts val="3150"/>
              </a:lnSpc>
              <a:buNone/>
            </a:pPr>
            <a:r>
              <a:rPr lang="en-US" sz="2550" b="1" dirty="0">
                <a:solidFill>
                  <a:srgbClr val="383838"/>
                </a:solidFill>
                <a:latin typeface="PT Serif" pitchFamily="34" charset="0"/>
                <a:ea typeface="PT Serif" pitchFamily="34" charset="-122"/>
                <a:cs typeface="PT Serif" pitchFamily="34" charset="-120"/>
              </a:rPr>
              <a:t>Đánh giá hiệu suất</a:t>
            </a:r>
            <a:endParaRPr lang="en-US" sz="2550" b="1" dirty="0"/>
          </a:p>
        </p:txBody>
      </p:sp>
      <p:sp>
        <p:nvSpPr>
          <p:cNvPr id="19" name="Text 16"/>
          <p:cNvSpPr/>
          <p:nvPr/>
        </p:nvSpPr>
        <p:spPr>
          <a:xfrm>
            <a:off x="3707477" y="6796219"/>
            <a:ext cx="5687854" cy="790099"/>
          </a:xfrm>
          <a:prstGeom prst="rect">
            <a:avLst/>
          </a:prstGeom>
          <a:noFill/>
          <a:ln/>
        </p:spPr>
        <p:txBody>
          <a:bodyPr wrap="square" lIns="0" tIns="0" rIns="0" bIns="0" rtlCol="0" anchor="t"/>
          <a:lstStyle/>
          <a:p>
            <a:pPr marL="0" indent="0" algn="l">
              <a:lnSpc>
                <a:spcPts val="3100"/>
              </a:lnSpc>
              <a:buNone/>
            </a:pPr>
            <a:r>
              <a:rPr lang="en-US" sz="1900" dirty="0">
                <a:solidFill>
                  <a:srgbClr val="383838"/>
                </a:solidFill>
                <a:latin typeface="DM Sans" pitchFamily="34" charset="0"/>
                <a:ea typeface="DM Sans" pitchFamily="34" charset="-122"/>
                <a:cs typeface="DM Sans" pitchFamily="34" charset="-120"/>
              </a:rPr>
              <a:t>Kiểm tra tính ổn định của điều khiển âm thanh và micro.</a:t>
            </a:r>
            <a:endParaRPr lang="en-US" sz="1900" dirty="0"/>
          </a:p>
        </p:txBody>
      </p:sp>
      <p:pic>
        <p:nvPicPr>
          <p:cNvPr id="20" name="Picture 19">
            <a:extLst>
              <a:ext uri="{FF2B5EF4-FFF2-40B4-BE49-F238E27FC236}">
                <a16:creationId xmlns:a16="http://schemas.microsoft.com/office/drawing/2014/main" id="{48BE8AA9-BE30-C4BA-D54A-D33A3E0EFD0C}"/>
              </a:ext>
            </a:extLst>
          </p:cNvPr>
          <p:cNvPicPr>
            <a:picLocks noChangeAspect="1"/>
          </p:cNvPicPr>
          <p:nvPr/>
        </p:nvPicPr>
        <p:blipFill>
          <a:blip r:embed="rId4"/>
          <a:stretch>
            <a:fillRect/>
          </a:stretch>
        </p:blipFill>
        <p:spPr>
          <a:xfrm>
            <a:off x="12570488" y="7496070"/>
            <a:ext cx="1837013" cy="64447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537398" y="3006663"/>
            <a:ext cx="4115403" cy="3626785"/>
          </a:xfrm>
          <a:prstGeom prst="rect">
            <a:avLst/>
          </a:prstGeom>
        </p:spPr>
      </p:pic>
      <p:sp>
        <p:nvSpPr>
          <p:cNvPr id="3" name="Text 0"/>
          <p:cNvSpPr/>
          <p:nvPr/>
        </p:nvSpPr>
        <p:spPr>
          <a:xfrm>
            <a:off x="2116213" y="672703"/>
            <a:ext cx="10397975" cy="1605201"/>
          </a:xfrm>
          <a:prstGeom prst="rect">
            <a:avLst/>
          </a:prstGeom>
          <a:noFill/>
          <a:ln/>
        </p:spPr>
        <p:txBody>
          <a:bodyPr wrap="square" lIns="0" tIns="0" rIns="0" bIns="0" rtlCol="0" anchor="t"/>
          <a:lstStyle/>
          <a:p>
            <a:pPr marL="0" indent="0" algn="ctr">
              <a:lnSpc>
                <a:spcPts val="6300"/>
              </a:lnSpc>
              <a:buNone/>
            </a:pPr>
            <a:r>
              <a:rPr lang="en-US" sz="5050" b="1" dirty="0">
                <a:solidFill>
                  <a:srgbClr val="020202"/>
                </a:solidFill>
                <a:latin typeface="PT Serif" pitchFamily="34" charset="0"/>
                <a:ea typeface="PT Serif" pitchFamily="34" charset="-122"/>
                <a:cs typeface="PT Serif" pitchFamily="34" charset="-120"/>
              </a:rPr>
              <a:t>An toàn khi kiểm tra chất lượng</a:t>
            </a:r>
            <a:endParaRPr lang="en-US" sz="5050" b="1" dirty="0"/>
          </a:p>
        </p:txBody>
      </p:sp>
      <p:sp>
        <p:nvSpPr>
          <p:cNvPr id="4" name="Shape 1"/>
          <p:cNvSpPr/>
          <p:nvPr/>
        </p:nvSpPr>
        <p:spPr>
          <a:xfrm>
            <a:off x="6412916" y="2773204"/>
            <a:ext cx="550307" cy="550307"/>
          </a:xfrm>
          <a:prstGeom prst="roundRect">
            <a:avLst>
              <a:gd name="adj" fmla="val 6668"/>
            </a:avLst>
          </a:prstGeom>
          <a:solidFill>
            <a:srgbClr val="F2EEEE"/>
          </a:solidFill>
          <a:ln/>
        </p:spPr>
      </p:sp>
      <p:sp>
        <p:nvSpPr>
          <p:cNvPr id="5" name="Text 2"/>
          <p:cNvSpPr/>
          <p:nvPr/>
        </p:nvSpPr>
        <p:spPr>
          <a:xfrm>
            <a:off x="6585319" y="2855714"/>
            <a:ext cx="205383" cy="385286"/>
          </a:xfrm>
          <a:prstGeom prst="rect">
            <a:avLst/>
          </a:prstGeom>
          <a:noFill/>
          <a:ln/>
        </p:spPr>
        <p:txBody>
          <a:bodyPr wrap="none" lIns="0" tIns="0" rIns="0" bIns="0" rtlCol="0" anchor="t"/>
          <a:lstStyle/>
          <a:p>
            <a:pPr marL="0" indent="0" algn="ctr">
              <a:lnSpc>
                <a:spcPts val="3000"/>
              </a:lnSpc>
              <a:buNone/>
            </a:pPr>
            <a:r>
              <a:rPr lang="en-US" sz="3000" dirty="0">
                <a:solidFill>
                  <a:srgbClr val="383838"/>
                </a:solidFill>
                <a:latin typeface="PT Serif" pitchFamily="34" charset="0"/>
                <a:ea typeface="PT Serif" pitchFamily="34" charset="-122"/>
                <a:cs typeface="PT Serif" pitchFamily="34" charset="-120"/>
              </a:rPr>
              <a:t>1</a:t>
            </a:r>
            <a:endParaRPr lang="en-US" sz="3000" dirty="0"/>
          </a:p>
        </p:txBody>
      </p:sp>
      <p:sp>
        <p:nvSpPr>
          <p:cNvPr id="6" name="Text 3"/>
          <p:cNvSpPr/>
          <p:nvPr/>
        </p:nvSpPr>
        <p:spPr>
          <a:xfrm>
            <a:off x="7207778" y="2773204"/>
            <a:ext cx="3210639" cy="401360"/>
          </a:xfrm>
          <a:prstGeom prst="rect">
            <a:avLst/>
          </a:prstGeom>
          <a:noFill/>
          <a:ln/>
        </p:spPr>
        <p:txBody>
          <a:bodyPr wrap="none" lIns="0" tIns="0" rIns="0" bIns="0" rtlCol="0" anchor="t"/>
          <a:lstStyle/>
          <a:p>
            <a:pPr marL="0" indent="0">
              <a:lnSpc>
                <a:spcPts val="3150"/>
              </a:lnSpc>
              <a:buNone/>
            </a:pPr>
            <a:r>
              <a:rPr lang="en-US" sz="2500" b="1" dirty="0">
                <a:solidFill>
                  <a:srgbClr val="383838"/>
                </a:solidFill>
                <a:latin typeface="PT Serif" pitchFamily="34" charset="0"/>
                <a:ea typeface="PT Serif" pitchFamily="34" charset="-122"/>
                <a:cs typeface="PT Serif" pitchFamily="34" charset="-120"/>
              </a:rPr>
              <a:t>Bảo vệ tai</a:t>
            </a:r>
            <a:endParaRPr lang="en-US" sz="2500" b="1" dirty="0"/>
          </a:p>
        </p:txBody>
      </p:sp>
      <p:sp>
        <p:nvSpPr>
          <p:cNvPr id="7" name="Text 4"/>
          <p:cNvSpPr/>
          <p:nvPr/>
        </p:nvSpPr>
        <p:spPr>
          <a:xfrm>
            <a:off x="7207778" y="3070039"/>
            <a:ext cx="6636782" cy="782955"/>
          </a:xfrm>
          <a:prstGeom prst="rect">
            <a:avLst/>
          </a:prstGeom>
          <a:noFill/>
          <a:ln/>
        </p:spPr>
        <p:txBody>
          <a:bodyPr wrap="square" lIns="0" tIns="0" rIns="0" bIns="0" rtlCol="0" anchor="t"/>
          <a:lstStyle/>
          <a:p>
            <a:pPr marL="0" indent="0">
              <a:lnSpc>
                <a:spcPts val="3050"/>
              </a:lnSpc>
              <a:buNone/>
            </a:pPr>
            <a:r>
              <a:rPr lang="en-US" sz="1900" dirty="0">
                <a:solidFill>
                  <a:srgbClr val="383838"/>
                </a:solidFill>
                <a:latin typeface="DM Sans" pitchFamily="34" charset="0"/>
                <a:ea typeface="DM Sans" pitchFamily="34" charset="-122"/>
                <a:cs typeface="DM Sans" pitchFamily="34" charset="-120"/>
              </a:rPr>
              <a:t>Sử dụng nút bịt tai khi thử nghiệm âm thanh có tiếng ồn lớn.</a:t>
            </a:r>
            <a:endParaRPr lang="en-US" sz="1900" dirty="0"/>
          </a:p>
        </p:txBody>
      </p:sp>
      <p:sp>
        <p:nvSpPr>
          <p:cNvPr id="8" name="Shape 5"/>
          <p:cNvSpPr/>
          <p:nvPr/>
        </p:nvSpPr>
        <p:spPr>
          <a:xfrm>
            <a:off x="6412916" y="4476154"/>
            <a:ext cx="550307" cy="550307"/>
          </a:xfrm>
          <a:prstGeom prst="roundRect">
            <a:avLst>
              <a:gd name="adj" fmla="val 6668"/>
            </a:avLst>
          </a:prstGeom>
          <a:solidFill>
            <a:srgbClr val="F2EEEE"/>
          </a:solidFill>
          <a:ln/>
        </p:spPr>
      </p:sp>
      <p:sp>
        <p:nvSpPr>
          <p:cNvPr id="9" name="Text 6"/>
          <p:cNvSpPr/>
          <p:nvPr/>
        </p:nvSpPr>
        <p:spPr>
          <a:xfrm>
            <a:off x="6585319" y="4558665"/>
            <a:ext cx="205383" cy="385286"/>
          </a:xfrm>
          <a:prstGeom prst="rect">
            <a:avLst/>
          </a:prstGeom>
          <a:noFill/>
          <a:ln/>
        </p:spPr>
        <p:txBody>
          <a:bodyPr wrap="none" lIns="0" tIns="0" rIns="0" bIns="0" rtlCol="0" anchor="t"/>
          <a:lstStyle/>
          <a:p>
            <a:pPr marL="0" indent="0" algn="ctr">
              <a:lnSpc>
                <a:spcPts val="3000"/>
              </a:lnSpc>
              <a:buNone/>
            </a:pPr>
            <a:r>
              <a:rPr lang="en-US" sz="3000" dirty="0">
                <a:solidFill>
                  <a:srgbClr val="383838"/>
                </a:solidFill>
                <a:latin typeface="PT Serif" pitchFamily="34" charset="0"/>
                <a:ea typeface="PT Serif" pitchFamily="34" charset="-122"/>
                <a:cs typeface="PT Serif" pitchFamily="34" charset="-120"/>
              </a:rPr>
              <a:t>2</a:t>
            </a:r>
            <a:endParaRPr lang="en-US" sz="3000" dirty="0"/>
          </a:p>
        </p:txBody>
      </p:sp>
      <p:sp>
        <p:nvSpPr>
          <p:cNvPr id="10" name="Text 7"/>
          <p:cNvSpPr/>
          <p:nvPr/>
        </p:nvSpPr>
        <p:spPr>
          <a:xfrm>
            <a:off x="7207778" y="4476154"/>
            <a:ext cx="3210639" cy="401360"/>
          </a:xfrm>
          <a:prstGeom prst="rect">
            <a:avLst/>
          </a:prstGeom>
          <a:noFill/>
          <a:ln/>
        </p:spPr>
        <p:txBody>
          <a:bodyPr wrap="none" lIns="0" tIns="0" rIns="0" bIns="0" rtlCol="0" anchor="t"/>
          <a:lstStyle/>
          <a:p>
            <a:pPr marL="0" indent="0">
              <a:lnSpc>
                <a:spcPts val="3150"/>
              </a:lnSpc>
              <a:buNone/>
            </a:pPr>
            <a:r>
              <a:rPr lang="en-US" sz="2500" b="1" dirty="0">
                <a:solidFill>
                  <a:srgbClr val="383838"/>
                </a:solidFill>
                <a:latin typeface="PT Serif" pitchFamily="34" charset="0"/>
                <a:ea typeface="PT Serif" pitchFamily="34" charset="-122"/>
                <a:cs typeface="PT Serif" pitchFamily="34" charset="-120"/>
              </a:rPr>
              <a:t>An toàn điện</a:t>
            </a:r>
            <a:endParaRPr lang="en-US" sz="2500" b="1" dirty="0"/>
          </a:p>
        </p:txBody>
      </p:sp>
      <p:sp>
        <p:nvSpPr>
          <p:cNvPr id="11" name="Text 8"/>
          <p:cNvSpPr/>
          <p:nvPr/>
        </p:nvSpPr>
        <p:spPr>
          <a:xfrm>
            <a:off x="7207778" y="4772990"/>
            <a:ext cx="6636782" cy="391478"/>
          </a:xfrm>
          <a:prstGeom prst="rect">
            <a:avLst/>
          </a:prstGeom>
          <a:noFill/>
          <a:ln/>
        </p:spPr>
        <p:txBody>
          <a:bodyPr wrap="none" lIns="0" tIns="0" rIns="0" bIns="0" rtlCol="0" anchor="t"/>
          <a:lstStyle/>
          <a:p>
            <a:pPr marL="0" indent="0">
              <a:lnSpc>
                <a:spcPts val="3050"/>
              </a:lnSpc>
              <a:buNone/>
            </a:pPr>
            <a:r>
              <a:rPr lang="en-US" sz="1900" dirty="0">
                <a:solidFill>
                  <a:srgbClr val="383838"/>
                </a:solidFill>
                <a:latin typeface="DM Sans" pitchFamily="34" charset="0"/>
                <a:ea typeface="DM Sans" pitchFamily="34" charset="-122"/>
                <a:cs typeface="DM Sans" pitchFamily="34" charset="-120"/>
              </a:rPr>
              <a:t>Kiểm tra và bảo trì thiết bị điện tử thường xuyên.</a:t>
            </a:r>
            <a:endParaRPr lang="en-US" sz="1900" dirty="0"/>
          </a:p>
        </p:txBody>
      </p:sp>
      <p:sp>
        <p:nvSpPr>
          <p:cNvPr id="12" name="Shape 9"/>
          <p:cNvSpPr/>
          <p:nvPr/>
        </p:nvSpPr>
        <p:spPr>
          <a:xfrm>
            <a:off x="6412916" y="6083141"/>
            <a:ext cx="550307" cy="550307"/>
          </a:xfrm>
          <a:prstGeom prst="roundRect">
            <a:avLst>
              <a:gd name="adj" fmla="val 6668"/>
            </a:avLst>
          </a:prstGeom>
          <a:solidFill>
            <a:srgbClr val="F2EEEE"/>
          </a:solidFill>
          <a:ln/>
        </p:spPr>
      </p:sp>
      <p:sp>
        <p:nvSpPr>
          <p:cNvPr id="13" name="Text 10"/>
          <p:cNvSpPr/>
          <p:nvPr/>
        </p:nvSpPr>
        <p:spPr>
          <a:xfrm>
            <a:off x="6585319" y="6165652"/>
            <a:ext cx="205383" cy="385286"/>
          </a:xfrm>
          <a:prstGeom prst="rect">
            <a:avLst/>
          </a:prstGeom>
          <a:noFill/>
          <a:ln/>
        </p:spPr>
        <p:txBody>
          <a:bodyPr wrap="none" lIns="0" tIns="0" rIns="0" bIns="0" rtlCol="0" anchor="t"/>
          <a:lstStyle/>
          <a:p>
            <a:pPr marL="0" indent="0" algn="ctr">
              <a:lnSpc>
                <a:spcPts val="3000"/>
              </a:lnSpc>
              <a:buNone/>
            </a:pPr>
            <a:r>
              <a:rPr lang="en-US" sz="3000" dirty="0">
                <a:solidFill>
                  <a:srgbClr val="383838"/>
                </a:solidFill>
                <a:latin typeface="PT Serif" pitchFamily="34" charset="0"/>
                <a:ea typeface="PT Serif" pitchFamily="34" charset="-122"/>
                <a:cs typeface="PT Serif" pitchFamily="34" charset="-120"/>
              </a:rPr>
              <a:t>3</a:t>
            </a:r>
            <a:endParaRPr lang="en-US" sz="3000" dirty="0"/>
          </a:p>
        </p:txBody>
      </p:sp>
      <p:sp>
        <p:nvSpPr>
          <p:cNvPr id="14" name="Text 11"/>
          <p:cNvSpPr/>
          <p:nvPr/>
        </p:nvSpPr>
        <p:spPr>
          <a:xfrm>
            <a:off x="7207778" y="6083141"/>
            <a:ext cx="3210639" cy="401360"/>
          </a:xfrm>
          <a:prstGeom prst="rect">
            <a:avLst/>
          </a:prstGeom>
          <a:noFill/>
          <a:ln/>
        </p:spPr>
        <p:txBody>
          <a:bodyPr wrap="none" lIns="0" tIns="0" rIns="0" bIns="0" rtlCol="0" anchor="t"/>
          <a:lstStyle/>
          <a:p>
            <a:pPr marL="0" indent="0">
              <a:lnSpc>
                <a:spcPts val="3150"/>
              </a:lnSpc>
              <a:buNone/>
            </a:pPr>
            <a:r>
              <a:rPr lang="en-US" sz="2500" b="1" dirty="0">
                <a:solidFill>
                  <a:srgbClr val="383838"/>
                </a:solidFill>
                <a:latin typeface="PT Serif" pitchFamily="34" charset="0"/>
                <a:ea typeface="PT Serif" pitchFamily="34" charset="-122"/>
                <a:cs typeface="PT Serif" pitchFamily="34" charset="-120"/>
              </a:rPr>
              <a:t>Đào tạo</a:t>
            </a:r>
            <a:endParaRPr lang="en-US" sz="2500" b="1" dirty="0"/>
          </a:p>
        </p:txBody>
      </p:sp>
      <p:sp>
        <p:nvSpPr>
          <p:cNvPr id="15" name="Text 12"/>
          <p:cNvSpPr/>
          <p:nvPr/>
        </p:nvSpPr>
        <p:spPr>
          <a:xfrm>
            <a:off x="7207777" y="6379977"/>
            <a:ext cx="7000591" cy="782955"/>
          </a:xfrm>
          <a:prstGeom prst="rect">
            <a:avLst/>
          </a:prstGeom>
          <a:noFill/>
          <a:ln/>
        </p:spPr>
        <p:txBody>
          <a:bodyPr wrap="square" lIns="0" tIns="0" rIns="0" bIns="0" rtlCol="0" anchor="t"/>
          <a:lstStyle/>
          <a:p>
            <a:pPr marL="0" indent="0">
              <a:lnSpc>
                <a:spcPts val="3050"/>
              </a:lnSpc>
              <a:buNone/>
            </a:pPr>
            <a:r>
              <a:rPr lang="en-US" sz="1900" dirty="0">
                <a:solidFill>
                  <a:srgbClr val="383838"/>
                </a:solidFill>
                <a:latin typeface="DM Sans" pitchFamily="34" charset="0"/>
                <a:ea typeface="DM Sans" pitchFamily="34" charset="-122"/>
                <a:cs typeface="DM Sans" pitchFamily="34" charset="-120"/>
              </a:rPr>
              <a:t>Huấn luyện công nhân về quy trình an toàn và xử lý khẩn cấp.</a:t>
            </a:r>
            <a:endParaRPr lang="en-US" sz="1900" dirty="0"/>
          </a:p>
        </p:txBody>
      </p:sp>
      <p:pic>
        <p:nvPicPr>
          <p:cNvPr id="16" name="Picture 15">
            <a:extLst>
              <a:ext uri="{FF2B5EF4-FFF2-40B4-BE49-F238E27FC236}">
                <a16:creationId xmlns:a16="http://schemas.microsoft.com/office/drawing/2014/main" id="{D975EFBF-6FAE-1427-EC9E-BB41FF369AAB}"/>
              </a:ext>
            </a:extLst>
          </p:cNvPr>
          <p:cNvPicPr>
            <a:picLocks noChangeAspect="1"/>
          </p:cNvPicPr>
          <p:nvPr/>
        </p:nvPicPr>
        <p:blipFill>
          <a:blip r:embed="rId4"/>
          <a:stretch>
            <a:fillRect/>
          </a:stretch>
        </p:blipFill>
        <p:spPr>
          <a:xfrm>
            <a:off x="12570488" y="7496070"/>
            <a:ext cx="1837013" cy="64447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074795" y="684728"/>
            <a:ext cx="6480810" cy="809982"/>
          </a:xfrm>
          <a:prstGeom prst="rect">
            <a:avLst/>
          </a:prstGeom>
          <a:noFill/>
          <a:ln/>
        </p:spPr>
        <p:txBody>
          <a:bodyPr wrap="non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Quy định chung</a:t>
            </a:r>
            <a:endParaRPr lang="en-US" sz="5400" b="1" dirty="0"/>
          </a:p>
        </p:txBody>
      </p:sp>
      <p:sp>
        <p:nvSpPr>
          <p:cNvPr id="3" name="Shape 1"/>
          <p:cNvSpPr/>
          <p:nvPr/>
        </p:nvSpPr>
        <p:spPr>
          <a:xfrm>
            <a:off x="864037" y="5009674"/>
            <a:ext cx="12902327" cy="30480"/>
          </a:xfrm>
          <a:prstGeom prst="roundRect">
            <a:avLst>
              <a:gd name="adj" fmla="val 121500"/>
            </a:avLst>
          </a:prstGeom>
          <a:solidFill>
            <a:srgbClr val="D8D4D4"/>
          </a:solidFill>
          <a:ln/>
        </p:spPr>
      </p:sp>
      <p:sp>
        <p:nvSpPr>
          <p:cNvPr id="4" name="Shape 2"/>
          <p:cNvSpPr/>
          <p:nvPr/>
        </p:nvSpPr>
        <p:spPr>
          <a:xfrm>
            <a:off x="3355181" y="4145637"/>
            <a:ext cx="30480" cy="864037"/>
          </a:xfrm>
          <a:prstGeom prst="roundRect">
            <a:avLst>
              <a:gd name="adj" fmla="val 121500"/>
            </a:avLst>
          </a:prstGeom>
          <a:solidFill>
            <a:srgbClr val="D8D4D4"/>
          </a:solidFill>
          <a:ln/>
        </p:spPr>
      </p:sp>
      <p:sp>
        <p:nvSpPr>
          <p:cNvPr id="5" name="Shape 3"/>
          <p:cNvSpPr/>
          <p:nvPr/>
        </p:nvSpPr>
        <p:spPr>
          <a:xfrm>
            <a:off x="3154442" y="4793694"/>
            <a:ext cx="431959" cy="431959"/>
          </a:xfrm>
          <a:prstGeom prst="roundRect">
            <a:avLst>
              <a:gd name="adj" fmla="val 8573"/>
            </a:avLst>
          </a:prstGeom>
          <a:solidFill>
            <a:srgbClr val="F2EEEE"/>
          </a:solidFill>
          <a:ln/>
        </p:spPr>
      </p:sp>
      <p:sp>
        <p:nvSpPr>
          <p:cNvPr id="6" name="Text 4"/>
          <p:cNvSpPr/>
          <p:nvPr/>
        </p:nvSpPr>
        <p:spPr>
          <a:xfrm>
            <a:off x="652311" y="2389702"/>
            <a:ext cx="6033525" cy="972026"/>
          </a:xfrm>
          <a:prstGeom prst="rect">
            <a:avLst/>
          </a:prstGeom>
          <a:noFill/>
          <a:ln/>
        </p:spPr>
        <p:txBody>
          <a:bodyPr wrap="squar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luyện an toàn lao động</a:t>
            </a:r>
            <a:endParaRPr lang="en-US" sz="3050" b="1" dirty="0"/>
          </a:p>
        </p:txBody>
      </p:sp>
      <p:sp>
        <p:nvSpPr>
          <p:cNvPr id="7" name="Text 5"/>
          <p:cNvSpPr/>
          <p:nvPr/>
        </p:nvSpPr>
        <p:spPr>
          <a:xfrm>
            <a:off x="1110853" y="3108603"/>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a:t>
            </a:r>
            <a:r>
              <a:rPr lang="en-US" sz="1900" dirty="0" err="1">
                <a:solidFill>
                  <a:srgbClr val="383838"/>
                </a:solidFill>
                <a:latin typeface="DM Sans" pitchFamily="34" charset="0"/>
                <a:ea typeface="DM Sans" pitchFamily="34" charset="-122"/>
                <a:cs typeface="DM Sans" pitchFamily="34" charset="-120"/>
              </a:rPr>
              <a:t>toàn</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lao</a:t>
            </a:r>
            <a:r>
              <a:rPr lang="en-US" sz="1900" dirty="0">
                <a:solidFill>
                  <a:srgbClr val="383838"/>
                </a:solidFill>
                <a:latin typeface="DM Sans" pitchFamily="34" charset="0"/>
                <a:ea typeface="DM Sans" pitchFamily="34" charset="-122"/>
                <a:cs typeface="DM Sans" pitchFamily="34" charset="-120"/>
              </a:rPr>
              <a:t> động định kỳ cho công nhân.</a:t>
            </a:r>
            <a:endParaRPr lang="en-US" sz="1900" dirty="0"/>
          </a:p>
        </p:txBody>
      </p:sp>
      <p:sp>
        <p:nvSpPr>
          <p:cNvPr id="8" name="Shape 6"/>
          <p:cNvSpPr/>
          <p:nvPr/>
        </p:nvSpPr>
        <p:spPr>
          <a:xfrm>
            <a:off x="5984915" y="5009674"/>
            <a:ext cx="30480" cy="864037"/>
          </a:xfrm>
          <a:prstGeom prst="roundRect">
            <a:avLst>
              <a:gd name="adj" fmla="val 121500"/>
            </a:avLst>
          </a:prstGeom>
          <a:solidFill>
            <a:srgbClr val="D8D4D4"/>
          </a:solidFill>
          <a:ln/>
        </p:spPr>
      </p:sp>
      <p:sp>
        <p:nvSpPr>
          <p:cNvPr id="9" name="Shape 7"/>
          <p:cNvSpPr/>
          <p:nvPr/>
        </p:nvSpPr>
        <p:spPr>
          <a:xfrm>
            <a:off x="5784175" y="4793694"/>
            <a:ext cx="431959" cy="431959"/>
          </a:xfrm>
          <a:prstGeom prst="roundRect">
            <a:avLst>
              <a:gd name="adj" fmla="val 8573"/>
            </a:avLst>
          </a:prstGeom>
          <a:solidFill>
            <a:srgbClr val="F2EEEE"/>
          </a:solidFill>
          <a:ln/>
        </p:spPr>
      </p:sp>
      <p:sp>
        <p:nvSpPr>
          <p:cNvPr id="10" name="Text 8"/>
          <p:cNvSpPr/>
          <p:nvPr/>
        </p:nvSpPr>
        <p:spPr>
          <a:xfrm>
            <a:off x="4055983"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b="1" dirty="0"/>
          </a:p>
        </p:txBody>
      </p:sp>
      <p:sp>
        <p:nvSpPr>
          <p:cNvPr id="11" name="Text 9"/>
          <p:cNvSpPr/>
          <p:nvPr/>
        </p:nvSpPr>
        <p:spPr>
          <a:xfrm>
            <a:off x="3740587"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2" name="Shape 10"/>
          <p:cNvSpPr/>
          <p:nvPr/>
        </p:nvSpPr>
        <p:spPr>
          <a:xfrm>
            <a:off x="8614767" y="4145637"/>
            <a:ext cx="30480" cy="864037"/>
          </a:xfrm>
          <a:prstGeom prst="roundRect">
            <a:avLst>
              <a:gd name="adj" fmla="val 121500"/>
            </a:avLst>
          </a:prstGeom>
          <a:solidFill>
            <a:srgbClr val="D8D4D4"/>
          </a:solidFill>
          <a:ln/>
        </p:spPr>
      </p:sp>
      <p:sp>
        <p:nvSpPr>
          <p:cNvPr id="13" name="Shape 11"/>
          <p:cNvSpPr/>
          <p:nvPr/>
        </p:nvSpPr>
        <p:spPr>
          <a:xfrm>
            <a:off x="8414028" y="4793694"/>
            <a:ext cx="431959" cy="431959"/>
          </a:xfrm>
          <a:prstGeom prst="roundRect">
            <a:avLst>
              <a:gd name="adj" fmla="val 8573"/>
            </a:avLst>
          </a:prstGeom>
          <a:solidFill>
            <a:srgbClr val="F2EEEE"/>
          </a:solidFill>
          <a:ln/>
        </p:spPr>
      </p:sp>
      <p:sp>
        <p:nvSpPr>
          <p:cNvPr id="14" name="Text 12"/>
          <p:cNvSpPr/>
          <p:nvPr/>
        </p:nvSpPr>
        <p:spPr>
          <a:xfrm>
            <a:off x="6685836" y="247447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b="1" dirty="0"/>
          </a:p>
        </p:txBody>
      </p:sp>
      <p:sp>
        <p:nvSpPr>
          <p:cNvPr id="15" name="Text 13"/>
          <p:cNvSpPr/>
          <p:nvPr/>
        </p:nvSpPr>
        <p:spPr>
          <a:xfrm>
            <a:off x="6370439" y="310860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dụng </a:t>
            </a:r>
            <a:r>
              <a:rPr lang="en-US" sz="1900" dirty="0" err="1">
                <a:solidFill>
                  <a:srgbClr val="383838"/>
                </a:solidFill>
                <a:latin typeface="DM Sans" pitchFamily="34" charset="0"/>
                <a:ea typeface="DM Sans" pitchFamily="34" charset="-122"/>
                <a:cs typeface="DM Sans" pitchFamily="34" charset="-120"/>
              </a:rPr>
              <a:t>đúng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các</a:t>
            </a:r>
            <a:r>
              <a:rPr lang="en-US" sz="1900" dirty="0">
                <a:solidFill>
                  <a:srgbClr val="383838"/>
                </a:solidFill>
                <a:latin typeface="DM Sans" pitchFamily="34" charset="0"/>
                <a:ea typeface="DM Sans" pitchFamily="34" charset="-122"/>
                <a:cs typeface="DM Sans" pitchFamily="34" charset="-120"/>
              </a:rPr>
              <a:t> thiết bị bảo hộ cá nhân.</a:t>
            </a:r>
            <a:endParaRPr lang="en-US" sz="1900" dirty="0"/>
          </a:p>
        </p:txBody>
      </p:sp>
      <p:sp>
        <p:nvSpPr>
          <p:cNvPr id="16" name="Shape 14"/>
          <p:cNvSpPr/>
          <p:nvPr/>
        </p:nvSpPr>
        <p:spPr>
          <a:xfrm>
            <a:off x="11244620" y="5009674"/>
            <a:ext cx="30480" cy="864037"/>
          </a:xfrm>
          <a:prstGeom prst="roundRect">
            <a:avLst>
              <a:gd name="adj" fmla="val 121500"/>
            </a:avLst>
          </a:prstGeom>
          <a:solidFill>
            <a:srgbClr val="D8D4D4"/>
          </a:solidFill>
          <a:ln/>
        </p:spPr>
      </p:sp>
      <p:sp>
        <p:nvSpPr>
          <p:cNvPr id="17" name="Shape 15"/>
          <p:cNvSpPr/>
          <p:nvPr/>
        </p:nvSpPr>
        <p:spPr>
          <a:xfrm>
            <a:off x="11043880" y="4793694"/>
            <a:ext cx="431959" cy="431959"/>
          </a:xfrm>
          <a:prstGeom prst="roundRect">
            <a:avLst>
              <a:gd name="adj" fmla="val 8573"/>
            </a:avLst>
          </a:prstGeom>
          <a:solidFill>
            <a:srgbClr val="F2EEEE"/>
          </a:solidFill>
          <a:ln/>
        </p:spPr>
      </p:sp>
      <p:sp>
        <p:nvSpPr>
          <p:cNvPr id="18" name="Text 16"/>
          <p:cNvSpPr/>
          <p:nvPr/>
        </p:nvSpPr>
        <p:spPr>
          <a:xfrm>
            <a:off x="9315688"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b="1" dirty="0"/>
          </a:p>
        </p:txBody>
      </p:sp>
      <p:sp>
        <p:nvSpPr>
          <p:cNvPr id="19" name="Text 17"/>
          <p:cNvSpPr/>
          <p:nvPr/>
        </p:nvSpPr>
        <p:spPr>
          <a:xfrm>
            <a:off x="9000292"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0" name="Picture 19">
            <a:extLst>
              <a:ext uri="{FF2B5EF4-FFF2-40B4-BE49-F238E27FC236}">
                <a16:creationId xmlns:a16="http://schemas.microsoft.com/office/drawing/2014/main" id="{87AFCA8B-0623-0ABD-EFDA-EB5F9E322C4C}"/>
              </a:ext>
            </a:extLst>
          </p:cNvPr>
          <p:cNvPicPr>
            <a:picLocks noChangeAspect="1"/>
          </p:cNvPicPr>
          <p:nvPr/>
        </p:nvPicPr>
        <p:blipFill>
          <a:blip r:embed="rId3"/>
          <a:stretch>
            <a:fillRect/>
          </a:stretch>
        </p:blipFill>
        <p:spPr>
          <a:xfrm>
            <a:off x="12570488" y="7496070"/>
            <a:ext cx="1837013" cy="64447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31452" y="2808537"/>
            <a:ext cx="4411980" cy="4411980"/>
          </a:xfrm>
          <a:prstGeom prst="rect">
            <a:avLst/>
          </a:prstGeom>
        </p:spPr>
      </p:pic>
      <p:sp>
        <p:nvSpPr>
          <p:cNvPr id="3" name="Text 0"/>
          <p:cNvSpPr/>
          <p:nvPr/>
        </p:nvSpPr>
        <p:spPr>
          <a:xfrm>
            <a:off x="702469" y="990005"/>
            <a:ext cx="6231493" cy="658535"/>
          </a:xfrm>
          <a:prstGeom prst="rect">
            <a:avLst/>
          </a:prstGeom>
          <a:noFill/>
          <a:ln/>
        </p:spPr>
        <p:txBody>
          <a:bodyPr wrap="none" lIns="0" tIns="0" rIns="0" bIns="0" rtlCol="0" anchor="t"/>
          <a:lstStyle/>
          <a:p>
            <a:pPr marL="0" indent="0">
              <a:lnSpc>
                <a:spcPts val="5150"/>
              </a:lnSpc>
              <a:buNone/>
            </a:pPr>
            <a:r>
              <a:rPr lang="en-US" sz="4400" b="1" dirty="0">
                <a:solidFill>
                  <a:srgbClr val="020202"/>
                </a:solidFill>
                <a:latin typeface="PT Serif" pitchFamily="34" charset="0"/>
                <a:ea typeface="PT Serif" pitchFamily="34" charset="-122"/>
                <a:cs typeface="PT Serif" pitchFamily="34" charset="-120"/>
              </a:rPr>
              <a:t>Xử lý tình huống khẩn cấp</a:t>
            </a:r>
            <a:endParaRPr lang="en-US" sz="4400" b="1" dirty="0"/>
          </a:p>
        </p:txBody>
      </p:sp>
      <p:sp>
        <p:nvSpPr>
          <p:cNvPr id="4" name="Shape 1"/>
          <p:cNvSpPr/>
          <p:nvPr/>
        </p:nvSpPr>
        <p:spPr>
          <a:xfrm>
            <a:off x="2281949" y="2271423"/>
            <a:ext cx="22860" cy="5290066"/>
          </a:xfrm>
          <a:prstGeom prst="roundRect">
            <a:avLst>
              <a:gd name="adj" fmla="val 131708"/>
            </a:avLst>
          </a:prstGeom>
          <a:solidFill>
            <a:srgbClr val="D8D4D4"/>
          </a:solidFill>
          <a:ln/>
        </p:spPr>
      </p:sp>
      <p:sp>
        <p:nvSpPr>
          <p:cNvPr id="5" name="Shape 2"/>
          <p:cNvSpPr/>
          <p:nvPr/>
        </p:nvSpPr>
        <p:spPr>
          <a:xfrm>
            <a:off x="2496322" y="2912098"/>
            <a:ext cx="702469" cy="22860"/>
          </a:xfrm>
          <a:prstGeom prst="roundRect">
            <a:avLst>
              <a:gd name="adj" fmla="val 131708"/>
            </a:avLst>
          </a:prstGeom>
          <a:solidFill>
            <a:srgbClr val="D8D4D4"/>
          </a:solidFill>
          <a:ln/>
        </p:spPr>
      </p:sp>
      <p:sp>
        <p:nvSpPr>
          <p:cNvPr id="6" name="Shape 3"/>
          <p:cNvSpPr/>
          <p:nvPr/>
        </p:nvSpPr>
        <p:spPr>
          <a:xfrm>
            <a:off x="2067578" y="2697786"/>
            <a:ext cx="451604" cy="451604"/>
          </a:xfrm>
          <a:prstGeom prst="roundRect">
            <a:avLst>
              <a:gd name="adj" fmla="val 6667"/>
            </a:avLst>
          </a:prstGeom>
          <a:solidFill>
            <a:srgbClr val="F2EEEE"/>
          </a:solidFill>
          <a:ln/>
        </p:spPr>
      </p:sp>
      <p:sp>
        <p:nvSpPr>
          <p:cNvPr id="7" name="Text 4"/>
          <p:cNvSpPr/>
          <p:nvPr/>
        </p:nvSpPr>
        <p:spPr>
          <a:xfrm>
            <a:off x="2209143" y="276553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3397327" y="2672664"/>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b="1" dirty="0"/>
          </a:p>
        </p:txBody>
      </p:sp>
      <p:sp>
        <p:nvSpPr>
          <p:cNvPr id="9" name="Text 6"/>
          <p:cNvSpPr/>
          <p:nvPr/>
        </p:nvSpPr>
        <p:spPr>
          <a:xfrm>
            <a:off x="3397327" y="2941947"/>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2496322" y="4284770"/>
            <a:ext cx="702469" cy="22860"/>
          </a:xfrm>
          <a:prstGeom prst="roundRect">
            <a:avLst>
              <a:gd name="adj" fmla="val 131708"/>
            </a:avLst>
          </a:prstGeom>
          <a:solidFill>
            <a:srgbClr val="D8D4D4"/>
          </a:solidFill>
          <a:ln/>
        </p:spPr>
      </p:sp>
      <p:sp>
        <p:nvSpPr>
          <p:cNvPr id="11" name="Shape 8"/>
          <p:cNvSpPr/>
          <p:nvPr/>
        </p:nvSpPr>
        <p:spPr>
          <a:xfrm>
            <a:off x="2067578" y="4070457"/>
            <a:ext cx="451604" cy="451604"/>
          </a:xfrm>
          <a:prstGeom prst="roundRect">
            <a:avLst>
              <a:gd name="adj" fmla="val 6667"/>
            </a:avLst>
          </a:prstGeom>
          <a:solidFill>
            <a:srgbClr val="F2EEEE"/>
          </a:solidFill>
          <a:ln/>
        </p:spPr>
      </p:sp>
      <p:sp>
        <p:nvSpPr>
          <p:cNvPr id="12" name="Text 9"/>
          <p:cNvSpPr/>
          <p:nvPr/>
        </p:nvSpPr>
        <p:spPr>
          <a:xfrm>
            <a:off x="2209143" y="4138204"/>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3397327" y="4045335"/>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b="1" dirty="0"/>
          </a:p>
        </p:txBody>
      </p:sp>
      <p:sp>
        <p:nvSpPr>
          <p:cNvPr id="14" name="Text 11"/>
          <p:cNvSpPr/>
          <p:nvPr/>
        </p:nvSpPr>
        <p:spPr>
          <a:xfrm>
            <a:off x="3397327" y="4314618"/>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2496322" y="5657442"/>
            <a:ext cx="702469" cy="22860"/>
          </a:xfrm>
          <a:prstGeom prst="roundRect">
            <a:avLst>
              <a:gd name="adj" fmla="val 131708"/>
            </a:avLst>
          </a:prstGeom>
          <a:solidFill>
            <a:srgbClr val="D8D4D4"/>
          </a:solidFill>
          <a:ln/>
        </p:spPr>
      </p:sp>
      <p:sp>
        <p:nvSpPr>
          <p:cNvPr id="16" name="Shape 13"/>
          <p:cNvSpPr/>
          <p:nvPr/>
        </p:nvSpPr>
        <p:spPr>
          <a:xfrm>
            <a:off x="2067578" y="5443129"/>
            <a:ext cx="451604" cy="451604"/>
          </a:xfrm>
          <a:prstGeom prst="roundRect">
            <a:avLst>
              <a:gd name="adj" fmla="val 6667"/>
            </a:avLst>
          </a:prstGeom>
          <a:solidFill>
            <a:srgbClr val="F2EEEE"/>
          </a:solidFill>
          <a:ln/>
        </p:spPr>
      </p:sp>
      <p:sp>
        <p:nvSpPr>
          <p:cNvPr id="17" name="Text 14"/>
          <p:cNvSpPr/>
          <p:nvPr/>
        </p:nvSpPr>
        <p:spPr>
          <a:xfrm>
            <a:off x="2209143" y="5510876"/>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3397327" y="5418007"/>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b="1" dirty="0"/>
          </a:p>
        </p:txBody>
      </p:sp>
      <p:sp>
        <p:nvSpPr>
          <p:cNvPr id="19" name="Text 16"/>
          <p:cNvSpPr/>
          <p:nvPr/>
        </p:nvSpPr>
        <p:spPr>
          <a:xfrm>
            <a:off x="3397327" y="5687290"/>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2496322" y="7030113"/>
            <a:ext cx="702469" cy="22860"/>
          </a:xfrm>
          <a:prstGeom prst="roundRect">
            <a:avLst>
              <a:gd name="adj" fmla="val 131708"/>
            </a:avLst>
          </a:prstGeom>
          <a:solidFill>
            <a:srgbClr val="D8D4D4"/>
          </a:solidFill>
          <a:ln/>
        </p:spPr>
      </p:sp>
      <p:sp>
        <p:nvSpPr>
          <p:cNvPr id="21" name="Shape 18"/>
          <p:cNvSpPr/>
          <p:nvPr/>
        </p:nvSpPr>
        <p:spPr>
          <a:xfrm>
            <a:off x="2067578" y="6815801"/>
            <a:ext cx="451604" cy="451604"/>
          </a:xfrm>
          <a:prstGeom prst="roundRect">
            <a:avLst>
              <a:gd name="adj" fmla="val 6667"/>
            </a:avLst>
          </a:prstGeom>
          <a:solidFill>
            <a:srgbClr val="F2EEEE"/>
          </a:solidFill>
          <a:ln/>
        </p:spPr>
      </p:sp>
      <p:sp>
        <p:nvSpPr>
          <p:cNvPr id="22" name="Text 19"/>
          <p:cNvSpPr/>
          <p:nvPr/>
        </p:nvSpPr>
        <p:spPr>
          <a:xfrm>
            <a:off x="2209143" y="6883547"/>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3397327" y="6790678"/>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b="1" dirty="0"/>
          </a:p>
        </p:txBody>
      </p:sp>
      <p:sp>
        <p:nvSpPr>
          <p:cNvPr id="24" name="Text 21"/>
          <p:cNvSpPr/>
          <p:nvPr/>
        </p:nvSpPr>
        <p:spPr>
          <a:xfrm>
            <a:off x="3397327" y="7059961"/>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550" dirty="0"/>
          </a:p>
        </p:txBody>
      </p:sp>
      <p:pic>
        <p:nvPicPr>
          <p:cNvPr id="25" name="Picture 24">
            <a:extLst>
              <a:ext uri="{FF2B5EF4-FFF2-40B4-BE49-F238E27FC236}">
                <a16:creationId xmlns:a16="http://schemas.microsoft.com/office/drawing/2014/main" id="{8F4212AD-A75C-C2A6-7A99-98301DF3A090}"/>
              </a:ext>
            </a:extLst>
          </p:cNvPr>
          <p:cNvPicPr>
            <a:picLocks noChangeAspect="1"/>
          </p:cNvPicPr>
          <p:nvPr/>
        </p:nvPicPr>
        <p:blipFill>
          <a:blip r:embed="rId4"/>
          <a:stretch>
            <a:fillRect/>
          </a:stretch>
        </p:blipFill>
        <p:spPr>
          <a:xfrm>
            <a:off x="12570488" y="7496070"/>
            <a:ext cx="1837013" cy="64447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7261"/>
          <a:stretch/>
        </p:blipFill>
        <p:spPr>
          <a:xfrm>
            <a:off x="9906000" y="2776418"/>
            <a:ext cx="3962400" cy="3957376"/>
          </a:xfrm>
          <a:prstGeom prst="rect">
            <a:avLst/>
          </a:prstGeom>
        </p:spPr>
      </p:pic>
      <p:sp>
        <p:nvSpPr>
          <p:cNvPr id="3" name="Text 0"/>
          <p:cNvSpPr/>
          <p:nvPr/>
        </p:nvSpPr>
        <p:spPr>
          <a:xfrm>
            <a:off x="864037" y="846415"/>
            <a:ext cx="6480810" cy="809982"/>
          </a:xfrm>
          <a:prstGeom prst="rect">
            <a:avLst/>
          </a:prstGeom>
          <a:noFill/>
          <a:ln/>
        </p:spPr>
        <p:txBody>
          <a:bodyPr wrap="none" lIns="0" tIns="0" rIns="0" bIns="0" rtlCol="0" anchor="t"/>
          <a:lstStyle/>
          <a:p>
            <a:pPr marL="0" indent="0">
              <a:lnSpc>
                <a:spcPts val="6350"/>
              </a:lnSpc>
              <a:buNone/>
            </a:pPr>
            <a:r>
              <a:rPr lang="en-US" sz="6000" b="1" dirty="0">
                <a:solidFill>
                  <a:srgbClr val="020202"/>
                </a:solidFill>
                <a:latin typeface="PT Serif" pitchFamily="34" charset="0"/>
                <a:ea typeface="PT Serif" pitchFamily="34" charset="-122"/>
                <a:cs typeface="PT Serif" pitchFamily="34" charset="-120"/>
              </a:rPr>
              <a:t>Kết luận</a:t>
            </a:r>
            <a:endParaRPr lang="en-US" sz="6000" dirty="0"/>
          </a:p>
        </p:txBody>
      </p:sp>
      <p:sp>
        <p:nvSpPr>
          <p:cNvPr id="4" name="Shape 1"/>
          <p:cNvSpPr/>
          <p:nvPr/>
        </p:nvSpPr>
        <p:spPr>
          <a:xfrm>
            <a:off x="2250710" y="2050113"/>
            <a:ext cx="555427" cy="555427"/>
          </a:xfrm>
          <a:prstGeom prst="roundRect">
            <a:avLst>
              <a:gd name="adj" fmla="val 6668"/>
            </a:avLst>
          </a:prstGeom>
          <a:solidFill>
            <a:srgbClr val="F2EEEE"/>
          </a:solidFill>
          <a:ln/>
        </p:spPr>
      </p:sp>
      <p:sp>
        <p:nvSpPr>
          <p:cNvPr id="5" name="Text 2"/>
          <p:cNvSpPr/>
          <p:nvPr/>
        </p:nvSpPr>
        <p:spPr>
          <a:xfrm>
            <a:off x="2424779" y="2133337"/>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3052953" y="2050113"/>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Tuân thủ quy định</a:t>
            </a:r>
            <a:endParaRPr lang="en-US" sz="2550" dirty="0"/>
          </a:p>
        </p:txBody>
      </p:sp>
      <p:sp>
        <p:nvSpPr>
          <p:cNvPr id="7" name="Text 4"/>
          <p:cNvSpPr/>
          <p:nvPr/>
        </p:nvSpPr>
        <p:spPr>
          <a:xfrm>
            <a:off x="3052953" y="2603277"/>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Việc tuân thủ các quy định an toàn lao động là rất quan trọng.</a:t>
            </a:r>
            <a:endParaRPr lang="en-US" sz="1900" dirty="0"/>
          </a:p>
        </p:txBody>
      </p:sp>
      <p:sp>
        <p:nvSpPr>
          <p:cNvPr id="8" name="Shape 5"/>
          <p:cNvSpPr/>
          <p:nvPr/>
        </p:nvSpPr>
        <p:spPr>
          <a:xfrm>
            <a:off x="2250710" y="3917846"/>
            <a:ext cx="555427" cy="555427"/>
          </a:xfrm>
          <a:prstGeom prst="roundRect">
            <a:avLst>
              <a:gd name="adj" fmla="val 6668"/>
            </a:avLst>
          </a:prstGeom>
          <a:solidFill>
            <a:srgbClr val="F2EEEE"/>
          </a:solidFill>
          <a:ln/>
        </p:spPr>
      </p:sp>
      <p:sp>
        <p:nvSpPr>
          <p:cNvPr id="9" name="Text 6"/>
          <p:cNvSpPr/>
          <p:nvPr/>
        </p:nvSpPr>
        <p:spPr>
          <a:xfrm>
            <a:off x="2424779" y="4001071"/>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3052953" y="3917846"/>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Đào tạo liên tục</a:t>
            </a:r>
            <a:endParaRPr lang="en-US" sz="2550" dirty="0"/>
          </a:p>
        </p:txBody>
      </p:sp>
      <p:sp>
        <p:nvSpPr>
          <p:cNvPr id="11" name="Text 8"/>
          <p:cNvSpPr/>
          <p:nvPr/>
        </p:nvSpPr>
        <p:spPr>
          <a:xfrm>
            <a:off x="3052953" y="4471010"/>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Cần đào tạo thường xuyên về an toàn lao động cho công nhân.</a:t>
            </a:r>
            <a:endParaRPr lang="en-US" sz="1900" dirty="0"/>
          </a:p>
        </p:txBody>
      </p:sp>
      <p:sp>
        <p:nvSpPr>
          <p:cNvPr id="12" name="Shape 9"/>
          <p:cNvSpPr/>
          <p:nvPr/>
        </p:nvSpPr>
        <p:spPr>
          <a:xfrm>
            <a:off x="2250710" y="5785580"/>
            <a:ext cx="555427" cy="555427"/>
          </a:xfrm>
          <a:prstGeom prst="roundRect">
            <a:avLst>
              <a:gd name="adj" fmla="val 6668"/>
            </a:avLst>
          </a:prstGeom>
          <a:solidFill>
            <a:srgbClr val="F2EEEE"/>
          </a:solidFill>
          <a:ln/>
        </p:spPr>
      </p:sp>
      <p:sp>
        <p:nvSpPr>
          <p:cNvPr id="13" name="Text 10"/>
          <p:cNvSpPr/>
          <p:nvPr/>
        </p:nvSpPr>
        <p:spPr>
          <a:xfrm>
            <a:off x="2424779" y="586880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3052953" y="5785580"/>
            <a:ext cx="3346966"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Cải thiện môi trường</a:t>
            </a:r>
            <a:endParaRPr lang="en-US" sz="2550" dirty="0"/>
          </a:p>
        </p:txBody>
      </p:sp>
      <p:sp>
        <p:nvSpPr>
          <p:cNvPr id="15" name="Text 12"/>
          <p:cNvSpPr/>
          <p:nvPr/>
        </p:nvSpPr>
        <p:spPr>
          <a:xfrm>
            <a:off x="3052953" y="6338744"/>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Duy trì môi trường làm việc an toàn, sạch sẽ để giảm thiểu tai nạn.</a:t>
            </a:r>
            <a:endParaRPr lang="en-US" sz="1900" dirty="0"/>
          </a:p>
        </p:txBody>
      </p:sp>
      <p:pic>
        <p:nvPicPr>
          <p:cNvPr id="17" name="Picture 16">
            <a:extLst>
              <a:ext uri="{FF2B5EF4-FFF2-40B4-BE49-F238E27FC236}">
                <a16:creationId xmlns:a16="http://schemas.microsoft.com/office/drawing/2014/main" id="{EBA85FE2-3280-1638-E681-6C9D77AD868B}"/>
              </a:ext>
            </a:extLst>
          </p:cNvPr>
          <p:cNvPicPr>
            <a:picLocks noChangeAspect="1"/>
          </p:cNvPicPr>
          <p:nvPr/>
        </p:nvPicPr>
        <p:blipFill>
          <a:blip r:embed="rId4"/>
          <a:stretch>
            <a:fillRect/>
          </a:stretch>
        </p:blipFill>
        <p:spPr>
          <a:xfrm>
            <a:off x="12570488" y="7496070"/>
            <a:ext cx="1837013" cy="64447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28211" y="918949"/>
            <a:ext cx="6480810" cy="809982"/>
          </a:xfrm>
          <a:prstGeom prst="rect">
            <a:avLst/>
          </a:prstGeom>
          <a:noFill/>
          <a:ln/>
        </p:spPr>
        <p:txBody>
          <a:bodyPr wrap="non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Tài liệu tham khảo</a:t>
            </a:r>
            <a:endParaRPr lang="en-US" sz="5400" dirty="0"/>
          </a:p>
        </p:txBody>
      </p:sp>
      <p:sp>
        <p:nvSpPr>
          <p:cNvPr id="3" name="Text 1"/>
          <p:cNvSpPr/>
          <p:nvPr/>
        </p:nvSpPr>
        <p:spPr>
          <a:xfrm>
            <a:off x="864037" y="2938577"/>
            <a:ext cx="6690122" cy="972026"/>
          </a:xfrm>
          <a:prstGeom prst="rect">
            <a:avLst/>
          </a:prstGeom>
          <a:noFill/>
          <a:ln/>
        </p:spPr>
        <p:txBody>
          <a:bodyPr wrap="squar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a:t>
            </a:r>
            <a:r>
              <a:rPr lang="en-US" sz="3050" b="1" dirty="0" err="1">
                <a:solidFill>
                  <a:srgbClr val="020202"/>
                </a:solidFill>
                <a:latin typeface="PT Serif" pitchFamily="34" charset="0"/>
                <a:ea typeface="PT Serif" pitchFamily="34" charset="-122"/>
                <a:cs typeface="PT Serif" pitchFamily="34" charset="-120"/>
              </a:rPr>
              <a:t>tra</a:t>
            </a:r>
            <a:r>
              <a:rPr lang="en-US" sz="3050" b="1" dirty="0">
                <a:solidFill>
                  <a:srgbClr val="020202"/>
                </a:solidFill>
                <a:latin typeface="PT Serif" pitchFamily="34" charset="0"/>
                <a:ea typeface="PT Serif" pitchFamily="34" charset="-122"/>
                <a:cs typeface="PT Serif" pitchFamily="34" charset="-120"/>
              </a:rPr>
              <a:t> ATLD </a:t>
            </a:r>
            <a:r>
              <a:rPr lang="en-US" sz="3050" b="1" dirty="0" err="1">
                <a:solidFill>
                  <a:srgbClr val="020202"/>
                </a:solidFill>
                <a:latin typeface="PT Serif" pitchFamily="34" charset="0"/>
                <a:ea typeface="PT Serif" pitchFamily="34" charset="-122"/>
                <a:cs typeface="PT Serif" pitchFamily="34" charset="-120"/>
              </a:rPr>
              <a:t>nhóm</a:t>
            </a:r>
            <a:r>
              <a:rPr lang="en-US" sz="3050" b="1" dirty="0">
                <a:solidFill>
                  <a:srgbClr val="020202"/>
                </a:solidFill>
                <a:latin typeface="PT Serif" pitchFamily="34" charset="0"/>
                <a:ea typeface="PT Serif" pitchFamily="34" charset="-122"/>
                <a:cs typeface="PT Serif" pitchFamily="34" charset="-120"/>
              </a:rPr>
              <a:t> 3</a:t>
            </a:r>
            <a:endParaRPr lang="en-US" sz="3050" dirty="0"/>
          </a:p>
        </p:txBody>
      </p:sp>
      <p:sp>
        <p:nvSpPr>
          <p:cNvPr id="4" name="Text 2"/>
          <p:cNvSpPr/>
          <p:nvPr/>
        </p:nvSpPr>
        <p:spPr>
          <a:xfrm>
            <a:off x="856535" y="3358078"/>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536215"/>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5000768"/>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6173981"/>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6" y="6659994"/>
            <a:ext cx="8511075"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tai nghe</a:t>
            </a:r>
            <a:endParaRPr lang="en-US" sz="1900" dirty="0"/>
          </a:p>
        </p:txBody>
      </p:sp>
      <p:pic>
        <p:nvPicPr>
          <p:cNvPr id="9" name="Image 0" descr="preencoded.png"/>
          <p:cNvPicPr>
            <a:picLocks noChangeAspect="1"/>
          </p:cNvPicPr>
          <p:nvPr/>
        </p:nvPicPr>
        <p:blipFill>
          <a:blip r:embed="rId6"/>
          <a:stretch>
            <a:fillRect/>
          </a:stretch>
        </p:blipFill>
        <p:spPr>
          <a:xfrm>
            <a:off x="8586028" y="3863192"/>
            <a:ext cx="5609868" cy="1736169"/>
          </a:xfrm>
          <a:prstGeom prst="rect">
            <a:avLst/>
          </a:prstGeom>
        </p:spPr>
      </p:pic>
      <p:pic>
        <p:nvPicPr>
          <p:cNvPr id="10" name="Picture 9">
            <a:extLst>
              <a:ext uri="{FF2B5EF4-FFF2-40B4-BE49-F238E27FC236}">
                <a16:creationId xmlns:a16="http://schemas.microsoft.com/office/drawing/2014/main" id="{CE5CF84F-502E-BBC9-BAD9-2806FF6F95C0}"/>
              </a:ext>
            </a:extLst>
          </p:cNvPr>
          <p:cNvPicPr>
            <a:picLocks noChangeAspect="1"/>
          </p:cNvPicPr>
          <p:nvPr/>
        </p:nvPicPr>
        <p:blipFill>
          <a:blip r:embed="rId7"/>
          <a:stretch>
            <a:fillRect/>
          </a:stretch>
        </p:blipFill>
        <p:spPr>
          <a:xfrm>
            <a:off x="12570488" y="7496070"/>
            <a:ext cx="1837013" cy="64447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865</Words>
  <Application>Microsoft Office PowerPoint</Application>
  <PresentationFormat>Custom</PresentationFormat>
  <Paragraphs>150</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DM Sans</vt:lpstr>
      <vt:lpstr>DM Sans Bold</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2024-11-11T06:22:18Z</dcterms:created>
  <dcterms:modified xsi:type="dcterms:W3CDTF">2024-11-11T06:34:28Z</dcterms:modified>
</cp:coreProperties>
</file>