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Assistant" pitchFamily="2" charset="-79"/>
      <p:regular r:id="rId14"/>
      <p:bold r:id="rId15"/>
    </p:embeddedFont>
    <p:embeddedFont>
      <p:font typeface="Open Sans" panose="020B0606030504020204" pitchFamily="34" charset="0"/>
      <p:regular r:id="rId16"/>
      <p:bold r:id="rId17"/>
    </p:embeddedFont>
    <p:embeddedFont>
      <p:font typeface="Open Sans Bold" panose="020B0806030504020204" pitchFamily="34" charset="0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35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ntoannamviet.com/tai-lieu-an-toan-lao-dong-san-xuat-thung-container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2490549"/>
            <a:ext cx="4869061" cy="324838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50436" y="1052036"/>
            <a:ext cx="8279963" cy="3399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4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An </a:t>
            </a:r>
            <a:r>
              <a:rPr lang="en-US" sz="4400" b="1" dirty="0" err="1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toàn</a:t>
            </a:r>
            <a:r>
              <a:rPr lang="en-US" sz="4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4400" b="1" dirty="0" err="1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lao</a:t>
            </a:r>
            <a:r>
              <a:rPr lang="en-US" sz="4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4400" b="1" dirty="0" err="1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động</a:t>
            </a:r>
            <a:r>
              <a:rPr lang="en-US" sz="4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4400" b="1" dirty="0" err="1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trong</a:t>
            </a:r>
            <a:r>
              <a:rPr lang="en-US" sz="5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5400" b="1" dirty="0" err="1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sản</a:t>
            </a:r>
            <a:r>
              <a:rPr lang="en-US" sz="5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5400" b="1" dirty="0" err="1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xuất</a:t>
            </a:r>
            <a:r>
              <a:rPr lang="en-US" sz="5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000" b="1" dirty="0" err="1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Thùng</a:t>
            </a:r>
            <a:r>
              <a:rPr lang="en-US" sz="60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 Container</a:t>
            </a:r>
            <a:endParaRPr lang="en-US" sz="6000" dirty="0"/>
          </a:p>
        </p:txBody>
      </p:sp>
      <p:sp>
        <p:nvSpPr>
          <p:cNvPr id="5" name="Shape 1"/>
          <p:cNvSpPr/>
          <p:nvPr/>
        </p:nvSpPr>
        <p:spPr>
          <a:xfrm>
            <a:off x="6350437" y="6764060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57" y="6771680"/>
            <a:ext cx="379690" cy="37969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68716" y="6745605"/>
            <a:ext cx="321766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Bản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quyền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thuộc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DE00AC-0529-B34E-6DFC-D77635919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683" y="308610"/>
            <a:ext cx="3709035" cy="2468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3891082"/>
            <a:ext cx="9797772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Tình hình tai nạn lao động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531054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045369" y="5403056"/>
            <a:ext cx="19264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66280" y="531054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Số vụ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66280" y="5844421"/>
            <a:ext cx="333398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3.201 vụ tai nạn lao động trong 6 tháng đầu năm 2024, giảm 7,09% so với cùng kỳ 2023.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5247084" y="531054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370195" y="5403056"/>
            <a:ext cx="3092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6049328" y="531054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Số người chết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6049328" y="5844421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346 người chết vì tai nạn lao động, giảm 1,98% so với cùng kỳ 2023.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9630132" y="531054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752409" y="5403056"/>
            <a:ext cx="31075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0432375" y="5310545"/>
            <a:ext cx="333398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Số người bị thương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0432375" y="6230183"/>
            <a:ext cx="333398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810 người bị thương nặng, tăng 3,32% so với cùng kỳ 2023.</a:t>
            </a:r>
            <a:endParaRPr lang="en-US" sz="1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90143AE-E7FA-13AC-8195-391C13CDE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511" y="2469713"/>
            <a:ext cx="4935260" cy="329017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71406" y="1127403"/>
            <a:ext cx="7306151" cy="688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I. Công đoạn cắt thép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1086803" y="2146816"/>
            <a:ext cx="30480" cy="4955262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6" name="Shape 2"/>
          <p:cNvSpPr/>
          <p:nvPr/>
        </p:nvSpPr>
        <p:spPr>
          <a:xfrm>
            <a:off x="1319510" y="2627352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7" name="Shape 3"/>
          <p:cNvSpPr/>
          <p:nvPr/>
        </p:nvSpPr>
        <p:spPr>
          <a:xfrm>
            <a:off x="854095" y="2394704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16020" y="2477333"/>
            <a:ext cx="171926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5"/>
          <p:cNvSpPr/>
          <p:nvPr/>
        </p:nvSpPr>
        <p:spPr>
          <a:xfrm>
            <a:off x="2314337" y="2367201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Đặc điểm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2314337" y="2843689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máy cắt CNC để cắt tấm thép thành các bộ phận container.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1319510" y="4470082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12" name="Shape 8"/>
          <p:cNvSpPr/>
          <p:nvPr/>
        </p:nvSpPr>
        <p:spPr>
          <a:xfrm>
            <a:off x="854095" y="4237434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63990" y="4320064"/>
            <a:ext cx="275987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2314337" y="4209931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Nguy cơ</a:t>
            </a:r>
            <a:endParaRPr lang="en-US" sz="2150" dirty="0"/>
          </a:p>
        </p:txBody>
      </p:sp>
      <p:sp>
        <p:nvSpPr>
          <p:cNvPr id="15" name="Text 11"/>
          <p:cNvSpPr/>
          <p:nvPr/>
        </p:nvSpPr>
        <p:spPr>
          <a:xfrm>
            <a:off x="2314337" y="4686419"/>
            <a:ext cx="6058257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Chấn thương do tiếp xúc với cạnh sắc bén của tấm thép.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1319510" y="5960269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54095" y="5727621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963275" y="5810250"/>
            <a:ext cx="277416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2314337" y="5700117"/>
            <a:ext cx="2755344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Biện pháp</a:t>
            </a:r>
            <a:endParaRPr lang="en-US" sz="2150" dirty="0"/>
          </a:p>
        </p:txBody>
      </p:sp>
      <p:sp>
        <p:nvSpPr>
          <p:cNvPr id="20" name="Text 16"/>
          <p:cNvSpPr/>
          <p:nvPr/>
        </p:nvSpPr>
        <p:spPr>
          <a:xfrm>
            <a:off x="2314337" y="617660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đúng thiết bị bảo hộ và tuân thủ quy trình vận hành an toàn.</a:t>
            </a:r>
            <a:endParaRPr lang="en-US" sz="17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AEB83AE-A375-0B51-4B34-DC9CEFDB9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965716"/>
            <a:ext cx="932628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II. Công đoạn uốn và dập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3543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Đặc điểm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298692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máy uốn và dập để tạo hình các bộ phận container.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23543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Nguy cơ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298692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Kẹp tay hoặc chấn thương do va đập với máy móc.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23543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Biện pháp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298692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Đào tạo kỹ thuật vận hành và bảo dưỡng máy móc định kỳ.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060" y="4276844"/>
            <a:ext cx="5288280" cy="2987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E06C44-CFE1-1B08-B3AA-D726835D3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3965377"/>
            <a:ext cx="679192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III. Công đoạn hàn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5107186"/>
            <a:ext cx="4136231" cy="2243138"/>
          </a:xfrm>
          <a:prstGeom prst="roundRect">
            <a:avLst>
              <a:gd name="adj" fmla="val 4623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26093" y="536924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Đặc điểm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126093" y="5903119"/>
            <a:ext cx="361211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Hàn các bộ phận thép để tạo khung và thân container.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247084" y="5107186"/>
            <a:ext cx="4136231" cy="2243138"/>
          </a:xfrm>
          <a:prstGeom prst="roundRect">
            <a:avLst>
              <a:gd name="adj" fmla="val 4623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509141" y="536924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Nguy cơ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5509141" y="5903119"/>
            <a:ext cx="361211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Bỏng do tia lửa và kim loại nóng chảy, tổn thương mắt do ánh sáng hồ quang.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9630132" y="5107186"/>
            <a:ext cx="4136231" cy="2243138"/>
          </a:xfrm>
          <a:prstGeom prst="roundRect">
            <a:avLst>
              <a:gd name="adj" fmla="val 4623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92189" y="536924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Biện pháp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9892189" y="5903119"/>
            <a:ext cx="361211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mặt nạ hàn, găng tay chịu nhiệt và quần áo bảo hộ.</a:t>
            </a:r>
            <a:endParaRPr lang="en-US" sz="1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A85C4F-BBBD-200B-8944-3397F1867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15" y="2682478"/>
            <a:ext cx="4946452" cy="28645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42209" y="615553"/>
            <a:ext cx="7395210" cy="674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IV. Công đoạn sơn phủ</a:t>
            </a:r>
            <a:endParaRPr lang="en-US" sz="42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209" y="1614130"/>
            <a:ext cx="539829" cy="53982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42209" y="2369820"/>
            <a:ext cx="269926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Đặc điểm</a:t>
            </a:r>
            <a:endParaRPr lang="en-US" sz="2100" dirty="0"/>
          </a:p>
        </p:txBody>
      </p:sp>
      <p:sp>
        <p:nvSpPr>
          <p:cNvPr id="7" name="Text 2"/>
          <p:cNvSpPr/>
          <p:nvPr/>
        </p:nvSpPr>
        <p:spPr>
          <a:xfrm>
            <a:off x="6242209" y="2836664"/>
            <a:ext cx="7632383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Phủ sơn chống ăn mòn và sơn hoàn thiện cho container.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209" y="3830003"/>
            <a:ext cx="539829" cy="53982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242209" y="4585692"/>
            <a:ext cx="269926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Nguy cơ</a:t>
            </a:r>
            <a:endParaRPr lang="en-US" sz="2100" dirty="0"/>
          </a:p>
        </p:txBody>
      </p:sp>
      <p:sp>
        <p:nvSpPr>
          <p:cNvPr id="10" name="Text 4"/>
          <p:cNvSpPr/>
          <p:nvPr/>
        </p:nvSpPr>
        <p:spPr>
          <a:xfrm>
            <a:off x="6242209" y="5052536"/>
            <a:ext cx="7632383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Ngộ độc do hít phải hơi dung môi và các hạt sơn.</a:t>
            </a:r>
            <a:endParaRPr lang="en-US" sz="17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2209" y="6045875"/>
            <a:ext cx="539829" cy="53982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242209" y="6801564"/>
            <a:ext cx="269926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ssistant" panose="020F0502020204030204" pitchFamily="2" charset="-79"/>
                <a:ea typeface="Unbounded Bold" pitchFamily="34" charset="-122"/>
                <a:cs typeface="Unbounded Bold" pitchFamily="34" charset="-120"/>
              </a:rPr>
              <a:t>Biện pháp</a:t>
            </a:r>
            <a:endParaRPr lang="en-US" sz="2100" dirty="0"/>
          </a:p>
        </p:txBody>
      </p:sp>
      <p:sp>
        <p:nvSpPr>
          <p:cNvPr id="13" name="Text 6"/>
          <p:cNvSpPr/>
          <p:nvPr/>
        </p:nvSpPr>
        <p:spPr>
          <a:xfrm>
            <a:off x="6242209" y="7268408"/>
            <a:ext cx="7632383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khẩu trang, mặt nạ lọc khí và đảm bảo thông gió tốt.</a:t>
            </a:r>
            <a:endParaRPr lang="en-US" sz="1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F4A294-83B7-7564-2F0B-2514C34DB7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41" y="2477333"/>
            <a:ext cx="4912400" cy="32749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9834" y="829151"/>
            <a:ext cx="7326392" cy="717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V. Công đoạn lắp ráp</a:t>
            </a:r>
            <a:endParaRPr lang="en-US" sz="45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834" y="1890832"/>
            <a:ext cx="1147763" cy="183653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781925" y="2120384"/>
            <a:ext cx="2869525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Đặc điểm</a:t>
            </a:r>
            <a:endParaRPr lang="en-US" sz="2250" dirty="0"/>
          </a:p>
        </p:txBody>
      </p:sp>
      <p:sp>
        <p:nvSpPr>
          <p:cNvPr id="7" name="Text 2"/>
          <p:cNvSpPr/>
          <p:nvPr/>
        </p:nvSpPr>
        <p:spPr>
          <a:xfrm>
            <a:off x="7781925" y="2616637"/>
            <a:ext cx="6045041" cy="734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Lắp ghép các bộ phận để tạo thành container hoàn chỉnh.</a:t>
            </a:r>
            <a:endParaRPr lang="en-US" sz="18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9834" y="3727371"/>
            <a:ext cx="1147763" cy="183653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781925" y="3956923"/>
            <a:ext cx="2869525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Nguy cơ</a:t>
            </a:r>
            <a:endParaRPr lang="en-US" sz="2250" dirty="0"/>
          </a:p>
        </p:txBody>
      </p:sp>
      <p:sp>
        <p:nvSpPr>
          <p:cNvPr id="10" name="Text 4"/>
          <p:cNvSpPr/>
          <p:nvPr/>
        </p:nvSpPr>
        <p:spPr>
          <a:xfrm>
            <a:off x="7781925" y="4453176"/>
            <a:ext cx="6045041" cy="734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Chấn thương do va đập hoặc kẹp tay vào các bộ phận nặng.</a:t>
            </a:r>
            <a:endParaRPr lang="en-US" sz="18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834" y="5563910"/>
            <a:ext cx="1147763" cy="183653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781925" y="5793462"/>
            <a:ext cx="2869525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Biện pháp</a:t>
            </a:r>
            <a:endParaRPr lang="en-US" sz="2250" dirty="0"/>
          </a:p>
        </p:txBody>
      </p:sp>
      <p:sp>
        <p:nvSpPr>
          <p:cNvPr id="13" name="Text 6"/>
          <p:cNvSpPr/>
          <p:nvPr/>
        </p:nvSpPr>
        <p:spPr>
          <a:xfrm>
            <a:off x="7781925" y="6289715"/>
            <a:ext cx="6045041" cy="734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Đào tạo kỹ thuật lắp ráp an toàn và sử dụng thiết bị nâng hạ phù hợp.</a:t>
            </a:r>
            <a:endParaRPr lang="en-U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ABED0DD-3E95-6B2A-BA32-49E667844C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1680210"/>
            <a:ext cx="4869180" cy="48691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50437" y="1104781"/>
            <a:ext cx="7415927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VI. Biện pháp chung về an toàn lao động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6350437" y="3789640"/>
            <a:ext cx="7415927" cy="3335179"/>
          </a:xfrm>
          <a:prstGeom prst="roundRect">
            <a:avLst>
              <a:gd name="adj" fmla="val 3109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365677" y="3804880"/>
            <a:ext cx="7384613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6613327" y="3960614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Trang bị bảo hộ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9078397" y="3960614"/>
            <a:ext cx="196000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Đào tạo an toàn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11539657" y="3960614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Kiểm tra định kỳ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6365677" y="4511397"/>
            <a:ext cx="7384613" cy="149661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6613327" y="4667131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Mũ bảo hộ, giày, găng tay, kính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9078397" y="4667131"/>
            <a:ext cx="196000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Kỹ năng vận hành máy móc an toàn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11539657" y="4667131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Bảo dưỡng máy móc, thiết bị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6365677" y="6008013"/>
            <a:ext cx="7384613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1"/>
          <p:cNvSpPr/>
          <p:nvPr/>
        </p:nvSpPr>
        <p:spPr>
          <a:xfrm>
            <a:off x="6613327" y="6163747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Quần áo bảo hộ chuyên dụng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9078397" y="6163747"/>
            <a:ext cx="196000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Xử lý tình huống khẩn cấp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11539657" y="6163747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Kiểm tra môi trường làm việc</a:t>
            </a:r>
            <a:endParaRPr lang="en-US" sz="1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FE33B4-CDE3-20CA-21D5-9B87967C1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t="39359" b="9658"/>
          <a:stretch/>
        </p:blipFill>
        <p:spPr>
          <a:xfrm>
            <a:off x="4155399" y="282113"/>
            <a:ext cx="7417596" cy="252121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55399" y="2994778"/>
            <a:ext cx="7732514" cy="607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Xử lý tình huống khẩn cấp</a:t>
            </a:r>
            <a:endParaRPr lang="en-US" sz="3800" dirty="0"/>
          </a:p>
        </p:txBody>
      </p:sp>
      <p:sp>
        <p:nvSpPr>
          <p:cNvPr id="5" name="Shape 1"/>
          <p:cNvSpPr/>
          <p:nvPr/>
        </p:nvSpPr>
        <p:spPr>
          <a:xfrm>
            <a:off x="680323" y="5779294"/>
            <a:ext cx="13269754" cy="22860"/>
          </a:xfrm>
          <a:prstGeom prst="roundRect">
            <a:avLst>
              <a:gd name="adj" fmla="val 357162"/>
            </a:avLst>
          </a:prstGeom>
          <a:solidFill>
            <a:srgbClr val="BCDBD4"/>
          </a:solidFill>
          <a:ln/>
        </p:spPr>
      </p:sp>
      <p:sp>
        <p:nvSpPr>
          <p:cNvPr id="6" name="Shape 2"/>
          <p:cNvSpPr/>
          <p:nvPr/>
        </p:nvSpPr>
        <p:spPr>
          <a:xfrm>
            <a:off x="3264337" y="5099030"/>
            <a:ext cx="22860" cy="680323"/>
          </a:xfrm>
          <a:prstGeom prst="roundRect">
            <a:avLst>
              <a:gd name="adj" fmla="val 357162"/>
            </a:avLst>
          </a:prstGeom>
          <a:solidFill>
            <a:srgbClr val="BCDBD4"/>
          </a:solidFill>
          <a:ln/>
        </p:spPr>
      </p:sp>
      <p:sp>
        <p:nvSpPr>
          <p:cNvPr id="7" name="Shape 3"/>
          <p:cNvSpPr/>
          <p:nvPr/>
        </p:nvSpPr>
        <p:spPr>
          <a:xfrm>
            <a:off x="3057168" y="5560635"/>
            <a:ext cx="437317" cy="437317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3200043" y="5633502"/>
            <a:ext cx="151567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250" dirty="0"/>
          </a:p>
        </p:txBody>
      </p:sp>
      <p:sp>
        <p:nvSpPr>
          <p:cNvPr id="9" name="Text 5"/>
          <p:cNvSpPr/>
          <p:nvPr/>
        </p:nvSpPr>
        <p:spPr>
          <a:xfrm>
            <a:off x="2049542" y="4173260"/>
            <a:ext cx="2452688" cy="30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Dừng hoạt động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874633" y="4593550"/>
            <a:ext cx="4802624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Ngừng ngay mọi hoạt động và đánh giá tình hình.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957173" y="5779234"/>
            <a:ext cx="22860" cy="680323"/>
          </a:xfrm>
          <a:prstGeom prst="roundRect">
            <a:avLst>
              <a:gd name="adj" fmla="val 357162"/>
            </a:avLst>
          </a:prstGeom>
          <a:solidFill>
            <a:srgbClr val="BCDBD4"/>
          </a:solidFill>
          <a:ln/>
        </p:spPr>
      </p:sp>
      <p:sp>
        <p:nvSpPr>
          <p:cNvPr id="12" name="Shape 8"/>
          <p:cNvSpPr/>
          <p:nvPr/>
        </p:nvSpPr>
        <p:spPr>
          <a:xfrm>
            <a:off x="5750004" y="5560635"/>
            <a:ext cx="437317" cy="437317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846921" y="5633502"/>
            <a:ext cx="24348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250" dirty="0"/>
          </a:p>
        </p:txBody>
      </p:sp>
      <p:sp>
        <p:nvSpPr>
          <p:cNvPr id="14" name="Text 10"/>
          <p:cNvSpPr/>
          <p:nvPr/>
        </p:nvSpPr>
        <p:spPr>
          <a:xfrm>
            <a:off x="4753689" y="6654046"/>
            <a:ext cx="2429947" cy="30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Sơ cứu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3567351" y="7074337"/>
            <a:ext cx="4802743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Thực hiện sơ cứu ban đầu cho nạn nhân nếu cần.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8650010" y="5099030"/>
            <a:ext cx="22860" cy="680323"/>
          </a:xfrm>
          <a:prstGeom prst="roundRect">
            <a:avLst>
              <a:gd name="adj" fmla="val 357162"/>
            </a:avLst>
          </a:prstGeom>
          <a:solidFill>
            <a:srgbClr val="BCDB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442841" y="5560635"/>
            <a:ext cx="437317" cy="437317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539163" y="5633502"/>
            <a:ext cx="24455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250" dirty="0"/>
          </a:p>
        </p:txBody>
      </p:sp>
      <p:sp>
        <p:nvSpPr>
          <p:cNvPr id="19" name="Text 15"/>
          <p:cNvSpPr/>
          <p:nvPr/>
        </p:nvSpPr>
        <p:spPr>
          <a:xfrm>
            <a:off x="7446526" y="4173260"/>
            <a:ext cx="2429947" cy="30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Gọi cấp cứu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6260187" y="4593550"/>
            <a:ext cx="4802743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Liên hệ ngay với dịch vụ y tế khẩn cấp.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11342846" y="5779234"/>
            <a:ext cx="22860" cy="680323"/>
          </a:xfrm>
          <a:prstGeom prst="roundRect">
            <a:avLst>
              <a:gd name="adj" fmla="val 357162"/>
            </a:avLst>
          </a:prstGeom>
          <a:solidFill>
            <a:srgbClr val="BCDBD4"/>
          </a:solidFill>
          <a:ln/>
        </p:spPr>
      </p:sp>
      <p:sp>
        <p:nvSpPr>
          <p:cNvPr id="22" name="Shape 18"/>
          <p:cNvSpPr/>
          <p:nvPr/>
        </p:nvSpPr>
        <p:spPr>
          <a:xfrm>
            <a:off x="11135678" y="5560635"/>
            <a:ext cx="437317" cy="437317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1228784" y="5633502"/>
            <a:ext cx="25098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250" dirty="0"/>
          </a:p>
        </p:txBody>
      </p:sp>
      <p:sp>
        <p:nvSpPr>
          <p:cNvPr id="24" name="Text 20"/>
          <p:cNvSpPr/>
          <p:nvPr/>
        </p:nvSpPr>
        <p:spPr>
          <a:xfrm>
            <a:off x="10139363" y="6654046"/>
            <a:ext cx="2429947" cy="30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Báo cáo</a:t>
            </a:r>
            <a:endParaRPr lang="en-US" sz="1900" dirty="0"/>
          </a:p>
        </p:txBody>
      </p:sp>
      <p:sp>
        <p:nvSpPr>
          <p:cNvPr id="25" name="Text 21"/>
          <p:cNvSpPr/>
          <p:nvPr/>
        </p:nvSpPr>
        <p:spPr>
          <a:xfrm>
            <a:off x="8953024" y="7074337"/>
            <a:ext cx="4802743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Thông báo cho bộ phận quản lý an toàn lao động.</a:t>
            </a:r>
            <a:endParaRPr lang="en-US" sz="15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3603FD5-7C6A-30A5-490E-2F049F881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406" y="2415877"/>
            <a:ext cx="5694266" cy="427414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109216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Kết luận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251162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045369" y="2604135"/>
            <a:ext cx="19264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66280" y="251162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Nhận thức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66280" y="3045500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Nâng cao ý thức về an toàn lao động cho toàn bộ nhân viên.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64037" y="436006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987147" y="4452580"/>
            <a:ext cx="3092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1666280" y="436006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Đào tạo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666280" y="4893945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Tổ chức huấn luyện an toàn lao động định kỳ và cập nhật.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864037" y="581346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86314" y="5905976"/>
            <a:ext cx="31075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666280" y="581346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Giám sát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666280" y="6347341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Thường xuyên kiểm tra và đánh giá công tác an toàn lao động.</a:t>
            </a:r>
            <a:endParaRPr lang="en-US" sz="190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114BB79B-81BC-72A7-B2BD-2E04B84B69E5}"/>
              </a:ext>
            </a:extLst>
          </p:cNvPr>
          <p:cNvSpPr/>
          <p:nvPr/>
        </p:nvSpPr>
        <p:spPr>
          <a:xfrm>
            <a:off x="8752042" y="6746955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B5EA470-D5B1-C95A-F814-60B553F88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729" y="3360063"/>
            <a:ext cx="4868823" cy="15093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2272427"/>
            <a:ext cx="651724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ssistant" pitchFamily="2" charset="-79"/>
                <a:ea typeface="Unbounded Bold" pitchFamily="34" charset="-122"/>
                <a:cs typeface="Unbounded Bold" pitchFamily="34" charset="-120"/>
              </a:rPr>
              <a:t>Tham khảo thêm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864037" y="3414236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Bài kiểm tra an toàn lao động nhóm 3:</a:t>
            </a:r>
          </a:p>
          <a:p>
            <a:pPr algn="l">
              <a:lnSpc>
                <a:spcPts val="3100"/>
              </a:lnSpc>
              <a:buSzPct val="100000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900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4037" y="4290655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 startAt="2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Bảng báo giá dịch vụ huấn luyện an toàn lao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động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</a:p>
          <a:p>
            <a:pPr algn="l">
              <a:lnSpc>
                <a:spcPts val="3100"/>
              </a:lnSpc>
              <a:buSzPct val="100000"/>
            </a:pPr>
            <a:r>
              <a:rPr lang="en-US" sz="1900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Xem chi tiết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864037" y="5167074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 startAt="3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Tải về tài liệu (download):</a:t>
            </a:r>
          </a:p>
          <a:p>
            <a:pPr algn="l">
              <a:lnSpc>
                <a:spcPts val="3100"/>
              </a:lnSpc>
              <a:buSzPct val="100000"/>
            </a:pPr>
            <a:r>
              <a:rPr lang="en-US" sz="1900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thùng containert</a:t>
            </a:r>
            <a:endParaRPr lang="en-US" sz="1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60BC54-7E8F-F792-847A-55A3060BEE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73308" y="7433667"/>
            <a:ext cx="2570406" cy="7959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623</Words>
  <Application>Microsoft Office PowerPoint</Application>
  <PresentationFormat>Custom</PresentationFormat>
  <Paragraphs>103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Assistant</vt:lpstr>
      <vt:lpstr>Open Sans Bold</vt:lpstr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5</cp:revision>
  <dcterms:created xsi:type="dcterms:W3CDTF">2024-10-30T07:30:05Z</dcterms:created>
  <dcterms:modified xsi:type="dcterms:W3CDTF">2024-10-30T07:43:49Z</dcterms:modified>
</cp:coreProperties>
</file>