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DM Sans" pitchFamily="2" charset="0"/>
      <p:regular r:id="rId11"/>
      <p:bold r:id="rId12"/>
    </p:embeddedFont>
    <p:embeddedFont>
      <p:font typeface="DM Sans Bold" pitchFamily="2" charset="0"/>
      <p:bold r:id="rId13"/>
    </p:embeddedFont>
    <p:embeddedFont>
      <p:font typeface="PT Serif" panose="020A0603040505020204" pitchFamily="18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C8E"/>
    <a:srgbClr val="BFC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916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hyperlink" Target="https://antoannamviet.com/tai-lieu-an-toan-lao-dong-san-xuat-the-thong-minh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37" y="2075974"/>
            <a:ext cx="4526280" cy="44424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1305282"/>
            <a:ext cx="7415927" cy="3353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800"/>
              </a:lnSpc>
              <a:buNone/>
            </a:pPr>
            <a:r>
              <a:rPr lang="en-US" sz="70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An Toàn Lao Động Trong Sản Xuất </a:t>
            </a:r>
            <a:r>
              <a:rPr lang="en-US" sz="70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Thẻ Thông Minh</a:t>
            </a:r>
            <a:endParaRPr lang="en-US" sz="7000" b="1" dirty="0"/>
          </a:p>
        </p:txBody>
      </p:sp>
      <p:sp>
        <p:nvSpPr>
          <p:cNvPr id="4" name="Text 1"/>
          <p:cNvSpPr/>
          <p:nvPr/>
        </p:nvSpPr>
        <p:spPr>
          <a:xfrm>
            <a:off x="6350437" y="5029557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Bài giảng này cung cấp thông tin về an toàn lao động trong ngành sản xuất </a:t>
            </a:r>
            <a:r>
              <a:rPr lang="en-US" sz="19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thẻ thông minh</a:t>
            </a:r>
            <a:r>
              <a:rPr lang="en-US" sz="19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bao gồm các nguy cơ tiềm ẩn, biện pháp phòng ngừa và xử lý tình huống khẩn cấp.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6350437" y="6510814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057" y="6518434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68716" y="6492359"/>
            <a:ext cx="3104317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Bản</a:t>
            </a:r>
            <a:r>
              <a:rPr lang="en-US" sz="2400" b="1" dirty="0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 </a:t>
            </a:r>
            <a:r>
              <a:rPr lang="en-US" sz="2400" b="1" dirty="0" err="1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quyền</a:t>
            </a:r>
            <a:r>
              <a:rPr lang="en-US" sz="2400" b="1" dirty="0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 </a:t>
            </a:r>
            <a:r>
              <a:rPr lang="en-US" sz="2400" b="1" dirty="0" err="1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thuộc</a:t>
            </a:r>
            <a:r>
              <a:rPr lang="en-US" sz="2400" b="1" dirty="0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 An Toàn Nam Việt</a:t>
            </a:r>
            <a:endParaRPr lang="en-US" sz="2400" dirty="0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CE692176-71FE-A8BC-2570-CFD2B85C3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67103" y="7424391"/>
            <a:ext cx="2601773" cy="8052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501" y="307181"/>
            <a:ext cx="2423398" cy="24574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0108" y="3187064"/>
            <a:ext cx="12910185" cy="1612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300"/>
              </a:lnSpc>
              <a:buNone/>
            </a:pPr>
            <a:r>
              <a:rPr lang="en-US" sz="5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Tình hình tai nạn lao động 6 </a:t>
            </a:r>
            <a:r>
              <a:rPr lang="en-US" sz="5050" b="1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tháng</a:t>
            </a:r>
            <a:r>
              <a:rPr lang="en-US" sz="5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</a:p>
          <a:p>
            <a:pPr marL="0" indent="0" algn="ctr">
              <a:lnSpc>
                <a:spcPts val="6300"/>
              </a:lnSpc>
              <a:buNone/>
            </a:pPr>
            <a:r>
              <a:rPr lang="en-US" sz="5050" b="1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đầu</a:t>
            </a:r>
            <a:r>
              <a:rPr lang="en-US" sz="5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năm 2024</a:t>
            </a:r>
            <a:endParaRPr lang="en-US" sz="5050" dirty="0"/>
          </a:p>
        </p:txBody>
      </p:sp>
      <p:sp>
        <p:nvSpPr>
          <p:cNvPr id="4" name="Shape 1"/>
          <p:cNvSpPr/>
          <p:nvPr/>
        </p:nvSpPr>
        <p:spPr>
          <a:xfrm>
            <a:off x="860108" y="5728811"/>
            <a:ext cx="4139565" cy="1828324"/>
          </a:xfrm>
          <a:prstGeom prst="roundRect">
            <a:avLst>
              <a:gd name="adj" fmla="val 2016"/>
            </a:avLst>
          </a:prstGeom>
          <a:solidFill>
            <a:srgbClr val="204C8E"/>
          </a:solidFill>
          <a:ln/>
        </p:spPr>
      </p:sp>
      <p:sp>
        <p:nvSpPr>
          <p:cNvPr id="5" name="Text 2"/>
          <p:cNvSpPr/>
          <p:nvPr/>
        </p:nvSpPr>
        <p:spPr>
          <a:xfrm>
            <a:off x="1105853" y="5974556"/>
            <a:ext cx="3225403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Số vụ tai nạn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105853" y="6525101"/>
            <a:ext cx="3648075" cy="786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3.201 vụ, giảm 7,09% so với cùng kỳ năm 2023.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5245418" y="5728811"/>
            <a:ext cx="4139565" cy="1828324"/>
          </a:xfrm>
          <a:prstGeom prst="roundRect">
            <a:avLst>
              <a:gd name="adj" fmla="val 2016"/>
            </a:avLst>
          </a:prstGeom>
          <a:solidFill>
            <a:srgbClr val="204C8E"/>
          </a:solidFill>
          <a:ln/>
        </p:spPr>
      </p:sp>
      <p:sp>
        <p:nvSpPr>
          <p:cNvPr id="8" name="Text 5"/>
          <p:cNvSpPr/>
          <p:nvPr/>
        </p:nvSpPr>
        <p:spPr>
          <a:xfrm>
            <a:off x="5491163" y="5974556"/>
            <a:ext cx="3225403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Số người bị nạn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5491163" y="6525101"/>
            <a:ext cx="3648075" cy="786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3.065 người, giảm 6,04% so với cùng kỳ năm 2023.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9630728" y="5728811"/>
            <a:ext cx="4139565" cy="1828324"/>
          </a:xfrm>
          <a:prstGeom prst="roundRect">
            <a:avLst>
              <a:gd name="adj" fmla="val 2016"/>
            </a:avLst>
          </a:prstGeom>
          <a:solidFill>
            <a:srgbClr val="204C8E"/>
          </a:solidFill>
          <a:ln/>
        </p:spPr>
      </p:sp>
      <p:sp>
        <p:nvSpPr>
          <p:cNvPr id="11" name="Text 8"/>
          <p:cNvSpPr/>
          <p:nvPr/>
        </p:nvSpPr>
        <p:spPr>
          <a:xfrm>
            <a:off x="9876473" y="5974556"/>
            <a:ext cx="3225403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Số người chết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9876473" y="6525101"/>
            <a:ext cx="3648075" cy="786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346 người, giảm 1,98% so với cùng kỳ năm 2023.</a:t>
            </a:r>
            <a:endParaRPr lang="en-US" sz="1900" dirty="0"/>
          </a:p>
        </p:txBody>
      </p: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8EB3B511-BE83-78BC-E7FF-03C4572BF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7103" y="7424391"/>
            <a:ext cx="2601773" cy="8052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25653" y="587335"/>
            <a:ext cx="4179094" cy="405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36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Một số vụ tai nạn lao động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4896" y="1188720"/>
            <a:ext cx="4860608" cy="261544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673" y="4397205"/>
            <a:ext cx="308610" cy="3086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868332" y="4503951"/>
            <a:ext cx="1060287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Tai nạn do máy móc: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Các vụ tai nạn xảy ra khi công nhân tiếp xúc trực tiếp với máy móc không được bảo trì đúng cách hoặc thiếu thiết bị bảo hộ.</a:t>
            </a:r>
            <a:endParaRPr lang="en-US" sz="14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5673" y="5085207"/>
            <a:ext cx="308610" cy="30861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868332" y="5191953"/>
            <a:ext cx="10790992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Ngộ độc hóa chất: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Trong quá trình sản xuất, các hóa chất dùng để in và bảo vệ thẻ có thể gây ra tình trạng ngộ độc nếu không được xử lý đúng cách.</a:t>
            </a:r>
            <a:endParaRPr lang="en-US" sz="14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6988" y="5885716"/>
            <a:ext cx="308610" cy="30861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909647" y="5992462"/>
            <a:ext cx="10561558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Chấn thương cơ học: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Công nhân có thể bị chấn thương do phải vận chuyển thẻ hoặc các thiết bị nặng mà không sử dụng đúng kỹ thuật nâng hạ.</a:t>
            </a:r>
            <a:endParaRPr lang="en-US" sz="140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6988" y="6685565"/>
            <a:ext cx="308610" cy="30861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1909647" y="6792310"/>
            <a:ext cx="13160931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Tai nạn điện: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Do việc sử dụng thiết bị điện trong nhà máy, nguy cơ tai nạn điện là hiện hữu nếu hệ thống điện không được kiểm tra định </a:t>
            </a: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kỳ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hoặc</a:t>
            </a:r>
            <a:endParaRPr lang="en-US" sz="1400" dirty="0">
              <a:solidFill>
                <a:srgbClr val="383838"/>
              </a:solidFill>
              <a:latin typeface="PT Serif" pitchFamily="34" charset="0"/>
              <a:ea typeface="PT Serif" pitchFamily="34" charset="-122"/>
              <a:cs typeface="PT Serif" pitchFamily="34" charset="-120"/>
            </a:endParaRPr>
          </a:p>
          <a:p>
            <a:pPr marL="0" indent="0" algn="l">
              <a:lnSpc>
                <a:spcPts val="1550"/>
              </a:lnSpc>
              <a:buNone/>
            </a:pP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không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có biện pháp bảo vệ an toàn.</a:t>
            </a:r>
            <a:endParaRPr lang="en-US" sz="14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9182764C-A81D-9A50-02BD-9436F67938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67103" y="7424391"/>
            <a:ext cx="2601773" cy="8052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94247" y="578814"/>
            <a:ext cx="6374606" cy="4220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32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Các công đoạn sản xuất trong nhà máy 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1262" y="3345857"/>
            <a:ext cx="5387043" cy="289099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329452" y="1897423"/>
            <a:ext cx="15240" cy="5402104"/>
          </a:xfrm>
          <a:prstGeom prst="roundRect">
            <a:avLst>
              <a:gd name="adj" fmla="val 126599"/>
            </a:avLst>
          </a:prstGeom>
          <a:solidFill>
            <a:srgbClr val="D8D4D4"/>
          </a:solidFill>
          <a:ln/>
        </p:spPr>
      </p:sp>
      <p:sp>
        <p:nvSpPr>
          <p:cNvPr id="5" name="Shape 2"/>
          <p:cNvSpPr/>
          <p:nvPr/>
        </p:nvSpPr>
        <p:spPr>
          <a:xfrm>
            <a:off x="1192411" y="2042084"/>
            <a:ext cx="289322" cy="289322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6" name="Text 3"/>
          <p:cNvSpPr/>
          <p:nvPr/>
        </p:nvSpPr>
        <p:spPr>
          <a:xfrm>
            <a:off x="1283017" y="2085423"/>
            <a:ext cx="107990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1594247" y="2026011"/>
            <a:ext cx="2025729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In màu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1594247" y="2279138"/>
            <a:ext cx="13036153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Quá trình này sử dụng công nghệ in offset hoặc in kỹ thuật số để chuyển tải các thiết kế </a:t>
            </a:r>
            <a:r>
              <a:rPr lang="en-US" sz="12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và</a:t>
            </a: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 algn="l">
              <a:lnSpc>
                <a:spcPts val="1600"/>
              </a:lnSpc>
              <a:buNone/>
            </a:pPr>
            <a:r>
              <a:rPr lang="en-US" sz="12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thông</a:t>
            </a: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tin lên bề mặt thẻ một cách chính xác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1192411" y="2963866"/>
            <a:ext cx="289322" cy="289322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10" name="Text 7"/>
          <p:cNvSpPr/>
          <p:nvPr/>
        </p:nvSpPr>
        <p:spPr>
          <a:xfrm>
            <a:off x="1283017" y="3007205"/>
            <a:ext cx="107990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594247" y="2947792"/>
            <a:ext cx="2025729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Laminating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1594247" y="3200920"/>
            <a:ext cx="13036153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Thẻ thông minh được phủ một lớp nhựa mỏng nhằm bảo đảm độ bền và chống trầy xước, </a:t>
            </a:r>
          </a:p>
          <a:p>
            <a:pPr marL="0" indent="0" algn="l">
              <a:lnSpc>
                <a:spcPts val="1600"/>
              </a:lnSpc>
              <a:buNone/>
            </a:pPr>
            <a:r>
              <a:rPr lang="en-US" sz="12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đồng</a:t>
            </a: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thời bảo vệ lớp in đã được in ấn trước đó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1192411" y="3885648"/>
            <a:ext cx="289322" cy="289322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14" name="Text 11"/>
          <p:cNvSpPr/>
          <p:nvPr/>
        </p:nvSpPr>
        <p:spPr>
          <a:xfrm>
            <a:off x="1283017" y="3928987"/>
            <a:ext cx="107990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1594247" y="3869574"/>
            <a:ext cx="2025729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Gắn chip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1594247" y="4122702"/>
            <a:ext cx="13036153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Quá trình gắn chip bao gồm việc đặt chip vào vị trí chính xác trên thẻ và kết nối nó với </a:t>
            </a:r>
            <a:r>
              <a:rPr lang="en-US" sz="12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các</a:t>
            </a: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 algn="l">
              <a:lnSpc>
                <a:spcPts val="1600"/>
              </a:lnSpc>
              <a:buNone/>
            </a:pPr>
            <a:r>
              <a:rPr lang="en-US" sz="12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mạch</a:t>
            </a: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điện tử để đảm bảo rằng nó hoạt động đúng chức năng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1192411" y="4807430"/>
            <a:ext cx="289322" cy="289322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18" name="Text 15"/>
          <p:cNvSpPr/>
          <p:nvPr/>
        </p:nvSpPr>
        <p:spPr>
          <a:xfrm>
            <a:off x="1283017" y="4850768"/>
            <a:ext cx="107990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1594247" y="4791356"/>
            <a:ext cx="2071568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Kết nối mạch điện tử</a:t>
            </a: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1594247" y="5044484"/>
            <a:ext cx="13036153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Quy trình kết nối thường sử dụng các công nghệ hàn tinh vi hoặc công nghệ kết nối </a:t>
            </a:r>
            <a:r>
              <a:rPr lang="en-US" sz="12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không</a:t>
            </a: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 algn="l">
              <a:lnSpc>
                <a:spcPts val="1600"/>
              </a:lnSpc>
              <a:buNone/>
            </a:pPr>
            <a:r>
              <a:rPr lang="en-US" sz="12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tiếp</a:t>
            </a: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xúc, tùy thuộc vào yêu cầu của thiết kế và chức năng của thẻ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1192411" y="5729211"/>
            <a:ext cx="289322" cy="289322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22" name="Text 19"/>
          <p:cNvSpPr/>
          <p:nvPr/>
        </p:nvSpPr>
        <p:spPr>
          <a:xfrm>
            <a:off x="1283017" y="5772550"/>
            <a:ext cx="107990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5</a:t>
            </a:r>
            <a:endParaRPr lang="en-US" sz="1550" dirty="0"/>
          </a:p>
        </p:txBody>
      </p:sp>
      <p:sp>
        <p:nvSpPr>
          <p:cNvPr id="23" name="Text 20"/>
          <p:cNvSpPr/>
          <p:nvPr/>
        </p:nvSpPr>
        <p:spPr>
          <a:xfrm>
            <a:off x="1594247" y="5713138"/>
            <a:ext cx="2025729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Cắt thẻ</a:t>
            </a: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1594247" y="5966265"/>
            <a:ext cx="13036153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Các tấm nhựa lớn, đã được in ấn các thông tin và thiết kế cần thiết, sẽ được cắt thành </a:t>
            </a:r>
            <a:r>
              <a:rPr lang="en-US" sz="12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kích</a:t>
            </a: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 algn="l">
              <a:lnSpc>
                <a:spcPts val="1600"/>
              </a:lnSpc>
              <a:buNone/>
            </a:pPr>
            <a:r>
              <a:rPr lang="en-US" sz="12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thước</a:t>
            </a: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của thẻ thông minh theo yêu cầu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1192411" y="6650993"/>
            <a:ext cx="289322" cy="289322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26" name="Text 23"/>
          <p:cNvSpPr/>
          <p:nvPr/>
        </p:nvSpPr>
        <p:spPr>
          <a:xfrm>
            <a:off x="1283017" y="6694332"/>
            <a:ext cx="107990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6</a:t>
            </a:r>
            <a:endParaRPr lang="en-US" sz="1550" dirty="0"/>
          </a:p>
        </p:txBody>
      </p:sp>
      <p:sp>
        <p:nvSpPr>
          <p:cNvPr id="27" name="Text 24"/>
          <p:cNvSpPr/>
          <p:nvPr/>
        </p:nvSpPr>
        <p:spPr>
          <a:xfrm>
            <a:off x="1594247" y="6634920"/>
            <a:ext cx="2025729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Kiểm tra độ bền</a:t>
            </a: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1594247" y="6888047"/>
            <a:ext cx="13036153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Đảm bảo sản phẩm có thể hoạt động ổn định và hiệu quả dưới nhiều điều kiện khác nhau</a:t>
            </a:r>
            <a:endParaRPr lang="en-US" sz="1200" dirty="0"/>
          </a:p>
        </p:txBody>
      </p:sp>
      <p:pic>
        <p:nvPicPr>
          <p:cNvPr id="29" name="Image 0" descr="preencoded.png">
            <a:extLst>
              <a:ext uri="{FF2B5EF4-FFF2-40B4-BE49-F238E27FC236}">
                <a16:creationId xmlns:a16="http://schemas.microsoft.com/office/drawing/2014/main" id="{85F1CE80-B42D-CDA4-6CCC-EA8D65CD1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7103" y="7424391"/>
            <a:ext cx="2601773" cy="8052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97166" y="339447"/>
            <a:ext cx="6635948" cy="405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5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Nguyên nhân dẫn đến tai nạn khi sản xuất</a:t>
            </a:r>
            <a:endParaRPr lang="en-US" sz="2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231" y="941495"/>
            <a:ext cx="7027817" cy="395314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59072" y="5491661"/>
            <a:ext cx="277654" cy="277654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5" name="Text 2"/>
          <p:cNvSpPr/>
          <p:nvPr/>
        </p:nvSpPr>
        <p:spPr>
          <a:xfrm>
            <a:off x="1246107" y="5533214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560075" y="5491661"/>
            <a:ext cx="163925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Thiếu thiết bị bảo hộ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560075" y="5675864"/>
            <a:ext cx="4012168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Công nhân không sử dụng thiết bị bảo </a:t>
            </a: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hộ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>
              <a:lnSpc>
                <a:spcPts val="1550"/>
              </a:lnSpc>
              <a:buNone/>
            </a:pP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cá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nhân đúng cách.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5695592" y="5491661"/>
            <a:ext cx="277654" cy="277654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9" name="Text 6"/>
          <p:cNvSpPr/>
          <p:nvPr/>
        </p:nvSpPr>
        <p:spPr>
          <a:xfrm>
            <a:off x="5782626" y="5533214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096594" y="5491661"/>
            <a:ext cx="162020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Sự cố thiết bị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096594" y="5675864"/>
            <a:ext cx="4012168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Máy móc bị hỏng hoặc không </a:t>
            </a: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được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>
              <a:lnSpc>
                <a:spcPts val="1550"/>
              </a:lnSpc>
              <a:buNone/>
            </a:pP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bảo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trì định kỳ.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10232111" y="5491661"/>
            <a:ext cx="277654" cy="277654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13" name="Text 10"/>
          <p:cNvSpPr/>
          <p:nvPr/>
        </p:nvSpPr>
        <p:spPr>
          <a:xfrm>
            <a:off x="10319146" y="5533214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0633114" y="5491661"/>
            <a:ext cx="162020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Thiếu đào tạo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633114" y="5675864"/>
            <a:ext cx="4012168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Công nhân chưa được đào tạo đầy đủ </a:t>
            </a: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về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>
              <a:lnSpc>
                <a:spcPts val="1550"/>
              </a:lnSpc>
              <a:buNone/>
            </a:pP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quy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trình làm việc an toàn.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1159072" y="6566033"/>
            <a:ext cx="277654" cy="277654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17" name="Text 14"/>
          <p:cNvSpPr/>
          <p:nvPr/>
        </p:nvSpPr>
        <p:spPr>
          <a:xfrm>
            <a:off x="1246107" y="6607585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560075" y="6566033"/>
            <a:ext cx="199739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Không tuân thủ quy trình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560075" y="6750236"/>
            <a:ext cx="4012168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Công nhân không được </a:t>
            </a: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đào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tạo</a:t>
            </a:r>
            <a:endParaRPr lang="en-US" sz="1050" dirty="0">
              <a:solidFill>
                <a:srgbClr val="383838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0" indent="0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đầy đủ về các quy trình an toàn.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5695592" y="6566033"/>
            <a:ext cx="277654" cy="277654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21" name="Text 18"/>
          <p:cNvSpPr/>
          <p:nvPr/>
        </p:nvSpPr>
        <p:spPr>
          <a:xfrm>
            <a:off x="5782626" y="6607585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5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6096594" y="6566033"/>
            <a:ext cx="2161937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Môi trường không đảm bảo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6096594" y="6750236"/>
            <a:ext cx="4012168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Ánh sáng, thông gió, mặt sàn ẩm ướt, … </a:t>
            </a:r>
          </a:p>
          <a:p>
            <a:pPr marL="0" indent="0">
              <a:lnSpc>
                <a:spcPts val="1550"/>
              </a:lnSpc>
              <a:buNone/>
            </a:pP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đều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có thể là nguyên nhân 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10232111" y="6566033"/>
            <a:ext cx="277654" cy="277654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25" name="Text 22"/>
          <p:cNvSpPr/>
          <p:nvPr/>
        </p:nvSpPr>
        <p:spPr>
          <a:xfrm>
            <a:off x="10319146" y="6607585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6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10633114" y="6566033"/>
            <a:ext cx="162020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Bệnh nghề nghiệp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0633114" y="6750236"/>
            <a:ext cx="4012168" cy="395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Giữ nguyên một tư thế trong thời gian </a:t>
            </a: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dài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hay tiếp xúc với hóa chất, bụi </a:t>
            </a:r>
            <a:endParaRPr lang="en-US" sz="1050" dirty="0"/>
          </a:p>
        </p:txBody>
      </p:sp>
      <p:pic>
        <p:nvPicPr>
          <p:cNvPr id="28" name="Image 0" descr="preencoded.png">
            <a:extLst>
              <a:ext uri="{FF2B5EF4-FFF2-40B4-BE49-F238E27FC236}">
                <a16:creationId xmlns:a16="http://schemas.microsoft.com/office/drawing/2014/main" id="{FB7CFB1E-BF97-C99F-9EE9-3E621BE7C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7103" y="7424391"/>
            <a:ext cx="2601773" cy="8052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95674" y="402074"/>
            <a:ext cx="3838932" cy="479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Quy định chung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564" y="1028104"/>
            <a:ext cx="8281273" cy="414063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2095" y="5479375"/>
            <a:ext cx="13486209" cy="233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572095" y="5877639"/>
            <a:ext cx="6670000" cy="901898"/>
          </a:xfrm>
          <a:prstGeom prst="roundRect">
            <a:avLst>
              <a:gd name="adj" fmla="val 2432"/>
            </a:avLst>
          </a:prstGeom>
          <a:solidFill>
            <a:srgbClr val="204C8E"/>
          </a:solidFill>
          <a:ln/>
        </p:spPr>
      </p:sp>
      <p:sp>
        <p:nvSpPr>
          <p:cNvPr id="6" name="Text 3"/>
          <p:cNvSpPr/>
          <p:nvPr/>
        </p:nvSpPr>
        <p:spPr>
          <a:xfrm>
            <a:off x="718304" y="6023848"/>
            <a:ext cx="2303383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Huấn luyện ATLD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18304" y="6399490"/>
            <a:ext cx="6377583" cy="233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Tổ chức các khóa huấn luyện an toàn lao động định kỳ cho công nhân.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7388304" y="5877639"/>
            <a:ext cx="6670000" cy="901898"/>
          </a:xfrm>
          <a:prstGeom prst="roundRect">
            <a:avLst>
              <a:gd name="adj" fmla="val 2432"/>
            </a:avLst>
          </a:prstGeom>
          <a:solidFill>
            <a:srgbClr val="204C8E"/>
          </a:solidFill>
          <a:ln/>
        </p:spPr>
      </p:sp>
      <p:sp>
        <p:nvSpPr>
          <p:cNvPr id="9" name="Text 6"/>
          <p:cNvSpPr/>
          <p:nvPr/>
        </p:nvSpPr>
        <p:spPr>
          <a:xfrm>
            <a:off x="7534513" y="6023848"/>
            <a:ext cx="2303383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Bảo trì thiết bị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534513" y="6399490"/>
            <a:ext cx="6377583" cy="233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Thường xuyên kiểm tra và bảo dưỡng máy móc, thiết bị sản xuất.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72095" y="6925747"/>
            <a:ext cx="6670000" cy="901898"/>
          </a:xfrm>
          <a:prstGeom prst="roundRect">
            <a:avLst>
              <a:gd name="adj" fmla="val 2432"/>
            </a:avLst>
          </a:prstGeom>
          <a:solidFill>
            <a:srgbClr val="204C8E"/>
          </a:solidFill>
          <a:ln/>
        </p:spPr>
      </p:sp>
      <p:sp>
        <p:nvSpPr>
          <p:cNvPr id="12" name="Text 9"/>
          <p:cNvSpPr/>
          <p:nvPr/>
        </p:nvSpPr>
        <p:spPr>
          <a:xfrm>
            <a:off x="718304" y="7071955"/>
            <a:ext cx="2303383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Thiết bị bảo hộ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18304" y="7447598"/>
            <a:ext cx="6377583" cy="233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Cung cấp và đảm bảo sử dụng đúng các thiết bị bảo hộ cá nhân.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7388304" y="6925747"/>
            <a:ext cx="6670000" cy="901898"/>
          </a:xfrm>
          <a:prstGeom prst="roundRect">
            <a:avLst>
              <a:gd name="adj" fmla="val 2432"/>
            </a:avLst>
          </a:prstGeom>
          <a:solidFill>
            <a:srgbClr val="204C8E"/>
          </a:solidFill>
          <a:ln/>
        </p:spPr>
      </p:sp>
      <p:sp>
        <p:nvSpPr>
          <p:cNvPr id="15" name="Text 12"/>
          <p:cNvSpPr/>
          <p:nvPr/>
        </p:nvSpPr>
        <p:spPr>
          <a:xfrm>
            <a:off x="7534513" y="7071955"/>
            <a:ext cx="2303383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Môi trường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7534513" y="7447598"/>
            <a:ext cx="6377583" cy="233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Duy trì không gian làm việc sạch sẽ, thoáng mát và đủ ánh sáng.</a:t>
            </a:r>
            <a:endParaRPr lang="en-US" sz="1150" dirty="0"/>
          </a:p>
        </p:txBody>
      </p:sp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6C439B59-7A90-2B4A-E266-0987454DF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7103" y="7424391"/>
            <a:ext cx="2601773" cy="8052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9869" y="3328511"/>
            <a:ext cx="3901440" cy="3268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2469" y="726876"/>
            <a:ext cx="6793706" cy="658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Xử lý tình huống khẩn cấp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992029" y="1949529"/>
            <a:ext cx="22860" cy="5290066"/>
          </a:xfrm>
          <a:prstGeom prst="roundRect">
            <a:avLst>
              <a:gd name="adj" fmla="val 131708"/>
            </a:avLst>
          </a:prstGeom>
          <a:solidFill>
            <a:srgbClr val="D8D4D4"/>
          </a:solidFill>
          <a:ln/>
        </p:spPr>
      </p:sp>
      <p:sp>
        <p:nvSpPr>
          <p:cNvPr id="5" name="Shape 2"/>
          <p:cNvSpPr/>
          <p:nvPr/>
        </p:nvSpPr>
        <p:spPr>
          <a:xfrm>
            <a:off x="1206401" y="2389584"/>
            <a:ext cx="702469" cy="22860"/>
          </a:xfrm>
          <a:prstGeom prst="roundRect">
            <a:avLst>
              <a:gd name="adj" fmla="val 131708"/>
            </a:avLst>
          </a:prstGeom>
          <a:solidFill>
            <a:srgbClr val="3965A7"/>
          </a:solidFill>
          <a:ln/>
        </p:spPr>
      </p:sp>
      <p:sp>
        <p:nvSpPr>
          <p:cNvPr id="6" name="Shape 3"/>
          <p:cNvSpPr/>
          <p:nvPr/>
        </p:nvSpPr>
        <p:spPr>
          <a:xfrm>
            <a:off x="777657" y="2175272"/>
            <a:ext cx="451604" cy="451604"/>
          </a:xfrm>
          <a:prstGeom prst="roundRect">
            <a:avLst>
              <a:gd name="adj" fmla="val 6667"/>
            </a:avLst>
          </a:prstGeom>
          <a:solidFill>
            <a:srgbClr val="204C8E"/>
          </a:solidFill>
          <a:ln/>
        </p:spPr>
      </p:sp>
      <p:sp>
        <p:nvSpPr>
          <p:cNvPr id="7" name="Text 4"/>
          <p:cNvSpPr/>
          <p:nvPr/>
        </p:nvSpPr>
        <p:spPr>
          <a:xfrm>
            <a:off x="919222" y="2243018"/>
            <a:ext cx="168473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2107406" y="2150150"/>
            <a:ext cx="2634377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Dừng máy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2107406" y="2466321"/>
            <a:ext cx="6334125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Ngay lập tức dừng hoạt động của máy móc khi xảy ra tai nạn.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1206401" y="3762256"/>
            <a:ext cx="702469" cy="22860"/>
          </a:xfrm>
          <a:prstGeom prst="roundRect">
            <a:avLst>
              <a:gd name="adj" fmla="val 131708"/>
            </a:avLst>
          </a:prstGeom>
          <a:solidFill>
            <a:srgbClr val="3965A7"/>
          </a:solidFill>
          <a:ln/>
        </p:spPr>
      </p:sp>
      <p:sp>
        <p:nvSpPr>
          <p:cNvPr id="11" name="Shape 8"/>
          <p:cNvSpPr/>
          <p:nvPr/>
        </p:nvSpPr>
        <p:spPr>
          <a:xfrm>
            <a:off x="777657" y="3547943"/>
            <a:ext cx="451604" cy="451604"/>
          </a:xfrm>
          <a:prstGeom prst="roundRect">
            <a:avLst>
              <a:gd name="adj" fmla="val 6667"/>
            </a:avLst>
          </a:prstGeom>
          <a:solidFill>
            <a:srgbClr val="204C8E"/>
          </a:solidFill>
          <a:ln/>
        </p:spPr>
      </p:sp>
      <p:sp>
        <p:nvSpPr>
          <p:cNvPr id="12" name="Text 9"/>
          <p:cNvSpPr/>
          <p:nvPr/>
        </p:nvSpPr>
        <p:spPr>
          <a:xfrm>
            <a:off x="919222" y="3615690"/>
            <a:ext cx="168473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450" dirty="0"/>
          </a:p>
        </p:txBody>
      </p:sp>
      <p:sp>
        <p:nvSpPr>
          <p:cNvPr id="13" name="Text 10"/>
          <p:cNvSpPr/>
          <p:nvPr/>
        </p:nvSpPr>
        <p:spPr>
          <a:xfrm>
            <a:off x="2107406" y="3522821"/>
            <a:ext cx="2634377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Sơ cứu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2107406" y="3838992"/>
            <a:ext cx="6334125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Thực hiện sơ cứu ban đầu cho người bị nạn nếu cần thiết.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1206401" y="5134928"/>
            <a:ext cx="702469" cy="22860"/>
          </a:xfrm>
          <a:prstGeom prst="roundRect">
            <a:avLst>
              <a:gd name="adj" fmla="val 131708"/>
            </a:avLst>
          </a:prstGeom>
          <a:solidFill>
            <a:srgbClr val="3965A7"/>
          </a:solidFill>
          <a:ln/>
        </p:spPr>
      </p:sp>
      <p:sp>
        <p:nvSpPr>
          <p:cNvPr id="16" name="Shape 13"/>
          <p:cNvSpPr/>
          <p:nvPr/>
        </p:nvSpPr>
        <p:spPr>
          <a:xfrm>
            <a:off x="777657" y="4920615"/>
            <a:ext cx="451604" cy="451604"/>
          </a:xfrm>
          <a:prstGeom prst="roundRect">
            <a:avLst>
              <a:gd name="adj" fmla="val 6667"/>
            </a:avLst>
          </a:prstGeom>
          <a:solidFill>
            <a:srgbClr val="204C8E"/>
          </a:solidFill>
          <a:ln/>
        </p:spPr>
      </p:sp>
      <p:sp>
        <p:nvSpPr>
          <p:cNvPr id="17" name="Text 14"/>
          <p:cNvSpPr/>
          <p:nvPr/>
        </p:nvSpPr>
        <p:spPr>
          <a:xfrm>
            <a:off x="919222" y="4988362"/>
            <a:ext cx="168473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2107406" y="4895493"/>
            <a:ext cx="2634377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Gọi cấp cứu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2107406" y="5211664"/>
            <a:ext cx="6334125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Liên hệ dịch vụ y tế khẩn cấp nếu tình trạng nghiêm trọng.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1206401" y="6507599"/>
            <a:ext cx="702469" cy="22860"/>
          </a:xfrm>
          <a:prstGeom prst="roundRect">
            <a:avLst>
              <a:gd name="adj" fmla="val 131708"/>
            </a:avLst>
          </a:prstGeom>
          <a:solidFill>
            <a:srgbClr val="3965A7"/>
          </a:solidFill>
          <a:ln/>
        </p:spPr>
      </p:sp>
      <p:sp>
        <p:nvSpPr>
          <p:cNvPr id="21" name="Shape 18"/>
          <p:cNvSpPr/>
          <p:nvPr/>
        </p:nvSpPr>
        <p:spPr>
          <a:xfrm>
            <a:off x="777657" y="6293287"/>
            <a:ext cx="451604" cy="451604"/>
          </a:xfrm>
          <a:prstGeom prst="roundRect">
            <a:avLst>
              <a:gd name="adj" fmla="val 6667"/>
            </a:avLst>
          </a:prstGeom>
          <a:solidFill>
            <a:srgbClr val="204C8E"/>
          </a:solidFill>
          <a:ln/>
        </p:spPr>
      </p:sp>
      <p:sp>
        <p:nvSpPr>
          <p:cNvPr id="22" name="Text 19"/>
          <p:cNvSpPr/>
          <p:nvPr/>
        </p:nvSpPr>
        <p:spPr>
          <a:xfrm>
            <a:off x="919222" y="6361033"/>
            <a:ext cx="168473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2450" dirty="0"/>
          </a:p>
        </p:txBody>
      </p:sp>
      <p:sp>
        <p:nvSpPr>
          <p:cNvPr id="23" name="Text 20"/>
          <p:cNvSpPr/>
          <p:nvPr/>
        </p:nvSpPr>
        <p:spPr>
          <a:xfrm>
            <a:off x="2107406" y="6268164"/>
            <a:ext cx="2634377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Báo cáo</a:t>
            </a:r>
            <a:endParaRPr lang="en-US" sz="2050" dirty="0"/>
          </a:p>
        </p:txBody>
      </p:sp>
      <p:sp>
        <p:nvSpPr>
          <p:cNvPr id="24" name="Text 21"/>
          <p:cNvSpPr/>
          <p:nvPr/>
        </p:nvSpPr>
        <p:spPr>
          <a:xfrm>
            <a:off x="2107406" y="6584335"/>
            <a:ext cx="6334125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Thông báo cho quản lý và lập báo cáo chi tiết về sự cố.</a:t>
            </a:r>
            <a:endParaRPr lang="en-US" sz="1550" dirty="0"/>
          </a:p>
        </p:txBody>
      </p:sp>
      <p:pic>
        <p:nvPicPr>
          <p:cNvPr id="25" name="Image 0" descr="preencoded.png">
            <a:extLst>
              <a:ext uri="{FF2B5EF4-FFF2-40B4-BE49-F238E27FC236}">
                <a16:creationId xmlns:a16="http://schemas.microsoft.com/office/drawing/2014/main" id="{57AD9A9D-C36F-4288-1379-70C22C530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7103" y="7424391"/>
            <a:ext cx="2601773" cy="8052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21938"/>
            <a:ext cx="6480810" cy="809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350"/>
              </a:lnSpc>
              <a:buNone/>
            </a:pPr>
            <a:r>
              <a:rPr lang="en-US" sz="5100" b="1" dirty="0">
                <a:solidFill>
                  <a:srgbClr val="204C8E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TÀI LIỆU THAM KHẢO</a:t>
            </a:r>
            <a:endParaRPr lang="en-US" sz="5100" dirty="0">
              <a:solidFill>
                <a:srgbClr val="204C8E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64037" y="3110137"/>
            <a:ext cx="4931926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Bài kiểm tra ATLD nhóm 3</a:t>
            </a:r>
            <a:endParaRPr lang="en-US" sz="3050" dirty="0"/>
          </a:p>
        </p:txBody>
      </p:sp>
      <p:sp>
        <p:nvSpPr>
          <p:cNvPr id="4" name="Text 2"/>
          <p:cNvSpPr/>
          <p:nvPr/>
        </p:nvSpPr>
        <p:spPr>
          <a:xfrm>
            <a:off x="864037" y="3519436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204C8E"/>
                </a:solidFill>
                <a:latin typeface="DM Sans" pitchFamily="34" charset="0"/>
                <a:ea typeface="DM Sans" pitchFamily="34" charset="-122"/>
                <a:cs typeface="DM Sans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4358827"/>
            <a:ext cx="5752505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Bảng báo giá huấn luyện ATLD</a:t>
            </a:r>
            <a:endParaRPr lang="en-US" sz="3050" dirty="0"/>
          </a:p>
        </p:txBody>
      </p:sp>
      <p:sp>
        <p:nvSpPr>
          <p:cNvPr id="6" name="Text 4"/>
          <p:cNvSpPr/>
          <p:nvPr/>
        </p:nvSpPr>
        <p:spPr>
          <a:xfrm>
            <a:off x="864037" y="4838540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204C8E"/>
                </a:solidFill>
                <a:latin typeface="DM Sans" pitchFamily="34" charset="0"/>
                <a:ea typeface="DM Sans" pitchFamily="34" charset="-122"/>
                <a:cs typeface="DM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733523"/>
            <a:ext cx="4827627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Tải về tài liệu (download)</a:t>
            </a:r>
            <a:endParaRPr lang="en-US" sz="3050" dirty="0"/>
          </a:p>
        </p:txBody>
      </p:sp>
      <p:sp>
        <p:nvSpPr>
          <p:cNvPr id="8" name="Text 6"/>
          <p:cNvSpPr/>
          <p:nvPr/>
        </p:nvSpPr>
        <p:spPr>
          <a:xfrm>
            <a:off x="864037" y="6217563"/>
            <a:ext cx="669012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204C8E"/>
                </a:solidFill>
                <a:latin typeface="DM Sans" pitchFamily="34" charset="0"/>
                <a:ea typeface="DM Sans" pitchFamily="34" charset="-122"/>
                <a:cs typeface="DM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thẻ thông minh</a:t>
            </a:r>
            <a:endParaRPr lang="en-US" sz="1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997" y="3836789"/>
            <a:ext cx="5609868" cy="1736169"/>
          </a:xfrm>
          <a:prstGeom prst="rect">
            <a:avLst/>
          </a:prstGeom>
        </p:spPr>
      </p:pic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6F2CFFFC-8DB6-9B2B-108B-9C49E58E47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67103" y="7424391"/>
            <a:ext cx="2601773" cy="8052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829</Words>
  <Application>Microsoft Office PowerPoint</Application>
  <PresentationFormat>Custom</PresentationFormat>
  <Paragraphs>103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DM Sans</vt:lpstr>
      <vt:lpstr>DM Sans Bold</vt:lpstr>
      <vt:lpstr>Arial</vt:lpstr>
      <vt:lpstr>PT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2</cp:revision>
  <dcterms:created xsi:type="dcterms:W3CDTF">2024-11-15T07:11:58Z</dcterms:created>
  <dcterms:modified xsi:type="dcterms:W3CDTF">2024-11-15T07:19:41Z</dcterms:modified>
</cp:coreProperties>
</file>