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embeddedFont>
    <p:embeddedFont>
      <p:font typeface="DM Sans Bold" pitchFamily="2" charset="0"/>
      <p:bold r:id="rId13"/>
    </p:embeddedFont>
    <p:embeddedFont>
      <p:font typeface="PT Serif" panose="020A0603040505020204" pitchFamily="18" charset="0"/>
      <p:regular r:id="rId14"/>
      <p:bold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82" d="100"/>
          <a:sy n="82" d="100"/>
        </p:scale>
        <p:origin x="1050" y="4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9934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thiet-bi-do-luong/"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982277"/>
            <a:ext cx="4869061" cy="2800826"/>
          </a:xfrm>
          <a:prstGeom prst="rect">
            <a:avLst/>
          </a:prstGeom>
        </p:spPr>
      </p:pic>
      <p:sp>
        <p:nvSpPr>
          <p:cNvPr id="3" name="Text 0"/>
          <p:cNvSpPr/>
          <p:nvPr/>
        </p:nvSpPr>
        <p:spPr>
          <a:xfrm>
            <a:off x="5767755" y="1305282"/>
            <a:ext cx="7998610"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a:t>
            </a:r>
            <a:r>
              <a:rPr lang="en-US" sz="7000" b="1" dirty="0">
                <a:solidFill>
                  <a:srgbClr val="020202"/>
                </a:solidFill>
                <a:latin typeface="PT Serif" pitchFamily="34" charset="0"/>
                <a:ea typeface="PT Serif" pitchFamily="34" charset="-122"/>
                <a:cs typeface="PT Serif" pitchFamily="34" charset="-120"/>
              </a:rPr>
              <a:t>Thiết Bị Đo Lường</a:t>
            </a:r>
            <a:endParaRPr lang="en-US" sz="7000" b="1" dirty="0"/>
          </a:p>
        </p:txBody>
      </p:sp>
      <p:sp>
        <p:nvSpPr>
          <p:cNvPr id="4" name="Text 1"/>
          <p:cNvSpPr/>
          <p:nvPr/>
        </p:nvSpPr>
        <p:spPr>
          <a:xfrm>
            <a:off x="5767755" y="5029557"/>
            <a:ext cx="7998609"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Bài giảng này cung cấp thông tin về an toàn lao động trong ngành sản xuất Thiết Bị Đo Lường, bao gồm các nguy cơ tiềm ẩn, biện pháp phòng ngừa và xử lý tình huống khẩn cấp.</a:t>
            </a:r>
            <a:endParaRPr lang="en-US" sz="1900" dirty="0"/>
          </a:p>
        </p:txBody>
      </p:sp>
      <p:sp>
        <p:nvSpPr>
          <p:cNvPr id="5" name="Shape 2"/>
          <p:cNvSpPr/>
          <p:nvPr/>
        </p:nvSpPr>
        <p:spPr>
          <a:xfrm>
            <a:off x="63504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5719228" y="6526054"/>
            <a:ext cx="379690" cy="379690"/>
          </a:xfrm>
          <a:prstGeom prst="rect">
            <a:avLst/>
          </a:prstGeom>
        </p:spPr>
      </p:pic>
      <p:sp>
        <p:nvSpPr>
          <p:cNvPr id="7" name="Text 3"/>
          <p:cNvSpPr/>
          <p:nvPr/>
        </p:nvSpPr>
        <p:spPr>
          <a:xfrm>
            <a:off x="6547902" y="6510814"/>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Bold" pitchFamily="34" charset="0"/>
                <a:ea typeface="DM Sans Bold" pitchFamily="34" charset="-122"/>
                <a:cs typeface="DM Sans Bold" pitchFamily="34" charset="-120"/>
              </a:rPr>
              <a:t>Bản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quyền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thuộc</a:t>
            </a:r>
            <a:r>
              <a:rPr lang="en-US" sz="2400" b="1" dirty="0">
                <a:solidFill>
                  <a:srgbClr val="383838"/>
                </a:solidFill>
                <a:latin typeface="DM Sans Bold" pitchFamily="34"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8A5BB046-DDA0-0FB5-1BDE-54DD8167C94D}"/>
              </a:ext>
            </a:extLst>
          </p:cNvPr>
          <p:cNvPicPr>
            <a:picLocks noChangeAspect="1"/>
          </p:cNvPicPr>
          <p:nvPr/>
        </p:nvPicPr>
        <p:blipFill>
          <a:blip r:embed="rId5"/>
          <a:stretch>
            <a:fillRect/>
          </a:stretch>
        </p:blipFill>
        <p:spPr>
          <a:xfrm>
            <a:off x="11584909" y="7345952"/>
            <a:ext cx="2855222" cy="8836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940604" y="394643"/>
            <a:ext cx="3444379" cy="2756678"/>
          </a:xfrm>
          <a:prstGeom prst="rect">
            <a:avLst/>
          </a:prstGeom>
        </p:spPr>
      </p:pic>
      <p:sp>
        <p:nvSpPr>
          <p:cNvPr id="4" name="Text 0"/>
          <p:cNvSpPr/>
          <p:nvPr/>
        </p:nvSpPr>
        <p:spPr>
          <a:xfrm>
            <a:off x="860108" y="3236237"/>
            <a:ext cx="12910185" cy="1612583"/>
          </a:xfrm>
          <a:prstGeom prst="rect">
            <a:avLst/>
          </a:prstGeom>
          <a:noFill/>
          <a:ln/>
        </p:spPr>
        <p:txBody>
          <a:bodyPr wrap="square" lIns="0" tIns="0" rIns="0" bIns="0" rtlCol="0" anchor="t"/>
          <a:lstStyle/>
          <a:p>
            <a:pPr marL="0" indent="0" algn="ctr">
              <a:lnSpc>
                <a:spcPts val="6300"/>
              </a:lnSpc>
              <a:buNone/>
            </a:pPr>
            <a:r>
              <a:rPr lang="en-US" sz="5050" b="1" dirty="0">
                <a:solidFill>
                  <a:srgbClr val="020202"/>
                </a:solidFill>
                <a:latin typeface="PT Serif" pitchFamily="34" charset="0"/>
                <a:ea typeface="PT Serif" pitchFamily="34" charset="-122"/>
                <a:cs typeface="PT Serif" pitchFamily="34" charset="-120"/>
              </a:rPr>
              <a:t>Tình hình tai nạn lao động 6 </a:t>
            </a:r>
            <a:r>
              <a:rPr lang="en-US" sz="5050" b="1" dirty="0" err="1">
                <a:solidFill>
                  <a:srgbClr val="020202"/>
                </a:solidFill>
                <a:latin typeface="PT Serif" pitchFamily="34" charset="0"/>
                <a:ea typeface="PT Serif" pitchFamily="34" charset="-122"/>
                <a:cs typeface="PT Serif" pitchFamily="34" charset="-120"/>
              </a:rPr>
              <a:t>tháng</a:t>
            </a:r>
            <a:r>
              <a:rPr lang="en-US" sz="5050" b="1" dirty="0">
                <a:solidFill>
                  <a:srgbClr val="020202"/>
                </a:solidFill>
                <a:latin typeface="PT Serif" pitchFamily="34" charset="0"/>
                <a:ea typeface="PT Serif" pitchFamily="34" charset="-122"/>
                <a:cs typeface="PT Serif" pitchFamily="34" charset="-120"/>
              </a:rPr>
              <a:t> </a:t>
            </a:r>
          </a:p>
          <a:p>
            <a:pPr marL="0" indent="0" algn="ctr">
              <a:lnSpc>
                <a:spcPts val="6300"/>
              </a:lnSpc>
              <a:buNone/>
            </a:pPr>
            <a:r>
              <a:rPr lang="en-US" sz="5050" b="1" dirty="0" err="1">
                <a:solidFill>
                  <a:srgbClr val="020202"/>
                </a:solidFill>
                <a:latin typeface="PT Serif" pitchFamily="34" charset="0"/>
                <a:ea typeface="PT Serif" pitchFamily="34" charset="-122"/>
                <a:cs typeface="PT Serif" pitchFamily="34" charset="-120"/>
              </a:rPr>
              <a:t>đầu</a:t>
            </a:r>
            <a:r>
              <a:rPr lang="en-US" sz="5050" b="1" dirty="0">
                <a:solidFill>
                  <a:srgbClr val="020202"/>
                </a:solidFill>
                <a:latin typeface="PT Serif" pitchFamily="34" charset="0"/>
                <a:ea typeface="PT Serif" pitchFamily="34" charset="-122"/>
                <a:cs typeface="PT Serif" pitchFamily="34" charset="-120"/>
              </a:rPr>
              <a:t> năm 2024</a:t>
            </a:r>
            <a:endParaRPr lang="en-US" sz="5050" dirty="0"/>
          </a:p>
        </p:txBody>
      </p:sp>
      <p:sp>
        <p:nvSpPr>
          <p:cNvPr id="5" name="Shape 1"/>
          <p:cNvSpPr/>
          <p:nvPr/>
        </p:nvSpPr>
        <p:spPr>
          <a:xfrm>
            <a:off x="860108" y="5728811"/>
            <a:ext cx="4139565" cy="1828324"/>
          </a:xfrm>
          <a:prstGeom prst="roundRect">
            <a:avLst>
              <a:gd name="adj" fmla="val 2016"/>
            </a:avLst>
          </a:prstGeom>
          <a:solidFill>
            <a:srgbClr val="C0EFF1"/>
          </a:solidFill>
          <a:ln/>
        </p:spPr>
      </p:sp>
      <p:sp>
        <p:nvSpPr>
          <p:cNvPr id="6" name="Text 2"/>
          <p:cNvSpPr/>
          <p:nvPr/>
        </p:nvSpPr>
        <p:spPr>
          <a:xfrm>
            <a:off x="110585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PT Serif" pitchFamily="34" charset="0"/>
                <a:ea typeface="PT Serif" pitchFamily="34" charset="-122"/>
                <a:cs typeface="PT Serif" pitchFamily="34" charset="-120"/>
              </a:rPr>
              <a:t>Số vụ tai nạn</a:t>
            </a:r>
            <a:endParaRPr lang="en-US" sz="2500" dirty="0"/>
          </a:p>
        </p:txBody>
      </p:sp>
      <p:sp>
        <p:nvSpPr>
          <p:cNvPr id="7" name="Text 3"/>
          <p:cNvSpPr/>
          <p:nvPr/>
        </p:nvSpPr>
        <p:spPr>
          <a:xfrm>
            <a:off x="110585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000000"/>
                </a:solidFill>
                <a:latin typeface="DM Sans" pitchFamily="34" charset="0"/>
                <a:ea typeface="DM Sans" pitchFamily="34" charset="-122"/>
                <a:cs typeface="DM Sans" pitchFamily="34" charset="-120"/>
              </a:rPr>
              <a:t>3.201 vụ, giảm 7,09% so với cùng kỳ năm 2023.</a:t>
            </a:r>
            <a:endParaRPr lang="en-US" sz="1900" dirty="0"/>
          </a:p>
        </p:txBody>
      </p:sp>
      <p:sp>
        <p:nvSpPr>
          <p:cNvPr id="8" name="Shape 4"/>
          <p:cNvSpPr/>
          <p:nvPr/>
        </p:nvSpPr>
        <p:spPr>
          <a:xfrm>
            <a:off x="5245418" y="5728811"/>
            <a:ext cx="4139565" cy="1828324"/>
          </a:xfrm>
          <a:prstGeom prst="roundRect">
            <a:avLst>
              <a:gd name="adj" fmla="val 2016"/>
            </a:avLst>
          </a:prstGeom>
          <a:solidFill>
            <a:srgbClr val="C0EFF1"/>
          </a:solidFill>
          <a:ln/>
        </p:spPr>
      </p:sp>
      <p:sp>
        <p:nvSpPr>
          <p:cNvPr id="9" name="Text 5"/>
          <p:cNvSpPr/>
          <p:nvPr/>
        </p:nvSpPr>
        <p:spPr>
          <a:xfrm>
            <a:off x="549116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PT Serif" pitchFamily="34" charset="0"/>
                <a:ea typeface="PT Serif" pitchFamily="34" charset="-122"/>
                <a:cs typeface="PT Serif" pitchFamily="34" charset="-120"/>
              </a:rPr>
              <a:t>Số người bị nạn</a:t>
            </a:r>
            <a:endParaRPr lang="en-US" sz="2500" dirty="0"/>
          </a:p>
        </p:txBody>
      </p:sp>
      <p:sp>
        <p:nvSpPr>
          <p:cNvPr id="10" name="Text 6"/>
          <p:cNvSpPr/>
          <p:nvPr/>
        </p:nvSpPr>
        <p:spPr>
          <a:xfrm>
            <a:off x="549116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000000"/>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1" name="Shape 7"/>
          <p:cNvSpPr/>
          <p:nvPr/>
        </p:nvSpPr>
        <p:spPr>
          <a:xfrm>
            <a:off x="9630728" y="5728811"/>
            <a:ext cx="4139565" cy="1828324"/>
          </a:xfrm>
          <a:prstGeom prst="roundRect">
            <a:avLst>
              <a:gd name="adj" fmla="val 2016"/>
            </a:avLst>
          </a:prstGeom>
          <a:solidFill>
            <a:srgbClr val="C0EFF1"/>
          </a:solidFill>
          <a:ln/>
        </p:spPr>
      </p:sp>
      <p:sp>
        <p:nvSpPr>
          <p:cNvPr id="12" name="Text 8"/>
          <p:cNvSpPr/>
          <p:nvPr/>
        </p:nvSpPr>
        <p:spPr>
          <a:xfrm>
            <a:off x="987647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000000"/>
                </a:solidFill>
                <a:latin typeface="PT Serif" pitchFamily="34" charset="0"/>
                <a:ea typeface="PT Serif" pitchFamily="34" charset="-122"/>
                <a:cs typeface="PT Serif" pitchFamily="34" charset="-120"/>
              </a:rPr>
              <a:t>Số người chết</a:t>
            </a:r>
            <a:endParaRPr lang="en-US" sz="2500" dirty="0"/>
          </a:p>
        </p:txBody>
      </p:sp>
      <p:sp>
        <p:nvSpPr>
          <p:cNvPr id="13" name="Text 9"/>
          <p:cNvSpPr/>
          <p:nvPr/>
        </p:nvSpPr>
        <p:spPr>
          <a:xfrm>
            <a:off x="987647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000000"/>
                </a:solidFill>
                <a:latin typeface="DM Sans" pitchFamily="34" charset="0"/>
                <a:ea typeface="DM Sans" pitchFamily="34" charset="-122"/>
                <a:cs typeface="DM Sans" pitchFamily="34" charset="-120"/>
              </a:rPr>
              <a:t>346 người, giảm 1,98% so với cùng kỳ năm 2023.</a:t>
            </a:r>
            <a:endParaRPr lang="en-US" sz="1900" dirty="0"/>
          </a:p>
        </p:txBody>
      </p:sp>
      <p:pic>
        <p:nvPicPr>
          <p:cNvPr id="14" name="Image 0" descr="preencoded.png">
            <a:extLst>
              <a:ext uri="{FF2B5EF4-FFF2-40B4-BE49-F238E27FC236}">
                <a16:creationId xmlns:a16="http://schemas.microsoft.com/office/drawing/2014/main" id="{52DC776B-3D68-6C6A-6C0E-45088F5FBD73}"/>
              </a:ext>
            </a:extLst>
          </p:cNvPr>
          <p:cNvPicPr>
            <a:picLocks noChangeAspect="1"/>
          </p:cNvPicPr>
          <p:nvPr/>
        </p:nvPicPr>
        <p:blipFill>
          <a:blip r:embed="rId4"/>
          <a:stretch>
            <a:fillRect/>
          </a:stretch>
        </p:blipFill>
        <p:spPr>
          <a:xfrm>
            <a:off x="11584909" y="7345952"/>
            <a:ext cx="2855222" cy="88364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225653" y="339447"/>
            <a:ext cx="4179094" cy="405051"/>
          </a:xfrm>
          <a:prstGeom prst="rect">
            <a:avLst/>
          </a:prstGeom>
          <a:noFill/>
          <a:ln/>
        </p:spPr>
        <p:txBody>
          <a:bodyPr wrap="none" lIns="0" tIns="0" rIns="0" bIns="0" rtlCol="0" anchor="t"/>
          <a:lstStyle/>
          <a:p>
            <a:pPr marL="0" indent="0" algn="ctr">
              <a:lnSpc>
                <a:spcPts val="3150"/>
              </a:lnSpc>
              <a:buNone/>
            </a:pPr>
            <a:r>
              <a:rPr lang="en-US" sz="3200" b="1" dirty="0">
                <a:solidFill>
                  <a:srgbClr val="020202"/>
                </a:solidFill>
                <a:latin typeface="PT Serif" pitchFamily="34" charset="0"/>
                <a:ea typeface="PT Serif" pitchFamily="34" charset="-122"/>
                <a:cs typeface="PT Serif" pitchFamily="34" charset="-120"/>
              </a:rPr>
              <a:t>Một số vụ tai nạn lao động</a:t>
            </a:r>
            <a:endParaRPr lang="en-US" sz="3200" dirty="0"/>
          </a:p>
        </p:txBody>
      </p:sp>
      <p:pic>
        <p:nvPicPr>
          <p:cNvPr id="3" name="Image 0" descr="preencoded.png"/>
          <p:cNvPicPr>
            <a:picLocks noChangeAspect="1"/>
          </p:cNvPicPr>
          <p:nvPr/>
        </p:nvPicPr>
        <p:blipFill>
          <a:blip r:embed="rId3"/>
          <a:stretch>
            <a:fillRect/>
          </a:stretch>
        </p:blipFill>
        <p:spPr>
          <a:xfrm>
            <a:off x="5863348" y="972119"/>
            <a:ext cx="2998593" cy="2244089"/>
          </a:xfrm>
          <a:prstGeom prst="rect">
            <a:avLst/>
          </a:prstGeom>
        </p:spPr>
      </p:pic>
      <p:pic>
        <p:nvPicPr>
          <p:cNvPr id="4" name="Image 1" descr="preencoded.png"/>
          <p:cNvPicPr>
            <a:picLocks noChangeAspect="1"/>
          </p:cNvPicPr>
          <p:nvPr/>
        </p:nvPicPr>
        <p:blipFill>
          <a:blip r:embed="rId4"/>
          <a:stretch>
            <a:fillRect/>
          </a:stretch>
        </p:blipFill>
        <p:spPr>
          <a:xfrm>
            <a:off x="572096" y="3727688"/>
            <a:ext cx="308610" cy="308610"/>
          </a:xfrm>
          <a:prstGeom prst="rect">
            <a:avLst/>
          </a:prstGeom>
        </p:spPr>
      </p:pic>
      <p:sp>
        <p:nvSpPr>
          <p:cNvPr id="5" name="Text 1"/>
          <p:cNvSpPr/>
          <p:nvPr/>
        </p:nvSpPr>
        <p:spPr>
          <a:xfrm>
            <a:off x="1054416" y="3726379"/>
            <a:ext cx="13486209" cy="405051"/>
          </a:xfrm>
          <a:prstGeom prst="rect">
            <a:avLst/>
          </a:prstGeom>
          <a:noFill/>
          <a:ln/>
        </p:spPr>
        <p:txBody>
          <a:bodyPr wrap="square" lIns="0" tIns="0" rIns="0" bIns="0" rtlCol="0" anchor="t"/>
          <a:lstStyle/>
          <a:p>
            <a:pPr marL="0" indent="0" algn="l">
              <a:lnSpc>
                <a:spcPts val="1550"/>
              </a:lnSpc>
              <a:buNone/>
            </a:pPr>
            <a:r>
              <a:rPr lang="en-US" sz="1600" b="1" dirty="0">
                <a:solidFill>
                  <a:srgbClr val="383838"/>
                </a:solidFill>
                <a:latin typeface="PT Serif" pitchFamily="34" charset="0"/>
                <a:ea typeface="PT Serif" pitchFamily="34" charset="-122"/>
                <a:cs typeface="PT Serif" pitchFamily="34" charset="-120"/>
              </a:rPr>
              <a:t>Tai nạn do tiếp xúc với điện</a:t>
            </a:r>
            <a:r>
              <a:rPr lang="en-US" sz="1600" dirty="0">
                <a:solidFill>
                  <a:srgbClr val="383838"/>
                </a:solidFill>
                <a:latin typeface="PT Serif" pitchFamily="34" charset="0"/>
                <a:ea typeface="PT Serif" pitchFamily="34" charset="-122"/>
                <a:cs typeface="PT Serif" pitchFamily="34" charset="-120"/>
              </a:rPr>
              <a:t>: </a:t>
            </a:r>
          </a:p>
          <a:p>
            <a:pPr marL="0" indent="0" algn="l">
              <a:lnSpc>
                <a:spcPts val="1550"/>
              </a:lnSpc>
              <a:buNone/>
            </a:pPr>
            <a:r>
              <a:rPr lang="en-US" sz="1250" dirty="0" err="1">
                <a:solidFill>
                  <a:srgbClr val="383838"/>
                </a:solidFill>
                <a:latin typeface="PT Serif" pitchFamily="34" charset="0"/>
                <a:ea typeface="PT Serif" pitchFamily="34" charset="-122"/>
                <a:cs typeface="PT Serif" pitchFamily="34" charset="-120"/>
              </a:rPr>
              <a:t>Máy</a:t>
            </a:r>
            <a:r>
              <a:rPr lang="en-US" sz="1250" dirty="0">
                <a:solidFill>
                  <a:srgbClr val="383838"/>
                </a:solidFill>
                <a:latin typeface="PT Serif" pitchFamily="34" charset="0"/>
                <a:ea typeface="PT Serif" pitchFamily="34" charset="-122"/>
                <a:cs typeface="PT Serif" pitchFamily="34" charset="-120"/>
              </a:rPr>
              <a:t> tắm nước nóng thường hoạt động với điện áp cao. Nếu hệ thống điện không được bảo trì đúng cách hoặc bị hỏng, công nhân có thể bị điện giật nghiêm trọng.</a:t>
            </a:r>
            <a:endParaRPr lang="en-US" sz="1250" dirty="0"/>
          </a:p>
        </p:txBody>
      </p:sp>
      <p:pic>
        <p:nvPicPr>
          <p:cNvPr id="6" name="Image 2" descr="preencoded.png"/>
          <p:cNvPicPr>
            <a:picLocks noChangeAspect="1"/>
          </p:cNvPicPr>
          <p:nvPr/>
        </p:nvPicPr>
        <p:blipFill>
          <a:blip r:embed="rId5"/>
          <a:stretch>
            <a:fillRect/>
          </a:stretch>
        </p:blipFill>
        <p:spPr>
          <a:xfrm>
            <a:off x="572095" y="4543089"/>
            <a:ext cx="308610" cy="308610"/>
          </a:xfrm>
          <a:prstGeom prst="rect">
            <a:avLst/>
          </a:prstGeom>
        </p:spPr>
      </p:pic>
      <p:sp>
        <p:nvSpPr>
          <p:cNvPr id="7" name="Text 2"/>
          <p:cNvSpPr/>
          <p:nvPr/>
        </p:nvSpPr>
        <p:spPr>
          <a:xfrm>
            <a:off x="1054416" y="4562545"/>
            <a:ext cx="12616458" cy="202525"/>
          </a:xfrm>
          <a:prstGeom prst="rect">
            <a:avLst/>
          </a:prstGeom>
          <a:noFill/>
          <a:ln/>
        </p:spPr>
        <p:txBody>
          <a:bodyPr wrap="none" lIns="0" tIns="0" rIns="0" bIns="0" rtlCol="0" anchor="t"/>
          <a:lstStyle/>
          <a:p>
            <a:pPr marL="0" indent="0" algn="l">
              <a:lnSpc>
                <a:spcPts val="1550"/>
              </a:lnSpc>
              <a:buNone/>
            </a:pPr>
            <a:r>
              <a:rPr lang="en-US" sz="1600" b="1" dirty="0">
                <a:solidFill>
                  <a:srgbClr val="383838"/>
                </a:solidFill>
                <a:latin typeface="PT Serif" pitchFamily="34" charset="0"/>
                <a:ea typeface="PT Serif" pitchFamily="34" charset="-122"/>
                <a:cs typeface="PT Serif" pitchFamily="34" charset="-120"/>
              </a:rPr>
              <a:t>Chấn thương do máy móc</a:t>
            </a:r>
            <a:r>
              <a:rPr lang="en-US" sz="1600" dirty="0">
                <a:solidFill>
                  <a:srgbClr val="383838"/>
                </a:solidFill>
                <a:latin typeface="PT Serif" pitchFamily="34" charset="0"/>
                <a:ea typeface="PT Serif" pitchFamily="34" charset="-122"/>
                <a:cs typeface="PT Serif" pitchFamily="34" charset="-120"/>
              </a:rPr>
              <a:t>: </a:t>
            </a:r>
          </a:p>
          <a:p>
            <a:pPr marL="0" indent="0" algn="l">
              <a:lnSpc>
                <a:spcPts val="1550"/>
              </a:lnSpc>
              <a:buNone/>
            </a:pPr>
            <a:r>
              <a:rPr lang="en-US" sz="1250" dirty="0" err="1">
                <a:solidFill>
                  <a:srgbClr val="383838"/>
                </a:solidFill>
                <a:latin typeface="PT Serif" pitchFamily="34" charset="0"/>
                <a:ea typeface="PT Serif" pitchFamily="34" charset="-122"/>
                <a:cs typeface="PT Serif" pitchFamily="34" charset="-120"/>
              </a:rPr>
              <a:t>Các</a:t>
            </a:r>
            <a:r>
              <a:rPr lang="en-US" sz="1250" dirty="0">
                <a:solidFill>
                  <a:srgbClr val="383838"/>
                </a:solidFill>
                <a:latin typeface="PT Serif" pitchFamily="34" charset="0"/>
                <a:ea typeface="PT Serif" pitchFamily="34" charset="-122"/>
                <a:cs typeface="PT Serif" pitchFamily="34" charset="-120"/>
              </a:rPr>
              <a:t> thiết bị sản xuất, như máy cắt và máy hàn, nếu không được vận hành đúng cách, có thể gây ra chấn thương nghiêm trọng, như cắt hoặc bỏng.</a:t>
            </a:r>
            <a:endParaRPr lang="en-US" sz="1250" dirty="0"/>
          </a:p>
        </p:txBody>
      </p:sp>
      <p:pic>
        <p:nvPicPr>
          <p:cNvPr id="8" name="Image 3" descr="preencoded.png"/>
          <p:cNvPicPr>
            <a:picLocks noChangeAspect="1"/>
          </p:cNvPicPr>
          <p:nvPr/>
        </p:nvPicPr>
        <p:blipFill>
          <a:blip r:embed="rId6"/>
          <a:stretch>
            <a:fillRect/>
          </a:stretch>
        </p:blipFill>
        <p:spPr>
          <a:xfrm>
            <a:off x="572095" y="5304089"/>
            <a:ext cx="308610" cy="308610"/>
          </a:xfrm>
          <a:prstGeom prst="rect">
            <a:avLst/>
          </a:prstGeom>
        </p:spPr>
      </p:pic>
      <p:sp>
        <p:nvSpPr>
          <p:cNvPr id="9" name="Text 3"/>
          <p:cNvSpPr/>
          <p:nvPr/>
        </p:nvSpPr>
        <p:spPr>
          <a:xfrm>
            <a:off x="1054416" y="5285854"/>
            <a:ext cx="13486209" cy="405051"/>
          </a:xfrm>
          <a:prstGeom prst="rect">
            <a:avLst/>
          </a:prstGeom>
          <a:noFill/>
          <a:ln/>
        </p:spPr>
        <p:txBody>
          <a:bodyPr wrap="square" lIns="0" tIns="0" rIns="0" bIns="0" rtlCol="0" anchor="t"/>
          <a:lstStyle/>
          <a:p>
            <a:pPr marL="0" indent="0" algn="l">
              <a:lnSpc>
                <a:spcPts val="1550"/>
              </a:lnSpc>
              <a:buNone/>
            </a:pPr>
            <a:r>
              <a:rPr lang="en-US" sz="1600" b="1" dirty="0">
                <a:solidFill>
                  <a:srgbClr val="383838"/>
                </a:solidFill>
                <a:latin typeface="PT Serif" pitchFamily="34" charset="0"/>
                <a:ea typeface="PT Serif" pitchFamily="34" charset="-122"/>
                <a:cs typeface="PT Serif" pitchFamily="34" charset="-120"/>
              </a:rPr>
              <a:t>Rủi ro từ các hóa chất</a:t>
            </a:r>
            <a:r>
              <a:rPr lang="en-US" sz="1600" dirty="0">
                <a:solidFill>
                  <a:srgbClr val="383838"/>
                </a:solidFill>
                <a:latin typeface="PT Serif" pitchFamily="34" charset="0"/>
                <a:ea typeface="PT Serif" pitchFamily="34" charset="-122"/>
                <a:cs typeface="PT Serif" pitchFamily="34" charset="-120"/>
              </a:rPr>
              <a:t>: </a:t>
            </a:r>
          </a:p>
          <a:p>
            <a:pPr marL="0" indent="0" algn="l">
              <a:lnSpc>
                <a:spcPts val="1550"/>
              </a:lnSpc>
              <a:buNone/>
            </a:pPr>
            <a:r>
              <a:rPr lang="en-US" sz="1250" dirty="0" err="1">
                <a:solidFill>
                  <a:srgbClr val="383838"/>
                </a:solidFill>
                <a:latin typeface="PT Serif" pitchFamily="34" charset="0"/>
                <a:ea typeface="PT Serif" pitchFamily="34" charset="-122"/>
                <a:cs typeface="PT Serif" pitchFamily="34" charset="-120"/>
              </a:rPr>
              <a:t>Quá</a:t>
            </a:r>
            <a:r>
              <a:rPr lang="en-US" sz="1250" dirty="0">
                <a:solidFill>
                  <a:srgbClr val="383838"/>
                </a:solidFill>
                <a:latin typeface="PT Serif" pitchFamily="34" charset="0"/>
                <a:ea typeface="PT Serif" pitchFamily="34" charset="-122"/>
                <a:cs typeface="PT Serif" pitchFamily="34" charset="-120"/>
              </a:rPr>
              <a:t> trình sản xuất có thể sử dụng hóa chất để làm sạch hoặc xử lý bề mặt. Nếu không tuân thủ quy định về an toàn hóa chất, công nhân có thể bị phơi nhiễm và gặp vấn đề về sức khỏe.</a:t>
            </a:r>
            <a:endParaRPr lang="en-US" sz="1250" dirty="0"/>
          </a:p>
        </p:txBody>
      </p:sp>
      <p:pic>
        <p:nvPicPr>
          <p:cNvPr id="10" name="Image 4" descr="preencoded.png"/>
          <p:cNvPicPr>
            <a:picLocks noChangeAspect="1"/>
          </p:cNvPicPr>
          <p:nvPr/>
        </p:nvPicPr>
        <p:blipFill>
          <a:blip r:embed="rId7"/>
          <a:stretch>
            <a:fillRect/>
          </a:stretch>
        </p:blipFill>
        <p:spPr>
          <a:xfrm>
            <a:off x="572095" y="6168308"/>
            <a:ext cx="308610" cy="308610"/>
          </a:xfrm>
          <a:prstGeom prst="rect">
            <a:avLst/>
          </a:prstGeom>
        </p:spPr>
      </p:pic>
      <p:sp>
        <p:nvSpPr>
          <p:cNvPr id="11" name="Text 4"/>
          <p:cNvSpPr/>
          <p:nvPr/>
        </p:nvSpPr>
        <p:spPr>
          <a:xfrm>
            <a:off x="1054416" y="6204304"/>
            <a:ext cx="11855768" cy="202525"/>
          </a:xfrm>
          <a:prstGeom prst="rect">
            <a:avLst/>
          </a:prstGeom>
          <a:noFill/>
          <a:ln/>
        </p:spPr>
        <p:txBody>
          <a:bodyPr wrap="none" lIns="0" tIns="0" rIns="0" bIns="0" rtlCol="0" anchor="t"/>
          <a:lstStyle/>
          <a:p>
            <a:pPr marL="0" indent="0" algn="l">
              <a:lnSpc>
                <a:spcPts val="1550"/>
              </a:lnSpc>
              <a:buNone/>
            </a:pPr>
            <a:r>
              <a:rPr lang="en-US" sz="1600" b="1" dirty="0">
                <a:solidFill>
                  <a:srgbClr val="383838"/>
                </a:solidFill>
                <a:latin typeface="PT Serif" pitchFamily="34" charset="0"/>
                <a:ea typeface="PT Serif" pitchFamily="34" charset="-122"/>
                <a:cs typeface="PT Serif" pitchFamily="34" charset="-120"/>
              </a:rPr>
              <a:t>Nguy cơ do thiếu bảo hộ</a:t>
            </a:r>
            <a:r>
              <a:rPr lang="en-US" sz="1600" dirty="0">
                <a:solidFill>
                  <a:srgbClr val="383838"/>
                </a:solidFill>
                <a:latin typeface="PT Serif" pitchFamily="34" charset="0"/>
                <a:ea typeface="PT Serif" pitchFamily="34" charset="-122"/>
                <a:cs typeface="PT Serif" pitchFamily="34" charset="-120"/>
              </a:rPr>
              <a:t>: </a:t>
            </a:r>
          </a:p>
          <a:p>
            <a:pPr marL="0" indent="0" algn="l">
              <a:lnSpc>
                <a:spcPts val="1550"/>
              </a:lnSpc>
              <a:buNone/>
            </a:pPr>
            <a:r>
              <a:rPr lang="en-US" sz="1250" dirty="0" err="1">
                <a:solidFill>
                  <a:srgbClr val="383838"/>
                </a:solidFill>
                <a:latin typeface="PT Serif" pitchFamily="34" charset="0"/>
                <a:ea typeface="PT Serif" pitchFamily="34" charset="-122"/>
                <a:cs typeface="PT Serif" pitchFamily="34" charset="-120"/>
              </a:rPr>
              <a:t>Thiếu</a:t>
            </a:r>
            <a:r>
              <a:rPr lang="en-US" sz="1250" dirty="0">
                <a:solidFill>
                  <a:srgbClr val="383838"/>
                </a:solidFill>
                <a:latin typeface="PT Serif" pitchFamily="34" charset="0"/>
                <a:ea typeface="PT Serif" pitchFamily="34" charset="-122"/>
                <a:cs typeface="PT Serif" pitchFamily="34" charset="-120"/>
              </a:rPr>
              <a:t> các thiết bị bảo hộ cá nhân như găng tay, kính bảo hộ hoặc mặt nạ, có thể làm tăng nguy cơ chấn thương trong quá trình làm việc.</a:t>
            </a:r>
            <a:endParaRPr lang="en-US" sz="1250" dirty="0"/>
          </a:p>
        </p:txBody>
      </p:sp>
      <p:pic>
        <p:nvPicPr>
          <p:cNvPr id="12" name="Image 5" descr="preencoded.png"/>
          <p:cNvPicPr>
            <a:picLocks noChangeAspect="1"/>
          </p:cNvPicPr>
          <p:nvPr/>
        </p:nvPicPr>
        <p:blipFill>
          <a:blip r:embed="rId8"/>
          <a:stretch>
            <a:fillRect/>
          </a:stretch>
        </p:blipFill>
        <p:spPr>
          <a:xfrm>
            <a:off x="572095" y="9928741"/>
            <a:ext cx="308610" cy="308610"/>
          </a:xfrm>
          <a:prstGeom prst="rect">
            <a:avLst/>
          </a:prstGeom>
        </p:spPr>
      </p:pic>
      <p:sp>
        <p:nvSpPr>
          <p:cNvPr id="13" name="Text 5"/>
          <p:cNvSpPr/>
          <p:nvPr/>
        </p:nvSpPr>
        <p:spPr>
          <a:xfrm>
            <a:off x="1144192" y="7086757"/>
            <a:ext cx="13486209" cy="405051"/>
          </a:xfrm>
          <a:prstGeom prst="rect">
            <a:avLst/>
          </a:prstGeom>
          <a:noFill/>
          <a:ln/>
        </p:spPr>
        <p:txBody>
          <a:bodyPr wrap="square" lIns="0" tIns="0" rIns="0" bIns="0" rtlCol="0" anchor="t"/>
          <a:lstStyle/>
          <a:p>
            <a:pPr marL="0" indent="0" algn="l">
              <a:lnSpc>
                <a:spcPts val="1550"/>
              </a:lnSpc>
              <a:buNone/>
            </a:pPr>
            <a:r>
              <a:rPr lang="en-US" sz="1600" b="1" dirty="0">
                <a:solidFill>
                  <a:srgbClr val="383838"/>
                </a:solidFill>
                <a:latin typeface="PT Serif" pitchFamily="34" charset="0"/>
                <a:ea typeface="PT Serif" pitchFamily="34" charset="-122"/>
                <a:cs typeface="PT Serif" pitchFamily="34" charset="-120"/>
              </a:rPr>
              <a:t>Tai nạn do lỗi thiết kế hoặc bảo trì</a:t>
            </a:r>
            <a:r>
              <a:rPr lang="en-US" sz="1600" dirty="0">
                <a:solidFill>
                  <a:srgbClr val="383838"/>
                </a:solidFill>
                <a:latin typeface="PT Serif" pitchFamily="34" charset="0"/>
                <a:ea typeface="PT Serif" pitchFamily="34" charset="-122"/>
                <a:cs typeface="PT Serif" pitchFamily="34" charset="-120"/>
              </a:rPr>
              <a:t>: </a:t>
            </a:r>
          </a:p>
          <a:p>
            <a:pPr marL="0" indent="0" algn="l">
              <a:lnSpc>
                <a:spcPts val="1550"/>
              </a:lnSpc>
              <a:buNone/>
            </a:pPr>
            <a:r>
              <a:rPr lang="en-US" sz="1250" dirty="0" err="1">
                <a:solidFill>
                  <a:srgbClr val="383838"/>
                </a:solidFill>
                <a:latin typeface="PT Serif" pitchFamily="34" charset="0"/>
                <a:ea typeface="PT Serif" pitchFamily="34" charset="-122"/>
                <a:cs typeface="PT Serif" pitchFamily="34" charset="-120"/>
              </a:rPr>
              <a:t>Máy</a:t>
            </a:r>
            <a:r>
              <a:rPr lang="en-US" sz="1250" dirty="0">
                <a:solidFill>
                  <a:srgbClr val="383838"/>
                </a:solidFill>
                <a:latin typeface="PT Serif" pitchFamily="34" charset="0"/>
                <a:ea typeface="PT Serif" pitchFamily="34" charset="-122"/>
                <a:cs typeface="PT Serif" pitchFamily="34" charset="-120"/>
              </a:rPr>
              <a:t> móc và thiết bị sản xuất cần được thiết kế và bảo trì đúng cách. Sự cố do lỗi thiết kế hoặc bảo trì kém có thể dẫn đến sự cố nghiêm trọng, gây nguy hiểm cho công nhân.</a:t>
            </a:r>
            <a:endParaRPr lang="en-US" sz="1250" dirty="0"/>
          </a:p>
        </p:txBody>
      </p:sp>
      <p:pic>
        <p:nvPicPr>
          <p:cNvPr id="14" name="Image 0" descr="preencoded.png">
            <a:extLst>
              <a:ext uri="{FF2B5EF4-FFF2-40B4-BE49-F238E27FC236}">
                <a16:creationId xmlns:a16="http://schemas.microsoft.com/office/drawing/2014/main" id="{1B302E8D-3EC6-3545-0D9E-E1BBFC52B1B1}"/>
              </a:ext>
            </a:extLst>
          </p:cNvPr>
          <p:cNvPicPr>
            <a:picLocks noChangeAspect="1"/>
          </p:cNvPicPr>
          <p:nvPr/>
        </p:nvPicPr>
        <p:blipFill>
          <a:blip r:embed="rId9"/>
          <a:stretch>
            <a:fillRect/>
          </a:stretch>
        </p:blipFill>
        <p:spPr>
          <a:xfrm>
            <a:off x="11584909" y="7345952"/>
            <a:ext cx="2855222" cy="883648"/>
          </a:xfrm>
          <a:prstGeom prst="rect">
            <a:avLst/>
          </a:prstGeom>
        </p:spPr>
      </p:pic>
      <p:pic>
        <p:nvPicPr>
          <p:cNvPr id="16" name="Picture 15">
            <a:extLst>
              <a:ext uri="{FF2B5EF4-FFF2-40B4-BE49-F238E27FC236}">
                <a16:creationId xmlns:a16="http://schemas.microsoft.com/office/drawing/2014/main" id="{AC5BD349-210A-7D14-DE6D-1F2BFA180C22}"/>
              </a:ext>
            </a:extLst>
          </p:cNvPr>
          <p:cNvPicPr>
            <a:picLocks noChangeAspect="1"/>
          </p:cNvPicPr>
          <p:nvPr/>
        </p:nvPicPr>
        <p:blipFill>
          <a:blip r:embed="rId10"/>
          <a:srcRect r="25875"/>
          <a:stretch/>
        </p:blipFill>
        <p:spPr>
          <a:xfrm>
            <a:off x="376862" y="6920228"/>
            <a:ext cx="699076" cy="60015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256127" y="493290"/>
            <a:ext cx="6118146" cy="405051"/>
          </a:xfrm>
          <a:prstGeom prst="rect">
            <a:avLst/>
          </a:prstGeom>
          <a:noFill/>
          <a:ln/>
        </p:spPr>
        <p:txBody>
          <a:bodyPr wrap="none" lIns="0" tIns="0" rIns="0" bIns="0" rtlCol="0" anchor="t"/>
          <a:lstStyle/>
          <a:p>
            <a:pPr marL="0" indent="0" algn="ctr">
              <a:lnSpc>
                <a:spcPts val="3150"/>
              </a:lnSpc>
              <a:buNone/>
            </a:pPr>
            <a:r>
              <a:rPr lang="en-US" sz="3200" b="1" dirty="0">
                <a:solidFill>
                  <a:srgbClr val="020202"/>
                </a:solidFill>
                <a:latin typeface="PT Serif" pitchFamily="34" charset="0"/>
                <a:ea typeface="PT Serif" pitchFamily="34" charset="-122"/>
                <a:cs typeface="PT Serif" pitchFamily="34" charset="-120"/>
              </a:rPr>
              <a:t>Các công đoạn sản xuất trong nhà máy </a:t>
            </a:r>
            <a:endParaRPr lang="en-US" sz="3200" dirty="0"/>
          </a:p>
        </p:txBody>
      </p:sp>
      <p:pic>
        <p:nvPicPr>
          <p:cNvPr id="3" name="Image 0" descr="preencoded.png"/>
          <p:cNvPicPr>
            <a:picLocks noChangeAspect="1"/>
          </p:cNvPicPr>
          <p:nvPr/>
        </p:nvPicPr>
        <p:blipFill>
          <a:blip r:embed="rId3"/>
          <a:stretch>
            <a:fillRect/>
          </a:stretch>
        </p:blipFill>
        <p:spPr>
          <a:xfrm>
            <a:off x="10245290" y="2851938"/>
            <a:ext cx="5155131" cy="5155131"/>
          </a:xfrm>
          <a:prstGeom prst="rect">
            <a:avLst/>
          </a:prstGeom>
        </p:spPr>
      </p:pic>
      <p:sp>
        <p:nvSpPr>
          <p:cNvPr id="4" name="Shape 1"/>
          <p:cNvSpPr/>
          <p:nvPr/>
        </p:nvSpPr>
        <p:spPr>
          <a:xfrm>
            <a:off x="705501" y="1010653"/>
            <a:ext cx="45719" cy="6436894"/>
          </a:xfrm>
          <a:prstGeom prst="roundRect">
            <a:avLst>
              <a:gd name="adj" fmla="val 121500"/>
            </a:avLst>
          </a:prstGeom>
          <a:solidFill>
            <a:srgbClr val="D8D4D4"/>
          </a:solidFill>
          <a:ln/>
        </p:spPr>
      </p:sp>
      <p:sp>
        <p:nvSpPr>
          <p:cNvPr id="5" name="Shape 2"/>
          <p:cNvSpPr/>
          <p:nvPr/>
        </p:nvSpPr>
        <p:spPr>
          <a:xfrm>
            <a:off x="573310" y="1530169"/>
            <a:ext cx="376946" cy="433625"/>
          </a:xfrm>
          <a:prstGeom prst="roundRect">
            <a:avLst>
              <a:gd name="adj" fmla="val 6669"/>
            </a:avLst>
          </a:prstGeom>
          <a:solidFill>
            <a:srgbClr val="C0EFF1"/>
          </a:solidFill>
          <a:ln/>
        </p:spPr>
      </p:sp>
      <p:sp>
        <p:nvSpPr>
          <p:cNvPr id="6" name="Text 3"/>
          <p:cNvSpPr/>
          <p:nvPr/>
        </p:nvSpPr>
        <p:spPr>
          <a:xfrm>
            <a:off x="705501" y="1708406"/>
            <a:ext cx="103584" cy="194429"/>
          </a:xfrm>
          <a:prstGeom prst="rect">
            <a:avLst/>
          </a:prstGeom>
          <a:noFill/>
          <a:ln/>
        </p:spPr>
        <p:txBody>
          <a:bodyPr wrap="none" lIns="0" tIns="0" rIns="0" bIns="0" rtlCol="0" anchor="t"/>
          <a:lstStyle/>
          <a:p>
            <a:pPr marL="0" indent="0" algn="ctr">
              <a:lnSpc>
                <a:spcPts val="1500"/>
              </a:lnSpc>
              <a:buNone/>
            </a:pPr>
            <a:r>
              <a:rPr lang="en-US" sz="2000" dirty="0">
                <a:solidFill>
                  <a:srgbClr val="000000"/>
                </a:solidFill>
                <a:latin typeface="PT Serif" pitchFamily="34" charset="0"/>
                <a:ea typeface="PT Serif" pitchFamily="34" charset="-122"/>
                <a:cs typeface="PT Serif" pitchFamily="34" charset="-120"/>
              </a:rPr>
              <a:t>1</a:t>
            </a:r>
            <a:endParaRPr lang="en-US" sz="2000" dirty="0"/>
          </a:p>
        </p:txBody>
      </p:sp>
      <p:sp>
        <p:nvSpPr>
          <p:cNvPr id="7" name="Text 4"/>
          <p:cNvSpPr/>
          <p:nvPr/>
        </p:nvSpPr>
        <p:spPr>
          <a:xfrm>
            <a:off x="1148489" y="1659578"/>
            <a:ext cx="1944172" cy="243007"/>
          </a:xfrm>
          <a:prstGeom prst="rect">
            <a:avLst/>
          </a:prstGeom>
          <a:noFill/>
          <a:ln/>
        </p:spPr>
        <p:txBody>
          <a:bodyPr wrap="none" lIns="0" tIns="0" rIns="0" bIns="0" rtlCol="0" anchor="t"/>
          <a:lstStyle/>
          <a:p>
            <a:pPr marL="0" indent="0">
              <a:lnSpc>
                <a:spcPts val="1900"/>
              </a:lnSpc>
              <a:buNone/>
            </a:pPr>
            <a:r>
              <a:rPr lang="en-US" sz="2000" b="1" dirty="0">
                <a:solidFill>
                  <a:srgbClr val="383838"/>
                </a:solidFill>
                <a:latin typeface="PT Serif" pitchFamily="34" charset="0"/>
                <a:ea typeface="PT Serif" pitchFamily="34" charset="-122"/>
                <a:cs typeface="PT Serif" pitchFamily="34" charset="-120"/>
              </a:rPr>
              <a:t>Gia công cơ khí</a:t>
            </a:r>
            <a:endParaRPr lang="en-US" sz="2000" dirty="0"/>
          </a:p>
        </p:txBody>
      </p:sp>
      <p:sp>
        <p:nvSpPr>
          <p:cNvPr id="8" name="Text 5"/>
          <p:cNvSpPr/>
          <p:nvPr/>
        </p:nvSpPr>
        <p:spPr>
          <a:xfrm>
            <a:off x="1148490" y="1976641"/>
            <a:ext cx="11520524" cy="395049"/>
          </a:xfrm>
          <a:prstGeom prst="rect">
            <a:avLst/>
          </a:prstGeom>
          <a:noFill/>
          <a:ln/>
        </p:spPr>
        <p:txBody>
          <a:bodyPr wrap="square" lIns="0" tIns="0" rIns="0" bIns="0" rtlCol="0" anchor="t"/>
          <a:lstStyle/>
          <a:p>
            <a:pPr marL="0" indent="0" algn="l">
              <a:lnSpc>
                <a:spcPts val="1550"/>
              </a:lnSpc>
              <a:buNone/>
            </a:pPr>
            <a:r>
              <a:rPr lang="en-US" sz="1100" dirty="0">
                <a:solidFill>
                  <a:srgbClr val="383838"/>
                </a:solidFill>
                <a:latin typeface="DM Sans" pitchFamily="34" charset="0"/>
                <a:ea typeface="DM Sans" pitchFamily="34" charset="-122"/>
                <a:cs typeface="DM Sans" pitchFamily="34" charset="-120"/>
              </a:rPr>
              <a:t>Quá trình này bắt đầu bằng việc cắt các tấm kim loại và vật liệu khác thành các hình dạng và kích thước cần thiết. </a:t>
            </a:r>
          </a:p>
          <a:p>
            <a:pPr marL="0" indent="0" algn="l">
              <a:lnSpc>
                <a:spcPts val="1550"/>
              </a:lnSpc>
              <a:buNone/>
            </a:pPr>
            <a:r>
              <a:rPr lang="en-US" sz="1100" dirty="0" err="1">
                <a:solidFill>
                  <a:srgbClr val="383838"/>
                </a:solidFill>
                <a:latin typeface="DM Sans" pitchFamily="34" charset="0"/>
                <a:ea typeface="DM Sans" pitchFamily="34" charset="-122"/>
                <a:cs typeface="DM Sans" pitchFamily="34" charset="-120"/>
              </a:rPr>
              <a:t>Tiếp</a:t>
            </a:r>
            <a:r>
              <a:rPr lang="en-US" sz="1100" dirty="0">
                <a:solidFill>
                  <a:srgbClr val="383838"/>
                </a:solidFill>
                <a:latin typeface="DM Sans" pitchFamily="34" charset="0"/>
                <a:ea typeface="DM Sans" pitchFamily="34" charset="-122"/>
                <a:cs typeface="DM Sans" pitchFamily="34" charset="-120"/>
              </a:rPr>
              <a:t> theo, các linh kiện được gia công chính xác bằng máy móc CNC hoặc các công cụ cơ khí khác để đạt độ chính xác cao, </a:t>
            </a:r>
          </a:p>
          <a:p>
            <a:pPr marL="0" indent="0" algn="l">
              <a:lnSpc>
                <a:spcPts val="1550"/>
              </a:lnSpc>
              <a:buNone/>
            </a:pPr>
            <a:r>
              <a:rPr lang="en-US" sz="1100" dirty="0" err="1">
                <a:solidFill>
                  <a:srgbClr val="383838"/>
                </a:solidFill>
                <a:latin typeface="DM Sans" pitchFamily="34" charset="0"/>
                <a:ea typeface="DM Sans" pitchFamily="34" charset="-122"/>
                <a:cs typeface="DM Sans" pitchFamily="34" charset="-120"/>
              </a:rPr>
              <a:t>đảm</a:t>
            </a:r>
            <a:r>
              <a:rPr lang="en-US" sz="1100" dirty="0">
                <a:solidFill>
                  <a:srgbClr val="383838"/>
                </a:solidFill>
                <a:latin typeface="DM Sans" pitchFamily="34" charset="0"/>
                <a:ea typeface="DM Sans" pitchFamily="34" charset="-122"/>
                <a:cs typeface="DM Sans" pitchFamily="34" charset="-120"/>
              </a:rPr>
              <a:t> bảo rằng chúng phù hợp với các thông số kỹ thuật của thiết bị đo lường.</a:t>
            </a:r>
            <a:endParaRPr lang="en-US" sz="1100" dirty="0"/>
          </a:p>
        </p:txBody>
      </p:sp>
      <p:sp>
        <p:nvSpPr>
          <p:cNvPr id="9" name="Shape 6"/>
          <p:cNvSpPr/>
          <p:nvPr/>
        </p:nvSpPr>
        <p:spPr>
          <a:xfrm>
            <a:off x="573311" y="3003517"/>
            <a:ext cx="376946" cy="433625"/>
          </a:xfrm>
          <a:prstGeom prst="roundRect">
            <a:avLst>
              <a:gd name="adj" fmla="val 6669"/>
            </a:avLst>
          </a:prstGeom>
          <a:solidFill>
            <a:srgbClr val="C0EFF1"/>
          </a:solidFill>
          <a:ln/>
        </p:spPr>
      </p:sp>
      <p:sp>
        <p:nvSpPr>
          <p:cNvPr id="10" name="Text 7"/>
          <p:cNvSpPr/>
          <p:nvPr/>
        </p:nvSpPr>
        <p:spPr>
          <a:xfrm>
            <a:off x="705502" y="3181754"/>
            <a:ext cx="103584" cy="194429"/>
          </a:xfrm>
          <a:prstGeom prst="rect">
            <a:avLst/>
          </a:prstGeom>
          <a:noFill/>
          <a:ln/>
        </p:spPr>
        <p:txBody>
          <a:bodyPr wrap="none" lIns="0" tIns="0" rIns="0" bIns="0" rtlCol="0" anchor="t"/>
          <a:lstStyle/>
          <a:p>
            <a:pPr marL="0" indent="0" algn="ctr">
              <a:lnSpc>
                <a:spcPts val="1500"/>
              </a:lnSpc>
              <a:buNone/>
            </a:pPr>
            <a:r>
              <a:rPr lang="en-US" sz="2000" dirty="0">
                <a:solidFill>
                  <a:srgbClr val="000000"/>
                </a:solidFill>
                <a:latin typeface="PT Serif" pitchFamily="34" charset="0"/>
                <a:ea typeface="PT Serif" pitchFamily="34" charset="-122"/>
                <a:cs typeface="PT Serif" pitchFamily="34" charset="-120"/>
              </a:rPr>
              <a:t>2</a:t>
            </a:r>
            <a:endParaRPr lang="en-US" sz="2000" dirty="0"/>
          </a:p>
        </p:txBody>
      </p:sp>
      <p:sp>
        <p:nvSpPr>
          <p:cNvPr id="11" name="Text 8"/>
          <p:cNvSpPr/>
          <p:nvPr/>
        </p:nvSpPr>
        <p:spPr>
          <a:xfrm>
            <a:off x="1148490" y="3132926"/>
            <a:ext cx="2370296" cy="243007"/>
          </a:xfrm>
          <a:prstGeom prst="rect">
            <a:avLst/>
          </a:prstGeom>
          <a:noFill/>
          <a:ln/>
        </p:spPr>
        <p:txBody>
          <a:bodyPr wrap="none" lIns="0" tIns="0" rIns="0" bIns="0" rtlCol="0" anchor="t"/>
          <a:lstStyle/>
          <a:p>
            <a:pPr marL="0" indent="0">
              <a:lnSpc>
                <a:spcPts val="1900"/>
              </a:lnSpc>
              <a:buNone/>
            </a:pPr>
            <a:r>
              <a:rPr lang="en-US" sz="2000" b="1" dirty="0">
                <a:solidFill>
                  <a:srgbClr val="383838"/>
                </a:solidFill>
                <a:latin typeface="PT Serif" pitchFamily="34" charset="0"/>
                <a:ea typeface="PT Serif" pitchFamily="34" charset="-122"/>
                <a:cs typeface="PT Serif" pitchFamily="34" charset="-120"/>
              </a:rPr>
              <a:t>Chế tạo linh kiện điện tử</a:t>
            </a:r>
            <a:endParaRPr lang="en-US" sz="2000" dirty="0"/>
          </a:p>
        </p:txBody>
      </p:sp>
      <p:sp>
        <p:nvSpPr>
          <p:cNvPr id="12" name="Text 9"/>
          <p:cNvSpPr/>
          <p:nvPr/>
        </p:nvSpPr>
        <p:spPr>
          <a:xfrm>
            <a:off x="1148490" y="3449990"/>
            <a:ext cx="13054251" cy="197525"/>
          </a:xfrm>
          <a:prstGeom prst="rect">
            <a:avLst/>
          </a:prstGeom>
          <a:noFill/>
          <a:ln/>
        </p:spPr>
        <p:txBody>
          <a:bodyPr wrap="none" lIns="0" tIns="0" rIns="0" bIns="0" rtlCol="0" anchor="t"/>
          <a:lstStyle/>
          <a:p>
            <a:pPr marL="0" indent="0" algn="l">
              <a:lnSpc>
                <a:spcPts val="1550"/>
              </a:lnSpc>
              <a:buNone/>
            </a:pPr>
            <a:r>
              <a:rPr lang="en-US" sz="1100" dirty="0">
                <a:solidFill>
                  <a:srgbClr val="383838"/>
                </a:solidFill>
                <a:latin typeface="DM Sans" pitchFamily="34" charset="0"/>
                <a:ea typeface="DM Sans" pitchFamily="34" charset="-122"/>
                <a:cs typeface="DM Sans" pitchFamily="34" charset="-120"/>
              </a:rPr>
              <a:t>Thiết kế và tạo ra bảng mạch in, nơi các linh kiện điện tử sẽ được gắn kết.</a:t>
            </a:r>
            <a:endParaRPr lang="en-US" sz="1100" dirty="0"/>
          </a:p>
        </p:txBody>
      </p:sp>
      <p:sp>
        <p:nvSpPr>
          <p:cNvPr id="13" name="Shape 10"/>
          <p:cNvSpPr/>
          <p:nvPr/>
        </p:nvSpPr>
        <p:spPr>
          <a:xfrm>
            <a:off x="573310" y="4255151"/>
            <a:ext cx="376946" cy="433625"/>
          </a:xfrm>
          <a:prstGeom prst="roundRect">
            <a:avLst>
              <a:gd name="adj" fmla="val 6669"/>
            </a:avLst>
          </a:prstGeom>
          <a:solidFill>
            <a:srgbClr val="C0EFF1"/>
          </a:solidFill>
          <a:ln/>
        </p:spPr>
      </p:sp>
      <p:sp>
        <p:nvSpPr>
          <p:cNvPr id="14" name="Text 11"/>
          <p:cNvSpPr/>
          <p:nvPr/>
        </p:nvSpPr>
        <p:spPr>
          <a:xfrm>
            <a:off x="705501" y="4433387"/>
            <a:ext cx="103584" cy="194429"/>
          </a:xfrm>
          <a:prstGeom prst="rect">
            <a:avLst/>
          </a:prstGeom>
          <a:noFill/>
          <a:ln/>
        </p:spPr>
        <p:txBody>
          <a:bodyPr wrap="none" lIns="0" tIns="0" rIns="0" bIns="0" rtlCol="0" anchor="t"/>
          <a:lstStyle/>
          <a:p>
            <a:pPr marL="0" indent="0" algn="ctr">
              <a:lnSpc>
                <a:spcPts val="1500"/>
              </a:lnSpc>
              <a:buNone/>
            </a:pPr>
            <a:r>
              <a:rPr lang="en-US" sz="2000" dirty="0">
                <a:solidFill>
                  <a:srgbClr val="000000"/>
                </a:solidFill>
                <a:latin typeface="PT Serif" pitchFamily="34" charset="0"/>
                <a:ea typeface="PT Serif" pitchFamily="34" charset="-122"/>
                <a:cs typeface="PT Serif" pitchFamily="34" charset="-120"/>
              </a:rPr>
              <a:t>3</a:t>
            </a:r>
            <a:endParaRPr lang="en-US" sz="2000" dirty="0"/>
          </a:p>
        </p:txBody>
      </p:sp>
      <p:sp>
        <p:nvSpPr>
          <p:cNvPr id="15" name="Text 12"/>
          <p:cNvSpPr/>
          <p:nvPr/>
        </p:nvSpPr>
        <p:spPr>
          <a:xfrm>
            <a:off x="1148489" y="4384559"/>
            <a:ext cx="1944172" cy="243007"/>
          </a:xfrm>
          <a:prstGeom prst="rect">
            <a:avLst/>
          </a:prstGeom>
          <a:noFill/>
          <a:ln/>
        </p:spPr>
        <p:txBody>
          <a:bodyPr wrap="none" lIns="0" tIns="0" rIns="0" bIns="0" rtlCol="0" anchor="t"/>
          <a:lstStyle/>
          <a:p>
            <a:pPr marL="0" indent="0">
              <a:lnSpc>
                <a:spcPts val="1900"/>
              </a:lnSpc>
              <a:buNone/>
            </a:pPr>
            <a:r>
              <a:rPr lang="en-US" sz="2000" b="1" dirty="0">
                <a:solidFill>
                  <a:srgbClr val="383838"/>
                </a:solidFill>
                <a:latin typeface="PT Serif" pitchFamily="34" charset="0"/>
                <a:ea typeface="PT Serif" pitchFamily="34" charset="-122"/>
                <a:cs typeface="PT Serif" pitchFamily="34" charset="-120"/>
              </a:rPr>
              <a:t>Lắp ráp các bộ phận</a:t>
            </a:r>
            <a:endParaRPr lang="en-US" sz="2000" dirty="0"/>
          </a:p>
        </p:txBody>
      </p:sp>
      <p:sp>
        <p:nvSpPr>
          <p:cNvPr id="16" name="Text 13"/>
          <p:cNvSpPr/>
          <p:nvPr/>
        </p:nvSpPr>
        <p:spPr>
          <a:xfrm>
            <a:off x="1148489" y="4701623"/>
            <a:ext cx="13054251" cy="197525"/>
          </a:xfrm>
          <a:prstGeom prst="rect">
            <a:avLst/>
          </a:prstGeom>
          <a:noFill/>
          <a:ln/>
        </p:spPr>
        <p:txBody>
          <a:bodyPr wrap="none" lIns="0" tIns="0" rIns="0" bIns="0" rtlCol="0" anchor="t"/>
          <a:lstStyle/>
          <a:p>
            <a:pPr marL="0" indent="0" algn="l">
              <a:lnSpc>
                <a:spcPts val="1550"/>
              </a:lnSpc>
              <a:buNone/>
            </a:pPr>
            <a:r>
              <a:rPr lang="en-US" sz="1100" dirty="0">
                <a:solidFill>
                  <a:srgbClr val="383838"/>
                </a:solidFill>
                <a:latin typeface="DM Sans" pitchFamily="34" charset="0"/>
                <a:ea typeface="DM Sans" pitchFamily="34" charset="-122"/>
                <a:cs typeface="DM Sans" pitchFamily="34" charset="-120"/>
              </a:rPr>
              <a:t>Các linh kiện cơ khí như vỏ máy, các bộ phận khung và kết cấu cần được ghép nối chắc chắn, trong khi các linh kiện điện tử như bảng mạch in (PCB), </a:t>
            </a:r>
          </a:p>
          <a:p>
            <a:pPr marL="0" indent="0" algn="l">
              <a:lnSpc>
                <a:spcPts val="1550"/>
              </a:lnSpc>
              <a:buNone/>
            </a:pPr>
            <a:r>
              <a:rPr lang="en-US" sz="1100" dirty="0">
                <a:solidFill>
                  <a:srgbClr val="383838"/>
                </a:solidFill>
                <a:latin typeface="DM Sans" pitchFamily="34" charset="0"/>
                <a:ea typeface="DM Sans" pitchFamily="34" charset="-122"/>
                <a:cs typeface="DM Sans" pitchFamily="34" charset="-120"/>
              </a:rPr>
              <a:t>vi xử lý và các cảm biến phải được lắp ráp vào vị trí chính xác trên bảng mạch.</a:t>
            </a:r>
            <a:endParaRPr lang="en-US" sz="1100" dirty="0"/>
          </a:p>
        </p:txBody>
      </p:sp>
      <p:sp>
        <p:nvSpPr>
          <p:cNvPr id="17" name="Shape 14"/>
          <p:cNvSpPr/>
          <p:nvPr/>
        </p:nvSpPr>
        <p:spPr>
          <a:xfrm>
            <a:off x="573310" y="5429504"/>
            <a:ext cx="376946" cy="433625"/>
          </a:xfrm>
          <a:prstGeom prst="roundRect">
            <a:avLst>
              <a:gd name="adj" fmla="val 6669"/>
            </a:avLst>
          </a:prstGeom>
          <a:solidFill>
            <a:srgbClr val="C0EFF1"/>
          </a:solidFill>
          <a:ln/>
        </p:spPr>
      </p:sp>
      <p:sp>
        <p:nvSpPr>
          <p:cNvPr id="18" name="Text 15"/>
          <p:cNvSpPr/>
          <p:nvPr/>
        </p:nvSpPr>
        <p:spPr>
          <a:xfrm>
            <a:off x="705501" y="5607741"/>
            <a:ext cx="103584" cy="194429"/>
          </a:xfrm>
          <a:prstGeom prst="rect">
            <a:avLst/>
          </a:prstGeom>
          <a:noFill/>
          <a:ln/>
        </p:spPr>
        <p:txBody>
          <a:bodyPr wrap="none" lIns="0" tIns="0" rIns="0" bIns="0" rtlCol="0" anchor="t"/>
          <a:lstStyle/>
          <a:p>
            <a:pPr marL="0" indent="0" algn="ctr">
              <a:lnSpc>
                <a:spcPts val="1500"/>
              </a:lnSpc>
              <a:buNone/>
            </a:pPr>
            <a:r>
              <a:rPr lang="en-US" sz="2000" dirty="0">
                <a:solidFill>
                  <a:srgbClr val="000000"/>
                </a:solidFill>
                <a:latin typeface="PT Serif" pitchFamily="34" charset="0"/>
                <a:ea typeface="PT Serif" pitchFamily="34" charset="-122"/>
                <a:cs typeface="PT Serif" pitchFamily="34" charset="-120"/>
              </a:rPr>
              <a:t>4</a:t>
            </a:r>
            <a:endParaRPr lang="en-US" sz="2000" dirty="0"/>
          </a:p>
        </p:txBody>
      </p:sp>
      <p:sp>
        <p:nvSpPr>
          <p:cNvPr id="19" name="Text 16"/>
          <p:cNvSpPr/>
          <p:nvPr/>
        </p:nvSpPr>
        <p:spPr>
          <a:xfrm>
            <a:off x="1148489" y="5558913"/>
            <a:ext cx="1944172" cy="243007"/>
          </a:xfrm>
          <a:prstGeom prst="rect">
            <a:avLst/>
          </a:prstGeom>
          <a:noFill/>
          <a:ln/>
        </p:spPr>
        <p:txBody>
          <a:bodyPr wrap="none" lIns="0" tIns="0" rIns="0" bIns="0" rtlCol="0" anchor="t"/>
          <a:lstStyle/>
          <a:p>
            <a:pPr marL="0" indent="0">
              <a:lnSpc>
                <a:spcPts val="1900"/>
              </a:lnSpc>
              <a:buNone/>
            </a:pPr>
            <a:r>
              <a:rPr lang="en-US" sz="2000" b="1" dirty="0">
                <a:solidFill>
                  <a:srgbClr val="383838"/>
                </a:solidFill>
                <a:latin typeface="PT Serif" pitchFamily="34" charset="0"/>
                <a:ea typeface="PT Serif" pitchFamily="34" charset="-122"/>
                <a:cs typeface="PT Serif" pitchFamily="34" charset="-120"/>
              </a:rPr>
              <a:t>Tích hợp hệ thống</a:t>
            </a:r>
            <a:endParaRPr lang="en-US" sz="2000" dirty="0"/>
          </a:p>
        </p:txBody>
      </p:sp>
      <p:sp>
        <p:nvSpPr>
          <p:cNvPr id="20" name="Text 17"/>
          <p:cNvSpPr/>
          <p:nvPr/>
        </p:nvSpPr>
        <p:spPr>
          <a:xfrm>
            <a:off x="1148489" y="5875976"/>
            <a:ext cx="13054251" cy="395049"/>
          </a:xfrm>
          <a:prstGeom prst="rect">
            <a:avLst/>
          </a:prstGeom>
          <a:noFill/>
          <a:ln/>
        </p:spPr>
        <p:txBody>
          <a:bodyPr wrap="square" lIns="0" tIns="0" rIns="0" bIns="0" rtlCol="0" anchor="t"/>
          <a:lstStyle/>
          <a:p>
            <a:pPr marL="0" indent="0" algn="l">
              <a:lnSpc>
                <a:spcPts val="1550"/>
              </a:lnSpc>
              <a:buNone/>
            </a:pPr>
            <a:r>
              <a:rPr lang="en-US" sz="1100" dirty="0">
                <a:solidFill>
                  <a:srgbClr val="383838"/>
                </a:solidFill>
                <a:latin typeface="DM Sans" pitchFamily="34" charset="0"/>
                <a:ea typeface="DM Sans" pitchFamily="34" charset="-122"/>
                <a:cs typeface="DM Sans" pitchFamily="34" charset="-120"/>
              </a:rPr>
              <a:t>Quy trình bắt đầu với việc kiểm tra toàn diện các linh kiện phần cứng và phần mềm nhằm xác định tính tương thích và sẵn sàng cho việc tích hợp. </a:t>
            </a:r>
          </a:p>
          <a:p>
            <a:pPr marL="0" indent="0" algn="l">
              <a:lnSpc>
                <a:spcPts val="1550"/>
              </a:lnSpc>
              <a:buNone/>
            </a:pPr>
            <a:r>
              <a:rPr lang="en-US" sz="1100" dirty="0">
                <a:solidFill>
                  <a:srgbClr val="383838"/>
                </a:solidFill>
                <a:latin typeface="DM Sans" pitchFamily="34" charset="0"/>
                <a:ea typeface="DM Sans" pitchFamily="34" charset="-122"/>
                <a:cs typeface="DM Sans" pitchFamily="34" charset="-120"/>
              </a:rPr>
              <a:t>Sau đó, các phần mềm điều khiển và firmware được cài đặt vào hệ thống, yêu cầu sự chính xác trong từng bước để tránh lỗi trong hoạt động của thiết bị.</a:t>
            </a:r>
            <a:endParaRPr lang="en-US" sz="1100" dirty="0"/>
          </a:p>
        </p:txBody>
      </p:sp>
      <p:sp>
        <p:nvSpPr>
          <p:cNvPr id="21" name="Shape 18"/>
          <p:cNvSpPr/>
          <p:nvPr/>
        </p:nvSpPr>
        <p:spPr>
          <a:xfrm>
            <a:off x="573310" y="6681137"/>
            <a:ext cx="376946" cy="433625"/>
          </a:xfrm>
          <a:prstGeom prst="roundRect">
            <a:avLst>
              <a:gd name="adj" fmla="val 6669"/>
            </a:avLst>
          </a:prstGeom>
          <a:solidFill>
            <a:srgbClr val="C0EFF1"/>
          </a:solidFill>
          <a:ln/>
        </p:spPr>
      </p:sp>
      <p:sp>
        <p:nvSpPr>
          <p:cNvPr id="22" name="Text 19"/>
          <p:cNvSpPr/>
          <p:nvPr/>
        </p:nvSpPr>
        <p:spPr>
          <a:xfrm>
            <a:off x="705501" y="6859374"/>
            <a:ext cx="103584" cy="194429"/>
          </a:xfrm>
          <a:prstGeom prst="rect">
            <a:avLst/>
          </a:prstGeom>
          <a:noFill/>
          <a:ln/>
        </p:spPr>
        <p:txBody>
          <a:bodyPr wrap="none" lIns="0" tIns="0" rIns="0" bIns="0" rtlCol="0" anchor="t"/>
          <a:lstStyle/>
          <a:p>
            <a:pPr marL="0" indent="0" algn="ctr">
              <a:lnSpc>
                <a:spcPts val="1500"/>
              </a:lnSpc>
              <a:buNone/>
            </a:pPr>
            <a:r>
              <a:rPr lang="en-US" sz="2000" dirty="0">
                <a:solidFill>
                  <a:srgbClr val="000000"/>
                </a:solidFill>
                <a:latin typeface="PT Serif" pitchFamily="34" charset="0"/>
                <a:ea typeface="PT Serif" pitchFamily="34" charset="-122"/>
                <a:cs typeface="PT Serif" pitchFamily="34" charset="-120"/>
              </a:rPr>
              <a:t>5</a:t>
            </a:r>
            <a:endParaRPr lang="en-US" sz="2000" dirty="0"/>
          </a:p>
        </p:txBody>
      </p:sp>
      <p:sp>
        <p:nvSpPr>
          <p:cNvPr id="23" name="Text 20"/>
          <p:cNvSpPr/>
          <p:nvPr/>
        </p:nvSpPr>
        <p:spPr>
          <a:xfrm>
            <a:off x="1148489" y="6810546"/>
            <a:ext cx="1944172" cy="243007"/>
          </a:xfrm>
          <a:prstGeom prst="rect">
            <a:avLst/>
          </a:prstGeom>
          <a:noFill/>
          <a:ln/>
        </p:spPr>
        <p:txBody>
          <a:bodyPr wrap="none" lIns="0" tIns="0" rIns="0" bIns="0" rtlCol="0" anchor="t"/>
          <a:lstStyle/>
          <a:p>
            <a:pPr marL="0" indent="0">
              <a:lnSpc>
                <a:spcPts val="1900"/>
              </a:lnSpc>
              <a:buNone/>
            </a:pPr>
            <a:r>
              <a:rPr lang="en-US" sz="2000" b="1" dirty="0">
                <a:solidFill>
                  <a:srgbClr val="383838"/>
                </a:solidFill>
                <a:latin typeface="PT Serif" pitchFamily="34" charset="0"/>
                <a:ea typeface="PT Serif" pitchFamily="34" charset="-122"/>
                <a:cs typeface="PT Serif" pitchFamily="34" charset="-120"/>
              </a:rPr>
              <a:t>Kiểm tra chất lượng</a:t>
            </a:r>
            <a:endParaRPr lang="en-US" sz="2000" dirty="0"/>
          </a:p>
        </p:txBody>
      </p:sp>
      <p:sp>
        <p:nvSpPr>
          <p:cNvPr id="24" name="Text 21"/>
          <p:cNvSpPr/>
          <p:nvPr/>
        </p:nvSpPr>
        <p:spPr>
          <a:xfrm>
            <a:off x="1148489" y="7127609"/>
            <a:ext cx="13054251" cy="395049"/>
          </a:xfrm>
          <a:prstGeom prst="rect">
            <a:avLst/>
          </a:prstGeom>
          <a:noFill/>
          <a:ln/>
        </p:spPr>
        <p:txBody>
          <a:bodyPr wrap="square" lIns="0" tIns="0" rIns="0" bIns="0" rtlCol="0" anchor="t"/>
          <a:lstStyle/>
          <a:p>
            <a:pPr marL="0" indent="0" algn="l">
              <a:lnSpc>
                <a:spcPts val="1550"/>
              </a:lnSpc>
              <a:buNone/>
            </a:pPr>
            <a:r>
              <a:rPr lang="en-US" sz="1100" dirty="0">
                <a:solidFill>
                  <a:srgbClr val="383838"/>
                </a:solidFill>
                <a:latin typeface="DM Sans" pitchFamily="34" charset="0"/>
                <a:ea typeface="DM Sans" pitchFamily="34" charset="-122"/>
                <a:cs typeface="DM Sans" pitchFamily="34" charset="-120"/>
              </a:rPr>
              <a:t>Công việc này bao gồm việc đánh giá tính năng của thiết bị, tức là kiểm tra chức năng để xác nhận rằng các chỉ số và thông số kỹ </a:t>
            </a:r>
            <a:r>
              <a:rPr lang="en-US" sz="1100" dirty="0" err="1">
                <a:solidFill>
                  <a:srgbClr val="383838"/>
                </a:solidFill>
                <a:latin typeface="DM Sans" pitchFamily="34" charset="0"/>
                <a:ea typeface="DM Sans" pitchFamily="34" charset="-122"/>
                <a:cs typeface="DM Sans" pitchFamily="34" charset="-120"/>
              </a:rPr>
              <a:t>thuật</a:t>
            </a:r>
            <a:r>
              <a:rPr lang="en-US" sz="1100" dirty="0">
                <a:solidFill>
                  <a:srgbClr val="383838"/>
                </a:solidFill>
                <a:latin typeface="DM Sans" pitchFamily="34" charset="0"/>
                <a:ea typeface="DM Sans" pitchFamily="34" charset="-122"/>
                <a:cs typeface="DM Sans" pitchFamily="34" charset="-120"/>
              </a:rPr>
              <a:t> </a:t>
            </a:r>
            <a:r>
              <a:rPr lang="en-US" sz="1100" dirty="0" err="1">
                <a:solidFill>
                  <a:srgbClr val="383838"/>
                </a:solidFill>
                <a:latin typeface="DM Sans" pitchFamily="34" charset="0"/>
                <a:ea typeface="DM Sans" pitchFamily="34" charset="-122"/>
                <a:cs typeface="DM Sans" pitchFamily="34" charset="-120"/>
              </a:rPr>
              <a:t>của</a:t>
            </a:r>
            <a:endParaRPr lang="en-US" sz="1100" dirty="0">
              <a:solidFill>
                <a:srgbClr val="383838"/>
              </a:solidFill>
              <a:latin typeface="DM Sans" pitchFamily="34" charset="0"/>
              <a:ea typeface="DM Sans" pitchFamily="34" charset="-122"/>
              <a:cs typeface="DM Sans" pitchFamily="34" charset="-120"/>
            </a:endParaRPr>
          </a:p>
          <a:p>
            <a:pPr marL="0" indent="0" algn="l">
              <a:lnSpc>
                <a:spcPts val="1550"/>
              </a:lnSpc>
              <a:buNone/>
            </a:pPr>
            <a:r>
              <a:rPr lang="en-US" sz="1100" dirty="0">
                <a:solidFill>
                  <a:srgbClr val="383838"/>
                </a:solidFill>
                <a:latin typeface="DM Sans" pitchFamily="34" charset="0"/>
                <a:ea typeface="DM Sans" pitchFamily="34" charset="-122"/>
                <a:cs typeface="DM Sans" pitchFamily="34" charset="-120"/>
              </a:rPr>
              <a:t> thiết bị được thực hiện đúng như thiết kế. Bên cạnh đó, kiểm tra độ bền và độ tin cậy cũng là một phần thiết yếu của quy trình kiểm tra chất lượng.</a:t>
            </a:r>
            <a:endParaRPr lang="en-US" sz="1100" dirty="0"/>
          </a:p>
        </p:txBody>
      </p:sp>
      <p:pic>
        <p:nvPicPr>
          <p:cNvPr id="25" name="Image 0" descr="preencoded.png">
            <a:extLst>
              <a:ext uri="{FF2B5EF4-FFF2-40B4-BE49-F238E27FC236}">
                <a16:creationId xmlns:a16="http://schemas.microsoft.com/office/drawing/2014/main" id="{F870C39E-8C89-5170-C636-5E81F40CCFB6}"/>
              </a:ext>
            </a:extLst>
          </p:cNvPr>
          <p:cNvPicPr>
            <a:picLocks noChangeAspect="1"/>
          </p:cNvPicPr>
          <p:nvPr/>
        </p:nvPicPr>
        <p:blipFill>
          <a:blip r:embed="rId4"/>
          <a:stretch>
            <a:fillRect/>
          </a:stretch>
        </p:blipFill>
        <p:spPr>
          <a:xfrm>
            <a:off x="11584909" y="7345952"/>
            <a:ext cx="2855222" cy="88364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231588" y="546259"/>
            <a:ext cx="10167223" cy="620554"/>
          </a:xfrm>
          <a:prstGeom prst="rect">
            <a:avLst/>
          </a:prstGeom>
          <a:noFill/>
          <a:ln/>
        </p:spPr>
        <p:txBody>
          <a:bodyPr wrap="none" lIns="0" tIns="0" rIns="0" bIns="0" rtlCol="0" anchor="t"/>
          <a:lstStyle/>
          <a:p>
            <a:pPr marL="0" indent="0" algn="ctr">
              <a:lnSpc>
                <a:spcPts val="4850"/>
              </a:lnSpc>
              <a:buNone/>
            </a:pPr>
            <a:r>
              <a:rPr lang="en-US" sz="390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3900" dirty="0"/>
          </a:p>
        </p:txBody>
      </p:sp>
      <p:pic>
        <p:nvPicPr>
          <p:cNvPr id="3" name="Image 0" descr="preencoded.png"/>
          <p:cNvPicPr>
            <a:picLocks noChangeAspect="1"/>
          </p:cNvPicPr>
          <p:nvPr/>
        </p:nvPicPr>
        <p:blipFill>
          <a:blip r:embed="rId3"/>
          <a:stretch>
            <a:fillRect/>
          </a:stretch>
        </p:blipFill>
        <p:spPr>
          <a:xfrm>
            <a:off x="6206786" y="1270933"/>
            <a:ext cx="2216825" cy="2739033"/>
          </a:xfrm>
          <a:prstGeom prst="rect">
            <a:avLst/>
          </a:prstGeom>
        </p:spPr>
      </p:pic>
      <p:sp>
        <p:nvSpPr>
          <p:cNvPr id="4" name="Shape 1"/>
          <p:cNvSpPr/>
          <p:nvPr/>
        </p:nvSpPr>
        <p:spPr>
          <a:xfrm>
            <a:off x="1142999" y="4549915"/>
            <a:ext cx="425410" cy="425410"/>
          </a:xfrm>
          <a:prstGeom prst="roundRect">
            <a:avLst>
              <a:gd name="adj" fmla="val 6668"/>
            </a:avLst>
          </a:prstGeom>
          <a:solidFill>
            <a:srgbClr val="C0EFF1"/>
          </a:solidFill>
          <a:ln/>
        </p:spPr>
      </p:sp>
      <p:sp>
        <p:nvSpPr>
          <p:cNvPr id="5" name="Text 2"/>
          <p:cNvSpPr/>
          <p:nvPr/>
        </p:nvSpPr>
        <p:spPr>
          <a:xfrm>
            <a:off x="1276230" y="4613614"/>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1</a:t>
            </a:r>
            <a:endParaRPr lang="en-US" sz="2300" dirty="0"/>
          </a:p>
        </p:txBody>
      </p:sp>
      <p:sp>
        <p:nvSpPr>
          <p:cNvPr id="6" name="Text 3"/>
          <p:cNvSpPr/>
          <p:nvPr/>
        </p:nvSpPr>
        <p:spPr>
          <a:xfrm>
            <a:off x="1757481" y="4549915"/>
            <a:ext cx="2511862"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Thiếu thiết bị bảo hộ</a:t>
            </a:r>
            <a:endParaRPr lang="en-US" sz="1950" dirty="0"/>
          </a:p>
        </p:txBody>
      </p:sp>
      <p:sp>
        <p:nvSpPr>
          <p:cNvPr id="7" name="Text 4"/>
          <p:cNvSpPr/>
          <p:nvPr/>
        </p:nvSpPr>
        <p:spPr>
          <a:xfrm>
            <a:off x="1757599" y="4816242"/>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sử dụng thiết </a:t>
            </a:r>
            <a:r>
              <a:rPr lang="en-US" sz="1450" dirty="0" err="1">
                <a:solidFill>
                  <a:srgbClr val="383838"/>
                </a:solidFill>
                <a:latin typeface="DM Sans" pitchFamily="34" charset="0"/>
                <a:ea typeface="DM Sans" pitchFamily="34" charset="-122"/>
                <a:cs typeface="DM Sans" pitchFamily="34" charset="-120"/>
              </a:rPr>
              <a:t>bị</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bảo</a:t>
            </a:r>
            <a:r>
              <a:rPr lang="en-US" sz="1450" dirty="0">
                <a:solidFill>
                  <a:srgbClr val="383838"/>
                </a:solidFill>
                <a:latin typeface="DM Sans" pitchFamily="34" charset="0"/>
                <a:ea typeface="DM Sans" pitchFamily="34" charset="-122"/>
                <a:cs typeface="DM Sans" pitchFamily="34" charset="-120"/>
              </a:rPr>
              <a:t> hộ cá nhân đúng cách.</a:t>
            </a:r>
            <a:endParaRPr lang="en-US" sz="1450" dirty="0"/>
          </a:p>
        </p:txBody>
      </p:sp>
      <p:sp>
        <p:nvSpPr>
          <p:cNvPr id="8" name="Shape 5"/>
          <p:cNvSpPr/>
          <p:nvPr/>
        </p:nvSpPr>
        <p:spPr>
          <a:xfrm>
            <a:off x="5641538" y="4549915"/>
            <a:ext cx="425410" cy="425410"/>
          </a:xfrm>
          <a:prstGeom prst="roundRect">
            <a:avLst>
              <a:gd name="adj" fmla="val 6668"/>
            </a:avLst>
          </a:prstGeom>
          <a:solidFill>
            <a:srgbClr val="C0EFF1"/>
          </a:solidFill>
          <a:ln/>
        </p:spPr>
      </p:sp>
      <p:sp>
        <p:nvSpPr>
          <p:cNvPr id="9" name="Text 6"/>
          <p:cNvSpPr/>
          <p:nvPr/>
        </p:nvSpPr>
        <p:spPr>
          <a:xfrm>
            <a:off x="5774769" y="4613614"/>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2</a:t>
            </a:r>
            <a:endParaRPr lang="en-US" sz="2300" dirty="0"/>
          </a:p>
        </p:txBody>
      </p:sp>
      <p:sp>
        <p:nvSpPr>
          <p:cNvPr id="10" name="Text 7"/>
          <p:cNvSpPr/>
          <p:nvPr/>
        </p:nvSpPr>
        <p:spPr>
          <a:xfrm>
            <a:off x="6256019" y="4549915"/>
            <a:ext cx="248221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Hư hỏng thiết bị</a:t>
            </a:r>
            <a:endParaRPr lang="en-US" sz="1950" dirty="0"/>
          </a:p>
        </p:txBody>
      </p:sp>
      <p:sp>
        <p:nvSpPr>
          <p:cNvPr id="11" name="Text 8"/>
          <p:cNvSpPr/>
          <p:nvPr/>
        </p:nvSpPr>
        <p:spPr>
          <a:xfrm>
            <a:off x="6256137" y="4816242"/>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Máy móc bị hỏng hoặc không </a:t>
            </a:r>
            <a:r>
              <a:rPr lang="en-US" sz="1450" dirty="0" err="1">
                <a:solidFill>
                  <a:srgbClr val="383838"/>
                </a:solidFill>
                <a:latin typeface="DM Sans" pitchFamily="34" charset="0"/>
                <a:ea typeface="DM Sans" pitchFamily="34" charset="-122"/>
                <a:cs typeface="DM Sans" pitchFamily="34" charset="-120"/>
              </a:rPr>
              <a:t>được</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bảo</a:t>
            </a:r>
            <a:r>
              <a:rPr lang="en-US" sz="1450" dirty="0">
                <a:solidFill>
                  <a:srgbClr val="383838"/>
                </a:solidFill>
                <a:latin typeface="DM Sans" pitchFamily="34" charset="0"/>
                <a:ea typeface="DM Sans" pitchFamily="34" charset="-122"/>
                <a:cs typeface="DM Sans" pitchFamily="34" charset="-120"/>
              </a:rPr>
              <a:t> trì định kỳ.</a:t>
            </a:r>
            <a:endParaRPr lang="en-US" sz="1450" dirty="0"/>
          </a:p>
        </p:txBody>
      </p:sp>
      <p:sp>
        <p:nvSpPr>
          <p:cNvPr id="12" name="Shape 9"/>
          <p:cNvSpPr/>
          <p:nvPr/>
        </p:nvSpPr>
        <p:spPr>
          <a:xfrm>
            <a:off x="10140076" y="4549915"/>
            <a:ext cx="425410" cy="425410"/>
          </a:xfrm>
          <a:prstGeom prst="roundRect">
            <a:avLst>
              <a:gd name="adj" fmla="val 6668"/>
            </a:avLst>
          </a:prstGeom>
          <a:solidFill>
            <a:srgbClr val="C0EFF1"/>
          </a:solidFill>
          <a:ln/>
        </p:spPr>
      </p:sp>
      <p:sp>
        <p:nvSpPr>
          <p:cNvPr id="13" name="Text 10"/>
          <p:cNvSpPr/>
          <p:nvPr/>
        </p:nvSpPr>
        <p:spPr>
          <a:xfrm>
            <a:off x="10273307" y="4613614"/>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3</a:t>
            </a:r>
            <a:endParaRPr lang="en-US" sz="2300" dirty="0"/>
          </a:p>
        </p:txBody>
      </p:sp>
      <p:sp>
        <p:nvSpPr>
          <p:cNvPr id="14" name="Text 11"/>
          <p:cNvSpPr/>
          <p:nvPr/>
        </p:nvSpPr>
        <p:spPr>
          <a:xfrm>
            <a:off x="10754558" y="4549915"/>
            <a:ext cx="248221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Thiếu đào tạo</a:t>
            </a:r>
            <a:endParaRPr lang="en-US" sz="1950" dirty="0"/>
          </a:p>
        </p:txBody>
      </p:sp>
      <p:sp>
        <p:nvSpPr>
          <p:cNvPr id="15" name="Text 12"/>
          <p:cNvSpPr/>
          <p:nvPr/>
        </p:nvSpPr>
        <p:spPr>
          <a:xfrm>
            <a:off x="10754676" y="4816242"/>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chưa được đào </a:t>
            </a:r>
            <a:r>
              <a:rPr lang="en-US" sz="1450" dirty="0" err="1">
                <a:solidFill>
                  <a:srgbClr val="383838"/>
                </a:solidFill>
                <a:latin typeface="DM Sans" pitchFamily="34" charset="0"/>
                <a:ea typeface="DM Sans" pitchFamily="34" charset="-122"/>
                <a:cs typeface="DM Sans" pitchFamily="34" charset="-120"/>
              </a:rPr>
              <a:t>tạo</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đầy</a:t>
            </a:r>
            <a:r>
              <a:rPr lang="en-US" sz="1450" dirty="0">
                <a:solidFill>
                  <a:srgbClr val="383838"/>
                </a:solidFill>
                <a:latin typeface="DM Sans" pitchFamily="34" charset="0"/>
                <a:ea typeface="DM Sans" pitchFamily="34" charset="-122"/>
                <a:cs typeface="DM Sans" pitchFamily="34" charset="-120"/>
              </a:rPr>
              <a:t> đủ về quy trình làm việc an toàn.</a:t>
            </a:r>
            <a:endParaRPr lang="en-US" sz="1450" dirty="0"/>
          </a:p>
        </p:txBody>
      </p:sp>
      <p:sp>
        <p:nvSpPr>
          <p:cNvPr id="16" name="Shape 13"/>
          <p:cNvSpPr/>
          <p:nvPr/>
        </p:nvSpPr>
        <p:spPr>
          <a:xfrm>
            <a:off x="1142881" y="6389922"/>
            <a:ext cx="425410" cy="425410"/>
          </a:xfrm>
          <a:prstGeom prst="roundRect">
            <a:avLst>
              <a:gd name="adj" fmla="val 6668"/>
            </a:avLst>
          </a:prstGeom>
          <a:solidFill>
            <a:srgbClr val="C0EFF1"/>
          </a:solidFill>
          <a:ln/>
        </p:spPr>
      </p:sp>
      <p:sp>
        <p:nvSpPr>
          <p:cNvPr id="17" name="Text 14"/>
          <p:cNvSpPr/>
          <p:nvPr/>
        </p:nvSpPr>
        <p:spPr>
          <a:xfrm>
            <a:off x="1276112" y="6453620"/>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4</a:t>
            </a:r>
            <a:endParaRPr lang="en-US" sz="2300" dirty="0"/>
          </a:p>
        </p:txBody>
      </p:sp>
      <p:sp>
        <p:nvSpPr>
          <p:cNvPr id="18" name="Text 15"/>
          <p:cNvSpPr/>
          <p:nvPr/>
        </p:nvSpPr>
        <p:spPr>
          <a:xfrm>
            <a:off x="1757363" y="6389922"/>
            <a:ext cx="3060740"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Không tuân thủ quy trình</a:t>
            </a:r>
            <a:endParaRPr lang="en-US" sz="1950" dirty="0"/>
          </a:p>
        </p:txBody>
      </p:sp>
      <p:sp>
        <p:nvSpPr>
          <p:cNvPr id="19" name="Text 16"/>
          <p:cNvSpPr/>
          <p:nvPr/>
        </p:nvSpPr>
        <p:spPr>
          <a:xfrm>
            <a:off x="1757481" y="6656248"/>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Công nhân không được đào </a:t>
            </a:r>
            <a:r>
              <a:rPr lang="en-US" sz="1450" dirty="0" err="1">
                <a:solidFill>
                  <a:srgbClr val="383838"/>
                </a:solidFill>
                <a:latin typeface="DM Sans" pitchFamily="34" charset="0"/>
                <a:ea typeface="DM Sans" pitchFamily="34" charset="-122"/>
                <a:cs typeface="DM Sans" pitchFamily="34" charset="-120"/>
              </a:rPr>
              <a:t>tạo</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đầy</a:t>
            </a:r>
            <a:r>
              <a:rPr lang="en-US" sz="1450" dirty="0">
                <a:solidFill>
                  <a:srgbClr val="383838"/>
                </a:solidFill>
                <a:latin typeface="DM Sans" pitchFamily="34" charset="0"/>
                <a:ea typeface="DM Sans" pitchFamily="34" charset="-122"/>
                <a:cs typeface="DM Sans" pitchFamily="34" charset="-120"/>
              </a:rPr>
              <a:t> đủ về các quy trình an toàn.</a:t>
            </a:r>
            <a:endParaRPr lang="en-US" sz="1450" dirty="0"/>
          </a:p>
        </p:txBody>
      </p:sp>
      <p:sp>
        <p:nvSpPr>
          <p:cNvPr id="20" name="Shape 17"/>
          <p:cNvSpPr/>
          <p:nvPr/>
        </p:nvSpPr>
        <p:spPr>
          <a:xfrm>
            <a:off x="5641420" y="6389922"/>
            <a:ext cx="425410" cy="425410"/>
          </a:xfrm>
          <a:prstGeom prst="roundRect">
            <a:avLst>
              <a:gd name="adj" fmla="val 6668"/>
            </a:avLst>
          </a:prstGeom>
          <a:solidFill>
            <a:srgbClr val="C0EFF1"/>
          </a:solidFill>
          <a:ln/>
        </p:spPr>
      </p:sp>
      <p:sp>
        <p:nvSpPr>
          <p:cNvPr id="21" name="Text 18"/>
          <p:cNvSpPr/>
          <p:nvPr/>
        </p:nvSpPr>
        <p:spPr>
          <a:xfrm>
            <a:off x="5774651" y="6453620"/>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5</a:t>
            </a:r>
            <a:endParaRPr lang="en-US" sz="2300" dirty="0"/>
          </a:p>
        </p:txBody>
      </p:sp>
      <p:sp>
        <p:nvSpPr>
          <p:cNvPr id="22" name="Text 19"/>
          <p:cNvSpPr/>
          <p:nvPr/>
        </p:nvSpPr>
        <p:spPr>
          <a:xfrm>
            <a:off x="6255901" y="6389922"/>
            <a:ext cx="331279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Môi trường không đảm bảo</a:t>
            </a:r>
            <a:endParaRPr lang="en-US" sz="1950" dirty="0"/>
          </a:p>
        </p:txBody>
      </p:sp>
      <p:sp>
        <p:nvSpPr>
          <p:cNvPr id="23" name="Text 20"/>
          <p:cNvSpPr/>
          <p:nvPr/>
        </p:nvSpPr>
        <p:spPr>
          <a:xfrm>
            <a:off x="6256019" y="6656248"/>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Ánh sáng, thông gió, mặt sàn ẩm ướt, …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đều</a:t>
            </a:r>
            <a:r>
              <a:rPr lang="en-US" sz="1450" dirty="0">
                <a:solidFill>
                  <a:srgbClr val="383838"/>
                </a:solidFill>
                <a:latin typeface="DM Sans" pitchFamily="34" charset="0"/>
                <a:ea typeface="DM Sans" pitchFamily="34" charset="-122"/>
                <a:cs typeface="DM Sans" pitchFamily="34" charset="-120"/>
              </a:rPr>
              <a:t> có thể là nguyên nhân </a:t>
            </a:r>
            <a:endParaRPr lang="en-US" sz="1450" dirty="0"/>
          </a:p>
        </p:txBody>
      </p:sp>
      <p:sp>
        <p:nvSpPr>
          <p:cNvPr id="24" name="Shape 21"/>
          <p:cNvSpPr/>
          <p:nvPr/>
        </p:nvSpPr>
        <p:spPr>
          <a:xfrm>
            <a:off x="10139958" y="6389922"/>
            <a:ext cx="425410" cy="425410"/>
          </a:xfrm>
          <a:prstGeom prst="roundRect">
            <a:avLst>
              <a:gd name="adj" fmla="val 6668"/>
            </a:avLst>
          </a:prstGeom>
          <a:solidFill>
            <a:srgbClr val="C0EFF1"/>
          </a:solidFill>
          <a:ln/>
        </p:spPr>
      </p:sp>
      <p:sp>
        <p:nvSpPr>
          <p:cNvPr id="25" name="Text 22"/>
          <p:cNvSpPr/>
          <p:nvPr/>
        </p:nvSpPr>
        <p:spPr>
          <a:xfrm>
            <a:off x="10273189" y="6453620"/>
            <a:ext cx="158829" cy="297894"/>
          </a:xfrm>
          <a:prstGeom prst="rect">
            <a:avLst/>
          </a:prstGeom>
          <a:noFill/>
          <a:ln/>
        </p:spPr>
        <p:txBody>
          <a:bodyPr wrap="none" lIns="0" tIns="0" rIns="0" bIns="0" rtlCol="0" anchor="t"/>
          <a:lstStyle/>
          <a:p>
            <a:pPr marL="0" indent="0" algn="ctr">
              <a:lnSpc>
                <a:spcPts val="2300"/>
              </a:lnSpc>
              <a:buNone/>
            </a:pPr>
            <a:r>
              <a:rPr lang="en-US" sz="2300" dirty="0">
                <a:solidFill>
                  <a:srgbClr val="000000"/>
                </a:solidFill>
                <a:latin typeface="PT Serif" pitchFamily="34" charset="0"/>
                <a:ea typeface="PT Serif" pitchFamily="34" charset="-122"/>
                <a:cs typeface="PT Serif" pitchFamily="34" charset="-120"/>
              </a:rPr>
              <a:t>6</a:t>
            </a:r>
            <a:endParaRPr lang="en-US" sz="2300" dirty="0"/>
          </a:p>
        </p:txBody>
      </p:sp>
      <p:sp>
        <p:nvSpPr>
          <p:cNvPr id="26" name="Text 23"/>
          <p:cNvSpPr/>
          <p:nvPr/>
        </p:nvSpPr>
        <p:spPr>
          <a:xfrm>
            <a:off x="10754440" y="6389922"/>
            <a:ext cx="2482215" cy="310277"/>
          </a:xfrm>
          <a:prstGeom prst="rect">
            <a:avLst/>
          </a:prstGeom>
          <a:noFill/>
          <a:ln/>
        </p:spPr>
        <p:txBody>
          <a:bodyPr wrap="none" lIns="0" tIns="0" rIns="0" bIns="0" rtlCol="0" anchor="t"/>
          <a:lstStyle/>
          <a:p>
            <a:pPr marL="0" indent="0">
              <a:lnSpc>
                <a:spcPts val="2400"/>
              </a:lnSpc>
              <a:buNone/>
            </a:pPr>
            <a:r>
              <a:rPr lang="en-US" sz="1950" b="1" dirty="0">
                <a:solidFill>
                  <a:srgbClr val="383838"/>
                </a:solidFill>
                <a:latin typeface="PT Serif" pitchFamily="34" charset="0"/>
                <a:ea typeface="PT Serif" pitchFamily="34" charset="-122"/>
                <a:cs typeface="PT Serif" pitchFamily="34" charset="-120"/>
              </a:rPr>
              <a:t>Bệnh nghề nghiệp</a:t>
            </a:r>
            <a:endParaRPr lang="en-US" sz="1950" dirty="0"/>
          </a:p>
        </p:txBody>
      </p:sp>
      <p:sp>
        <p:nvSpPr>
          <p:cNvPr id="27" name="Text 24"/>
          <p:cNvSpPr/>
          <p:nvPr/>
        </p:nvSpPr>
        <p:spPr>
          <a:xfrm>
            <a:off x="10754558" y="6656248"/>
            <a:ext cx="3694986" cy="604838"/>
          </a:xfrm>
          <a:prstGeom prst="rect">
            <a:avLst/>
          </a:prstGeom>
          <a:noFill/>
          <a:ln/>
        </p:spPr>
        <p:txBody>
          <a:bodyPr wrap="square" lIns="0" tIns="0" rIns="0" bIns="0" rtlCol="0" anchor="t"/>
          <a:lstStyle/>
          <a:p>
            <a:pPr marL="0" indent="0">
              <a:lnSpc>
                <a:spcPts val="2350"/>
              </a:lnSpc>
              <a:buNone/>
            </a:pPr>
            <a:r>
              <a:rPr lang="en-US" sz="1450" dirty="0">
                <a:solidFill>
                  <a:srgbClr val="383838"/>
                </a:solidFill>
                <a:latin typeface="DM Sans" pitchFamily="34" charset="0"/>
                <a:ea typeface="DM Sans" pitchFamily="34" charset="-122"/>
                <a:cs typeface="DM Sans" pitchFamily="34" charset="-120"/>
              </a:rPr>
              <a:t>Giữ nguyên một tư thế trong thời </a:t>
            </a:r>
            <a:r>
              <a:rPr lang="en-US" sz="1450" dirty="0" err="1">
                <a:solidFill>
                  <a:srgbClr val="383838"/>
                </a:solidFill>
                <a:latin typeface="DM Sans" pitchFamily="34" charset="0"/>
                <a:ea typeface="DM Sans" pitchFamily="34" charset="-122"/>
                <a:cs typeface="DM Sans" pitchFamily="34" charset="-120"/>
              </a:rPr>
              <a:t>gian</a:t>
            </a:r>
            <a:r>
              <a:rPr lang="en-US" sz="1450" dirty="0">
                <a:solidFill>
                  <a:srgbClr val="383838"/>
                </a:solidFill>
                <a:latin typeface="DM Sans" pitchFamily="34" charset="0"/>
                <a:ea typeface="DM Sans" pitchFamily="34" charset="-122"/>
                <a:cs typeface="DM Sans" pitchFamily="34" charset="-120"/>
              </a:rPr>
              <a:t> </a:t>
            </a:r>
          </a:p>
          <a:p>
            <a:pPr marL="0" indent="0">
              <a:lnSpc>
                <a:spcPts val="2350"/>
              </a:lnSpc>
              <a:buNone/>
            </a:pPr>
            <a:r>
              <a:rPr lang="en-US" sz="1450" dirty="0" err="1">
                <a:solidFill>
                  <a:srgbClr val="383838"/>
                </a:solidFill>
                <a:latin typeface="DM Sans" pitchFamily="34" charset="0"/>
                <a:ea typeface="DM Sans" pitchFamily="34" charset="-122"/>
                <a:cs typeface="DM Sans" pitchFamily="34" charset="-120"/>
              </a:rPr>
              <a:t>dài</a:t>
            </a:r>
            <a:r>
              <a:rPr lang="en-US" sz="1450" dirty="0">
                <a:solidFill>
                  <a:srgbClr val="383838"/>
                </a:solidFill>
                <a:latin typeface="DM Sans" pitchFamily="34" charset="0"/>
                <a:ea typeface="DM Sans" pitchFamily="34" charset="-122"/>
                <a:cs typeface="DM Sans" pitchFamily="34" charset="-120"/>
              </a:rPr>
              <a:t> hay tiếp xúc với hóa chất, bụi </a:t>
            </a:r>
            <a:endParaRPr lang="en-US" sz="1450" dirty="0"/>
          </a:p>
        </p:txBody>
      </p:sp>
      <p:pic>
        <p:nvPicPr>
          <p:cNvPr id="29" name="Image 0" descr="preencoded.png">
            <a:extLst>
              <a:ext uri="{FF2B5EF4-FFF2-40B4-BE49-F238E27FC236}">
                <a16:creationId xmlns:a16="http://schemas.microsoft.com/office/drawing/2014/main" id="{9278F1EC-2A20-5930-F5E4-B559322DF636}"/>
              </a:ext>
            </a:extLst>
          </p:cNvPr>
          <p:cNvPicPr>
            <a:picLocks noChangeAspect="1"/>
          </p:cNvPicPr>
          <p:nvPr/>
        </p:nvPicPr>
        <p:blipFill>
          <a:blip r:embed="rId4"/>
          <a:stretch>
            <a:fillRect/>
          </a:stretch>
        </p:blipFill>
        <p:spPr>
          <a:xfrm>
            <a:off x="11584909" y="7345952"/>
            <a:ext cx="2855222" cy="8836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074795" y="804386"/>
            <a:ext cx="6480810" cy="809982"/>
          </a:xfrm>
          <a:prstGeom prst="rect">
            <a:avLst/>
          </a:prstGeom>
          <a:noFill/>
          <a:ln/>
        </p:spPr>
        <p:txBody>
          <a:bodyPr wrap="non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Quy định chung</a:t>
            </a:r>
            <a:endParaRPr lang="en-US" sz="5100" dirty="0"/>
          </a:p>
        </p:txBody>
      </p:sp>
      <p:pic>
        <p:nvPicPr>
          <p:cNvPr id="3" name="Image 0" descr="preencoded.png"/>
          <p:cNvPicPr>
            <a:picLocks noChangeAspect="1"/>
          </p:cNvPicPr>
          <p:nvPr/>
        </p:nvPicPr>
        <p:blipFill>
          <a:blip r:embed="rId3"/>
          <a:stretch>
            <a:fillRect/>
          </a:stretch>
        </p:blipFill>
        <p:spPr>
          <a:xfrm>
            <a:off x="3688437" y="2108121"/>
            <a:ext cx="617220" cy="617220"/>
          </a:xfrm>
          <a:prstGeom prst="rect">
            <a:avLst/>
          </a:prstGeom>
        </p:spPr>
      </p:pic>
      <p:sp>
        <p:nvSpPr>
          <p:cNvPr id="4" name="Text 1"/>
          <p:cNvSpPr/>
          <p:nvPr/>
        </p:nvSpPr>
        <p:spPr>
          <a:xfrm>
            <a:off x="2052757" y="2972157"/>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luyện ATLD</a:t>
            </a:r>
            <a:endParaRPr lang="en-US" sz="3050" dirty="0"/>
          </a:p>
        </p:txBody>
      </p:sp>
      <p:sp>
        <p:nvSpPr>
          <p:cNvPr id="5" name="Text 2"/>
          <p:cNvSpPr/>
          <p:nvPr/>
        </p:nvSpPr>
        <p:spPr>
          <a:xfrm>
            <a:off x="864037" y="3606284"/>
            <a:ext cx="6266021"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toàn lao </a:t>
            </a:r>
            <a:r>
              <a:rPr lang="en-US" sz="1900" dirty="0" err="1">
                <a:solidFill>
                  <a:srgbClr val="383838"/>
                </a:solidFill>
                <a:latin typeface="DM Sans" pitchFamily="34" charset="0"/>
                <a:ea typeface="DM Sans" pitchFamily="34" charset="-122"/>
                <a:cs typeface="DM Sans" pitchFamily="34" charset="-120"/>
              </a:rPr>
              <a:t>động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định</a:t>
            </a:r>
            <a:r>
              <a:rPr lang="en-US" sz="1900" dirty="0">
                <a:solidFill>
                  <a:srgbClr val="383838"/>
                </a:solidFill>
                <a:latin typeface="DM Sans" pitchFamily="34" charset="0"/>
                <a:ea typeface="DM Sans" pitchFamily="34" charset="-122"/>
                <a:cs typeface="DM Sans" pitchFamily="34" charset="-120"/>
              </a:rPr>
              <a:t> kỳ cho công nhân.</a:t>
            </a:r>
            <a:endParaRPr lang="en-US" sz="1900" dirty="0"/>
          </a:p>
        </p:txBody>
      </p:sp>
      <p:pic>
        <p:nvPicPr>
          <p:cNvPr id="6" name="Image 1" descr="preencoded.png"/>
          <p:cNvPicPr>
            <a:picLocks noChangeAspect="1"/>
          </p:cNvPicPr>
          <p:nvPr/>
        </p:nvPicPr>
        <p:blipFill>
          <a:blip r:embed="rId4"/>
          <a:stretch>
            <a:fillRect/>
          </a:stretch>
        </p:blipFill>
        <p:spPr>
          <a:xfrm>
            <a:off x="10324743" y="2108121"/>
            <a:ext cx="617220" cy="617220"/>
          </a:xfrm>
          <a:prstGeom prst="rect">
            <a:avLst/>
          </a:prstGeom>
        </p:spPr>
      </p:pic>
      <p:sp>
        <p:nvSpPr>
          <p:cNvPr id="7" name="Text 3"/>
          <p:cNvSpPr/>
          <p:nvPr/>
        </p:nvSpPr>
        <p:spPr>
          <a:xfrm>
            <a:off x="8689062" y="2972157"/>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dirty="0"/>
          </a:p>
        </p:txBody>
      </p:sp>
      <p:sp>
        <p:nvSpPr>
          <p:cNvPr id="8" name="Text 4"/>
          <p:cNvSpPr/>
          <p:nvPr/>
        </p:nvSpPr>
        <p:spPr>
          <a:xfrm>
            <a:off x="7500342" y="3606284"/>
            <a:ext cx="6266021"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a:t>
            </a:r>
            <a:r>
              <a:rPr lang="en-US" sz="1900" dirty="0" err="1">
                <a:solidFill>
                  <a:srgbClr val="383838"/>
                </a:solidFill>
                <a:latin typeface="DM Sans" pitchFamily="34" charset="0"/>
                <a:ea typeface="DM Sans" pitchFamily="34" charset="-122"/>
                <a:cs typeface="DM Sans" pitchFamily="34" charset="-120"/>
              </a:rPr>
              <a:t>dưỡng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máy</a:t>
            </a:r>
            <a:r>
              <a:rPr lang="en-US" sz="1900" dirty="0">
                <a:solidFill>
                  <a:srgbClr val="383838"/>
                </a:solidFill>
                <a:latin typeface="DM Sans" pitchFamily="34" charset="0"/>
                <a:ea typeface="DM Sans" pitchFamily="34" charset="-122"/>
                <a:cs typeface="DM Sans" pitchFamily="34" charset="-120"/>
              </a:rPr>
              <a:t> móc, </a:t>
            </a:r>
            <a:r>
              <a:rPr lang="en-US" sz="1900" dirty="0" err="1">
                <a:solidFill>
                  <a:srgbClr val="383838"/>
                </a:solidFill>
                <a:latin typeface="DM Sans" pitchFamily="34" charset="0"/>
                <a:ea typeface="DM Sans" pitchFamily="34" charset="-122"/>
                <a:cs typeface="DM Sans" pitchFamily="34" charset="-120"/>
              </a:rPr>
              <a:t>thiết</a:t>
            </a:r>
            <a:r>
              <a:rPr lang="en-US" sz="1900" dirty="0">
                <a:solidFill>
                  <a:srgbClr val="383838"/>
                </a:solidFill>
                <a:latin typeface="DM Sans" pitchFamily="34" charset="0"/>
                <a:ea typeface="DM Sans" pitchFamily="34" charset="-122"/>
                <a:cs typeface="DM Sans" pitchFamily="34" charset="-120"/>
              </a:rPr>
              <a:t> bị sản xuất.</a:t>
            </a:r>
            <a:endParaRPr lang="en-US" sz="1900" dirty="0"/>
          </a:p>
        </p:txBody>
      </p:sp>
      <p:pic>
        <p:nvPicPr>
          <p:cNvPr id="9" name="Image 2" descr="preencoded.png"/>
          <p:cNvPicPr>
            <a:picLocks noChangeAspect="1"/>
          </p:cNvPicPr>
          <p:nvPr/>
        </p:nvPicPr>
        <p:blipFill>
          <a:blip r:embed="rId5"/>
          <a:stretch>
            <a:fillRect/>
          </a:stretch>
        </p:blipFill>
        <p:spPr>
          <a:xfrm>
            <a:off x="3688437" y="5136952"/>
            <a:ext cx="617220" cy="617220"/>
          </a:xfrm>
          <a:prstGeom prst="rect">
            <a:avLst/>
          </a:prstGeom>
        </p:spPr>
      </p:pic>
      <p:sp>
        <p:nvSpPr>
          <p:cNvPr id="10" name="Text 5"/>
          <p:cNvSpPr/>
          <p:nvPr/>
        </p:nvSpPr>
        <p:spPr>
          <a:xfrm>
            <a:off x="2052757" y="6000988"/>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dirty="0"/>
          </a:p>
        </p:txBody>
      </p:sp>
      <p:sp>
        <p:nvSpPr>
          <p:cNvPr id="11" name="Text 6"/>
          <p:cNvSpPr/>
          <p:nvPr/>
        </p:nvSpPr>
        <p:spPr>
          <a:xfrm>
            <a:off x="864037" y="6635115"/>
            <a:ext cx="6266021"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dụng </a:t>
            </a:r>
            <a:r>
              <a:rPr lang="en-US" sz="1900" dirty="0" err="1">
                <a:solidFill>
                  <a:srgbClr val="383838"/>
                </a:solidFill>
                <a:latin typeface="DM Sans" pitchFamily="34" charset="0"/>
                <a:ea typeface="DM Sans" pitchFamily="34" charset="-122"/>
                <a:cs typeface="DM Sans" pitchFamily="34" charset="-120"/>
              </a:rPr>
              <a:t>đúng</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các</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thiết</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bị</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bảo</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hộ</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cá</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nhân</a:t>
            </a:r>
            <a:r>
              <a:rPr lang="en-US" sz="1900" dirty="0">
                <a:solidFill>
                  <a:srgbClr val="383838"/>
                </a:solidFill>
                <a:latin typeface="DM Sans" pitchFamily="34" charset="0"/>
                <a:ea typeface="DM Sans" pitchFamily="34" charset="-122"/>
                <a:cs typeface="DM Sans" pitchFamily="34" charset="-120"/>
              </a:rPr>
              <a:t>.</a:t>
            </a:r>
            <a:endParaRPr lang="en-US" sz="1900" dirty="0"/>
          </a:p>
        </p:txBody>
      </p:sp>
      <p:pic>
        <p:nvPicPr>
          <p:cNvPr id="12" name="Image 3" descr="preencoded.png"/>
          <p:cNvPicPr>
            <a:picLocks noChangeAspect="1"/>
          </p:cNvPicPr>
          <p:nvPr/>
        </p:nvPicPr>
        <p:blipFill>
          <a:blip r:embed="rId6"/>
          <a:stretch>
            <a:fillRect/>
          </a:stretch>
        </p:blipFill>
        <p:spPr>
          <a:xfrm>
            <a:off x="10324743" y="5136952"/>
            <a:ext cx="617220" cy="617220"/>
          </a:xfrm>
          <a:prstGeom prst="rect">
            <a:avLst/>
          </a:prstGeom>
        </p:spPr>
      </p:pic>
      <p:sp>
        <p:nvSpPr>
          <p:cNvPr id="13" name="Text 7"/>
          <p:cNvSpPr/>
          <p:nvPr/>
        </p:nvSpPr>
        <p:spPr>
          <a:xfrm>
            <a:off x="8689062" y="6000988"/>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dirty="0"/>
          </a:p>
        </p:txBody>
      </p:sp>
      <p:sp>
        <p:nvSpPr>
          <p:cNvPr id="14" name="Text 8"/>
          <p:cNvSpPr/>
          <p:nvPr/>
        </p:nvSpPr>
        <p:spPr>
          <a:xfrm>
            <a:off x="7500342" y="6635115"/>
            <a:ext cx="6266021"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thoáng</a:t>
            </a:r>
            <a:r>
              <a:rPr lang="en-US" sz="1900" dirty="0">
                <a:solidFill>
                  <a:srgbClr val="383838"/>
                </a:solidFill>
                <a:latin typeface="DM Sans" pitchFamily="34" charset="0"/>
                <a:ea typeface="DM Sans" pitchFamily="34" charset="-122"/>
                <a:cs typeface="DM Sans" pitchFamily="34" charset="-120"/>
              </a:rPr>
              <a:t> mát và đủ ánh sáng.</a:t>
            </a:r>
            <a:endParaRPr lang="en-US" sz="1900" dirty="0"/>
          </a:p>
        </p:txBody>
      </p:sp>
      <p:pic>
        <p:nvPicPr>
          <p:cNvPr id="15" name="Image 0" descr="preencoded.png">
            <a:extLst>
              <a:ext uri="{FF2B5EF4-FFF2-40B4-BE49-F238E27FC236}">
                <a16:creationId xmlns:a16="http://schemas.microsoft.com/office/drawing/2014/main" id="{24633B44-5B2E-8E5C-5ADC-142122D5702A}"/>
              </a:ext>
            </a:extLst>
          </p:cNvPr>
          <p:cNvPicPr>
            <a:picLocks noChangeAspect="1"/>
          </p:cNvPicPr>
          <p:nvPr/>
        </p:nvPicPr>
        <p:blipFill>
          <a:blip r:embed="rId7"/>
          <a:stretch>
            <a:fillRect/>
          </a:stretch>
        </p:blipFill>
        <p:spPr>
          <a:xfrm>
            <a:off x="11584909" y="7345952"/>
            <a:ext cx="2855222" cy="88364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104922" y="3676531"/>
            <a:ext cx="3901440" cy="3268980"/>
          </a:xfrm>
          <a:prstGeom prst="rect">
            <a:avLst/>
          </a:prstGeom>
        </p:spPr>
      </p:pic>
      <p:sp>
        <p:nvSpPr>
          <p:cNvPr id="3" name="Text 0"/>
          <p:cNvSpPr/>
          <p:nvPr/>
        </p:nvSpPr>
        <p:spPr>
          <a:xfrm>
            <a:off x="702469" y="990005"/>
            <a:ext cx="6793706"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itchFamily="34" charset="0"/>
                <a:ea typeface="PT Serif" pitchFamily="34" charset="-122"/>
                <a:cs typeface="PT Serif" pitchFamily="34" charset="-120"/>
              </a:rPr>
              <a:t>Xử lý tình huống khẩn cấp</a:t>
            </a:r>
            <a:endParaRPr lang="en-US" sz="4100" dirty="0"/>
          </a:p>
        </p:txBody>
      </p:sp>
      <p:sp>
        <p:nvSpPr>
          <p:cNvPr id="4" name="Shape 1"/>
          <p:cNvSpPr/>
          <p:nvPr/>
        </p:nvSpPr>
        <p:spPr>
          <a:xfrm>
            <a:off x="1882366" y="2150149"/>
            <a:ext cx="22860" cy="5290066"/>
          </a:xfrm>
          <a:prstGeom prst="roundRect">
            <a:avLst>
              <a:gd name="adj" fmla="val 131708"/>
            </a:avLst>
          </a:prstGeom>
          <a:solidFill>
            <a:srgbClr val="D8D4D4"/>
          </a:solidFill>
          <a:ln/>
        </p:spPr>
      </p:sp>
      <p:sp>
        <p:nvSpPr>
          <p:cNvPr id="5" name="Shape 2"/>
          <p:cNvSpPr/>
          <p:nvPr/>
        </p:nvSpPr>
        <p:spPr>
          <a:xfrm>
            <a:off x="2096738" y="2590204"/>
            <a:ext cx="702469" cy="22860"/>
          </a:xfrm>
          <a:prstGeom prst="roundRect">
            <a:avLst>
              <a:gd name="adj" fmla="val 131708"/>
            </a:avLst>
          </a:prstGeom>
          <a:solidFill>
            <a:srgbClr val="A6D5D7"/>
          </a:solidFill>
          <a:ln/>
        </p:spPr>
      </p:sp>
      <p:sp>
        <p:nvSpPr>
          <p:cNvPr id="6" name="Shape 3"/>
          <p:cNvSpPr/>
          <p:nvPr/>
        </p:nvSpPr>
        <p:spPr>
          <a:xfrm>
            <a:off x="1667994" y="2375892"/>
            <a:ext cx="451604" cy="451604"/>
          </a:xfrm>
          <a:prstGeom prst="roundRect">
            <a:avLst>
              <a:gd name="adj" fmla="val 6667"/>
            </a:avLst>
          </a:prstGeom>
          <a:solidFill>
            <a:srgbClr val="C0EFF1"/>
          </a:solidFill>
          <a:ln/>
        </p:spPr>
      </p:sp>
      <p:sp>
        <p:nvSpPr>
          <p:cNvPr id="7" name="Text 4"/>
          <p:cNvSpPr/>
          <p:nvPr/>
        </p:nvSpPr>
        <p:spPr>
          <a:xfrm>
            <a:off x="1809559" y="244363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997743" y="235077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dirty="0"/>
          </a:p>
        </p:txBody>
      </p:sp>
      <p:sp>
        <p:nvSpPr>
          <p:cNvPr id="9" name="Text 6"/>
          <p:cNvSpPr/>
          <p:nvPr/>
        </p:nvSpPr>
        <p:spPr>
          <a:xfrm>
            <a:off x="2997743" y="280046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2096738" y="3962876"/>
            <a:ext cx="702469" cy="22860"/>
          </a:xfrm>
          <a:prstGeom prst="roundRect">
            <a:avLst>
              <a:gd name="adj" fmla="val 131708"/>
            </a:avLst>
          </a:prstGeom>
          <a:solidFill>
            <a:srgbClr val="A6D5D7"/>
          </a:solidFill>
          <a:ln/>
        </p:spPr>
      </p:sp>
      <p:sp>
        <p:nvSpPr>
          <p:cNvPr id="11" name="Shape 8"/>
          <p:cNvSpPr/>
          <p:nvPr/>
        </p:nvSpPr>
        <p:spPr>
          <a:xfrm>
            <a:off x="1667994" y="3748563"/>
            <a:ext cx="451604" cy="451604"/>
          </a:xfrm>
          <a:prstGeom prst="roundRect">
            <a:avLst>
              <a:gd name="adj" fmla="val 6667"/>
            </a:avLst>
          </a:prstGeom>
          <a:solidFill>
            <a:srgbClr val="C0EFF1"/>
          </a:solidFill>
          <a:ln/>
        </p:spPr>
      </p:sp>
      <p:sp>
        <p:nvSpPr>
          <p:cNvPr id="12" name="Text 9"/>
          <p:cNvSpPr/>
          <p:nvPr/>
        </p:nvSpPr>
        <p:spPr>
          <a:xfrm>
            <a:off x="1809559" y="381631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997743" y="3723441"/>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dirty="0"/>
          </a:p>
        </p:txBody>
      </p:sp>
      <p:sp>
        <p:nvSpPr>
          <p:cNvPr id="14" name="Text 11"/>
          <p:cNvSpPr/>
          <p:nvPr/>
        </p:nvSpPr>
        <p:spPr>
          <a:xfrm>
            <a:off x="2997743" y="417314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2096738" y="5335548"/>
            <a:ext cx="702469" cy="22860"/>
          </a:xfrm>
          <a:prstGeom prst="roundRect">
            <a:avLst>
              <a:gd name="adj" fmla="val 131708"/>
            </a:avLst>
          </a:prstGeom>
          <a:solidFill>
            <a:srgbClr val="A6D5D7"/>
          </a:solidFill>
          <a:ln/>
        </p:spPr>
      </p:sp>
      <p:sp>
        <p:nvSpPr>
          <p:cNvPr id="16" name="Shape 13"/>
          <p:cNvSpPr/>
          <p:nvPr/>
        </p:nvSpPr>
        <p:spPr>
          <a:xfrm>
            <a:off x="1667994" y="5121235"/>
            <a:ext cx="451604" cy="451604"/>
          </a:xfrm>
          <a:prstGeom prst="roundRect">
            <a:avLst>
              <a:gd name="adj" fmla="val 6667"/>
            </a:avLst>
          </a:prstGeom>
          <a:solidFill>
            <a:srgbClr val="C0EFF1"/>
          </a:solidFill>
          <a:ln/>
        </p:spPr>
      </p:sp>
      <p:sp>
        <p:nvSpPr>
          <p:cNvPr id="17" name="Text 14"/>
          <p:cNvSpPr/>
          <p:nvPr/>
        </p:nvSpPr>
        <p:spPr>
          <a:xfrm>
            <a:off x="1809559" y="518898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997743" y="509611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dirty="0"/>
          </a:p>
        </p:txBody>
      </p:sp>
      <p:sp>
        <p:nvSpPr>
          <p:cNvPr id="19" name="Text 16"/>
          <p:cNvSpPr/>
          <p:nvPr/>
        </p:nvSpPr>
        <p:spPr>
          <a:xfrm>
            <a:off x="2997743" y="554581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2096738" y="6708219"/>
            <a:ext cx="702469" cy="22860"/>
          </a:xfrm>
          <a:prstGeom prst="roundRect">
            <a:avLst>
              <a:gd name="adj" fmla="val 131708"/>
            </a:avLst>
          </a:prstGeom>
          <a:solidFill>
            <a:srgbClr val="A6D5D7"/>
          </a:solidFill>
          <a:ln/>
        </p:spPr>
      </p:sp>
      <p:sp>
        <p:nvSpPr>
          <p:cNvPr id="21" name="Shape 18"/>
          <p:cNvSpPr/>
          <p:nvPr/>
        </p:nvSpPr>
        <p:spPr>
          <a:xfrm>
            <a:off x="1667994" y="6493907"/>
            <a:ext cx="451604" cy="451604"/>
          </a:xfrm>
          <a:prstGeom prst="roundRect">
            <a:avLst>
              <a:gd name="adj" fmla="val 6667"/>
            </a:avLst>
          </a:prstGeom>
          <a:solidFill>
            <a:srgbClr val="C0EFF1"/>
          </a:solidFill>
          <a:ln/>
        </p:spPr>
      </p:sp>
      <p:sp>
        <p:nvSpPr>
          <p:cNvPr id="22" name="Text 19"/>
          <p:cNvSpPr/>
          <p:nvPr/>
        </p:nvSpPr>
        <p:spPr>
          <a:xfrm>
            <a:off x="1809559" y="6561653"/>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000000"/>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997743" y="646878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dirty="0"/>
          </a:p>
        </p:txBody>
      </p:sp>
      <p:sp>
        <p:nvSpPr>
          <p:cNvPr id="24" name="Text 21"/>
          <p:cNvSpPr/>
          <p:nvPr/>
        </p:nvSpPr>
        <p:spPr>
          <a:xfrm>
            <a:off x="2997743" y="6918483"/>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CCFE7202-AB63-7348-9017-2D9CDF7E7178}"/>
              </a:ext>
            </a:extLst>
          </p:cNvPr>
          <p:cNvPicPr>
            <a:picLocks noChangeAspect="1"/>
          </p:cNvPicPr>
          <p:nvPr/>
        </p:nvPicPr>
        <p:blipFill>
          <a:blip r:embed="rId4"/>
          <a:stretch>
            <a:fillRect/>
          </a:stretch>
        </p:blipFill>
        <p:spPr>
          <a:xfrm>
            <a:off x="11584909" y="7345952"/>
            <a:ext cx="2855222" cy="8836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64037" y="1043941"/>
            <a:ext cx="6480810" cy="809982"/>
          </a:xfrm>
          <a:prstGeom prst="rect">
            <a:avLst/>
          </a:prstGeom>
          <a:noFill/>
          <a:ln/>
        </p:spPr>
        <p:txBody>
          <a:bodyPr wrap="none" lIns="0" tIns="0" rIns="0" bIns="0" rtlCol="0" anchor="t"/>
          <a:lstStyle/>
          <a:p>
            <a:pPr marL="0" indent="0" algn="l">
              <a:lnSpc>
                <a:spcPts val="6350"/>
              </a:lnSpc>
              <a:buNone/>
            </a:pPr>
            <a:r>
              <a:rPr lang="en-US" sz="5100" b="1" dirty="0">
                <a:solidFill>
                  <a:srgbClr val="020202"/>
                </a:solidFill>
                <a:latin typeface="PT Serif" pitchFamily="34" charset="0"/>
                <a:ea typeface="PT Serif" pitchFamily="34" charset="-122"/>
                <a:cs typeface="PT Serif" pitchFamily="34" charset="-120"/>
              </a:rPr>
              <a:t>Tài liệu tham khảo</a:t>
            </a:r>
            <a:endParaRPr lang="en-US" sz="5100"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64037" y="3032284"/>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5A2A7"/>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499780"/>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5A2A7"/>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884426"/>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25A2A7"/>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Thiết bị đo lường</a:t>
            </a:r>
            <a:endParaRPr lang="en-US" sz="1900" dirty="0"/>
          </a:p>
        </p:txBody>
      </p:sp>
      <p:pic>
        <p:nvPicPr>
          <p:cNvPr id="9" name="Image 0" descr="preencoded.png"/>
          <p:cNvPicPr>
            <a:picLocks noChangeAspect="1"/>
          </p:cNvPicPr>
          <p:nvPr/>
        </p:nvPicPr>
        <p:blipFill>
          <a:blip r:embed="rId6"/>
          <a:stretch>
            <a:fillRect/>
          </a:stretch>
        </p:blipFill>
        <p:spPr>
          <a:xfrm>
            <a:off x="8013860" y="3398638"/>
            <a:ext cx="5609868" cy="1736169"/>
          </a:xfrm>
          <a:prstGeom prst="rect">
            <a:avLst/>
          </a:prstGeom>
        </p:spPr>
      </p:pic>
      <p:pic>
        <p:nvPicPr>
          <p:cNvPr id="10" name="Image 0" descr="preencoded.png">
            <a:extLst>
              <a:ext uri="{FF2B5EF4-FFF2-40B4-BE49-F238E27FC236}">
                <a16:creationId xmlns:a16="http://schemas.microsoft.com/office/drawing/2014/main" id="{19BEC7EF-15EC-BE05-37EE-ADACC0DF7E69}"/>
              </a:ext>
            </a:extLst>
          </p:cNvPr>
          <p:cNvPicPr>
            <a:picLocks noChangeAspect="1"/>
          </p:cNvPicPr>
          <p:nvPr/>
        </p:nvPicPr>
        <p:blipFill>
          <a:blip r:embed="rId6"/>
          <a:stretch>
            <a:fillRect/>
          </a:stretch>
        </p:blipFill>
        <p:spPr>
          <a:xfrm>
            <a:off x="11584909" y="7345952"/>
            <a:ext cx="2855222" cy="88364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1026</Words>
  <Application>Microsoft Office PowerPoint</Application>
  <PresentationFormat>Custom</PresentationFormat>
  <Paragraphs>109</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DM Sans</vt:lpstr>
      <vt:lpstr>PT Serif</vt:lpstr>
      <vt:lpstr>DM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2024-11-13T06:34:11Z</dcterms:created>
  <dcterms:modified xsi:type="dcterms:W3CDTF">2024-11-13T06:44:30Z</dcterms:modified>
</cp:coreProperties>
</file>