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Fraunces Extra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2796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tivi/"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267072" y="2889103"/>
            <a:ext cx="6363328" cy="4460508"/>
          </a:xfrm>
          <a:prstGeom prst="rect">
            <a:avLst/>
          </a:prstGeom>
        </p:spPr>
      </p:pic>
      <p:sp>
        <p:nvSpPr>
          <p:cNvPr id="3" name="Text 0"/>
          <p:cNvSpPr/>
          <p:nvPr/>
        </p:nvSpPr>
        <p:spPr>
          <a:xfrm>
            <a:off x="864037" y="941075"/>
            <a:ext cx="7787594"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Fraunces Extra Bold" pitchFamily="34" charset="0"/>
                <a:ea typeface="Fraunces Extra Bold" pitchFamily="34" charset="-122"/>
                <a:cs typeface="Fraunces Extra Bold" pitchFamily="34" charset="-120"/>
              </a:rPr>
              <a:t>An toàn lao động </a:t>
            </a:r>
            <a:r>
              <a:rPr lang="en-US" sz="6700" b="1" dirty="0" err="1">
                <a:solidFill>
                  <a:srgbClr val="3B4540"/>
                </a:solidFill>
                <a:latin typeface="Fraunces Extra Bold" pitchFamily="34" charset="0"/>
                <a:ea typeface="Fraunces Extra Bold" pitchFamily="34" charset="-122"/>
                <a:cs typeface="Fraunces Extra Bold" pitchFamily="34" charset="-120"/>
              </a:rPr>
              <a:t>trong</a:t>
            </a:r>
            <a:r>
              <a:rPr lang="en-US" sz="6700" b="1" dirty="0">
                <a:solidFill>
                  <a:srgbClr val="3B4540"/>
                </a:solidFill>
                <a:latin typeface="Fraunces Extra Bold" pitchFamily="34" charset="0"/>
                <a:ea typeface="Fraunces Extra Bold" pitchFamily="34" charset="-122"/>
                <a:cs typeface="Fraunces Extra Bold" pitchFamily="34" charset="-120"/>
              </a:rPr>
              <a:t> </a:t>
            </a:r>
            <a:r>
              <a:rPr lang="en-US" sz="6700" b="1" dirty="0" err="1">
                <a:solidFill>
                  <a:srgbClr val="3B4540"/>
                </a:solidFill>
                <a:latin typeface="Fraunces Extra Bold" pitchFamily="34" charset="0"/>
                <a:ea typeface="Fraunces Extra Bold" pitchFamily="34" charset="-122"/>
                <a:cs typeface="Fraunces Extra Bold" pitchFamily="34" charset="-120"/>
              </a:rPr>
              <a:t>Sản</a:t>
            </a:r>
            <a:r>
              <a:rPr lang="en-US" sz="6700" b="1" dirty="0">
                <a:solidFill>
                  <a:srgbClr val="3B4540"/>
                </a:solidFill>
                <a:latin typeface="Fraunces Extra Bold" pitchFamily="34" charset="0"/>
                <a:ea typeface="Fraunces Extra Bold" pitchFamily="34" charset="-122"/>
                <a:cs typeface="Fraunces Extra Bold" pitchFamily="34" charset="-120"/>
              </a:rPr>
              <a:t> </a:t>
            </a:r>
            <a:r>
              <a:rPr lang="en-US" sz="6700" b="1" dirty="0" err="1">
                <a:solidFill>
                  <a:srgbClr val="3B4540"/>
                </a:solidFill>
                <a:latin typeface="Fraunces Extra Bold" pitchFamily="34" charset="0"/>
                <a:ea typeface="Fraunces Extra Bold" pitchFamily="34" charset="-122"/>
                <a:cs typeface="Fraunces Extra Bold" pitchFamily="34" charset="-120"/>
              </a:rPr>
              <a:t>Xuất</a:t>
            </a:r>
            <a:r>
              <a:rPr lang="en-US" sz="6700" b="1" dirty="0">
                <a:solidFill>
                  <a:srgbClr val="3B4540"/>
                </a:solidFill>
                <a:latin typeface="Fraunces Extra Bold" pitchFamily="34" charset="0"/>
                <a:ea typeface="Fraunces Extra Bold" pitchFamily="34" charset="-122"/>
                <a:cs typeface="Fraunces Extra Bold" pitchFamily="34" charset="-120"/>
              </a:rPr>
              <a:t> Tivi</a:t>
            </a:r>
            <a:endParaRPr lang="en-US" sz="6700" dirty="0"/>
          </a:p>
        </p:txBody>
      </p:sp>
      <p:sp>
        <p:nvSpPr>
          <p:cNvPr id="4" name="Text 1"/>
          <p:cNvSpPr/>
          <p:nvPr/>
        </p:nvSpPr>
        <p:spPr>
          <a:xfrm>
            <a:off x="864036" y="3961924"/>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Báo cáo về tình hình tai nạn lao động 6 tháng đầu năm 2024 và các biện pháp an toàn trong sản xuất tivi. Bao gồm các quy định và hướng dẫn cho các công đoạn khác nhau trong quy trình sản xuất.</a:t>
            </a:r>
            <a:endParaRPr lang="en-US" sz="1900" dirty="0"/>
          </a:p>
        </p:txBody>
      </p:sp>
      <p:sp>
        <p:nvSpPr>
          <p:cNvPr id="5" name="Shape 2"/>
          <p:cNvSpPr/>
          <p:nvPr/>
        </p:nvSpPr>
        <p:spPr>
          <a:xfrm>
            <a:off x="8640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64036" y="5921941"/>
            <a:ext cx="379690" cy="379690"/>
          </a:xfrm>
          <a:prstGeom prst="rect">
            <a:avLst/>
          </a:prstGeom>
        </p:spPr>
      </p:pic>
      <p:sp>
        <p:nvSpPr>
          <p:cNvPr id="7" name="Text 3"/>
          <p:cNvSpPr/>
          <p:nvPr/>
        </p:nvSpPr>
        <p:spPr>
          <a:xfrm>
            <a:off x="1382316" y="5875709"/>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A1733F66-C4CF-67FD-790B-557171AA03A4}"/>
              </a:ext>
            </a:extLst>
          </p:cNvPr>
          <p:cNvPicPr>
            <a:picLocks noChangeAspect="1"/>
          </p:cNvPicPr>
          <p:nvPr/>
        </p:nvPicPr>
        <p:blipFill>
          <a:blip r:embed="rId5"/>
          <a:stretch>
            <a:fillRect/>
          </a:stretch>
        </p:blipFill>
        <p:spPr>
          <a:xfrm>
            <a:off x="12047975" y="7349611"/>
            <a:ext cx="2379624" cy="87998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flipH="1">
            <a:off x="8625128" y="2793442"/>
            <a:ext cx="5567970" cy="4460553"/>
          </a:xfrm>
          <a:prstGeom prst="rect">
            <a:avLst/>
          </a:prstGeom>
        </p:spPr>
      </p:pic>
      <p:sp>
        <p:nvSpPr>
          <p:cNvPr id="3" name="Text 0"/>
          <p:cNvSpPr/>
          <p:nvPr/>
        </p:nvSpPr>
        <p:spPr>
          <a:xfrm>
            <a:off x="829508" y="842843"/>
            <a:ext cx="7484983" cy="1481376"/>
          </a:xfrm>
          <a:prstGeom prst="rect">
            <a:avLst/>
          </a:prstGeom>
          <a:noFill/>
          <a:ln/>
        </p:spPr>
        <p:txBody>
          <a:bodyPr wrap="square" lIns="0" tIns="0" rIns="0" bIns="0" rtlCol="0" anchor="t"/>
          <a:lstStyle/>
          <a:p>
            <a:pPr marL="0" indent="0">
              <a:lnSpc>
                <a:spcPts val="5800"/>
              </a:lnSpc>
              <a:buNone/>
            </a:pPr>
            <a:r>
              <a:rPr lang="en-US" sz="4650" b="1" dirty="0">
                <a:solidFill>
                  <a:srgbClr val="3B4540"/>
                </a:solidFill>
                <a:latin typeface="Fraunces Extra Bold" pitchFamily="34" charset="0"/>
                <a:ea typeface="Fraunces Extra Bold" pitchFamily="34" charset="-122"/>
                <a:cs typeface="Fraunces Extra Bold" pitchFamily="34" charset="-120"/>
              </a:rPr>
              <a:t>Tình hình tai nạn lao động</a:t>
            </a:r>
            <a:endParaRPr lang="en-US" sz="4650" dirty="0"/>
          </a:p>
        </p:txBody>
      </p:sp>
      <p:sp>
        <p:nvSpPr>
          <p:cNvPr id="4" name="Shape 1"/>
          <p:cNvSpPr/>
          <p:nvPr/>
        </p:nvSpPr>
        <p:spPr>
          <a:xfrm>
            <a:off x="829507" y="2566988"/>
            <a:ext cx="533162" cy="533162"/>
          </a:xfrm>
          <a:prstGeom prst="roundRect">
            <a:avLst>
              <a:gd name="adj" fmla="val 40009"/>
            </a:avLst>
          </a:prstGeom>
          <a:solidFill>
            <a:srgbClr val="E8F3E8"/>
          </a:solidFill>
          <a:ln/>
        </p:spPr>
      </p:sp>
      <p:sp>
        <p:nvSpPr>
          <p:cNvPr id="5" name="Text 2"/>
          <p:cNvSpPr/>
          <p:nvPr/>
        </p:nvSpPr>
        <p:spPr>
          <a:xfrm>
            <a:off x="1007387" y="2655808"/>
            <a:ext cx="177403"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1</a:t>
            </a:r>
            <a:endParaRPr lang="en-US" sz="2750" dirty="0"/>
          </a:p>
        </p:txBody>
      </p:sp>
      <p:sp>
        <p:nvSpPr>
          <p:cNvPr id="6" name="Text 3"/>
          <p:cNvSpPr/>
          <p:nvPr/>
        </p:nvSpPr>
        <p:spPr>
          <a:xfrm>
            <a:off x="1599604" y="2566988"/>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Số vụ tai nạn</a:t>
            </a:r>
            <a:endParaRPr lang="en-US" sz="2300" dirty="0"/>
          </a:p>
        </p:txBody>
      </p:sp>
      <p:sp>
        <p:nvSpPr>
          <p:cNvPr id="7" name="Text 4"/>
          <p:cNvSpPr/>
          <p:nvPr/>
        </p:nvSpPr>
        <p:spPr>
          <a:xfrm>
            <a:off x="1599604" y="3079433"/>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3.201 vụ tai nạn lao động xảy ra trong 6 tháng đầu năm 2024.</a:t>
            </a:r>
            <a:endParaRPr lang="en-US" sz="1850" dirty="0"/>
          </a:p>
        </p:txBody>
      </p:sp>
      <p:sp>
        <p:nvSpPr>
          <p:cNvPr id="8" name="Shape 5"/>
          <p:cNvSpPr/>
          <p:nvPr/>
        </p:nvSpPr>
        <p:spPr>
          <a:xfrm>
            <a:off x="829507" y="4206598"/>
            <a:ext cx="533162" cy="533162"/>
          </a:xfrm>
          <a:prstGeom prst="roundRect">
            <a:avLst>
              <a:gd name="adj" fmla="val 40009"/>
            </a:avLst>
          </a:prstGeom>
          <a:solidFill>
            <a:srgbClr val="E8F3E8"/>
          </a:solidFill>
          <a:ln/>
        </p:spPr>
      </p:sp>
      <p:sp>
        <p:nvSpPr>
          <p:cNvPr id="9" name="Text 6"/>
          <p:cNvSpPr/>
          <p:nvPr/>
        </p:nvSpPr>
        <p:spPr>
          <a:xfrm>
            <a:off x="979883" y="4295419"/>
            <a:ext cx="232291"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2</a:t>
            </a:r>
            <a:endParaRPr lang="en-US" sz="2750" dirty="0"/>
          </a:p>
        </p:txBody>
      </p:sp>
      <p:sp>
        <p:nvSpPr>
          <p:cNvPr id="10" name="Text 7"/>
          <p:cNvSpPr/>
          <p:nvPr/>
        </p:nvSpPr>
        <p:spPr>
          <a:xfrm>
            <a:off x="1599604" y="4206598"/>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Số người bị nạn</a:t>
            </a:r>
            <a:endParaRPr lang="en-US" sz="2300" dirty="0"/>
          </a:p>
        </p:txBody>
      </p:sp>
      <p:sp>
        <p:nvSpPr>
          <p:cNvPr id="11" name="Text 8"/>
          <p:cNvSpPr/>
          <p:nvPr/>
        </p:nvSpPr>
        <p:spPr>
          <a:xfrm>
            <a:off x="1599603" y="4609385"/>
            <a:ext cx="6714887" cy="379214"/>
          </a:xfrm>
          <a:prstGeom prst="rect">
            <a:avLst/>
          </a:prstGeom>
          <a:noFill/>
          <a:ln/>
        </p:spPr>
        <p:txBody>
          <a:bodyPr wrap="non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3.065 người bị nạn, giảm 6,04% so với cùng kỳ năm 2023.</a:t>
            </a:r>
            <a:endParaRPr lang="en-US" sz="1850" dirty="0"/>
          </a:p>
        </p:txBody>
      </p:sp>
      <p:sp>
        <p:nvSpPr>
          <p:cNvPr id="12" name="Shape 9"/>
          <p:cNvSpPr/>
          <p:nvPr/>
        </p:nvSpPr>
        <p:spPr>
          <a:xfrm>
            <a:off x="829507" y="5736550"/>
            <a:ext cx="533162" cy="533162"/>
          </a:xfrm>
          <a:prstGeom prst="roundRect">
            <a:avLst>
              <a:gd name="adj" fmla="val 40009"/>
            </a:avLst>
          </a:prstGeom>
          <a:solidFill>
            <a:srgbClr val="E8F3E8"/>
          </a:solidFill>
          <a:ln/>
        </p:spPr>
      </p:sp>
      <p:sp>
        <p:nvSpPr>
          <p:cNvPr id="13" name="Text 10"/>
          <p:cNvSpPr/>
          <p:nvPr/>
        </p:nvSpPr>
        <p:spPr>
          <a:xfrm>
            <a:off x="988694" y="5825371"/>
            <a:ext cx="214670"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3</a:t>
            </a:r>
            <a:endParaRPr lang="en-US" sz="2750" dirty="0"/>
          </a:p>
        </p:txBody>
      </p:sp>
      <p:sp>
        <p:nvSpPr>
          <p:cNvPr id="14" name="Text 11"/>
          <p:cNvSpPr/>
          <p:nvPr/>
        </p:nvSpPr>
        <p:spPr>
          <a:xfrm>
            <a:off x="1599604" y="5736550"/>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Số vụ chết người</a:t>
            </a:r>
            <a:endParaRPr lang="en-US" sz="2300" dirty="0"/>
          </a:p>
        </p:txBody>
      </p:sp>
      <p:sp>
        <p:nvSpPr>
          <p:cNvPr id="15" name="Text 12"/>
          <p:cNvSpPr/>
          <p:nvPr/>
        </p:nvSpPr>
        <p:spPr>
          <a:xfrm>
            <a:off x="1599604" y="6248995"/>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320 vụ tai nạn chết người, giảm 7,25% so với cùng kỳ năm 2023.</a:t>
            </a:r>
            <a:endParaRPr lang="en-US" sz="1850" dirty="0"/>
          </a:p>
        </p:txBody>
      </p:sp>
      <p:pic>
        <p:nvPicPr>
          <p:cNvPr id="16" name="Picture 15">
            <a:extLst>
              <a:ext uri="{FF2B5EF4-FFF2-40B4-BE49-F238E27FC236}">
                <a16:creationId xmlns:a16="http://schemas.microsoft.com/office/drawing/2014/main" id="{D41450FD-1AA2-FC36-A8ED-9BF841AB8048}"/>
              </a:ext>
            </a:extLst>
          </p:cNvPr>
          <p:cNvPicPr>
            <a:picLocks noChangeAspect="1"/>
          </p:cNvPicPr>
          <p:nvPr/>
        </p:nvPicPr>
        <p:blipFill>
          <a:blip r:embed="rId4"/>
          <a:stretch>
            <a:fillRect/>
          </a:stretch>
        </p:blipFill>
        <p:spPr>
          <a:xfrm>
            <a:off x="12047975" y="7349611"/>
            <a:ext cx="2379624" cy="8799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968240" y="2780527"/>
            <a:ext cx="4913352" cy="3587948"/>
          </a:xfrm>
          <a:prstGeom prst="rect">
            <a:avLst/>
          </a:prstGeom>
        </p:spPr>
      </p:pic>
      <p:sp>
        <p:nvSpPr>
          <p:cNvPr id="4" name="Text 0"/>
          <p:cNvSpPr/>
          <p:nvPr/>
        </p:nvSpPr>
        <p:spPr>
          <a:xfrm>
            <a:off x="802124" y="824508"/>
            <a:ext cx="7316391" cy="716280"/>
          </a:xfrm>
          <a:prstGeom prst="rect">
            <a:avLst/>
          </a:prstGeom>
          <a:noFill/>
          <a:ln/>
        </p:spPr>
        <p:txBody>
          <a:bodyPr wrap="none" lIns="0" tIns="0" rIns="0" bIns="0" rtlCol="0" anchor="t"/>
          <a:lstStyle/>
          <a:p>
            <a:pPr marL="0" indent="0">
              <a:lnSpc>
                <a:spcPts val="5600"/>
              </a:lnSpc>
              <a:buNone/>
            </a:pPr>
            <a:r>
              <a:rPr lang="en-US" sz="4500" b="1" dirty="0">
                <a:solidFill>
                  <a:srgbClr val="3B4540"/>
                </a:solidFill>
                <a:latin typeface="Fraunces Extra Bold" pitchFamily="34" charset="0"/>
                <a:ea typeface="Fraunces Extra Bold" pitchFamily="34" charset="-122"/>
                <a:cs typeface="Fraunces Extra Bold" pitchFamily="34" charset="-120"/>
              </a:rPr>
              <a:t>An toàn khi in bảng mạch</a:t>
            </a:r>
            <a:endParaRPr lang="en-US" sz="4500" dirty="0"/>
          </a:p>
        </p:txBody>
      </p:sp>
      <p:sp>
        <p:nvSpPr>
          <p:cNvPr id="5" name="Shape 1"/>
          <p:cNvSpPr/>
          <p:nvPr/>
        </p:nvSpPr>
        <p:spPr>
          <a:xfrm>
            <a:off x="1130618" y="1884521"/>
            <a:ext cx="30480" cy="5520452"/>
          </a:xfrm>
          <a:prstGeom prst="roundRect">
            <a:avLst>
              <a:gd name="adj" fmla="val 676785"/>
            </a:avLst>
          </a:prstGeom>
          <a:solidFill>
            <a:srgbClr val="CED9CE"/>
          </a:solidFill>
          <a:ln/>
        </p:spPr>
      </p:sp>
      <p:sp>
        <p:nvSpPr>
          <p:cNvPr id="6" name="Shape 2"/>
          <p:cNvSpPr/>
          <p:nvPr/>
        </p:nvSpPr>
        <p:spPr>
          <a:xfrm>
            <a:off x="1373207" y="2384822"/>
            <a:ext cx="802124" cy="30480"/>
          </a:xfrm>
          <a:prstGeom prst="roundRect">
            <a:avLst>
              <a:gd name="adj" fmla="val 676785"/>
            </a:avLst>
          </a:prstGeom>
          <a:solidFill>
            <a:srgbClr val="CED9CE"/>
          </a:solidFill>
          <a:ln/>
        </p:spPr>
      </p:sp>
      <p:sp>
        <p:nvSpPr>
          <p:cNvPr id="7" name="Shape 3"/>
          <p:cNvSpPr/>
          <p:nvPr/>
        </p:nvSpPr>
        <p:spPr>
          <a:xfrm>
            <a:off x="888028" y="2142292"/>
            <a:ext cx="515660" cy="515660"/>
          </a:xfrm>
          <a:prstGeom prst="roundRect">
            <a:avLst>
              <a:gd name="adj" fmla="val 40004"/>
            </a:avLst>
          </a:prstGeom>
          <a:solidFill>
            <a:srgbClr val="E8F3E8"/>
          </a:solidFill>
          <a:ln/>
        </p:spPr>
      </p:sp>
      <p:sp>
        <p:nvSpPr>
          <p:cNvPr id="8" name="Text 4"/>
          <p:cNvSpPr/>
          <p:nvPr/>
        </p:nvSpPr>
        <p:spPr>
          <a:xfrm>
            <a:off x="1060073" y="2228136"/>
            <a:ext cx="171569"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1</a:t>
            </a:r>
            <a:endParaRPr lang="en-US" sz="2700" dirty="0"/>
          </a:p>
        </p:txBody>
      </p:sp>
      <p:sp>
        <p:nvSpPr>
          <p:cNvPr id="9" name="Text 5"/>
          <p:cNvSpPr/>
          <p:nvPr/>
        </p:nvSpPr>
        <p:spPr>
          <a:xfrm>
            <a:off x="2406372" y="2113717"/>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Đào tạo nhân viên</a:t>
            </a:r>
            <a:endParaRPr lang="en-US" sz="2250" dirty="0"/>
          </a:p>
        </p:txBody>
      </p:sp>
      <p:sp>
        <p:nvSpPr>
          <p:cNvPr id="10" name="Text 6"/>
          <p:cNvSpPr/>
          <p:nvPr/>
        </p:nvSpPr>
        <p:spPr>
          <a:xfrm>
            <a:off x="2406372" y="2609255"/>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Huấn luyện về quy trình an toàn và sử dụng thiết bị bảo hộ cá nhân.</a:t>
            </a:r>
            <a:endParaRPr lang="en-US" sz="1800" dirty="0"/>
          </a:p>
        </p:txBody>
      </p:sp>
      <p:sp>
        <p:nvSpPr>
          <p:cNvPr id="11" name="Shape 7"/>
          <p:cNvSpPr/>
          <p:nvPr/>
        </p:nvSpPr>
        <p:spPr>
          <a:xfrm>
            <a:off x="1373207" y="4301371"/>
            <a:ext cx="802124" cy="30480"/>
          </a:xfrm>
          <a:prstGeom prst="roundRect">
            <a:avLst>
              <a:gd name="adj" fmla="val 676785"/>
            </a:avLst>
          </a:prstGeom>
          <a:solidFill>
            <a:srgbClr val="CED9CE"/>
          </a:solidFill>
          <a:ln/>
        </p:spPr>
      </p:sp>
      <p:sp>
        <p:nvSpPr>
          <p:cNvPr id="12" name="Shape 8"/>
          <p:cNvSpPr/>
          <p:nvPr/>
        </p:nvSpPr>
        <p:spPr>
          <a:xfrm>
            <a:off x="888028" y="4058841"/>
            <a:ext cx="515660" cy="515660"/>
          </a:xfrm>
          <a:prstGeom prst="roundRect">
            <a:avLst>
              <a:gd name="adj" fmla="val 40004"/>
            </a:avLst>
          </a:prstGeom>
          <a:solidFill>
            <a:srgbClr val="E8F3E8"/>
          </a:solidFill>
          <a:ln/>
        </p:spPr>
      </p:sp>
      <p:sp>
        <p:nvSpPr>
          <p:cNvPr id="13" name="Text 9"/>
          <p:cNvSpPr/>
          <p:nvPr/>
        </p:nvSpPr>
        <p:spPr>
          <a:xfrm>
            <a:off x="1033522" y="4144685"/>
            <a:ext cx="224671"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2</a:t>
            </a:r>
            <a:endParaRPr lang="en-US" sz="2700" dirty="0"/>
          </a:p>
        </p:txBody>
      </p:sp>
      <p:sp>
        <p:nvSpPr>
          <p:cNvPr id="14" name="Text 10"/>
          <p:cNvSpPr/>
          <p:nvPr/>
        </p:nvSpPr>
        <p:spPr>
          <a:xfrm>
            <a:off x="2406372" y="4030266"/>
            <a:ext cx="3139559"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Kiểm soát môi trường</a:t>
            </a:r>
            <a:endParaRPr lang="en-US" sz="2250" dirty="0"/>
          </a:p>
        </p:txBody>
      </p:sp>
      <p:sp>
        <p:nvSpPr>
          <p:cNvPr id="15" name="Text 11"/>
          <p:cNvSpPr/>
          <p:nvPr/>
        </p:nvSpPr>
        <p:spPr>
          <a:xfrm>
            <a:off x="2406372" y="4525804"/>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Duy trì không gian làm việc sạch sẽ, kiểm soát nhiệt độ và độ ẩm.</a:t>
            </a:r>
            <a:endParaRPr lang="en-US" sz="1800" dirty="0"/>
          </a:p>
        </p:txBody>
      </p:sp>
      <p:sp>
        <p:nvSpPr>
          <p:cNvPr id="16" name="Shape 12"/>
          <p:cNvSpPr/>
          <p:nvPr/>
        </p:nvSpPr>
        <p:spPr>
          <a:xfrm>
            <a:off x="1373207" y="6217920"/>
            <a:ext cx="802124" cy="30480"/>
          </a:xfrm>
          <a:prstGeom prst="roundRect">
            <a:avLst>
              <a:gd name="adj" fmla="val 676785"/>
            </a:avLst>
          </a:prstGeom>
          <a:solidFill>
            <a:srgbClr val="CED9CE"/>
          </a:solidFill>
          <a:ln/>
        </p:spPr>
      </p:sp>
      <p:sp>
        <p:nvSpPr>
          <p:cNvPr id="17" name="Shape 13"/>
          <p:cNvSpPr/>
          <p:nvPr/>
        </p:nvSpPr>
        <p:spPr>
          <a:xfrm>
            <a:off x="888028" y="5975390"/>
            <a:ext cx="515660" cy="515660"/>
          </a:xfrm>
          <a:prstGeom prst="roundRect">
            <a:avLst>
              <a:gd name="adj" fmla="val 40004"/>
            </a:avLst>
          </a:prstGeom>
          <a:solidFill>
            <a:srgbClr val="E8F3E8"/>
          </a:solidFill>
          <a:ln/>
        </p:spPr>
      </p:sp>
      <p:sp>
        <p:nvSpPr>
          <p:cNvPr id="18" name="Text 14"/>
          <p:cNvSpPr/>
          <p:nvPr/>
        </p:nvSpPr>
        <p:spPr>
          <a:xfrm>
            <a:off x="1041975" y="6061234"/>
            <a:ext cx="207645"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3</a:t>
            </a:r>
            <a:endParaRPr lang="en-US" sz="2700" dirty="0"/>
          </a:p>
        </p:txBody>
      </p:sp>
      <p:sp>
        <p:nvSpPr>
          <p:cNvPr id="19" name="Text 15"/>
          <p:cNvSpPr/>
          <p:nvPr/>
        </p:nvSpPr>
        <p:spPr>
          <a:xfrm>
            <a:off x="2406372" y="5946815"/>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Bảo trì thiết bị</a:t>
            </a:r>
            <a:endParaRPr lang="en-US" sz="2250" dirty="0"/>
          </a:p>
        </p:txBody>
      </p:sp>
      <p:sp>
        <p:nvSpPr>
          <p:cNvPr id="20" name="Text 16"/>
          <p:cNvSpPr/>
          <p:nvPr/>
        </p:nvSpPr>
        <p:spPr>
          <a:xfrm>
            <a:off x="2406372" y="6442353"/>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Kiểm tra và bảo dưỡng máy móc định kỳ để đảm bảo hoạt động an toàn.</a:t>
            </a:r>
            <a:endParaRPr lang="en-US" sz="1800" dirty="0"/>
          </a:p>
        </p:txBody>
      </p:sp>
      <p:pic>
        <p:nvPicPr>
          <p:cNvPr id="21" name="Picture 20">
            <a:extLst>
              <a:ext uri="{FF2B5EF4-FFF2-40B4-BE49-F238E27FC236}">
                <a16:creationId xmlns:a16="http://schemas.microsoft.com/office/drawing/2014/main" id="{575ED26E-9ACD-AFA1-C660-A86E011DCEE7}"/>
              </a:ext>
            </a:extLst>
          </p:cNvPr>
          <p:cNvPicPr>
            <a:picLocks noChangeAspect="1"/>
          </p:cNvPicPr>
          <p:nvPr/>
        </p:nvPicPr>
        <p:blipFill>
          <a:blip r:embed="rId4"/>
          <a:stretch>
            <a:fillRect/>
          </a:stretch>
        </p:blipFill>
        <p:spPr>
          <a:xfrm>
            <a:off x="12047975" y="7349611"/>
            <a:ext cx="2379624" cy="87998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247084" y="97457"/>
            <a:ext cx="4430980" cy="3319993"/>
          </a:xfrm>
          <a:prstGeom prst="rect">
            <a:avLst/>
          </a:prstGeom>
        </p:spPr>
      </p:pic>
      <p:sp>
        <p:nvSpPr>
          <p:cNvPr id="4" name="Text 0"/>
          <p:cNvSpPr/>
          <p:nvPr/>
        </p:nvSpPr>
        <p:spPr>
          <a:xfrm>
            <a:off x="3439478" y="3787735"/>
            <a:ext cx="7751445"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An toàn khi gắn linh kiện</a:t>
            </a:r>
            <a:endParaRPr lang="en-US" sz="4850" dirty="0"/>
          </a:p>
        </p:txBody>
      </p:sp>
      <p:sp>
        <p:nvSpPr>
          <p:cNvPr id="5" name="Shape 1"/>
          <p:cNvSpPr/>
          <p:nvPr/>
        </p:nvSpPr>
        <p:spPr>
          <a:xfrm>
            <a:off x="864037" y="4929545"/>
            <a:ext cx="4136231" cy="2598420"/>
          </a:xfrm>
          <a:prstGeom prst="roundRect">
            <a:avLst>
              <a:gd name="adj" fmla="val 8551"/>
            </a:avLst>
          </a:prstGeom>
          <a:solidFill>
            <a:srgbClr val="E8F3E8"/>
          </a:solidFill>
          <a:ln/>
        </p:spPr>
      </p:sp>
      <p:sp>
        <p:nvSpPr>
          <p:cNvPr id="6" name="Text 2"/>
          <p:cNvSpPr/>
          <p:nvPr/>
        </p:nvSpPr>
        <p:spPr>
          <a:xfrm>
            <a:off x="1110853" y="5176361"/>
            <a:ext cx="3536752"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Sử dụng thiết bị bảo hộ</a:t>
            </a:r>
            <a:endParaRPr lang="en-US" sz="2400" dirty="0"/>
          </a:p>
        </p:txBody>
      </p:sp>
      <p:sp>
        <p:nvSpPr>
          <p:cNvPr id="7" name="Text 3"/>
          <p:cNvSpPr/>
          <p:nvPr/>
        </p:nvSpPr>
        <p:spPr>
          <a:xfrm>
            <a:off x="1110853" y="5710238"/>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Đeo găng tay, kính bảo hộ và mặt nạ khi làm việc với linh kiện nhỏ.</a:t>
            </a:r>
            <a:endParaRPr lang="en-US" sz="1900" dirty="0"/>
          </a:p>
        </p:txBody>
      </p:sp>
      <p:sp>
        <p:nvSpPr>
          <p:cNvPr id="8" name="Shape 4"/>
          <p:cNvSpPr/>
          <p:nvPr/>
        </p:nvSpPr>
        <p:spPr>
          <a:xfrm>
            <a:off x="5247084" y="4929545"/>
            <a:ext cx="4136231" cy="2598420"/>
          </a:xfrm>
          <a:prstGeom prst="roundRect">
            <a:avLst>
              <a:gd name="adj" fmla="val 8551"/>
            </a:avLst>
          </a:prstGeom>
          <a:solidFill>
            <a:srgbClr val="E8F3E8"/>
          </a:solidFill>
          <a:ln/>
        </p:spPr>
      </p:sp>
      <p:sp>
        <p:nvSpPr>
          <p:cNvPr id="9" name="Text 5"/>
          <p:cNvSpPr/>
          <p:nvPr/>
        </p:nvSpPr>
        <p:spPr>
          <a:xfrm>
            <a:off x="5493901" y="5176361"/>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Kiểm soát tĩnh điện</a:t>
            </a:r>
            <a:endParaRPr lang="en-US" sz="2400" dirty="0"/>
          </a:p>
        </p:txBody>
      </p:sp>
      <p:sp>
        <p:nvSpPr>
          <p:cNvPr id="10" name="Text 6"/>
          <p:cNvSpPr/>
          <p:nvPr/>
        </p:nvSpPr>
        <p:spPr>
          <a:xfrm>
            <a:off x="5493901" y="5710238"/>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chống tĩnh điện để bảo vệ linh kiện nhạy cảm.</a:t>
            </a:r>
            <a:endParaRPr lang="en-US" sz="1900" dirty="0"/>
          </a:p>
        </p:txBody>
      </p:sp>
      <p:sp>
        <p:nvSpPr>
          <p:cNvPr id="11" name="Shape 7"/>
          <p:cNvSpPr/>
          <p:nvPr/>
        </p:nvSpPr>
        <p:spPr>
          <a:xfrm>
            <a:off x="9630132" y="4929545"/>
            <a:ext cx="4136231" cy="2598420"/>
          </a:xfrm>
          <a:prstGeom prst="roundRect">
            <a:avLst>
              <a:gd name="adj" fmla="val 8551"/>
            </a:avLst>
          </a:prstGeom>
          <a:solidFill>
            <a:srgbClr val="E8F3E8"/>
          </a:solidFill>
          <a:ln/>
        </p:spPr>
      </p:sp>
      <p:sp>
        <p:nvSpPr>
          <p:cNvPr id="12" name="Text 8"/>
          <p:cNvSpPr/>
          <p:nvPr/>
        </p:nvSpPr>
        <p:spPr>
          <a:xfrm>
            <a:off x="9876949" y="5176361"/>
            <a:ext cx="3642598" cy="771525"/>
          </a:xfrm>
          <a:prstGeom prst="rect">
            <a:avLst/>
          </a:prstGeom>
          <a:noFill/>
          <a:ln/>
        </p:spPr>
        <p:txBody>
          <a:bodyPr wrap="squar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Quy trình làm việc an toàn</a:t>
            </a:r>
            <a:endParaRPr lang="en-US" sz="2400" dirty="0"/>
          </a:p>
        </p:txBody>
      </p:sp>
      <p:sp>
        <p:nvSpPr>
          <p:cNvPr id="13" name="Text 9"/>
          <p:cNvSpPr/>
          <p:nvPr/>
        </p:nvSpPr>
        <p:spPr>
          <a:xfrm>
            <a:off x="9876949" y="6096000"/>
            <a:ext cx="364259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Tuân thủ quy trình gắn linh kiện chuẩn để tránh tai nạn và lỗi sản phẩm.</a:t>
            </a:r>
            <a:endParaRPr lang="en-US" sz="1900" dirty="0"/>
          </a:p>
        </p:txBody>
      </p:sp>
      <p:pic>
        <p:nvPicPr>
          <p:cNvPr id="14" name="Picture 13">
            <a:extLst>
              <a:ext uri="{FF2B5EF4-FFF2-40B4-BE49-F238E27FC236}">
                <a16:creationId xmlns:a16="http://schemas.microsoft.com/office/drawing/2014/main" id="{E6349E8A-7128-FF7F-7914-F2BDFC0B5DDF}"/>
              </a:ext>
            </a:extLst>
          </p:cNvPr>
          <p:cNvPicPr>
            <a:picLocks noChangeAspect="1"/>
          </p:cNvPicPr>
          <p:nvPr/>
        </p:nvPicPr>
        <p:blipFill>
          <a:blip r:embed="rId4"/>
          <a:stretch>
            <a:fillRect/>
          </a:stretch>
        </p:blipFill>
        <p:spPr>
          <a:xfrm>
            <a:off x="12047975" y="7349611"/>
            <a:ext cx="2379624" cy="87998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360063" y="568643"/>
            <a:ext cx="7910155" cy="645914"/>
          </a:xfrm>
          <a:prstGeom prst="rect">
            <a:avLst/>
          </a:prstGeom>
          <a:noFill/>
          <a:ln/>
        </p:spPr>
        <p:txBody>
          <a:bodyPr wrap="none" lIns="0" tIns="0" rIns="0" bIns="0" rtlCol="0" anchor="t"/>
          <a:lstStyle/>
          <a:p>
            <a:pPr marL="0" indent="0" algn="ctr">
              <a:lnSpc>
                <a:spcPts val="5050"/>
              </a:lnSpc>
              <a:buNone/>
            </a:pPr>
            <a:r>
              <a:rPr lang="en-US" sz="4050" b="1" dirty="0">
                <a:solidFill>
                  <a:srgbClr val="3B4540"/>
                </a:solidFill>
                <a:latin typeface="Fraunces Extra Bold" pitchFamily="34" charset="0"/>
                <a:ea typeface="Fraunces Extra Bold" pitchFamily="34" charset="-122"/>
                <a:cs typeface="Fraunces Extra Bold" pitchFamily="34" charset="-120"/>
              </a:rPr>
              <a:t>An toàn khi sản xuất màn hình</a:t>
            </a:r>
            <a:endParaRPr lang="en-US" sz="4050" dirty="0"/>
          </a:p>
        </p:txBody>
      </p:sp>
      <p:pic>
        <p:nvPicPr>
          <p:cNvPr id="3" name="Image 0" descr="preencoded.png"/>
          <p:cNvPicPr>
            <a:picLocks noChangeAspect="1"/>
          </p:cNvPicPr>
          <p:nvPr/>
        </p:nvPicPr>
        <p:blipFill>
          <a:blip r:embed="rId3"/>
          <a:stretch>
            <a:fillRect/>
          </a:stretch>
        </p:blipFill>
        <p:spPr>
          <a:xfrm>
            <a:off x="4576167" y="1627942"/>
            <a:ext cx="5477947" cy="3653671"/>
          </a:xfrm>
          <a:prstGeom prst="rect">
            <a:avLst/>
          </a:prstGeom>
        </p:spPr>
      </p:pic>
      <p:sp>
        <p:nvSpPr>
          <p:cNvPr id="4" name="Text 1"/>
          <p:cNvSpPr/>
          <p:nvPr/>
        </p:nvSpPr>
        <p:spPr>
          <a:xfrm>
            <a:off x="723424" y="5514142"/>
            <a:ext cx="13183552" cy="330637"/>
          </a:xfrm>
          <a:prstGeom prst="rect">
            <a:avLst/>
          </a:prstGeom>
          <a:noFill/>
          <a:ln/>
        </p:spPr>
        <p:txBody>
          <a:bodyPr wrap="none" lIns="0" tIns="0" rIns="0" bIns="0" rtlCol="0" anchor="t"/>
          <a:lstStyle/>
          <a:p>
            <a:pPr marL="0" indent="0" algn="ctr">
              <a:lnSpc>
                <a:spcPts val="2600"/>
              </a:lnSpc>
              <a:buNone/>
            </a:pPr>
            <a:endParaRPr lang="en-US" sz="1600" dirty="0"/>
          </a:p>
        </p:txBody>
      </p:sp>
      <p:sp>
        <p:nvSpPr>
          <p:cNvPr id="5" name="Text 2"/>
          <p:cNvSpPr/>
          <p:nvPr/>
        </p:nvSpPr>
        <p:spPr>
          <a:xfrm>
            <a:off x="723424" y="6284000"/>
            <a:ext cx="2583894" cy="322898"/>
          </a:xfrm>
          <a:prstGeom prst="rect">
            <a:avLst/>
          </a:prstGeom>
          <a:noFill/>
          <a:ln/>
        </p:spPr>
        <p:txBody>
          <a:bodyPr wrap="none" lIns="0" tIns="0" rIns="0" bIns="0" rtlCol="0" anchor="t"/>
          <a:lstStyle/>
          <a:p>
            <a:pPr marL="0" indent="0">
              <a:lnSpc>
                <a:spcPts val="2500"/>
              </a:lnSpc>
              <a:buNone/>
            </a:pPr>
            <a:r>
              <a:rPr lang="en-US" sz="2000" b="1" dirty="0">
                <a:solidFill>
                  <a:srgbClr val="3B4540"/>
                </a:solidFill>
                <a:latin typeface="Fraunces Extra Bold" pitchFamily="34" charset="0"/>
                <a:ea typeface="Fraunces Extra Bold" pitchFamily="34" charset="-122"/>
                <a:cs typeface="Fraunces Extra Bold" pitchFamily="34" charset="-120"/>
              </a:rPr>
              <a:t>Xử lý vật liệu</a:t>
            </a:r>
            <a:endParaRPr lang="en-US" sz="2000" dirty="0"/>
          </a:p>
        </p:txBody>
      </p:sp>
      <p:sp>
        <p:nvSpPr>
          <p:cNvPr id="6" name="Text 3"/>
          <p:cNvSpPr/>
          <p:nvPr/>
        </p:nvSpPr>
        <p:spPr>
          <a:xfrm>
            <a:off x="723424" y="6813590"/>
            <a:ext cx="4057769" cy="661273"/>
          </a:xfrm>
          <a:prstGeom prst="rect">
            <a:avLst/>
          </a:prstGeom>
          <a:noFill/>
          <a:ln/>
        </p:spPr>
        <p:txBody>
          <a:bodyPr wrap="square" lIns="0" tIns="0" rIns="0" bIns="0" rtlCol="0" anchor="t"/>
          <a:lstStyle/>
          <a:p>
            <a:pPr marL="0" indent="0">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Cẩn thận khi làm việc với các vật liệu như tinh thể lỏng và OLED.</a:t>
            </a:r>
            <a:endParaRPr lang="en-US" sz="1600" dirty="0"/>
          </a:p>
        </p:txBody>
      </p:sp>
      <p:sp>
        <p:nvSpPr>
          <p:cNvPr id="7" name="Text 4"/>
          <p:cNvSpPr/>
          <p:nvPr/>
        </p:nvSpPr>
        <p:spPr>
          <a:xfrm>
            <a:off x="5293162" y="6284000"/>
            <a:ext cx="2750582" cy="322898"/>
          </a:xfrm>
          <a:prstGeom prst="rect">
            <a:avLst/>
          </a:prstGeom>
          <a:noFill/>
          <a:ln/>
        </p:spPr>
        <p:txBody>
          <a:bodyPr wrap="none" lIns="0" tIns="0" rIns="0" bIns="0" rtlCol="0" anchor="t"/>
          <a:lstStyle/>
          <a:p>
            <a:pPr marL="0" indent="0">
              <a:lnSpc>
                <a:spcPts val="2500"/>
              </a:lnSpc>
              <a:buNone/>
            </a:pPr>
            <a:r>
              <a:rPr lang="en-US" sz="2000" b="1" dirty="0">
                <a:solidFill>
                  <a:srgbClr val="3B4540"/>
                </a:solidFill>
                <a:latin typeface="Fraunces Extra Bold" pitchFamily="34" charset="0"/>
                <a:ea typeface="Fraunces Extra Bold" pitchFamily="34" charset="-122"/>
                <a:cs typeface="Fraunces Extra Bold" pitchFamily="34" charset="-120"/>
              </a:rPr>
              <a:t>Kiểm soát chất lượng</a:t>
            </a:r>
            <a:endParaRPr lang="en-US" sz="2000" dirty="0"/>
          </a:p>
        </p:txBody>
      </p:sp>
      <p:sp>
        <p:nvSpPr>
          <p:cNvPr id="8" name="Text 5"/>
          <p:cNvSpPr/>
          <p:nvPr/>
        </p:nvSpPr>
        <p:spPr>
          <a:xfrm>
            <a:off x="5293162" y="6813590"/>
            <a:ext cx="4057769" cy="661273"/>
          </a:xfrm>
          <a:prstGeom prst="rect">
            <a:avLst/>
          </a:prstGeom>
          <a:noFill/>
          <a:ln/>
        </p:spPr>
        <p:txBody>
          <a:bodyPr wrap="square" lIns="0" tIns="0" rIns="0" bIns="0" rtlCol="0" anchor="t"/>
          <a:lstStyle/>
          <a:p>
            <a:pPr marL="0" indent="0">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Kiểm tra kỹ lưỡng độ sáng, độ tương phản và màu sắc của màn hình.</a:t>
            </a:r>
            <a:endParaRPr lang="en-US" sz="1600" dirty="0"/>
          </a:p>
        </p:txBody>
      </p:sp>
      <p:sp>
        <p:nvSpPr>
          <p:cNvPr id="9" name="Text 6"/>
          <p:cNvSpPr/>
          <p:nvPr/>
        </p:nvSpPr>
        <p:spPr>
          <a:xfrm>
            <a:off x="9862899" y="6284000"/>
            <a:ext cx="2583894" cy="322898"/>
          </a:xfrm>
          <a:prstGeom prst="rect">
            <a:avLst/>
          </a:prstGeom>
          <a:noFill/>
          <a:ln/>
        </p:spPr>
        <p:txBody>
          <a:bodyPr wrap="none" lIns="0" tIns="0" rIns="0" bIns="0" rtlCol="0" anchor="t"/>
          <a:lstStyle/>
          <a:p>
            <a:pPr marL="0" indent="0">
              <a:lnSpc>
                <a:spcPts val="2500"/>
              </a:lnSpc>
              <a:buNone/>
            </a:pPr>
            <a:r>
              <a:rPr lang="en-US" sz="2000" b="1" dirty="0">
                <a:solidFill>
                  <a:srgbClr val="3B4540"/>
                </a:solidFill>
                <a:latin typeface="Fraunces Extra Bold" pitchFamily="34" charset="0"/>
                <a:ea typeface="Fraunces Extra Bold" pitchFamily="34" charset="-122"/>
                <a:cs typeface="Fraunces Extra Bold" pitchFamily="34" charset="-120"/>
              </a:rPr>
              <a:t>An toàn điện</a:t>
            </a:r>
            <a:endParaRPr lang="en-US" sz="2000" dirty="0"/>
          </a:p>
        </p:txBody>
      </p:sp>
      <p:sp>
        <p:nvSpPr>
          <p:cNvPr id="10" name="Text 7"/>
          <p:cNvSpPr/>
          <p:nvPr/>
        </p:nvSpPr>
        <p:spPr>
          <a:xfrm>
            <a:off x="9862899" y="6813590"/>
            <a:ext cx="4057769" cy="661273"/>
          </a:xfrm>
          <a:prstGeom prst="rect">
            <a:avLst/>
          </a:prstGeom>
          <a:noFill/>
          <a:ln/>
        </p:spPr>
        <p:txBody>
          <a:bodyPr wrap="square" lIns="0" tIns="0" rIns="0" bIns="0" rtlCol="0" anchor="t"/>
          <a:lstStyle/>
          <a:p>
            <a:pPr marL="0" indent="0">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Tuân thủ quy trình an toàn khi làm việc với điện áp cao.</a:t>
            </a:r>
            <a:endParaRPr lang="en-US" sz="1600" dirty="0"/>
          </a:p>
        </p:txBody>
      </p:sp>
      <p:pic>
        <p:nvPicPr>
          <p:cNvPr id="11" name="Picture 10">
            <a:extLst>
              <a:ext uri="{FF2B5EF4-FFF2-40B4-BE49-F238E27FC236}">
                <a16:creationId xmlns:a16="http://schemas.microsoft.com/office/drawing/2014/main" id="{02AB8F28-281A-42D6-8AF6-C901BEB4DA97}"/>
              </a:ext>
            </a:extLst>
          </p:cNvPr>
          <p:cNvPicPr>
            <a:picLocks noChangeAspect="1"/>
          </p:cNvPicPr>
          <p:nvPr/>
        </p:nvPicPr>
        <p:blipFill>
          <a:blip r:embed="rId4"/>
          <a:stretch>
            <a:fillRect/>
          </a:stretch>
        </p:blipFill>
        <p:spPr>
          <a:xfrm>
            <a:off x="12047975" y="7349611"/>
            <a:ext cx="2379624" cy="8799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03434" y="2707799"/>
            <a:ext cx="4912400" cy="3279815"/>
          </a:xfrm>
          <a:prstGeom prst="rect">
            <a:avLst/>
          </a:prstGeom>
        </p:spPr>
      </p:pic>
      <p:sp>
        <p:nvSpPr>
          <p:cNvPr id="4" name="Text 0"/>
          <p:cNvSpPr/>
          <p:nvPr/>
        </p:nvSpPr>
        <p:spPr>
          <a:xfrm>
            <a:off x="6289834" y="829151"/>
            <a:ext cx="7354848" cy="717352"/>
          </a:xfrm>
          <a:prstGeom prst="rect">
            <a:avLst/>
          </a:prstGeom>
          <a:noFill/>
          <a:ln/>
        </p:spPr>
        <p:txBody>
          <a:bodyPr wrap="none" lIns="0" tIns="0" rIns="0" bIns="0" rtlCol="0" anchor="t"/>
          <a:lstStyle/>
          <a:p>
            <a:pPr marL="0" indent="0">
              <a:lnSpc>
                <a:spcPts val="5600"/>
              </a:lnSpc>
              <a:buNone/>
            </a:pPr>
            <a:r>
              <a:rPr lang="en-US" sz="4500" b="1" dirty="0">
                <a:solidFill>
                  <a:srgbClr val="3B4540"/>
                </a:solidFill>
                <a:latin typeface="Fraunces Extra Bold" pitchFamily="34" charset="0"/>
                <a:ea typeface="Fraunces Extra Bold" pitchFamily="34" charset="-122"/>
                <a:cs typeface="Fraunces Extra Bold" pitchFamily="34" charset="-120"/>
              </a:rPr>
              <a:t>An toàn khi lắp ráp cơ khí</a:t>
            </a:r>
            <a:endParaRPr lang="en-US" sz="4500" dirty="0"/>
          </a:p>
        </p:txBody>
      </p:sp>
      <p:pic>
        <p:nvPicPr>
          <p:cNvPr id="5" name="Image 2" descr="preencoded.png"/>
          <p:cNvPicPr>
            <a:picLocks noChangeAspect="1"/>
          </p:cNvPicPr>
          <p:nvPr/>
        </p:nvPicPr>
        <p:blipFill>
          <a:blip r:embed="rId4"/>
          <a:stretch>
            <a:fillRect/>
          </a:stretch>
        </p:blipFill>
        <p:spPr>
          <a:xfrm>
            <a:off x="6289834" y="1890832"/>
            <a:ext cx="1147763" cy="1836539"/>
          </a:xfrm>
          <a:prstGeom prst="rect">
            <a:avLst/>
          </a:prstGeom>
        </p:spPr>
      </p:pic>
      <p:sp>
        <p:nvSpPr>
          <p:cNvPr id="6" name="Text 1"/>
          <p:cNvSpPr/>
          <p:nvPr/>
        </p:nvSpPr>
        <p:spPr>
          <a:xfrm>
            <a:off x="7781925" y="2120384"/>
            <a:ext cx="2869525" cy="358616"/>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Chuẩn bị</a:t>
            </a:r>
            <a:endParaRPr lang="en-US" sz="2250" dirty="0"/>
          </a:p>
        </p:txBody>
      </p:sp>
      <p:sp>
        <p:nvSpPr>
          <p:cNvPr id="7" name="Text 2"/>
          <p:cNvSpPr/>
          <p:nvPr/>
        </p:nvSpPr>
        <p:spPr>
          <a:xfrm>
            <a:off x="7781925" y="2616637"/>
            <a:ext cx="6045041" cy="734378"/>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Kiểm tra và chuẩn bị đầy đủ công cụ và thiết bị trước khi bắt đầu.</a:t>
            </a:r>
            <a:endParaRPr lang="en-US" sz="1800" dirty="0"/>
          </a:p>
        </p:txBody>
      </p:sp>
      <p:pic>
        <p:nvPicPr>
          <p:cNvPr id="8" name="Image 3" descr="preencoded.png"/>
          <p:cNvPicPr>
            <a:picLocks noChangeAspect="1"/>
          </p:cNvPicPr>
          <p:nvPr/>
        </p:nvPicPr>
        <p:blipFill>
          <a:blip r:embed="rId5"/>
          <a:stretch>
            <a:fillRect/>
          </a:stretch>
        </p:blipFill>
        <p:spPr>
          <a:xfrm>
            <a:off x="6289834" y="3727371"/>
            <a:ext cx="1147763" cy="1836539"/>
          </a:xfrm>
          <a:prstGeom prst="rect">
            <a:avLst/>
          </a:prstGeom>
        </p:spPr>
      </p:pic>
      <p:sp>
        <p:nvSpPr>
          <p:cNvPr id="9" name="Text 3"/>
          <p:cNvSpPr/>
          <p:nvPr/>
        </p:nvSpPr>
        <p:spPr>
          <a:xfrm>
            <a:off x="7781925" y="3956923"/>
            <a:ext cx="2869525" cy="358616"/>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Lắp ráp</a:t>
            </a:r>
            <a:endParaRPr lang="en-US" sz="2250" dirty="0"/>
          </a:p>
        </p:txBody>
      </p:sp>
      <p:sp>
        <p:nvSpPr>
          <p:cNvPr id="10" name="Text 4"/>
          <p:cNvSpPr/>
          <p:nvPr/>
        </p:nvSpPr>
        <p:spPr>
          <a:xfrm>
            <a:off x="7781925" y="4453176"/>
            <a:ext cx="6045041" cy="734378"/>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Tuân thủ quy trình lắp ráp chuẩn, tránh dùng lực quá mức.</a:t>
            </a:r>
            <a:endParaRPr lang="en-US" sz="1800" dirty="0"/>
          </a:p>
        </p:txBody>
      </p:sp>
      <p:pic>
        <p:nvPicPr>
          <p:cNvPr id="11" name="Image 4" descr="preencoded.png"/>
          <p:cNvPicPr>
            <a:picLocks noChangeAspect="1"/>
          </p:cNvPicPr>
          <p:nvPr/>
        </p:nvPicPr>
        <p:blipFill>
          <a:blip r:embed="rId6"/>
          <a:stretch>
            <a:fillRect/>
          </a:stretch>
        </p:blipFill>
        <p:spPr>
          <a:xfrm>
            <a:off x="6289834" y="5563910"/>
            <a:ext cx="1147763" cy="1836539"/>
          </a:xfrm>
          <a:prstGeom prst="rect">
            <a:avLst/>
          </a:prstGeom>
        </p:spPr>
      </p:pic>
      <p:sp>
        <p:nvSpPr>
          <p:cNvPr id="12" name="Text 5"/>
          <p:cNvSpPr/>
          <p:nvPr/>
        </p:nvSpPr>
        <p:spPr>
          <a:xfrm>
            <a:off x="7781925" y="5793462"/>
            <a:ext cx="2869525" cy="358616"/>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Kiểm tra</a:t>
            </a:r>
            <a:endParaRPr lang="en-US" sz="2250" dirty="0"/>
          </a:p>
        </p:txBody>
      </p:sp>
      <p:sp>
        <p:nvSpPr>
          <p:cNvPr id="13" name="Text 6"/>
          <p:cNvSpPr/>
          <p:nvPr/>
        </p:nvSpPr>
        <p:spPr>
          <a:xfrm>
            <a:off x="7781925" y="6289715"/>
            <a:ext cx="6045041" cy="734378"/>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Kiểm tra kỹ lưỡng sau khi lắp ráp để đảm bảo tính ổn định và an toàn.</a:t>
            </a:r>
            <a:endParaRPr lang="en-US" sz="1800" dirty="0"/>
          </a:p>
        </p:txBody>
      </p:sp>
      <p:pic>
        <p:nvPicPr>
          <p:cNvPr id="14" name="Picture 13">
            <a:extLst>
              <a:ext uri="{FF2B5EF4-FFF2-40B4-BE49-F238E27FC236}">
                <a16:creationId xmlns:a16="http://schemas.microsoft.com/office/drawing/2014/main" id="{60A5FC2C-E447-BD45-B5A8-48B061C12676}"/>
              </a:ext>
            </a:extLst>
          </p:cNvPr>
          <p:cNvPicPr>
            <a:picLocks noChangeAspect="1"/>
          </p:cNvPicPr>
          <p:nvPr/>
        </p:nvPicPr>
        <p:blipFill>
          <a:blip r:embed="rId7"/>
          <a:stretch>
            <a:fillRect/>
          </a:stretch>
        </p:blipFill>
        <p:spPr>
          <a:xfrm>
            <a:off x="12047975" y="7349611"/>
            <a:ext cx="2379624" cy="87998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38489" y="2907983"/>
            <a:ext cx="4953000" cy="3093720"/>
          </a:xfrm>
          <a:prstGeom prst="rect">
            <a:avLst/>
          </a:prstGeom>
        </p:spPr>
      </p:pic>
      <p:sp>
        <p:nvSpPr>
          <p:cNvPr id="4" name="Text 0"/>
          <p:cNvSpPr/>
          <p:nvPr/>
        </p:nvSpPr>
        <p:spPr>
          <a:xfrm>
            <a:off x="6224945" y="695801"/>
            <a:ext cx="6970514" cy="659368"/>
          </a:xfrm>
          <a:prstGeom prst="rect">
            <a:avLst/>
          </a:prstGeom>
          <a:noFill/>
          <a:ln/>
        </p:spPr>
        <p:txBody>
          <a:bodyPr wrap="none" lIns="0" tIns="0" rIns="0" bIns="0" rtlCol="0" anchor="t"/>
          <a:lstStyle/>
          <a:p>
            <a:pPr marL="0" indent="0">
              <a:lnSpc>
                <a:spcPts val="5150"/>
              </a:lnSpc>
              <a:buNone/>
            </a:pPr>
            <a:r>
              <a:rPr lang="en-US" sz="4150" b="1" dirty="0">
                <a:solidFill>
                  <a:srgbClr val="3B4540"/>
                </a:solidFill>
                <a:latin typeface="Fraunces Extra Bold" pitchFamily="34" charset="0"/>
                <a:ea typeface="Fraunces Extra Bold" pitchFamily="34" charset="-122"/>
                <a:cs typeface="Fraunces Extra Bold" pitchFamily="34" charset="-120"/>
              </a:rPr>
              <a:t>An toàn khi kết nối điện tử</a:t>
            </a:r>
            <a:endParaRPr lang="en-US" sz="4150" dirty="0"/>
          </a:p>
        </p:txBody>
      </p:sp>
      <p:pic>
        <p:nvPicPr>
          <p:cNvPr id="5" name="Image 2" descr="preencoded.png"/>
          <p:cNvPicPr>
            <a:picLocks noChangeAspect="1"/>
          </p:cNvPicPr>
          <p:nvPr/>
        </p:nvPicPr>
        <p:blipFill>
          <a:blip r:embed="rId4"/>
          <a:stretch>
            <a:fillRect/>
          </a:stretch>
        </p:blipFill>
        <p:spPr>
          <a:xfrm>
            <a:off x="6224945" y="1671638"/>
            <a:ext cx="527447" cy="527447"/>
          </a:xfrm>
          <a:prstGeom prst="rect">
            <a:avLst/>
          </a:prstGeom>
        </p:spPr>
      </p:pic>
      <p:sp>
        <p:nvSpPr>
          <p:cNvPr id="6" name="Text 1"/>
          <p:cNvSpPr/>
          <p:nvPr/>
        </p:nvSpPr>
        <p:spPr>
          <a:xfrm>
            <a:off x="6224945" y="2410063"/>
            <a:ext cx="2637592" cy="329565"/>
          </a:xfrm>
          <a:prstGeom prst="rect">
            <a:avLst/>
          </a:prstGeom>
          <a:noFill/>
          <a:ln/>
        </p:spPr>
        <p:txBody>
          <a:bodyPr wrap="none" lIns="0" tIns="0" rIns="0" bIns="0" rtlCol="0" anchor="t"/>
          <a:lstStyle/>
          <a:p>
            <a:pPr marL="0" indent="0" algn="l">
              <a:lnSpc>
                <a:spcPts val="2550"/>
              </a:lnSpc>
              <a:buNone/>
            </a:pPr>
            <a:r>
              <a:rPr lang="en-US" sz="2050" b="1" dirty="0">
                <a:solidFill>
                  <a:srgbClr val="405449"/>
                </a:solidFill>
                <a:latin typeface="Fraunces Extra Bold" pitchFamily="34" charset="0"/>
                <a:ea typeface="Fraunces Extra Bold" pitchFamily="34" charset="-122"/>
                <a:cs typeface="Fraunces Extra Bold" pitchFamily="34" charset="-120"/>
              </a:rPr>
              <a:t>Ngắt nguồn điện</a:t>
            </a:r>
            <a:endParaRPr lang="en-US" sz="2050" dirty="0"/>
          </a:p>
        </p:txBody>
      </p:sp>
      <p:sp>
        <p:nvSpPr>
          <p:cNvPr id="7" name="Text 2"/>
          <p:cNvSpPr/>
          <p:nvPr/>
        </p:nvSpPr>
        <p:spPr>
          <a:xfrm>
            <a:off x="6224945" y="2866192"/>
            <a:ext cx="7666911" cy="337542"/>
          </a:xfrm>
          <a:prstGeom prst="rect">
            <a:avLst/>
          </a:prstGeom>
          <a:noFill/>
          <a:ln/>
        </p:spPr>
        <p:txBody>
          <a:bodyPr wrap="none" lIns="0" tIns="0" rIns="0" bIns="0" rtlCol="0" anchor="t"/>
          <a:lstStyle/>
          <a:p>
            <a:pPr marL="0" indent="0" algn="l">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Luôn ngắt nguồn điện trước khi thực hiện bất kỳ kết nối nào.</a:t>
            </a:r>
            <a:endParaRPr lang="en-US" sz="1650" dirty="0"/>
          </a:p>
        </p:txBody>
      </p:sp>
      <p:pic>
        <p:nvPicPr>
          <p:cNvPr id="8" name="Image 3" descr="preencoded.png"/>
          <p:cNvPicPr>
            <a:picLocks noChangeAspect="1"/>
          </p:cNvPicPr>
          <p:nvPr/>
        </p:nvPicPr>
        <p:blipFill>
          <a:blip r:embed="rId5"/>
          <a:stretch>
            <a:fillRect/>
          </a:stretch>
        </p:blipFill>
        <p:spPr>
          <a:xfrm>
            <a:off x="6224945" y="3836670"/>
            <a:ext cx="527447" cy="527447"/>
          </a:xfrm>
          <a:prstGeom prst="rect">
            <a:avLst/>
          </a:prstGeom>
        </p:spPr>
      </p:pic>
      <p:sp>
        <p:nvSpPr>
          <p:cNvPr id="9" name="Text 3"/>
          <p:cNvSpPr/>
          <p:nvPr/>
        </p:nvSpPr>
        <p:spPr>
          <a:xfrm>
            <a:off x="6224945" y="4575096"/>
            <a:ext cx="3581043" cy="329565"/>
          </a:xfrm>
          <a:prstGeom prst="rect">
            <a:avLst/>
          </a:prstGeom>
          <a:noFill/>
          <a:ln/>
        </p:spPr>
        <p:txBody>
          <a:bodyPr wrap="none" lIns="0" tIns="0" rIns="0" bIns="0" rtlCol="0" anchor="t"/>
          <a:lstStyle/>
          <a:p>
            <a:pPr marL="0" indent="0" algn="l">
              <a:lnSpc>
                <a:spcPts val="2550"/>
              </a:lnSpc>
              <a:buNone/>
            </a:pPr>
            <a:r>
              <a:rPr lang="en-US" sz="2050" b="1" dirty="0">
                <a:solidFill>
                  <a:srgbClr val="405449"/>
                </a:solidFill>
                <a:latin typeface="Fraunces Extra Bold" pitchFamily="34" charset="0"/>
                <a:ea typeface="Fraunces Extra Bold" pitchFamily="34" charset="-122"/>
                <a:cs typeface="Fraunces Extra Bold" pitchFamily="34" charset="-120"/>
              </a:rPr>
              <a:t>Sử dụng găng tay cách điện</a:t>
            </a:r>
            <a:endParaRPr lang="en-US" sz="2050" dirty="0"/>
          </a:p>
        </p:txBody>
      </p:sp>
      <p:sp>
        <p:nvSpPr>
          <p:cNvPr id="10" name="Text 4"/>
          <p:cNvSpPr/>
          <p:nvPr/>
        </p:nvSpPr>
        <p:spPr>
          <a:xfrm>
            <a:off x="6224945" y="5031224"/>
            <a:ext cx="7666911" cy="337542"/>
          </a:xfrm>
          <a:prstGeom prst="rect">
            <a:avLst/>
          </a:prstGeom>
          <a:noFill/>
          <a:ln/>
        </p:spPr>
        <p:txBody>
          <a:bodyPr wrap="none" lIns="0" tIns="0" rIns="0" bIns="0" rtlCol="0" anchor="t"/>
          <a:lstStyle/>
          <a:p>
            <a:pPr marL="0" indent="0" algn="l">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Đeo găng tay cách điện khi làm việc với các kết nối điện.</a:t>
            </a:r>
            <a:endParaRPr lang="en-US" sz="1650" dirty="0"/>
          </a:p>
        </p:txBody>
      </p:sp>
      <p:pic>
        <p:nvPicPr>
          <p:cNvPr id="11" name="Image 4" descr="preencoded.png"/>
          <p:cNvPicPr>
            <a:picLocks noChangeAspect="1"/>
          </p:cNvPicPr>
          <p:nvPr/>
        </p:nvPicPr>
        <p:blipFill>
          <a:blip r:embed="rId6"/>
          <a:stretch>
            <a:fillRect/>
          </a:stretch>
        </p:blipFill>
        <p:spPr>
          <a:xfrm>
            <a:off x="6224945" y="6001703"/>
            <a:ext cx="527447" cy="527447"/>
          </a:xfrm>
          <a:prstGeom prst="rect">
            <a:avLst/>
          </a:prstGeom>
        </p:spPr>
      </p:pic>
      <p:sp>
        <p:nvSpPr>
          <p:cNvPr id="12" name="Text 5"/>
          <p:cNvSpPr/>
          <p:nvPr/>
        </p:nvSpPr>
        <p:spPr>
          <a:xfrm>
            <a:off x="6224945" y="6740128"/>
            <a:ext cx="2637592" cy="329565"/>
          </a:xfrm>
          <a:prstGeom prst="rect">
            <a:avLst/>
          </a:prstGeom>
          <a:noFill/>
          <a:ln/>
        </p:spPr>
        <p:txBody>
          <a:bodyPr wrap="none" lIns="0" tIns="0" rIns="0" bIns="0" rtlCol="0" anchor="t"/>
          <a:lstStyle/>
          <a:p>
            <a:pPr marL="0" indent="0" algn="l">
              <a:lnSpc>
                <a:spcPts val="2550"/>
              </a:lnSpc>
              <a:buNone/>
            </a:pPr>
            <a:r>
              <a:rPr lang="en-US" sz="2050" b="1" dirty="0">
                <a:solidFill>
                  <a:srgbClr val="405449"/>
                </a:solidFill>
                <a:latin typeface="Fraunces Extra Bold" pitchFamily="34" charset="0"/>
                <a:ea typeface="Fraunces Extra Bold" pitchFamily="34" charset="-122"/>
                <a:cs typeface="Fraunces Extra Bold" pitchFamily="34" charset="-120"/>
              </a:rPr>
              <a:t>Kiểm tra kép</a:t>
            </a:r>
            <a:endParaRPr lang="en-US" sz="2050" dirty="0"/>
          </a:p>
        </p:txBody>
      </p:sp>
      <p:sp>
        <p:nvSpPr>
          <p:cNvPr id="13" name="Text 6"/>
          <p:cNvSpPr/>
          <p:nvPr/>
        </p:nvSpPr>
        <p:spPr>
          <a:xfrm>
            <a:off x="6224945" y="7196257"/>
            <a:ext cx="7666911" cy="337542"/>
          </a:xfrm>
          <a:prstGeom prst="rect">
            <a:avLst/>
          </a:prstGeom>
          <a:noFill/>
          <a:ln/>
        </p:spPr>
        <p:txBody>
          <a:bodyPr wrap="none" lIns="0" tIns="0" rIns="0" bIns="0" rtlCol="0" anchor="t"/>
          <a:lstStyle/>
          <a:p>
            <a:pPr marL="0" indent="0" algn="l">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Luôn kiểm tra lại các kết nối trước khi cấp nguồn.</a:t>
            </a:r>
            <a:endParaRPr lang="en-US" sz="1650" dirty="0"/>
          </a:p>
        </p:txBody>
      </p:sp>
      <p:pic>
        <p:nvPicPr>
          <p:cNvPr id="14" name="Picture 13">
            <a:extLst>
              <a:ext uri="{FF2B5EF4-FFF2-40B4-BE49-F238E27FC236}">
                <a16:creationId xmlns:a16="http://schemas.microsoft.com/office/drawing/2014/main" id="{B7F8F5ED-8D7C-15CC-07A6-36D05FCCB7F4}"/>
              </a:ext>
            </a:extLst>
          </p:cNvPr>
          <p:cNvPicPr>
            <a:picLocks noChangeAspect="1"/>
          </p:cNvPicPr>
          <p:nvPr/>
        </p:nvPicPr>
        <p:blipFill>
          <a:blip r:embed="rId7"/>
          <a:stretch>
            <a:fillRect/>
          </a:stretch>
        </p:blipFill>
        <p:spPr>
          <a:xfrm>
            <a:off x="12047975" y="7349611"/>
            <a:ext cx="2379624" cy="8799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021883" y="3303030"/>
            <a:ext cx="4960817" cy="3544729"/>
          </a:xfrm>
          <a:prstGeom prst="rect">
            <a:avLst/>
          </a:prstGeom>
        </p:spPr>
      </p:pic>
      <p:sp>
        <p:nvSpPr>
          <p:cNvPr id="4" name="Text 0"/>
          <p:cNvSpPr/>
          <p:nvPr/>
        </p:nvSpPr>
        <p:spPr>
          <a:xfrm>
            <a:off x="421388" y="1137285"/>
            <a:ext cx="8802477" cy="1543050"/>
          </a:xfrm>
          <a:prstGeom prst="rect">
            <a:avLst/>
          </a:prstGeom>
          <a:noFill/>
          <a:ln/>
        </p:spPr>
        <p:txBody>
          <a:bodyPr wrap="squar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An toàn khi cài đặt phần mềm</a:t>
            </a:r>
            <a:endParaRPr lang="en-US" sz="4850" dirty="0"/>
          </a:p>
        </p:txBody>
      </p:sp>
      <p:sp>
        <p:nvSpPr>
          <p:cNvPr id="5" name="Shape 1"/>
          <p:cNvSpPr/>
          <p:nvPr/>
        </p:nvSpPr>
        <p:spPr>
          <a:xfrm>
            <a:off x="864037" y="3050619"/>
            <a:ext cx="7415927" cy="4041696"/>
          </a:xfrm>
          <a:prstGeom prst="roundRect">
            <a:avLst>
              <a:gd name="adj" fmla="val 5498"/>
            </a:avLst>
          </a:prstGeom>
          <a:noFill/>
          <a:ln w="15240">
            <a:solidFill>
              <a:srgbClr val="000000">
                <a:alpha val="8000"/>
              </a:srgbClr>
            </a:solidFill>
            <a:prstDash val="solid"/>
          </a:ln>
        </p:spPr>
      </p:sp>
      <p:sp>
        <p:nvSpPr>
          <p:cNvPr id="6" name="Shape 2"/>
          <p:cNvSpPr/>
          <p:nvPr/>
        </p:nvSpPr>
        <p:spPr>
          <a:xfrm>
            <a:off x="879277" y="3065859"/>
            <a:ext cx="7385447" cy="706517"/>
          </a:xfrm>
          <a:prstGeom prst="rect">
            <a:avLst/>
          </a:prstGeom>
          <a:solidFill>
            <a:srgbClr val="FFFFFF">
              <a:alpha val="4000"/>
            </a:srgbClr>
          </a:solidFill>
          <a:ln/>
        </p:spPr>
      </p:sp>
      <p:sp>
        <p:nvSpPr>
          <p:cNvPr id="7" name="Text 3"/>
          <p:cNvSpPr/>
          <p:nvPr/>
        </p:nvSpPr>
        <p:spPr>
          <a:xfrm>
            <a:off x="1126093" y="3221593"/>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Bước</a:t>
            </a:r>
            <a:endParaRPr lang="en-US" sz="1900" dirty="0"/>
          </a:p>
        </p:txBody>
      </p:sp>
      <p:sp>
        <p:nvSpPr>
          <p:cNvPr id="8" name="Text 4"/>
          <p:cNvSpPr/>
          <p:nvPr/>
        </p:nvSpPr>
        <p:spPr>
          <a:xfrm>
            <a:off x="4822627" y="3221593"/>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Biện pháp an toàn</a:t>
            </a:r>
            <a:endParaRPr lang="en-US" sz="1900" dirty="0"/>
          </a:p>
        </p:txBody>
      </p:sp>
      <p:sp>
        <p:nvSpPr>
          <p:cNvPr id="9" name="Shape 5"/>
          <p:cNvSpPr/>
          <p:nvPr/>
        </p:nvSpPr>
        <p:spPr>
          <a:xfrm>
            <a:off x="879277" y="3772376"/>
            <a:ext cx="7385447" cy="1101566"/>
          </a:xfrm>
          <a:prstGeom prst="rect">
            <a:avLst/>
          </a:prstGeom>
          <a:solidFill>
            <a:srgbClr val="000000">
              <a:alpha val="4000"/>
            </a:srgbClr>
          </a:solidFill>
          <a:ln/>
        </p:spPr>
      </p:sp>
      <p:sp>
        <p:nvSpPr>
          <p:cNvPr id="10" name="Text 6"/>
          <p:cNvSpPr/>
          <p:nvPr/>
        </p:nvSpPr>
        <p:spPr>
          <a:xfrm>
            <a:off x="1126093" y="3928110"/>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Chuẩn bị</a:t>
            </a:r>
            <a:endParaRPr lang="en-US" sz="1900" dirty="0"/>
          </a:p>
        </p:txBody>
      </p:sp>
      <p:sp>
        <p:nvSpPr>
          <p:cNvPr id="11" name="Text 7"/>
          <p:cNvSpPr/>
          <p:nvPr/>
        </p:nvSpPr>
        <p:spPr>
          <a:xfrm>
            <a:off x="4822627" y="3928110"/>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Sao lưu dữ liệu, kiểm tra tương thích phần mềm</a:t>
            </a:r>
            <a:endParaRPr lang="en-US" sz="1900" dirty="0"/>
          </a:p>
        </p:txBody>
      </p:sp>
      <p:sp>
        <p:nvSpPr>
          <p:cNvPr id="12" name="Shape 8"/>
          <p:cNvSpPr/>
          <p:nvPr/>
        </p:nvSpPr>
        <p:spPr>
          <a:xfrm>
            <a:off x="879277" y="4873943"/>
            <a:ext cx="7385447" cy="1101566"/>
          </a:xfrm>
          <a:prstGeom prst="rect">
            <a:avLst/>
          </a:prstGeom>
          <a:solidFill>
            <a:srgbClr val="FFFFFF">
              <a:alpha val="4000"/>
            </a:srgbClr>
          </a:solidFill>
          <a:ln/>
        </p:spPr>
      </p:sp>
      <p:sp>
        <p:nvSpPr>
          <p:cNvPr id="13" name="Text 9"/>
          <p:cNvSpPr/>
          <p:nvPr/>
        </p:nvSpPr>
        <p:spPr>
          <a:xfrm>
            <a:off x="1126093" y="5029676"/>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Cài đặt</a:t>
            </a:r>
            <a:endParaRPr lang="en-US" sz="1900" dirty="0"/>
          </a:p>
        </p:txBody>
      </p:sp>
      <p:sp>
        <p:nvSpPr>
          <p:cNvPr id="14" name="Text 10"/>
          <p:cNvSpPr/>
          <p:nvPr/>
        </p:nvSpPr>
        <p:spPr>
          <a:xfrm>
            <a:off x="4822627" y="5029676"/>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Tuân thủ quy trình, tránh can thiệp không cần thiết</a:t>
            </a:r>
            <a:endParaRPr lang="en-US" sz="1900" dirty="0"/>
          </a:p>
        </p:txBody>
      </p:sp>
      <p:sp>
        <p:nvSpPr>
          <p:cNvPr id="15" name="Shape 11"/>
          <p:cNvSpPr/>
          <p:nvPr/>
        </p:nvSpPr>
        <p:spPr>
          <a:xfrm>
            <a:off x="879277" y="5975509"/>
            <a:ext cx="7385447" cy="1101566"/>
          </a:xfrm>
          <a:prstGeom prst="rect">
            <a:avLst/>
          </a:prstGeom>
          <a:solidFill>
            <a:srgbClr val="000000">
              <a:alpha val="4000"/>
            </a:srgbClr>
          </a:solidFill>
          <a:ln/>
        </p:spPr>
      </p:sp>
      <p:sp>
        <p:nvSpPr>
          <p:cNvPr id="16" name="Text 12"/>
          <p:cNvSpPr/>
          <p:nvPr/>
        </p:nvSpPr>
        <p:spPr>
          <a:xfrm>
            <a:off x="1126093" y="6131242"/>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a:t>
            </a:r>
            <a:endParaRPr lang="en-US" sz="1900" dirty="0"/>
          </a:p>
        </p:txBody>
      </p:sp>
      <p:sp>
        <p:nvSpPr>
          <p:cNvPr id="17" name="Text 13"/>
          <p:cNvSpPr/>
          <p:nvPr/>
        </p:nvSpPr>
        <p:spPr>
          <a:xfrm>
            <a:off x="4822627" y="6131242"/>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Chạy thử nghiệm toàn diện, ghi chép kết quả</a:t>
            </a:r>
            <a:endParaRPr lang="en-US" sz="1900" dirty="0"/>
          </a:p>
        </p:txBody>
      </p:sp>
      <p:pic>
        <p:nvPicPr>
          <p:cNvPr id="18" name="Picture 17">
            <a:extLst>
              <a:ext uri="{FF2B5EF4-FFF2-40B4-BE49-F238E27FC236}">
                <a16:creationId xmlns:a16="http://schemas.microsoft.com/office/drawing/2014/main" id="{3EA0DC6C-8632-28AE-D30C-9F0EF4F93CA3}"/>
              </a:ext>
            </a:extLst>
          </p:cNvPr>
          <p:cNvPicPr>
            <a:picLocks noChangeAspect="1"/>
          </p:cNvPicPr>
          <p:nvPr/>
        </p:nvPicPr>
        <p:blipFill>
          <a:blip r:embed="rId4"/>
          <a:stretch>
            <a:fillRect/>
          </a:stretch>
        </p:blipFill>
        <p:spPr>
          <a:xfrm>
            <a:off x="12047975" y="7349611"/>
            <a:ext cx="2379624" cy="87998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87150" y="2384822"/>
            <a:ext cx="4411980" cy="5266968"/>
          </a:xfrm>
          <a:prstGeom prst="rect">
            <a:avLst/>
          </a:prstGeom>
        </p:spPr>
      </p:pic>
      <p:sp>
        <p:nvSpPr>
          <p:cNvPr id="3" name="Text 0"/>
          <p:cNvSpPr/>
          <p:nvPr/>
        </p:nvSpPr>
        <p:spPr>
          <a:xfrm>
            <a:off x="802124" y="824508"/>
            <a:ext cx="7497128" cy="716280"/>
          </a:xfrm>
          <a:prstGeom prst="rect">
            <a:avLst/>
          </a:prstGeom>
          <a:noFill/>
          <a:ln/>
        </p:spPr>
        <p:txBody>
          <a:bodyPr wrap="none" lIns="0" tIns="0" rIns="0" bIns="0" rtlCol="0" anchor="t"/>
          <a:lstStyle/>
          <a:p>
            <a:pPr marL="0" indent="0">
              <a:lnSpc>
                <a:spcPts val="5600"/>
              </a:lnSpc>
              <a:buNone/>
            </a:pPr>
            <a:r>
              <a:rPr lang="en-US" sz="4500" b="1" dirty="0">
                <a:solidFill>
                  <a:srgbClr val="3B4540"/>
                </a:solidFill>
                <a:latin typeface="Fraunces Extra Bold" pitchFamily="34" charset="0"/>
                <a:ea typeface="Fraunces Extra Bold" pitchFamily="34" charset="-122"/>
                <a:cs typeface="Fraunces Extra Bold" pitchFamily="34" charset="-120"/>
              </a:rPr>
              <a:t>Xử lý tình huống khẩn cấp</a:t>
            </a:r>
            <a:endParaRPr lang="en-US" sz="4500" dirty="0"/>
          </a:p>
        </p:txBody>
      </p:sp>
      <p:sp>
        <p:nvSpPr>
          <p:cNvPr id="4" name="Shape 1"/>
          <p:cNvSpPr/>
          <p:nvPr/>
        </p:nvSpPr>
        <p:spPr>
          <a:xfrm>
            <a:off x="1130618" y="1884521"/>
            <a:ext cx="30480" cy="5520452"/>
          </a:xfrm>
          <a:prstGeom prst="roundRect">
            <a:avLst>
              <a:gd name="adj" fmla="val 676785"/>
            </a:avLst>
          </a:prstGeom>
          <a:solidFill>
            <a:srgbClr val="CED9CE"/>
          </a:solidFill>
          <a:ln/>
        </p:spPr>
      </p:sp>
      <p:sp>
        <p:nvSpPr>
          <p:cNvPr id="5" name="Shape 2"/>
          <p:cNvSpPr/>
          <p:nvPr/>
        </p:nvSpPr>
        <p:spPr>
          <a:xfrm>
            <a:off x="1373207" y="2384822"/>
            <a:ext cx="802124" cy="30480"/>
          </a:xfrm>
          <a:prstGeom prst="roundRect">
            <a:avLst>
              <a:gd name="adj" fmla="val 676785"/>
            </a:avLst>
          </a:prstGeom>
          <a:solidFill>
            <a:srgbClr val="CED9CE"/>
          </a:solidFill>
          <a:ln/>
        </p:spPr>
      </p:sp>
      <p:sp>
        <p:nvSpPr>
          <p:cNvPr id="6" name="Shape 3"/>
          <p:cNvSpPr/>
          <p:nvPr/>
        </p:nvSpPr>
        <p:spPr>
          <a:xfrm>
            <a:off x="888028" y="2142292"/>
            <a:ext cx="515660" cy="515660"/>
          </a:xfrm>
          <a:prstGeom prst="roundRect">
            <a:avLst>
              <a:gd name="adj" fmla="val 40004"/>
            </a:avLst>
          </a:prstGeom>
          <a:solidFill>
            <a:srgbClr val="E8F3E8"/>
          </a:solidFill>
          <a:ln/>
        </p:spPr>
      </p:sp>
      <p:sp>
        <p:nvSpPr>
          <p:cNvPr id="7" name="Text 4"/>
          <p:cNvSpPr/>
          <p:nvPr/>
        </p:nvSpPr>
        <p:spPr>
          <a:xfrm>
            <a:off x="1060073" y="2228136"/>
            <a:ext cx="171569"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1</a:t>
            </a:r>
            <a:endParaRPr lang="en-US" sz="2700" dirty="0"/>
          </a:p>
        </p:txBody>
      </p:sp>
      <p:sp>
        <p:nvSpPr>
          <p:cNvPr id="8" name="Text 5"/>
          <p:cNvSpPr/>
          <p:nvPr/>
        </p:nvSpPr>
        <p:spPr>
          <a:xfrm>
            <a:off x="2406372" y="2113717"/>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Phát hiện sự cố</a:t>
            </a:r>
            <a:endParaRPr lang="en-US" sz="2250" dirty="0"/>
          </a:p>
        </p:txBody>
      </p:sp>
      <p:sp>
        <p:nvSpPr>
          <p:cNvPr id="9" name="Text 6"/>
          <p:cNvSpPr/>
          <p:nvPr/>
        </p:nvSpPr>
        <p:spPr>
          <a:xfrm>
            <a:off x="2406372" y="2609255"/>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Nhận biết và báo động ngay khi phát hiện tình huống nguy hiểm.</a:t>
            </a:r>
            <a:endParaRPr lang="en-US" sz="1800" dirty="0"/>
          </a:p>
        </p:txBody>
      </p:sp>
      <p:sp>
        <p:nvSpPr>
          <p:cNvPr id="10" name="Shape 7"/>
          <p:cNvSpPr/>
          <p:nvPr/>
        </p:nvSpPr>
        <p:spPr>
          <a:xfrm>
            <a:off x="1373207" y="4301371"/>
            <a:ext cx="802124" cy="30480"/>
          </a:xfrm>
          <a:prstGeom prst="roundRect">
            <a:avLst>
              <a:gd name="adj" fmla="val 676785"/>
            </a:avLst>
          </a:prstGeom>
          <a:solidFill>
            <a:srgbClr val="CED9CE"/>
          </a:solidFill>
          <a:ln/>
        </p:spPr>
      </p:sp>
      <p:sp>
        <p:nvSpPr>
          <p:cNvPr id="11" name="Shape 8"/>
          <p:cNvSpPr/>
          <p:nvPr/>
        </p:nvSpPr>
        <p:spPr>
          <a:xfrm>
            <a:off x="888028" y="4058841"/>
            <a:ext cx="515660" cy="515660"/>
          </a:xfrm>
          <a:prstGeom prst="roundRect">
            <a:avLst>
              <a:gd name="adj" fmla="val 40004"/>
            </a:avLst>
          </a:prstGeom>
          <a:solidFill>
            <a:srgbClr val="E8F3E8"/>
          </a:solidFill>
          <a:ln/>
        </p:spPr>
      </p:sp>
      <p:sp>
        <p:nvSpPr>
          <p:cNvPr id="12" name="Text 9"/>
          <p:cNvSpPr/>
          <p:nvPr/>
        </p:nvSpPr>
        <p:spPr>
          <a:xfrm>
            <a:off x="1033522" y="4144685"/>
            <a:ext cx="224671"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2</a:t>
            </a:r>
            <a:endParaRPr lang="en-US" sz="2700" dirty="0"/>
          </a:p>
        </p:txBody>
      </p:sp>
      <p:sp>
        <p:nvSpPr>
          <p:cNvPr id="13" name="Text 10"/>
          <p:cNvSpPr/>
          <p:nvPr/>
        </p:nvSpPr>
        <p:spPr>
          <a:xfrm>
            <a:off x="2406372" y="4030266"/>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Sơ cứu ban đầu</a:t>
            </a:r>
            <a:endParaRPr lang="en-US" sz="2250" dirty="0"/>
          </a:p>
        </p:txBody>
      </p:sp>
      <p:sp>
        <p:nvSpPr>
          <p:cNvPr id="14" name="Text 11"/>
          <p:cNvSpPr/>
          <p:nvPr/>
        </p:nvSpPr>
        <p:spPr>
          <a:xfrm>
            <a:off x="2406372" y="4525804"/>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Thực hiện các biện pháp sơ cứu cần thiết cho người bị nạn.</a:t>
            </a:r>
            <a:endParaRPr lang="en-US" sz="1800" dirty="0"/>
          </a:p>
        </p:txBody>
      </p:sp>
      <p:sp>
        <p:nvSpPr>
          <p:cNvPr id="15" name="Shape 12"/>
          <p:cNvSpPr/>
          <p:nvPr/>
        </p:nvSpPr>
        <p:spPr>
          <a:xfrm>
            <a:off x="1373207" y="6217920"/>
            <a:ext cx="802124" cy="30480"/>
          </a:xfrm>
          <a:prstGeom prst="roundRect">
            <a:avLst>
              <a:gd name="adj" fmla="val 676785"/>
            </a:avLst>
          </a:prstGeom>
          <a:solidFill>
            <a:srgbClr val="CED9CE"/>
          </a:solidFill>
          <a:ln/>
        </p:spPr>
      </p:sp>
      <p:sp>
        <p:nvSpPr>
          <p:cNvPr id="16" name="Shape 13"/>
          <p:cNvSpPr/>
          <p:nvPr/>
        </p:nvSpPr>
        <p:spPr>
          <a:xfrm>
            <a:off x="888028" y="5975390"/>
            <a:ext cx="515660" cy="515660"/>
          </a:xfrm>
          <a:prstGeom prst="roundRect">
            <a:avLst>
              <a:gd name="adj" fmla="val 40004"/>
            </a:avLst>
          </a:prstGeom>
          <a:solidFill>
            <a:srgbClr val="E8F3E8"/>
          </a:solidFill>
          <a:ln/>
        </p:spPr>
      </p:sp>
      <p:sp>
        <p:nvSpPr>
          <p:cNvPr id="17" name="Text 14"/>
          <p:cNvSpPr/>
          <p:nvPr/>
        </p:nvSpPr>
        <p:spPr>
          <a:xfrm>
            <a:off x="1041975" y="6061234"/>
            <a:ext cx="207645"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Fraunces Extra Bold" pitchFamily="34" charset="0"/>
                <a:ea typeface="Fraunces Extra Bold" pitchFamily="34" charset="-122"/>
                <a:cs typeface="Fraunces Extra Bold" pitchFamily="34" charset="-120"/>
              </a:rPr>
              <a:t>3</a:t>
            </a:r>
            <a:endParaRPr lang="en-US" sz="2700" dirty="0"/>
          </a:p>
        </p:txBody>
      </p:sp>
      <p:sp>
        <p:nvSpPr>
          <p:cNvPr id="18" name="Text 15"/>
          <p:cNvSpPr/>
          <p:nvPr/>
        </p:nvSpPr>
        <p:spPr>
          <a:xfrm>
            <a:off x="2406372" y="5946815"/>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Fraunces Extra Bold" pitchFamily="34" charset="0"/>
                <a:ea typeface="Fraunces Extra Bold" pitchFamily="34" charset="-122"/>
                <a:cs typeface="Fraunces Extra Bold" pitchFamily="34" charset="-120"/>
              </a:rPr>
              <a:t>Báo cáo và điều tra</a:t>
            </a:r>
            <a:endParaRPr lang="en-US" sz="2250" dirty="0"/>
          </a:p>
        </p:txBody>
      </p:sp>
      <p:sp>
        <p:nvSpPr>
          <p:cNvPr id="19" name="Text 16"/>
          <p:cNvSpPr/>
          <p:nvPr/>
        </p:nvSpPr>
        <p:spPr>
          <a:xfrm>
            <a:off x="2406372" y="6442353"/>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Báo cáo chi tiết sự việc và tiến hành điều tra nguyên nhân.</a:t>
            </a:r>
            <a:endParaRPr lang="en-US" sz="1800" dirty="0"/>
          </a:p>
        </p:txBody>
      </p:sp>
      <p:pic>
        <p:nvPicPr>
          <p:cNvPr id="20" name="Picture 19">
            <a:extLst>
              <a:ext uri="{FF2B5EF4-FFF2-40B4-BE49-F238E27FC236}">
                <a16:creationId xmlns:a16="http://schemas.microsoft.com/office/drawing/2014/main" id="{AE1181D2-B7AB-FDD1-275F-2A15B8D9B483}"/>
              </a:ext>
            </a:extLst>
          </p:cNvPr>
          <p:cNvPicPr>
            <a:picLocks noChangeAspect="1"/>
          </p:cNvPicPr>
          <p:nvPr/>
        </p:nvPicPr>
        <p:blipFill>
          <a:blip r:embed="rId4"/>
          <a:stretch>
            <a:fillRect/>
          </a:stretch>
        </p:blipFill>
        <p:spPr>
          <a:xfrm>
            <a:off x="12047975" y="7349611"/>
            <a:ext cx="2379624" cy="87998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333155" y="308610"/>
            <a:ext cx="7964091" cy="2468880"/>
          </a:xfrm>
          <a:prstGeom prst="rect">
            <a:avLst/>
          </a:prstGeom>
        </p:spPr>
      </p:pic>
      <p:sp>
        <p:nvSpPr>
          <p:cNvPr id="3" name="Text 0"/>
          <p:cNvSpPr/>
          <p:nvPr/>
        </p:nvSpPr>
        <p:spPr>
          <a:xfrm>
            <a:off x="4229100" y="3444238"/>
            <a:ext cx="6172200" cy="771525"/>
          </a:xfrm>
          <a:prstGeom prst="rect">
            <a:avLst/>
          </a:prstGeom>
          <a:noFill/>
          <a:ln/>
        </p:spPr>
        <p:txBody>
          <a:bodyPr wrap="none" lIns="0" tIns="0" rIns="0" bIns="0" rtlCol="0" anchor="t"/>
          <a:lstStyle/>
          <a:p>
            <a:pPr marL="0" indent="0" algn="ctr">
              <a:lnSpc>
                <a:spcPts val="6050"/>
              </a:lnSpc>
              <a:buNone/>
            </a:pPr>
            <a:r>
              <a:rPr lang="en-US" sz="6000" b="1" dirty="0">
                <a:solidFill>
                  <a:srgbClr val="3B4540"/>
                </a:solidFill>
                <a:latin typeface="Fraunces Extra Bold" pitchFamily="34" charset="0"/>
                <a:ea typeface="Fraunces Extra Bold" pitchFamily="34" charset="-122"/>
                <a:cs typeface="Fraunces Extra Bold" pitchFamily="34" charset="-120"/>
              </a:rPr>
              <a:t>Tài liệu tham khảo</a:t>
            </a:r>
            <a:endParaRPr lang="en-US" sz="6000" dirty="0"/>
          </a:p>
        </p:txBody>
      </p:sp>
      <p:sp>
        <p:nvSpPr>
          <p:cNvPr id="4" name="Shape 1"/>
          <p:cNvSpPr/>
          <p:nvPr/>
        </p:nvSpPr>
        <p:spPr>
          <a:xfrm>
            <a:off x="864037" y="5508069"/>
            <a:ext cx="555427" cy="555427"/>
          </a:xfrm>
          <a:prstGeom prst="roundRect">
            <a:avLst>
              <a:gd name="adj" fmla="val 40005"/>
            </a:avLst>
          </a:prstGeom>
          <a:solidFill>
            <a:srgbClr val="E8F3E8"/>
          </a:solidFill>
          <a:ln/>
        </p:spPr>
      </p:sp>
      <p:sp>
        <p:nvSpPr>
          <p:cNvPr id="5" name="Text 2"/>
          <p:cNvSpPr/>
          <p:nvPr/>
        </p:nvSpPr>
        <p:spPr>
          <a:xfrm>
            <a:off x="1049298" y="5600581"/>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1</a:t>
            </a:r>
            <a:endParaRPr lang="en-US" sz="2900" dirty="0"/>
          </a:p>
        </p:txBody>
      </p:sp>
      <p:sp>
        <p:nvSpPr>
          <p:cNvPr id="6" name="Text 3"/>
          <p:cNvSpPr/>
          <p:nvPr/>
        </p:nvSpPr>
        <p:spPr>
          <a:xfrm>
            <a:off x="1666280" y="5508069"/>
            <a:ext cx="3133249"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Bài kiểm </a:t>
            </a:r>
            <a:r>
              <a:rPr lang="en-US" sz="2400" b="1" dirty="0" err="1">
                <a:solidFill>
                  <a:srgbClr val="405449"/>
                </a:solidFill>
                <a:latin typeface="Fraunces Extra Bold" pitchFamily="34" charset="0"/>
                <a:ea typeface="Fraunces Extra Bold" pitchFamily="34" charset="-122"/>
                <a:cs typeface="Fraunces Extra Bold" pitchFamily="34" charset="-120"/>
              </a:rPr>
              <a:t>tra</a:t>
            </a:r>
            <a:r>
              <a:rPr lang="en-US" sz="2400" b="1" dirty="0">
                <a:solidFill>
                  <a:srgbClr val="405449"/>
                </a:solidFill>
                <a:latin typeface="Fraunces Extra Bold" pitchFamily="34" charset="0"/>
                <a:ea typeface="Fraunces Extra Bold" pitchFamily="34" charset="-122"/>
                <a:cs typeface="Fraunces Extra Bold" pitchFamily="34" charset="-120"/>
              </a:rPr>
              <a:t> ATLD</a:t>
            </a:r>
            <a:endParaRPr lang="en-US" sz="2400" dirty="0"/>
          </a:p>
        </p:txBody>
      </p:sp>
      <p:sp>
        <p:nvSpPr>
          <p:cNvPr id="7" name="Text 4"/>
          <p:cNvSpPr/>
          <p:nvPr/>
        </p:nvSpPr>
        <p:spPr>
          <a:xfrm>
            <a:off x="1666280" y="6119650"/>
            <a:ext cx="3333988"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8" name="Shape 5"/>
          <p:cNvSpPr/>
          <p:nvPr/>
        </p:nvSpPr>
        <p:spPr>
          <a:xfrm>
            <a:off x="5247084" y="5508069"/>
            <a:ext cx="555427" cy="555427"/>
          </a:xfrm>
          <a:prstGeom prst="roundRect">
            <a:avLst>
              <a:gd name="adj" fmla="val 40005"/>
            </a:avLst>
          </a:prstGeom>
          <a:solidFill>
            <a:srgbClr val="E8F3E8"/>
          </a:solidFill>
          <a:ln/>
        </p:spPr>
      </p:sp>
      <p:sp>
        <p:nvSpPr>
          <p:cNvPr id="9" name="Text 6"/>
          <p:cNvSpPr/>
          <p:nvPr/>
        </p:nvSpPr>
        <p:spPr>
          <a:xfrm>
            <a:off x="5403771" y="5600581"/>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2</a:t>
            </a:r>
            <a:endParaRPr lang="en-US" sz="2900" dirty="0"/>
          </a:p>
        </p:txBody>
      </p:sp>
      <p:sp>
        <p:nvSpPr>
          <p:cNvPr id="10" name="Text 7"/>
          <p:cNvSpPr/>
          <p:nvPr/>
        </p:nvSpPr>
        <p:spPr>
          <a:xfrm>
            <a:off x="6049327" y="5399960"/>
            <a:ext cx="3333988" cy="771525"/>
          </a:xfrm>
          <a:prstGeom prst="rect">
            <a:avLst/>
          </a:prstGeom>
          <a:noFill/>
          <a:ln/>
        </p:spPr>
        <p:txBody>
          <a:bodyPr wrap="squar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Báo giá dịch vụ </a:t>
            </a:r>
            <a:r>
              <a:rPr lang="en-US" sz="2400" b="1" dirty="0" err="1">
                <a:solidFill>
                  <a:srgbClr val="405449"/>
                </a:solidFill>
                <a:latin typeface="Fraunces Extra Bold" pitchFamily="34" charset="0"/>
                <a:ea typeface="Fraunces Extra Bold" pitchFamily="34" charset="-122"/>
                <a:cs typeface="Fraunces Extra Bold" pitchFamily="34" charset="-120"/>
              </a:rPr>
              <a:t>huấn</a:t>
            </a:r>
            <a:r>
              <a:rPr lang="en-US" sz="2400" b="1" dirty="0">
                <a:solidFill>
                  <a:srgbClr val="405449"/>
                </a:solidFill>
                <a:latin typeface="Fraunces Extra Bold" pitchFamily="34" charset="0"/>
                <a:ea typeface="Fraunces Extra Bold" pitchFamily="34" charset="-122"/>
                <a:cs typeface="Fraunces Extra Bold" pitchFamily="34" charset="-120"/>
              </a:rPr>
              <a:t> </a:t>
            </a:r>
            <a:r>
              <a:rPr lang="en-US" sz="2400" b="1" dirty="0" err="1">
                <a:solidFill>
                  <a:srgbClr val="405449"/>
                </a:solidFill>
                <a:latin typeface="Fraunces Extra Bold" pitchFamily="34" charset="0"/>
                <a:ea typeface="Fraunces Extra Bold" pitchFamily="34" charset="-122"/>
                <a:cs typeface="Fraunces Extra Bold" pitchFamily="34" charset="-120"/>
              </a:rPr>
              <a:t>luyện</a:t>
            </a:r>
            <a:r>
              <a:rPr lang="en-US" sz="2400" b="1" dirty="0">
                <a:solidFill>
                  <a:srgbClr val="405449"/>
                </a:solidFill>
                <a:latin typeface="Fraunces Extra Bold" pitchFamily="34" charset="0"/>
                <a:ea typeface="Fraunces Extra Bold" pitchFamily="34" charset="-122"/>
                <a:cs typeface="Fraunces Extra Bold" pitchFamily="34" charset="-120"/>
              </a:rPr>
              <a:t> ATLD</a:t>
            </a:r>
            <a:endParaRPr lang="en-US" sz="2400" dirty="0"/>
          </a:p>
        </p:txBody>
      </p:sp>
      <p:sp>
        <p:nvSpPr>
          <p:cNvPr id="11" name="Text 8"/>
          <p:cNvSpPr/>
          <p:nvPr/>
        </p:nvSpPr>
        <p:spPr>
          <a:xfrm>
            <a:off x="6049328" y="6317176"/>
            <a:ext cx="3333988"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Xem chi tiết</a:t>
            </a:r>
            <a:endParaRPr lang="en-US" sz="1900" dirty="0"/>
          </a:p>
        </p:txBody>
      </p:sp>
      <p:sp>
        <p:nvSpPr>
          <p:cNvPr id="12" name="Shape 9"/>
          <p:cNvSpPr/>
          <p:nvPr/>
        </p:nvSpPr>
        <p:spPr>
          <a:xfrm>
            <a:off x="9630132" y="5508069"/>
            <a:ext cx="555427" cy="555427"/>
          </a:xfrm>
          <a:prstGeom prst="roundRect">
            <a:avLst>
              <a:gd name="adj" fmla="val 40005"/>
            </a:avLst>
          </a:prstGeom>
          <a:solidFill>
            <a:srgbClr val="E8F3E8"/>
          </a:solidFill>
          <a:ln/>
        </p:spPr>
      </p:sp>
      <p:sp>
        <p:nvSpPr>
          <p:cNvPr id="13" name="Text 10"/>
          <p:cNvSpPr/>
          <p:nvPr/>
        </p:nvSpPr>
        <p:spPr>
          <a:xfrm>
            <a:off x="9795986" y="5600581"/>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3</a:t>
            </a:r>
            <a:endParaRPr lang="en-US" sz="2900" dirty="0"/>
          </a:p>
        </p:txBody>
      </p:sp>
      <p:sp>
        <p:nvSpPr>
          <p:cNvPr id="14" name="Text 11"/>
          <p:cNvSpPr/>
          <p:nvPr/>
        </p:nvSpPr>
        <p:spPr>
          <a:xfrm>
            <a:off x="10432375" y="550806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Tài liệu hướng dẫn</a:t>
            </a:r>
            <a:endParaRPr lang="en-US" sz="2400" dirty="0"/>
          </a:p>
        </p:txBody>
      </p:sp>
      <p:sp>
        <p:nvSpPr>
          <p:cNvPr id="15" name="Text 12"/>
          <p:cNvSpPr/>
          <p:nvPr/>
        </p:nvSpPr>
        <p:spPr>
          <a:xfrm>
            <a:off x="10432375" y="6041946"/>
            <a:ext cx="3333988" cy="1185148"/>
          </a:xfrm>
          <a:prstGeom prst="rect">
            <a:avLst/>
          </a:prstGeom>
          <a:noFill/>
          <a:ln/>
        </p:spPr>
        <p:txBody>
          <a:bodyPr wrap="square" lIns="0" tIns="0" rIns="0" bIns="0" rtlCol="0" anchor="t"/>
          <a:lstStyle/>
          <a:p>
            <a:pPr marL="342900" indent="-342900">
              <a:lnSpc>
                <a:spcPts val="3100"/>
              </a:lnSpc>
              <a:buFont typeface="Arial" panose="020B0604020202020204" pitchFamily="34" charset="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Tài liệu huấn luyện an toàn lao động sản xuất tivi.</a:t>
            </a:r>
            <a:endParaRPr lang="en-US" sz="1900" b="1" dirty="0"/>
          </a:p>
        </p:txBody>
      </p:sp>
      <p:pic>
        <p:nvPicPr>
          <p:cNvPr id="16" name="Picture 15">
            <a:extLst>
              <a:ext uri="{FF2B5EF4-FFF2-40B4-BE49-F238E27FC236}">
                <a16:creationId xmlns:a16="http://schemas.microsoft.com/office/drawing/2014/main" id="{B532A680-A780-53B4-BE4D-5A8457A132F9}"/>
              </a:ext>
            </a:extLst>
          </p:cNvPr>
          <p:cNvPicPr>
            <a:picLocks noChangeAspect="1"/>
          </p:cNvPicPr>
          <p:nvPr/>
        </p:nvPicPr>
        <p:blipFill>
          <a:blip r:embed="rId7"/>
          <a:stretch>
            <a:fillRect/>
          </a:stretch>
        </p:blipFill>
        <p:spPr>
          <a:xfrm>
            <a:off x="12047975" y="7349611"/>
            <a:ext cx="2379624" cy="87998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627</Words>
  <Application>Microsoft Office PowerPoint</Application>
  <PresentationFormat>Custom</PresentationFormat>
  <Paragraphs>90</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Times New Roman</vt:lpstr>
      <vt:lpstr>Fraunces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2024-11-01T07:46:54Z</dcterms:created>
  <dcterms:modified xsi:type="dcterms:W3CDTF">2024-11-01T07:53:48Z</dcterms:modified>
</cp:coreProperties>
</file>