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Open Sans" panose="020B0606030504020204" pitchFamily="34" charset="0"/>
      <p:regular r:id="rId13"/>
      <p:bold r:id="rId14"/>
    </p:embeddedFont>
    <p:embeddedFont>
      <p:font typeface="Unbounded" panose="020B0604020202020204" charset="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5148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1.png"/><Relationship Id="rId7" Type="http://schemas.openxmlformats.org/officeDocument/2006/relationships/hyperlink" Target="https://antoannamviet.com/tai-lieu-an-toan-lao-dong-san-xuat-trong/"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hyperlink" Target="https://antoannamviet.com/bao-gia-huan-luyen-an-toan-lao-dong/" TargetMode="External"/><Relationship Id="rId5" Type="http://schemas.openxmlformats.org/officeDocument/2006/relationships/hyperlink" Target="https://antoannamviet.com/bai-kiem-tra-an-toan-lao-dong-nhom-3/" TargetMode="Externa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6.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0195"/>
          </a:xfrm>
          <a:prstGeom prst="rect">
            <a:avLst/>
          </a:prstGeom>
        </p:spPr>
      </p:pic>
      <p:sp>
        <p:nvSpPr>
          <p:cNvPr id="3" name="Text 0"/>
          <p:cNvSpPr/>
          <p:nvPr/>
        </p:nvSpPr>
        <p:spPr>
          <a:xfrm>
            <a:off x="859274" y="675084"/>
            <a:ext cx="7425452" cy="4234815"/>
          </a:xfrm>
          <a:prstGeom prst="rect">
            <a:avLst/>
          </a:prstGeom>
          <a:noFill/>
          <a:ln/>
        </p:spPr>
        <p:txBody>
          <a:bodyPr wrap="square" lIns="0" tIns="0" rIns="0" bIns="0" rtlCol="0" anchor="t"/>
          <a:lstStyle/>
          <a:p>
            <a:pPr marL="0" indent="0">
              <a:lnSpc>
                <a:spcPts val="8300"/>
              </a:lnSpc>
              <a:buNone/>
            </a:pPr>
            <a:r>
              <a:rPr lang="en-US" sz="6650" b="1" dirty="0">
                <a:solidFill>
                  <a:srgbClr val="333F70"/>
                </a:solidFill>
                <a:latin typeface="Unbounded" pitchFamily="34" charset="0"/>
                <a:ea typeface="Unbounded" pitchFamily="34" charset="-122"/>
                <a:cs typeface="Unbounded" pitchFamily="34" charset="-120"/>
              </a:rPr>
              <a:t>Tài liệu an toàn lao động sản xuất trống</a:t>
            </a:r>
            <a:endParaRPr lang="en-US" sz="6650" dirty="0"/>
          </a:p>
        </p:txBody>
      </p:sp>
      <p:sp>
        <p:nvSpPr>
          <p:cNvPr id="4" name="Text 1"/>
          <p:cNvSpPr/>
          <p:nvPr/>
        </p:nvSpPr>
        <p:spPr>
          <a:xfrm>
            <a:off x="859274" y="5278160"/>
            <a:ext cx="7425452" cy="1571149"/>
          </a:xfrm>
          <a:prstGeom prst="rect">
            <a:avLst/>
          </a:prstGeom>
          <a:noFill/>
          <a:ln/>
        </p:spPr>
        <p:txBody>
          <a:bodyPr wrap="square" lIns="0" tIns="0" rIns="0" bIns="0" rtlCol="0" anchor="t"/>
          <a:lstStyle/>
          <a:p>
            <a:pPr marL="0" indent="0">
              <a:lnSpc>
                <a:spcPts val="3050"/>
              </a:lnSpc>
              <a:buNone/>
            </a:pPr>
            <a:r>
              <a:rPr lang="en-US" sz="1900" dirty="0">
                <a:solidFill>
                  <a:srgbClr val="333F70"/>
                </a:solidFill>
                <a:latin typeface="Open Sans" pitchFamily="34" charset="0"/>
                <a:ea typeface="Open Sans" pitchFamily="34" charset="-122"/>
                <a:cs typeface="Open Sans" pitchFamily="34" charset="-120"/>
              </a:rPr>
              <a:t>Khám phá tài liệu an toàn lao động chuyên sâu cho ngành sản xuất trống. Hướng dẫn chi tiết các biện pháp bảo đảm an toàn, phòng tránh rủi ro và bảo vệ sức khỏe cho người lao động, giúp nâng cao hiệu quả làm việc và giảm thiểu tai nạn.</a:t>
            </a:r>
            <a:endParaRPr lang="en-US" sz="1900" dirty="0"/>
          </a:p>
        </p:txBody>
      </p:sp>
      <p:sp>
        <p:nvSpPr>
          <p:cNvPr id="5" name="Shape 2"/>
          <p:cNvSpPr/>
          <p:nvPr/>
        </p:nvSpPr>
        <p:spPr>
          <a:xfrm>
            <a:off x="859274" y="7143869"/>
            <a:ext cx="392787" cy="392787"/>
          </a:xfrm>
          <a:prstGeom prst="roundRect">
            <a:avLst>
              <a:gd name="adj" fmla="val 23277465"/>
            </a:avLst>
          </a:prstGeom>
          <a:noFill/>
          <a:ln w="7620">
            <a:solidFill>
              <a:srgbClr val="FFFFFF"/>
            </a:solidFill>
            <a:prstDash val="solid"/>
          </a:ln>
        </p:spPr>
      </p:sp>
      <p:sp>
        <p:nvSpPr>
          <p:cNvPr id="7" name="Text 3"/>
          <p:cNvSpPr/>
          <p:nvPr/>
        </p:nvSpPr>
        <p:spPr>
          <a:xfrm>
            <a:off x="1374815" y="7125414"/>
            <a:ext cx="2576632" cy="429697"/>
          </a:xfrm>
          <a:prstGeom prst="rect">
            <a:avLst/>
          </a:prstGeom>
          <a:noFill/>
          <a:ln/>
        </p:spPr>
        <p:txBody>
          <a:bodyPr wrap="none" lIns="0" tIns="0" rIns="0" bIns="0" rtlCol="0" anchor="t"/>
          <a:lstStyle/>
          <a:p>
            <a:pPr marL="0" indent="0" algn="l">
              <a:lnSpc>
                <a:spcPts val="3200"/>
              </a:lnSpc>
              <a:buNone/>
            </a:pPr>
            <a:r>
              <a:rPr lang="en-US" sz="2400" b="1" dirty="0" err="1">
                <a:solidFill>
                  <a:srgbClr val="333F70"/>
                </a:solidFill>
                <a:latin typeface="Open Sans" pitchFamily="34" charset="0"/>
                <a:ea typeface="Open Sans" pitchFamily="34" charset="-122"/>
                <a:cs typeface="Open Sans" pitchFamily="34" charset="-120"/>
              </a:rPr>
              <a:t>Bản</a:t>
            </a:r>
            <a:r>
              <a:rPr lang="en-US" sz="2400" b="1" dirty="0">
                <a:solidFill>
                  <a:srgbClr val="333F70"/>
                </a:solidFill>
                <a:latin typeface="Open Sans" pitchFamily="34" charset="0"/>
                <a:ea typeface="Open Sans" pitchFamily="34" charset="-122"/>
                <a:cs typeface="Open Sans" pitchFamily="34" charset="-120"/>
              </a:rPr>
              <a:t> </a:t>
            </a:r>
            <a:r>
              <a:rPr lang="en-US" sz="2400" b="1" dirty="0" err="1">
                <a:solidFill>
                  <a:srgbClr val="333F70"/>
                </a:solidFill>
                <a:latin typeface="Open Sans" pitchFamily="34" charset="0"/>
                <a:ea typeface="Open Sans" pitchFamily="34" charset="-122"/>
                <a:cs typeface="Open Sans" pitchFamily="34" charset="-120"/>
              </a:rPr>
              <a:t>quyền</a:t>
            </a:r>
            <a:r>
              <a:rPr lang="en-US" sz="2400" b="1" dirty="0">
                <a:solidFill>
                  <a:srgbClr val="333F70"/>
                </a:solidFill>
                <a:latin typeface="Open Sans" pitchFamily="34" charset="0"/>
                <a:ea typeface="Open Sans" pitchFamily="34" charset="-122"/>
                <a:cs typeface="Open Sans" pitchFamily="34" charset="-120"/>
              </a:rPr>
              <a:t> </a:t>
            </a:r>
            <a:r>
              <a:rPr lang="en-US" sz="2400" b="1" dirty="0" err="1">
                <a:solidFill>
                  <a:srgbClr val="333F70"/>
                </a:solidFill>
                <a:latin typeface="Open Sans" pitchFamily="34" charset="0"/>
                <a:ea typeface="Open Sans" pitchFamily="34" charset="-122"/>
                <a:cs typeface="Open Sans" pitchFamily="34" charset="-120"/>
              </a:rPr>
              <a:t>thuộc</a:t>
            </a:r>
            <a:r>
              <a:rPr lang="en-US" sz="2400" b="1" dirty="0">
                <a:solidFill>
                  <a:srgbClr val="333F70"/>
                </a:solidFill>
                <a:latin typeface="Open Sans" pitchFamily="34" charset="0"/>
                <a:ea typeface="Open Sans" pitchFamily="34" charset="-122"/>
                <a:cs typeface="Open Sans" pitchFamily="34" charset="-120"/>
              </a:rPr>
              <a:t> An </a:t>
            </a:r>
            <a:r>
              <a:rPr lang="en-US" sz="2400" b="1" dirty="0" err="1">
                <a:solidFill>
                  <a:srgbClr val="333F70"/>
                </a:solidFill>
                <a:latin typeface="Open Sans" pitchFamily="34" charset="0"/>
                <a:ea typeface="Open Sans" pitchFamily="34" charset="-122"/>
                <a:cs typeface="Open Sans" pitchFamily="34" charset="-120"/>
              </a:rPr>
              <a:t>Toàn</a:t>
            </a:r>
            <a:r>
              <a:rPr lang="en-US" sz="2400" b="1" dirty="0">
                <a:solidFill>
                  <a:srgbClr val="333F70"/>
                </a:solidFill>
                <a:latin typeface="Open Sans" pitchFamily="34" charset="0"/>
                <a:ea typeface="Open Sans" pitchFamily="34" charset="-122"/>
                <a:cs typeface="Open Sans" pitchFamily="34" charset="-120"/>
              </a:rPr>
              <a:t> Nam </a:t>
            </a:r>
            <a:r>
              <a:rPr lang="en-US" sz="2400" b="1" dirty="0" err="1">
                <a:solidFill>
                  <a:srgbClr val="333F70"/>
                </a:solidFill>
                <a:latin typeface="Open Sans" pitchFamily="34" charset="0"/>
                <a:ea typeface="Open Sans" pitchFamily="34" charset="-122"/>
                <a:cs typeface="Open Sans" pitchFamily="34" charset="-120"/>
              </a:rPr>
              <a:t>Việt</a:t>
            </a:r>
            <a:endParaRPr lang="en-US" sz="2400" dirty="0"/>
          </a:p>
        </p:txBody>
      </p:sp>
      <p:pic>
        <p:nvPicPr>
          <p:cNvPr id="9" name="Picture 8">
            <a:extLst>
              <a:ext uri="{FF2B5EF4-FFF2-40B4-BE49-F238E27FC236}">
                <a16:creationId xmlns:a16="http://schemas.microsoft.com/office/drawing/2014/main" id="{20392B07-0D75-1B72-8DD2-FB6602C17D2F}"/>
              </a:ext>
            </a:extLst>
          </p:cNvPr>
          <p:cNvPicPr>
            <a:picLocks noChangeAspect="1"/>
          </p:cNvPicPr>
          <p:nvPr/>
        </p:nvPicPr>
        <p:blipFill>
          <a:blip r:embed="rId4"/>
          <a:stretch>
            <a:fillRect/>
          </a:stretch>
        </p:blipFill>
        <p:spPr>
          <a:xfrm flipV="1">
            <a:off x="859274" y="7143869"/>
            <a:ext cx="327409" cy="32740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368790" y="1596390"/>
            <a:ext cx="5036820" cy="5036820"/>
          </a:xfrm>
          <a:prstGeom prst="rect">
            <a:avLst/>
          </a:prstGeom>
        </p:spPr>
      </p:pic>
      <p:sp>
        <p:nvSpPr>
          <p:cNvPr id="4" name="Text 0"/>
          <p:cNvSpPr/>
          <p:nvPr/>
        </p:nvSpPr>
        <p:spPr>
          <a:xfrm>
            <a:off x="629483" y="919401"/>
            <a:ext cx="7885033" cy="1685925"/>
          </a:xfrm>
          <a:prstGeom prst="rect">
            <a:avLst/>
          </a:prstGeom>
          <a:noFill/>
          <a:ln/>
        </p:spPr>
        <p:txBody>
          <a:bodyPr wrap="square" lIns="0" tIns="0" rIns="0" bIns="0" rtlCol="0" anchor="t"/>
          <a:lstStyle/>
          <a:p>
            <a:pPr marL="0" indent="0">
              <a:lnSpc>
                <a:spcPts val="4400"/>
              </a:lnSpc>
              <a:buNone/>
            </a:pPr>
            <a:r>
              <a:rPr lang="en-US" sz="3500" b="1" dirty="0">
                <a:solidFill>
                  <a:srgbClr val="333F70"/>
                </a:solidFill>
                <a:latin typeface="Unbounded" pitchFamily="34" charset="0"/>
                <a:ea typeface="Unbounded" pitchFamily="34" charset="-122"/>
                <a:cs typeface="Unbounded" pitchFamily="34" charset="-120"/>
              </a:rPr>
              <a:t>PHẦN I: THỰC TRẠNG CÔNG TÁC AN TOÀN ĐỐI VỚI NGÀNH SẢN XUẤT TRỐNG</a:t>
            </a:r>
            <a:endParaRPr lang="en-US" sz="3500" dirty="0"/>
          </a:p>
        </p:txBody>
      </p:sp>
      <p:sp>
        <p:nvSpPr>
          <p:cNvPr id="5" name="Shape 1"/>
          <p:cNvSpPr/>
          <p:nvPr/>
        </p:nvSpPr>
        <p:spPr>
          <a:xfrm>
            <a:off x="629483" y="3077289"/>
            <a:ext cx="404574" cy="404574"/>
          </a:xfrm>
          <a:prstGeom prst="roundRect">
            <a:avLst>
              <a:gd name="adj" fmla="val 18671"/>
            </a:avLst>
          </a:prstGeom>
          <a:solidFill>
            <a:srgbClr val="D6F5EE"/>
          </a:solidFill>
          <a:ln w="7620">
            <a:solidFill>
              <a:srgbClr val="BCDBD4"/>
            </a:solidFill>
            <a:prstDash val="solid"/>
          </a:ln>
        </p:spPr>
      </p:sp>
      <p:sp>
        <p:nvSpPr>
          <p:cNvPr id="6" name="Text 2"/>
          <p:cNvSpPr/>
          <p:nvPr/>
        </p:nvSpPr>
        <p:spPr>
          <a:xfrm>
            <a:off x="761643" y="3144679"/>
            <a:ext cx="140256" cy="269796"/>
          </a:xfrm>
          <a:prstGeom prst="rect">
            <a:avLst/>
          </a:prstGeom>
          <a:noFill/>
          <a:ln/>
        </p:spPr>
        <p:txBody>
          <a:bodyPr wrap="none" lIns="0" tIns="0" rIns="0" bIns="0" rtlCol="0" anchor="t"/>
          <a:lstStyle/>
          <a:p>
            <a:pPr marL="0" indent="0" algn="ctr">
              <a:lnSpc>
                <a:spcPts val="2100"/>
              </a:lnSpc>
              <a:buNone/>
            </a:pPr>
            <a:r>
              <a:rPr lang="en-US" sz="2100" b="1" dirty="0">
                <a:solidFill>
                  <a:srgbClr val="333F70"/>
                </a:solidFill>
                <a:latin typeface="Unbounded" pitchFamily="34" charset="0"/>
                <a:ea typeface="Unbounded" pitchFamily="34" charset="-122"/>
                <a:cs typeface="Unbounded" pitchFamily="34" charset="-120"/>
              </a:rPr>
              <a:t>1</a:t>
            </a:r>
            <a:endParaRPr lang="en-US" sz="2100" dirty="0"/>
          </a:p>
        </p:txBody>
      </p:sp>
      <p:sp>
        <p:nvSpPr>
          <p:cNvPr id="7" name="Text 3"/>
          <p:cNvSpPr/>
          <p:nvPr/>
        </p:nvSpPr>
        <p:spPr>
          <a:xfrm>
            <a:off x="1213842" y="3077289"/>
            <a:ext cx="2248138" cy="280988"/>
          </a:xfrm>
          <a:prstGeom prst="rect">
            <a:avLst/>
          </a:prstGeom>
          <a:noFill/>
          <a:ln/>
        </p:spPr>
        <p:txBody>
          <a:bodyPr wrap="none" lIns="0" tIns="0" rIns="0" bIns="0" rtlCol="0" anchor="t"/>
          <a:lstStyle/>
          <a:p>
            <a:pPr marL="0" indent="0">
              <a:lnSpc>
                <a:spcPts val="2200"/>
              </a:lnSpc>
              <a:buNone/>
            </a:pPr>
            <a:r>
              <a:rPr lang="en-US" sz="1750" b="1" dirty="0">
                <a:solidFill>
                  <a:srgbClr val="333F70"/>
                </a:solidFill>
                <a:latin typeface="Unbounded" pitchFamily="34" charset="0"/>
                <a:ea typeface="Unbounded" pitchFamily="34" charset="-122"/>
                <a:cs typeface="Unbounded" pitchFamily="34" charset="-120"/>
              </a:rPr>
              <a:t>Tình hình chung</a:t>
            </a:r>
            <a:endParaRPr lang="en-US" sz="1750" dirty="0"/>
          </a:p>
        </p:txBody>
      </p:sp>
      <p:sp>
        <p:nvSpPr>
          <p:cNvPr id="8" name="Text 4"/>
          <p:cNvSpPr/>
          <p:nvPr/>
        </p:nvSpPr>
        <p:spPr>
          <a:xfrm>
            <a:off x="1213842" y="3466148"/>
            <a:ext cx="7300674" cy="863322"/>
          </a:xfrm>
          <a:prstGeom prst="rect">
            <a:avLst/>
          </a:prstGeom>
          <a:noFill/>
          <a:ln/>
        </p:spPr>
        <p:txBody>
          <a:bodyPr wrap="square" lIns="0" tIns="0" rIns="0" bIns="0" rtlCol="0" anchor="t"/>
          <a:lstStyle/>
          <a:p>
            <a:pPr marL="0" indent="0">
              <a:lnSpc>
                <a:spcPts val="2250"/>
              </a:lnSpc>
              <a:buNone/>
            </a:pPr>
            <a:r>
              <a:rPr lang="en-US" sz="1400" dirty="0">
                <a:solidFill>
                  <a:srgbClr val="333F70"/>
                </a:solidFill>
                <a:latin typeface="Open Sans" pitchFamily="34" charset="0"/>
                <a:ea typeface="Open Sans" pitchFamily="34" charset="-122"/>
                <a:cs typeface="Open Sans" pitchFamily="34" charset="-120"/>
              </a:rPr>
              <a:t>Bộ Lao động - Thương binh và Xã hội thông báo đến các ngành, các địa phương tình hình tai nạn lao động 6 tháng đầu năm 2024 và một số giải pháp chủ yếu nhằm chủ động ngăn ngừa sự cố và tai nạn lao động 6 tháng cuối năm 2024.</a:t>
            </a:r>
            <a:endParaRPr lang="en-US" sz="1400" dirty="0"/>
          </a:p>
        </p:txBody>
      </p:sp>
      <p:sp>
        <p:nvSpPr>
          <p:cNvPr id="9" name="Shape 5"/>
          <p:cNvSpPr/>
          <p:nvPr/>
        </p:nvSpPr>
        <p:spPr>
          <a:xfrm>
            <a:off x="629483" y="4711541"/>
            <a:ext cx="404574" cy="404574"/>
          </a:xfrm>
          <a:prstGeom prst="roundRect">
            <a:avLst>
              <a:gd name="adj" fmla="val 18671"/>
            </a:avLst>
          </a:prstGeom>
          <a:solidFill>
            <a:srgbClr val="D6F5EE"/>
          </a:solidFill>
          <a:ln w="7620">
            <a:solidFill>
              <a:srgbClr val="BCDBD4"/>
            </a:solidFill>
            <a:prstDash val="solid"/>
          </a:ln>
        </p:spPr>
      </p:sp>
      <p:sp>
        <p:nvSpPr>
          <p:cNvPr id="10" name="Text 6"/>
          <p:cNvSpPr/>
          <p:nvPr/>
        </p:nvSpPr>
        <p:spPr>
          <a:xfrm>
            <a:off x="719137" y="4778931"/>
            <a:ext cx="225266" cy="269796"/>
          </a:xfrm>
          <a:prstGeom prst="rect">
            <a:avLst/>
          </a:prstGeom>
          <a:noFill/>
          <a:ln/>
        </p:spPr>
        <p:txBody>
          <a:bodyPr wrap="none" lIns="0" tIns="0" rIns="0" bIns="0" rtlCol="0" anchor="t"/>
          <a:lstStyle/>
          <a:p>
            <a:pPr marL="0" indent="0" algn="ctr">
              <a:lnSpc>
                <a:spcPts val="2100"/>
              </a:lnSpc>
              <a:buNone/>
            </a:pPr>
            <a:r>
              <a:rPr lang="en-US" sz="2100" b="1" dirty="0">
                <a:solidFill>
                  <a:srgbClr val="333F70"/>
                </a:solidFill>
                <a:latin typeface="Unbounded" pitchFamily="34" charset="0"/>
                <a:ea typeface="Unbounded" pitchFamily="34" charset="-122"/>
                <a:cs typeface="Unbounded" pitchFamily="34" charset="-120"/>
              </a:rPr>
              <a:t>2</a:t>
            </a:r>
            <a:endParaRPr lang="en-US" sz="2100" dirty="0"/>
          </a:p>
        </p:txBody>
      </p:sp>
      <p:sp>
        <p:nvSpPr>
          <p:cNvPr id="11" name="Text 7"/>
          <p:cNvSpPr/>
          <p:nvPr/>
        </p:nvSpPr>
        <p:spPr>
          <a:xfrm>
            <a:off x="1213842" y="4711541"/>
            <a:ext cx="2275403" cy="280988"/>
          </a:xfrm>
          <a:prstGeom prst="rect">
            <a:avLst/>
          </a:prstGeom>
          <a:noFill/>
          <a:ln/>
        </p:spPr>
        <p:txBody>
          <a:bodyPr wrap="none" lIns="0" tIns="0" rIns="0" bIns="0" rtlCol="0" anchor="t"/>
          <a:lstStyle/>
          <a:p>
            <a:pPr marL="0" indent="0">
              <a:lnSpc>
                <a:spcPts val="2200"/>
              </a:lnSpc>
              <a:buNone/>
            </a:pPr>
            <a:r>
              <a:rPr lang="en-US" sz="1750" b="1" dirty="0">
                <a:solidFill>
                  <a:srgbClr val="333F70"/>
                </a:solidFill>
                <a:latin typeface="Unbounded" pitchFamily="34" charset="0"/>
                <a:ea typeface="Unbounded" pitchFamily="34" charset="-122"/>
                <a:cs typeface="Unbounded" pitchFamily="34" charset="-120"/>
              </a:rPr>
              <a:t>Tai nạn lao động</a:t>
            </a:r>
            <a:endParaRPr lang="en-US" sz="1750" dirty="0"/>
          </a:p>
        </p:txBody>
      </p:sp>
      <p:sp>
        <p:nvSpPr>
          <p:cNvPr id="12" name="Text 8"/>
          <p:cNvSpPr/>
          <p:nvPr/>
        </p:nvSpPr>
        <p:spPr>
          <a:xfrm>
            <a:off x="1213842" y="5100399"/>
            <a:ext cx="7300674" cy="575548"/>
          </a:xfrm>
          <a:prstGeom prst="rect">
            <a:avLst/>
          </a:prstGeom>
          <a:noFill/>
          <a:ln/>
        </p:spPr>
        <p:txBody>
          <a:bodyPr wrap="square" lIns="0" tIns="0" rIns="0" bIns="0" rtlCol="0" anchor="t"/>
          <a:lstStyle/>
          <a:p>
            <a:pPr marL="0" indent="0">
              <a:lnSpc>
                <a:spcPts val="2250"/>
              </a:lnSpc>
              <a:buNone/>
            </a:pPr>
            <a:r>
              <a:rPr lang="en-US" sz="1400" dirty="0">
                <a:solidFill>
                  <a:srgbClr val="333F70"/>
                </a:solidFill>
                <a:latin typeface="Open Sans" pitchFamily="34" charset="0"/>
                <a:ea typeface="Open Sans" pitchFamily="34" charset="-122"/>
                <a:cs typeface="Open Sans" pitchFamily="34" charset="-120"/>
              </a:rPr>
              <a:t>Theo báo cáo của 61/63 tỉnh, thành phố trực thuộc trung ương, 6 tháng đầu năm 2024 trên toàn quốc đã xảy ra 3.201 vụ tai nạn lao động (TNLĐ) làm 3.065 người bị nạn.</a:t>
            </a:r>
            <a:endParaRPr lang="en-US" sz="1400" dirty="0"/>
          </a:p>
        </p:txBody>
      </p:sp>
      <p:sp>
        <p:nvSpPr>
          <p:cNvPr id="13" name="Shape 9"/>
          <p:cNvSpPr/>
          <p:nvPr/>
        </p:nvSpPr>
        <p:spPr>
          <a:xfrm>
            <a:off x="629483" y="6058019"/>
            <a:ext cx="404574" cy="404574"/>
          </a:xfrm>
          <a:prstGeom prst="roundRect">
            <a:avLst>
              <a:gd name="adj" fmla="val 18671"/>
            </a:avLst>
          </a:prstGeom>
          <a:solidFill>
            <a:srgbClr val="D6F5EE"/>
          </a:solidFill>
          <a:ln w="7620">
            <a:solidFill>
              <a:srgbClr val="BCDBD4"/>
            </a:solidFill>
            <a:prstDash val="solid"/>
          </a:ln>
        </p:spPr>
      </p:sp>
      <p:sp>
        <p:nvSpPr>
          <p:cNvPr id="14" name="Text 10"/>
          <p:cNvSpPr/>
          <p:nvPr/>
        </p:nvSpPr>
        <p:spPr>
          <a:xfrm>
            <a:off x="718542" y="6125408"/>
            <a:ext cx="226338" cy="269796"/>
          </a:xfrm>
          <a:prstGeom prst="rect">
            <a:avLst/>
          </a:prstGeom>
          <a:noFill/>
          <a:ln/>
        </p:spPr>
        <p:txBody>
          <a:bodyPr wrap="none" lIns="0" tIns="0" rIns="0" bIns="0" rtlCol="0" anchor="t"/>
          <a:lstStyle/>
          <a:p>
            <a:pPr marL="0" indent="0" algn="ctr">
              <a:lnSpc>
                <a:spcPts val="2100"/>
              </a:lnSpc>
              <a:buNone/>
            </a:pPr>
            <a:r>
              <a:rPr lang="en-US" sz="2100" b="1" dirty="0">
                <a:solidFill>
                  <a:srgbClr val="333F70"/>
                </a:solidFill>
                <a:latin typeface="Unbounded" pitchFamily="34" charset="0"/>
                <a:ea typeface="Unbounded" pitchFamily="34" charset="-122"/>
                <a:cs typeface="Unbounded" pitchFamily="34" charset="-120"/>
              </a:rPr>
              <a:t>3</a:t>
            </a:r>
            <a:endParaRPr lang="en-US" sz="2100" dirty="0"/>
          </a:p>
        </p:txBody>
      </p:sp>
      <p:sp>
        <p:nvSpPr>
          <p:cNvPr id="15" name="Text 11"/>
          <p:cNvSpPr/>
          <p:nvPr/>
        </p:nvSpPr>
        <p:spPr>
          <a:xfrm>
            <a:off x="1213842" y="6058019"/>
            <a:ext cx="2248138" cy="280988"/>
          </a:xfrm>
          <a:prstGeom prst="rect">
            <a:avLst/>
          </a:prstGeom>
          <a:noFill/>
          <a:ln/>
        </p:spPr>
        <p:txBody>
          <a:bodyPr wrap="none" lIns="0" tIns="0" rIns="0" bIns="0" rtlCol="0" anchor="t"/>
          <a:lstStyle/>
          <a:p>
            <a:pPr marL="0" indent="0">
              <a:lnSpc>
                <a:spcPts val="2200"/>
              </a:lnSpc>
              <a:buNone/>
            </a:pPr>
            <a:r>
              <a:rPr lang="en-US" sz="1750" b="1" dirty="0">
                <a:solidFill>
                  <a:srgbClr val="333F70"/>
                </a:solidFill>
                <a:latin typeface="Unbounded" pitchFamily="34" charset="0"/>
                <a:ea typeface="Unbounded" pitchFamily="34" charset="-122"/>
                <a:cs typeface="Unbounded" pitchFamily="34" charset="-120"/>
              </a:rPr>
              <a:t>Tình hình TNLĐ</a:t>
            </a:r>
            <a:endParaRPr lang="en-US" sz="1750" dirty="0"/>
          </a:p>
        </p:txBody>
      </p:sp>
      <p:sp>
        <p:nvSpPr>
          <p:cNvPr id="16" name="Text 12"/>
          <p:cNvSpPr/>
          <p:nvPr/>
        </p:nvSpPr>
        <p:spPr>
          <a:xfrm>
            <a:off x="1213842" y="6446877"/>
            <a:ext cx="7300674" cy="863322"/>
          </a:xfrm>
          <a:prstGeom prst="rect">
            <a:avLst/>
          </a:prstGeom>
          <a:noFill/>
          <a:ln/>
        </p:spPr>
        <p:txBody>
          <a:bodyPr wrap="square" lIns="0" tIns="0" rIns="0" bIns="0" rtlCol="0" anchor="t"/>
          <a:lstStyle/>
          <a:p>
            <a:pPr marL="0" indent="0">
              <a:lnSpc>
                <a:spcPts val="2250"/>
              </a:lnSpc>
              <a:buNone/>
            </a:pPr>
            <a:r>
              <a:rPr lang="en-US" sz="1400" dirty="0">
                <a:solidFill>
                  <a:srgbClr val="333F70"/>
                </a:solidFill>
                <a:latin typeface="Open Sans" pitchFamily="34" charset="0"/>
                <a:ea typeface="Open Sans" pitchFamily="34" charset="-122"/>
                <a:cs typeface="Open Sans" pitchFamily="34" charset="-120"/>
              </a:rPr>
              <a:t>Tình hình TNLĐ 6 tháng đầu năm 2024 trong khu vực có quan hệ lao động và khu vực người lao động làm việc không theo hợp đồng lao động giảm so với 6 tháng đầu năm 2023 cả về số người chết và số vụ TNLĐ chết người.</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64037" y="1031796"/>
            <a:ext cx="12902327" cy="1543050"/>
          </a:xfrm>
          <a:prstGeom prst="rect">
            <a:avLst/>
          </a:prstGeom>
          <a:noFill/>
          <a:ln/>
        </p:spPr>
        <p:txBody>
          <a:bodyPr wrap="square" lIns="0" tIns="0" rIns="0" bIns="0" rtlCol="0" anchor="t"/>
          <a:lstStyle/>
          <a:p>
            <a:pPr marL="0" indent="0">
              <a:lnSpc>
                <a:spcPts val="6050"/>
              </a:lnSpc>
              <a:buNone/>
            </a:pPr>
            <a:r>
              <a:rPr lang="en-US" sz="4850" b="1" dirty="0">
                <a:solidFill>
                  <a:srgbClr val="333F70"/>
                </a:solidFill>
                <a:latin typeface="Unbounded" pitchFamily="34" charset="0"/>
                <a:ea typeface="Unbounded" pitchFamily="34" charset="-122"/>
                <a:cs typeface="Unbounded" pitchFamily="34" charset="-120"/>
              </a:rPr>
              <a:t>II. Một số vụ tai nạn lao động trong nhà máy sản xuất trống</a:t>
            </a:r>
            <a:endParaRPr lang="en-US" sz="4850" dirty="0"/>
          </a:p>
        </p:txBody>
      </p:sp>
      <p:sp>
        <p:nvSpPr>
          <p:cNvPr id="3" name="Text 1"/>
          <p:cNvSpPr/>
          <p:nvPr/>
        </p:nvSpPr>
        <p:spPr>
          <a:xfrm>
            <a:off x="864037" y="3191947"/>
            <a:ext cx="3390781"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Tai nạn do thiết bị</a:t>
            </a:r>
            <a:endParaRPr lang="en-US" sz="2400" dirty="0"/>
          </a:p>
        </p:txBody>
      </p:sp>
      <p:sp>
        <p:nvSpPr>
          <p:cNvPr id="4" name="Text 2"/>
          <p:cNvSpPr/>
          <p:nvPr/>
        </p:nvSpPr>
        <p:spPr>
          <a:xfrm>
            <a:off x="864037" y="3824526"/>
            <a:ext cx="3898821" cy="2765346"/>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Nhiều vụ tai nạn xảy ra khi máy móc không được bảo trì đúng cách hoặc khi người lao động không sử dụng thiết bị bảo hộ. Ví dụ, sự cố với máy ép hoặc máy cắt có thể gây ra chấn thương nghiêm trọng.</a:t>
            </a:r>
            <a:endParaRPr lang="en-US" sz="1900" dirty="0"/>
          </a:p>
        </p:txBody>
      </p:sp>
      <p:sp>
        <p:nvSpPr>
          <p:cNvPr id="5" name="Text 3"/>
          <p:cNvSpPr/>
          <p:nvPr/>
        </p:nvSpPr>
        <p:spPr>
          <a:xfrm>
            <a:off x="5372695" y="3191947"/>
            <a:ext cx="3408045"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Ngộ độc hóa chất</a:t>
            </a:r>
            <a:endParaRPr lang="en-US" sz="2400" dirty="0"/>
          </a:p>
        </p:txBody>
      </p:sp>
      <p:sp>
        <p:nvSpPr>
          <p:cNvPr id="6" name="Text 4"/>
          <p:cNvSpPr/>
          <p:nvPr/>
        </p:nvSpPr>
        <p:spPr>
          <a:xfrm>
            <a:off x="5372695" y="3824526"/>
            <a:ext cx="3898821" cy="2765346"/>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Sử dụng các hóa chất trong quá trình sản xuất trống có thể dẫn đến ngộ độc nếu không tuân thủ các biện pháp an toàn. Những hóa chất này có thể gây kích ứng da, hô hấp hoặc thậm chí ngộ độc nếu không được xử lý đúng cách.</a:t>
            </a:r>
            <a:endParaRPr lang="en-US" sz="1900" dirty="0"/>
          </a:p>
        </p:txBody>
      </p:sp>
      <p:sp>
        <p:nvSpPr>
          <p:cNvPr id="7" name="Text 5"/>
          <p:cNvSpPr/>
          <p:nvPr/>
        </p:nvSpPr>
        <p:spPr>
          <a:xfrm>
            <a:off x="9881354" y="3191947"/>
            <a:ext cx="3898821" cy="771525"/>
          </a:xfrm>
          <a:prstGeom prst="rect">
            <a:avLst/>
          </a:prstGeom>
          <a:noFill/>
          <a:ln/>
        </p:spPr>
        <p:txBody>
          <a:bodyPr wrap="squar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Tai nạn do va chạm và rơi vỡ</a:t>
            </a:r>
            <a:endParaRPr lang="en-US" sz="2400" dirty="0"/>
          </a:p>
        </p:txBody>
      </p:sp>
      <p:sp>
        <p:nvSpPr>
          <p:cNvPr id="8" name="Text 6"/>
          <p:cNvSpPr/>
          <p:nvPr/>
        </p:nvSpPr>
        <p:spPr>
          <a:xfrm>
            <a:off x="9881354" y="4210288"/>
            <a:ext cx="3898821" cy="2765346"/>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Trong quá trình di chuyển và lắp ráp các linh kiện trống, việc không chú ý có thể dẫn đến tai nạn do va chạm với các vật nặng hoặc rơi vỡ. Điều này có thể gây ra chấn thương từ nhẹ đến nghiêm trọng.</a:t>
            </a:r>
            <a:endParaRPr lang="en-US" sz="1900" dirty="0"/>
          </a:p>
        </p:txBody>
      </p:sp>
      <p:pic>
        <p:nvPicPr>
          <p:cNvPr id="9" name="Picture 8">
            <a:extLst>
              <a:ext uri="{FF2B5EF4-FFF2-40B4-BE49-F238E27FC236}">
                <a16:creationId xmlns:a16="http://schemas.microsoft.com/office/drawing/2014/main" id="{74309804-8634-11E8-D4FE-3A87C9D10411}"/>
              </a:ext>
            </a:extLst>
          </p:cNvPr>
          <p:cNvPicPr>
            <a:picLocks noChangeAspect="1"/>
          </p:cNvPicPr>
          <p:nvPr/>
        </p:nvPicPr>
        <p:blipFill>
          <a:blip r:embed="rId3"/>
          <a:stretch>
            <a:fillRect/>
          </a:stretch>
        </p:blipFill>
        <p:spPr>
          <a:xfrm>
            <a:off x="11656087" y="7351157"/>
            <a:ext cx="2863459" cy="88667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205740" y="2323743"/>
            <a:ext cx="5074801" cy="3581995"/>
          </a:xfrm>
          <a:prstGeom prst="rect">
            <a:avLst/>
          </a:prstGeom>
        </p:spPr>
      </p:pic>
      <p:sp>
        <p:nvSpPr>
          <p:cNvPr id="4" name="Text 0"/>
          <p:cNvSpPr/>
          <p:nvPr/>
        </p:nvSpPr>
        <p:spPr>
          <a:xfrm>
            <a:off x="6062424" y="550069"/>
            <a:ext cx="7991951" cy="1543050"/>
          </a:xfrm>
          <a:prstGeom prst="rect">
            <a:avLst/>
          </a:prstGeom>
          <a:noFill/>
          <a:ln/>
        </p:spPr>
        <p:txBody>
          <a:bodyPr wrap="square" lIns="0" tIns="0" rIns="0" bIns="0" rtlCol="0" anchor="t"/>
          <a:lstStyle/>
          <a:p>
            <a:pPr marL="0" indent="0">
              <a:lnSpc>
                <a:spcPts val="4050"/>
              </a:lnSpc>
              <a:buNone/>
            </a:pPr>
            <a:r>
              <a:rPr lang="en-US" sz="3200" b="1" dirty="0">
                <a:solidFill>
                  <a:srgbClr val="333F70"/>
                </a:solidFill>
                <a:latin typeface="Unbounded" pitchFamily="34" charset="0"/>
                <a:ea typeface="Unbounded" pitchFamily="34" charset="-122"/>
                <a:cs typeface="Unbounded" pitchFamily="34" charset="-120"/>
              </a:rPr>
              <a:t>PHẦN II: AN TOÀN, VỆ SINH LAO ĐỘNG KHI LÀM VIỆC TRONG NHÀ MÁY SẢN XUẤT TRỐNG</a:t>
            </a:r>
            <a:endParaRPr lang="en-US" sz="3200" dirty="0"/>
          </a:p>
        </p:txBody>
      </p:sp>
      <p:sp>
        <p:nvSpPr>
          <p:cNvPr id="5" name="Shape 1"/>
          <p:cNvSpPr/>
          <p:nvPr/>
        </p:nvSpPr>
        <p:spPr>
          <a:xfrm>
            <a:off x="6297811" y="2339935"/>
            <a:ext cx="22860" cy="5339477"/>
          </a:xfrm>
          <a:prstGeom prst="roundRect">
            <a:avLst>
              <a:gd name="adj" fmla="val 302400"/>
            </a:avLst>
          </a:prstGeom>
          <a:solidFill>
            <a:srgbClr val="BCDBD4"/>
          </a:solidFill>
          <a:ln/>
        </p:spPr>
      </p:sp>
      <p:sp>
        <p:nvSpPr>
          <p:cNvPr id="6" name="Shape 2"/>
          <p:cNvSpPr/>
          <p:nvPr/>
        </p:nvSpPr>
        <p:spPr>
          <a:xfrm>
            <a:off x="6471523" y="2698790"/>
            <a:ext cx="576024" cy="22860"/>
          </a:xfrm>
          <a:prstGeom prst="roundRect">
            <a:avLst>
              <a:gd name="adj" fmla="val 302400"/>
            </a:avLst>
          </a:prstGeom>
          <a:solidFill>
            <a:srgbClr val="BCDBD4"/>
          </a:solidFill>
          <a:ln/>
        </p:spPr>
      </p:sp>
      <p:sp>
        <p:nvSpPr>
          <p:cNvPr id="7" name="Shape 3"/>
          <p:cNvSpPr/>
          <p:nvPr/>
        </p:nvSpPr>
        <p:spPr>
          <a:xfrm>
            <a:off x="6124099" y="2525078"/>
            <a:ext cx="370284" cy="370284"/>
          </a:xfrm>
          <a:prstGeom prst="roundRect">
            <a:avLst>
              <a:gd name="adj" fmla="val 18669"/>
            </a:avLst>
          </a:prstGeom>
          <a:solidFill>
            <a:srgbClr val="D6F5EE"/>
          </a:solidFill>
          <a:ln w="7620">
            <a:solidFill>
              <a:srgbClr val="BCDBD4"/>
            </a:solidFill>
            <a:prstDash val="solid"/>
          </a:ln>
        </p:spPr>
      </p:sp>
      <p:sp>
        <p:nvSpPr>
          <p:cNvPr id="8" name="Text 4"/>
          <p:cNvSpPr/>
          <p:nvPr/>
        </p:nvSpPr>
        <p:spPr>
          <a:xfrm>
            <a:off x="6245066" y="2586752"/>
            <a:ext cx="128349" cy="246936"/>
          </a:xfrm>
          <a:prstGeom prst="rect">
            <a:avLst/>
          </a:prstGeom>
          <a:noFill/>
          <a:ln/>
        </p:spPr>
        <p:txBody>
          <a:bodyPr wrap="none" lIns="0" tIns="0" rIns="0" bIns="0" rtlCol="0" anchor="t"/>
          <a:lstStyle/>
          <a:p>
            <a:pPr marL="0" indent="0" algn="ctr">
              <a:lnSpc>
                <a:spcPts val="1900"/>
              </a:lnSpc>
              <a:buNone/>
            </a:pPr>
            <a:r>
              <a:rPr lang="en-US" sz="1900" b="1" dirty="0">
                <a:solidFill>
                  <a:srgbClr val="333F70"/>
                </a:solidFill>
                <a:latin typeface="Unbounded" pitchFamily="34" charset="0"/>
                <a:ea typeface="Unbounded" pitchFamily="34" charset="-122"/>
                <a:cs typeface="Unbounded" pitchFamily="34" charset="-120"/>
              </a:rPr>
              <a:t>1</a:t>
            </a:r>
            <a:endParaRPr lang="en-US" sz="1900" dirty="0"/>
          </a:p>
        </p:txBody>
      </p:sp>
      <p:sp>
        <p:nvSpPr>
          <p:cNvPr id="9" name="Text 5"/>
          <p:cNvSpPr/>
          <p:nvPr/>
        </p:nvSpPr>
        <p:spPr>
          <a:xfrm>
            <a:off x="7214473" y="2504480"/>
            <a:ext cx="3696414" cy="257175"/>
          </a:xfrm>
          <a:prstGeom prst="rect">
            <a:avLst/>
          </a:prstGeom>
          <a:noFill/>
          <a:ln/>
        </p:spPr>
        <p:txBody>
          <a:bodyPr wrap="none" lIns="0" tIns="0" rIns="0" bIns="0" rtlCol="0" anchor="t"/>
          <a:lstStyle/>
          <a:p>
            <a:pPr marL="0" indent="0" algn="l">
              <a:lnSpc>
                <a:spcPts val="2000"/>
              </a:lnSpc>
              <a:buNone/>
            </a:pPr>
            <a:r>
              <a:rPr lang="en-US" sz="1600" b="1" dirty="0">
                <a:solidFill>
                  <a:srgbClr val="333F70"/>
                </a:solidFill>
                <a:latin typeface="Unbounded" pitchFamily="34" charset="0"/>
                <a:ea typeface="Unbounded" pitchFamily="34" charset="-122"/>
                <a:cs typeface="Unbounded" pitchFamily="34" charset="-120"/>
              </a:rPr>
              <a:t>Gia Công và Cắt Nguyên Liệu</a:t>
            </a:r>
            <a:endParaRPr lang="en-US" sz="1600" dirty="0"/>
          </a:p>
        </p:txBody>
      </p:sp>
      <p:sp>
        <p:nvSpPr>
          <p:cNvPr id="10" name="Text 6"/>
          <p:cNvSpPr/>
          <p:nvPr/>
        </p:nvSpPr>
        <p:spPr>
          <a:xfrm>
            <a:off x="7214473" y="2860358"/>
            <a:ext cx="6839903" cy="526494"/>
          </a:xfrm>
          <a:prstGeom prst="rect">
            <a:avLst/>
          </a:prstGeom>
          <a:noFill/>
          <a:ln/>
        </p:spPr>
        <p:txBody>
          <a:bodyPr wrap="square" lIns="0" tIns="0" rIns="0" bIns="0" rtlCol="0" anchor="t"/>
          <a:lstStyle/>
          <a:p>
            <a:pPr marL="0" indent="0" algn="l">
              <a:lnSpc>
                <a:spcPts val="2050"/>
              </a:lnSpc>
              <a:buNone/>
            </a:pPr>
            <a:r>
              <a:rPr lang="en-US" sz="1250" dirty="0">
                <a:solidFill>
                  <a:srgbClr val="333F70"/>
                </a:solidFill>
                <a:latin typeface="Open Sans" pitchFamily="34" charset="0"/>
                <a:ea typeface="Open Sans" pitchFamily="34" charset="-122"/>
                <a:cs typeface="Open Sans" pitchFamily="34" charset="-120"/>
              </a:rPr>
              <a:t>Trong giai đoạn gia công và cắt, nguyên liệu được xử lý một cách chính xác và tỉ mỉ để đảm bảo mọi bộ phận của trống được tạo ra theo đúng yêu cầu thiết kế.</a:t>
            </a:r>
            <a:endParaRPr lang="en-US" sz="1250" dirty="0"/>
          </a:p>
        </p:txBody>
      </p:sp>
      <p:sp>
        <p:nvSpPr>
          <p:cNvPr id="11" name="Shape 7"/>
          <p:cNvSpPr/>
          <p:nvPr/>
        </p:nvSpPr>
        <p:spPr>
          <a:xfrm>
            <a:off x="6471523" y="4074795"/>
            <a:ext cx="576024" cy="22860"/>
          </a:xfrm>
          <a:prstGeom prst="roundRect">
            <a:avLst>
              <a:gd name="adj" fmla="val 302400"/>
            </a:avLst>
          </a:prstGeom>
          <a:solidFill>
            <a:srgbClr val="BCDBD4"/>
          </a:solidFill>
          <a:ln/>
        </p:spPr>
      </p:sp>
      <p:sp>
        <p:nvSpPr>
          <p:cNvPr id="12" name="Shape 8"/>
          <p:cNvSpPr/>
          <p:nvPr/>
        </p:nvSpPr>
        <p:spPr>
          <a:xfrm>
            <a:off x="6124099" y="3901083"/>
            <a:ext cx="370284" cy="370284"/>
          </a:xfrm>
          <a:prstGeom prst="roundRect">
            <a:avLst>
              <a:gd name="adj" fmla="val 18669"/>
            </a:avLst>
          </a:prstGeom>
          <a:solidFill>
            <a:srgbClr val="D6F5EE"/>
          </a:solidFill>
          <a:ln w="7620">
            <a:solidFill>
              <a:srgbClr val="BCDBD4"/>
            </a:solidFill>
            <a:prstDash val="solid"/>
          </a:ln>
        </p:spPr>
      </p:sp>
      <p:sp>
        <p:nvSpPr>
          <p:cNvPr id="13" name="Text 9"/>
          <p:cNvSpPr/>
          <p:nvPr/>
        </p:nvSpPr>
        <p:spPr>
          <a:xfrm>
            <a:off x="6206133" y="3962757"/>
            <a:ext cx="206097" cy="246936"/>
          </a:xfrm>
          <a:prstGeom prst="rect">
            <a:avLst/>
          </a:prstGeom>
          <a:noFill/>
          <a:ln/>
        </p:spPr>
        <p:txBody>
          <a:bodyPr wrap="none" lIns="0" tIns="0" rIns="0" bIns="0" rtlCol="0" anchor="t"/>
          <a:lstStyle/>
          <a:p>
            <a:pPr marL="0" indent="0" algn="ctr">
              <a:lnSpc>
                <a:spcPts val="1900"/>
              </a:lnSpc>
              <a:buNone/>
            </a:pPr>
            <a:r>
              <a:rPr lang="en-US" sz="1900" b="1" dirty="0">
                <a:solidFill>
                  <a:srgbClr val="333F70"/>
                </a:solidFill>
                <a:latin typeface="Unbounded" pitchFamily="34" charset="0"/>
                <a:ea typeface="Unbounded" pitchFamily="34" charset="-122"/>
                <a:cs typeface="Unbounded" pitchFamily="34" charset="-120"/>
              </a:rPr>
              <a:t>2</a:t>
            </a:r>
            <a:endParaRPr lang="en-US" sz="1900" dirty="0"/>
          </a:p>
        </p:txBody>
      </p:sp>
      <p:sp>
        <p:nvSpPr>
          <p:cNvPr id="14" name="Text 10"/>
          <p:cNvSpPr/>
          <p:nvPr/>
        </p:nvSpPr>
        <p:spPr>
          <a:xfrm>
            <a:off x="7214473" y="3880485"/>
            <a:ext cx="2057400" cy="257175"/>
          </a:xfrm>
          <a:prstGeom prst="rect">
            <a:avLst/>
          </a:prstGeom>
          <a:noFill/>
          <a:ln/>
        </p:spPr>
        <p:txBody>
          <a:bodyPr wrap="none" lIns="0" tIns="0" rIns="0" bIns="0" rtlCol="0" anchor="t"/>
          <a:lstStyle/>
          <a:p>
            <a:pPr marL="0" indent="0" algn="l">
              <a:lnSpc>
                <a:spcPts val="2000"/>
              </a:lnSpc>
              <a:buNone/>
            </a:pPr>
            <a:r>
              <a:rPr lang="en-US" sz="1600" b="1" dirty="0">
                <a:solidFill>
                  <a:srgbClr val="333F70"/>
                </a:solidFill>
                <a:latin typeface="Unbounded" pitchFamily="34" charset="0"/>
                <a:ea typeface="Unbounded" pitchFamily="34" charset="-122"/>
                <a:cs typeface="Unbounded" pitchFamily="34" charset="-120"/>
              </a:rPr>
              <a:t>Hàn và Lắp Ráp</a:t>
            </a:r>
            <a:endParaRPr lang="en-US" sz="1600" dirty="0"/>
          </a:p>
        </p:txBody>
      </p:sp>
      <p:sp>
        <p:nvSpPr>
          <p:cNvPr id="15" name="Text 11"/>
          <p:cNvSpPr/>
          <p:nvPr/>
        </p:nvSpPr>
        <p:spPr>
          <a:xfrm>
            <a:off x="7214473" y="4236363"/>
            <a:ext cx="6839903" cy="526494"/>
          </a:xfrm>
          <a:prstGeom prst="rect">
            <a:avLst/>
          </a:prstGeom>
          <a:noFill/>
          <a:ln/>
        </p:spPr>
        <p:txBody>
          <a:bodyPr wrap="square" lIns="0" tIns="0" rIns="0" bIns="0" rtlCol="0" anchor="t"/>
          <a:lstStyle/>
          <a:p>
            <a:pPr marL="0" indent="0" algn="l">
              <a:lnSpc>
                <a:spcPts val="2050"/>
              </a:lnSpc>
              <a:buNone/>
            </a:pPr>
            <a:r>
              <a:rPr lang="en-US" sz="1250" dirty="0">
                <a:solidFill>
                  <a:srgbClr val="333F70"/>
                </a:solidFill>
                <a:latin typeface="Open Sans" pitchFamily="34" charset="0"/>
                <a:ea typeface="Open Sans" pitchFamily="34" charset="-122"/>
                <a:cs typeface="Open Sans" pitchFamily="34" charset="-120"/>
              </a:rPr>
              <a:t>Trong giai đoạn hàn và lắp ráp, các phần của trống được kết nối với nhau để tạo thành một cấu trúc hoàn chỉnh.</a:t>
            </a:r>
            <a:endParaRPr lang="en-US" sz="1250" dirty="0"/>
          </a:p>
        </p:txBody>
      </p:sp>
      <p:sp>
        <p:nvSpPr>
          <p:cNvPr id="16" name="Shape 12"/>
          <p:cNvSpPr/>
          <p:nvPr/>
        </p:nvSpPr>
        <p:spPr>
          <a:xfrm>
            <a:off x="6471523" y="5450800"/>
            <a:ext cx="576024" cy="22860"/>
          </a:xfrm>
          <a:prstGeom prst="roundRect">
            <a:avLst>
              <a:gd name="adj" fmla="val 302400"/>
            </a:avLst>
          </a:prstGeom>
          <a:solidFill>
            <a:srgbClr val="BCDBD4"/>
          </a:solidFill>
          <a:ln/>
        </p:spPr>
      </p:sp>
      <p:sp>
        <p:nvSpPr>
          <p:cNvPr id="17" name="Shape 13"/>
          <p:cNvSpPr/>
          <p:nvPr/>
        </p:nvSpPr>
        <p:spPr>
          <a:xfrm>
            <a:off x="6124099" y="5277088"/>
            <a:ext cx="370284" cy="370284"/>
          </a:xfrm>
          <a:prstGeom prst="roundRect">
            <a:avLst>
              <a:gd name="adj" fmla="val 18669"/>
            </a:avLst>
          </a:prstGeom>
          <a:solidFill>
            <a:srgbClr val="D6F5EE"/>
          </a:solidFill>
          <a:ln w="7620">
            <a:solidFill>
              <a:srgbClr val="BCDBD4"/>
            </a:solidFill>
            <a:prstDash val="solid"/>
          </a:ln>
        </p:spPr>
      </p:sp>
      <p:sp>
        <p:nvSpPr>
          <p:cNvPr id="18" name="Text 14"/>
          <p:cNvSpPr/>
          <p:nvPr/>
        </p:nvSpPr>
        <p:spPr>
          <a:xfrm>
            <a:off x="6205657" y="5338763"/>
            <a:ext cx="207169" cy="246936"/>
          </a:xfrm>
          <a:prstGeom prst="rect">
            <a:avLst/>
          </a:prstGeom>
          <a:noFill/>
          <a:ln/>
        </p:spPr>
        <p:txBody>
          <a:bodyPr wrap="none" lIns="0" tIns="0" rIns="0" bIns="0" rtlCol="0" anchor="t"/>
          <a:lstStyle/>
          <a:p>
            <a:pPr marL="0" indent="0" algn="ctr">
              <a:lnSpc>
                <a:spcPts val="1900"/>
              </a:lnSpc>
              <a:buNone/>
            </a:pPr>
            <a:r>
              <a:rPr lang="en-US" sz="1900" b="1" dirty="0">
                <a:solidFill>
                  <a:srgbClr val="333F70"/>
                </a:solidFill>
                <a:latin typeface="Unbounded" pitchFamily="34" charset="0"/>
                <a:ea typeface="Unbounded" pitchFamily="34" charset="-122"/>
                <a:cs typeface="Unbounded" pitchFamily="34" charset="-120"/>
              </a:rPr>
              <a:t>3</a:t>
            </a:r>
            <a:endParaRPr lang="en-US" sz="1900" dirty="0"/>
          </a:p>
        </p:txBody>
      </p:sp>
      <p:sp>
        <p:nvSpPr>
          <p:cNvPr id="19" name="Text 15"/>
          <p:cNvSpPr/>
          <p:nvPr/>
        </p:nvSpPr>
        <p:spPr>
          <a:xfrm>
            <a:off x="7214473" y="5256490"/>
            <a:ext cx="2057400" cy="257175"/>
          </a:xfrm>
          <a:prstGeom prst="rect">
            <a:avLst/>
          </a:prstGeom>
          <a:noFill/>
          <a:ln/>
        </p:spPr>
        <p:txBody>
          <a:bodyPr wrap="none" lIns="0" tIns="0" rIns="0" bIns="0" rtlCol="0" anchor="t"/>
          <a:lstStyle/>
          <a:p>
            <a:pPr marL="0" indent="0" algn="l">
              <a:lnSpc>
                <a:spcPts val="2000"/>
              </a:lnSpc>
              <a:buNone/>
            </a:pPr>
            <a:r>
              <a:rPr lang="en-US" sz="1600" b="1" dirty="0">
                <a:solidFill>
                  <a:srgbClr val="333F70"/>
                </a:solidFill>
                <a:latin typeface="Unbounded" pitchFamily="34" charset="0"/>
                <a:ea typeface="Unbounded" pitchFamily="34" charset="-122"/>
                <a:cs typeface="Unbounded" pitchFamily="34" charset="-120"/>
              </a:rPr>
              <a:t>Xử Lý Bề Mặt</a:t>
            </a:r>
            <a:endParaRPr lang="en-US" sz="1600" dirty="0"/>
          </a:p>
        </p:txBody>
      </p:sp>
      <p:sp>
        <p:nvSpPr>
          <p:cNvPr id="20" name="Text 16"/>
          <p:cNvSpPr/>
          <p:nvPr/>
        </p:nvSpPr>
        <p:spPr>
          <a:xfrm>
            <a:off x="7214473" y="5612368"/>
            <a:ext cx="6839903" cy="526494"/>
          </a:xfrm>
          <a:prstGeom prst="rect">
            <a:avLst/>
          </a:prstGeom>
          <a:noFill/>
          <a:ln/>
        </p:spPr>
        <p:txBody>
          <a:bodyPr wrap="square" lIns="0" tIns="0" rIns="0" bIns="0" rtlCol="0" anchor="t"/>
          <a:lstStyle/>
          <a:p>
            <a:pPr marL="0" indent="0" algn="l">
              <a:lnSpc>
                <a:spcPts val="2050"/>
              </a:lnSpc>
              <a:buNone/>
            </a:pPr>
            <a:r>
              <a:rPr lang="en-US" sz="1250" dirty="0">
                <a:solidFill>
                  <a:srgbClr val="333F70"/>
                </a:solidFill>
                <a:latin typeface="Open Sans" pitchFamily="34" charset="0"/>
                <a:ea typeface="Open Sans" pitchFamily="34" charset="-122"/>
                <a:cs typeface="Open Sans" pitchFamily="34" charset="-120"/>
              </a:rPr>
              <a:t>Xử lý bề mặt trống là một bước quan trọng nhằm bảo vệ sản phẩm khỏi gỉ sét, ăn mòn và cải thiện tính thẩm mỹ.</a:t>
            </a:r>
            <a:endParaRPr lang="en-US" sz="1250" dirty="0"/>
          </a:p>
        </p:txBody>
      </p:sp>
      <p:sp>
        <p:nvSpPr>
          <p:cNvPr id="21" name="Shape 17"/>
          <p:cNvSpPr/>
          <p:nvPr/>
        </p:nvSpPr>
        <p:spPr>
          <a:xfrm>
            <a:off x="6471523" y="6826806"/>
            <a:ext cx="576024" cy="22860"/>
          </a:xfrm>
          <a:prstGeom prst="roundRect">
            <a:avLst>
              <a:gd name="adj" fmla="val 302400"/>
            </a:avLst>
          </a:prstGeom>
          <a:solidFill>
            <a:srgbClr val="BCDBD4"/>
          </a:solidFill>
          <a:ln/>
        </p:spPr>
      </p:sp>
      <p:sp>
        <p:nvSpPr>
          <p:cNvPr id="22" name="Shape 18"/>
          <p:cNvSpPr/>
          <p:nvPr/>
        </p:nvSpPr>
        <p:spPr>
          <a:xfrm>
            <a:off x="6124099" y="6653093"/>
            <a:ext cx="370284" cy="370284"/>
          </a:xfrm>
          <a:prstGeom prst="roundRect">
            <a:avLst>
              <a:gd name="adj" fmla="val 18669"/>
            </a:avLst>
          </a:prstGeom>
          <a:solidFill>
            <a:srgbClr val="D6F5EE"/>
          </a:solidFill>
          <a:ln w="7620">
            <a:solidFill>
              <a:srgbClr val="BCDBD4"/>
            </a:solidFill>
            <a:prstDash val="solid"/>
          </a:ln>
        </p:spPr>
      </p:sp>
      <p:sp>
        <p:nvSpPr>
          <p:cNvPr id="23" name="Text 19"/>
          <p:cNvSpPr/>
          <p:nvPr/>
        </p:nvSpPr>
        <p:spPr>
          <a:xfrm>
            <a:off x="6202918" y="6714768"/>
            <a:ext cx="212527" cy="246936"/>
          </a:xfrm>
          <a:prstGeom prst="rect">
            <a:avLst/>
          </a:prstGeom>
          <a:noFill/>
          <a:ln/>
        </p:spPr>
        <p:txBody>
          <a:bodyPr wrap="none" lIns="0" tIns="0" rIns="0" bIns="0" rtlCol="0" anchor="t"/>
          <a:lstStyle/>
          <a:p>
            <a:pPr marL="0" indent="0" algn="ctr">
              <a:lnSpc>
                <a:spcPts val="1900"/>
              </a:lnSpc>
              <a:buNone/>
            </a:pPr>
            <a:r>
              <a:rPr lang="en-US" sz="1900" b="1" dirty="0">
                <a:solidFill>
                  <a:srgbClr val="333F70"/>
                </a:solidFill>
                <a:latin typeface="Unbounded" pitchFamily="34" charset="0"/>
                <a:ea typeface="Unbounded" pitchFamily="34" charset="-122"/>
                <a:cs typeface="Unbounded" pitchFamily="34" charset="-120"/>
              </a:rPr>
              <a:t>4</a:t>
            </a:r>
            <a:endParaRPr lang="en-US" sz="1900" dirty="0"/>
          </a:p>
        </p:txBody>
      </p:sp>
      <p:sp>
        <p:nvSpPr>
          <p:cNvPr id="24" name="Text 20"/>
          <p:cNvSpPr/>
          <p:nvPr/>
        </p:nvSpPr>
        <p:spPr>
          <a:xfrm>
            <a:off x="7214473" y="6632496"/>
            <a:ext cx="3274457" cy="257175"/>
          </a:xfrm>
          <a:prstGeom prst="rect">
            <a:avLst/>
          </a:prstGeom>
          <a:noFill/>
          <a:ln/>
        </p:spPr>
        <p:txBody>
          <a:bodyPr wrap="none" lIns="0" tIns="0" rIns="0" bIns="0" rtlCol="0" anchor="t"/>
          <a:lstStyle/>
          <a:p>
            <a:pPr marL="0" indent="0" algn="l">
              <a:lnSpc>
                <a:spcPts val="2000"/>
              </a:lnSpc>
              <a:buNone/>
            </a:pPr>
            <a:r>
              <a:rPr lang="en-US" sz="1600" b="1" dirty="0">
                <a:solidFill>
                  <a:srgbClr val="333F70"/>
                </a:solidFill>
                <a:latin typeface="Unbounded" pitchFamily="34" charset="0"/>
                <a:ea typeface="Unbounded" pitchFamily="34" charset="-122"/>
                <a:cs typeface="Unbounded" pitchFamily="34" charset="-120"/>
              </a:rPr>
              <a:t>Lắp Các Bộ Phận Bổ Sung</a:t>
            </a:r>
            <a:endParaRPr lang="en-US" sz="1600" dirty="0"/>
          </a:p>
        </p:txBody>
      </p:sp>
      <p:sp>
        <p:nvSpPr>
          <p:cNvPr id="25" name="Text 21"/>
          <p:cNvSpPr/>
          <p:nvPr/>
        </p:nvSpPr>
        <p:spPr>
          <a:xfrm>
            <a:off x="7214473" y="6988373"/>
            <a:ext cx="6839903" cy="526494"/>
          </a:xfrm>
          <a:prstGeom prst="rect">
            <a:avLst/>
          </a:prstGeom>
          <a:noFill/>
          <a:ln/>
        </p:spPr>
        <p:txBody>
          <a:bodyPr wrap="square" lIns="0" tIns="0" rIns="0" bIns="0" rtlCol="0" anchor="t"/>
          <a:lstStyle/>
          <a:p>
            <a:pPr marL="0" indent="0" algn="l">
              <a:lnSpc>
                <a:spcPts val="2050"/>
              </a:lnSpc>
              <a:buNone/>
            </a:pPr>
            <a:r>
              <a:rPr lang="en-US" sz="1250" dirty="0">
                <a:solidFill>
                  <a:srgbClr val="333F70"/>
                </a:solidFill>
                <a:latin typeface="Open Sans" pitchFamily="34" charset="0"/>
                <a:ea typeface="Open Sans" pitchFamily="34" charset="-122"/>
                <a:cs typeface="Open Sans" pitchFamily="34" charset="-120"/>
              </a:rPr>
              <a:t>Lắp các bộ phận bổ sung là giai đoạn quan trọng trong quy trình sản xuất trống, nơi các chi tiết nhỏ nhưng thiết yếu được lắp đặt để hoàn thiện sản phẩm.</a:t>
            </a:r>
            <a:endParaRPr lang="en-US" sz="1250" dirty="0"/>
          </a:p>
        </p:txBody>
      </p:sp>
      <p:pic>
        <p:nvPicPr>
          <p:cNvPr id="26" name="Picture 25">
            <a:extLst>
              <a:ext uri="{FF2B5EF4-FFF2-40B4-BE49-F238E27FC236}">
                <a16:creationId xmlns:a16="http://schemas.microsoft.com/office/drawing/2014/main" id="{9FE27FC5-50E6-F30B-9E64-305ECFCCC662}"/>
              </a:ext>
            </a:extLst>
          </p:cNvPr>
          <p:cNvPicPr>
            <a:picLocks noChangeAspect="1"/>
          </p:cNvPicPr>
          <p:nvPr/>
        </p:nvPicPr>
        <p:blipFill>
          <a:blip r:embed="rId5"/>
          <a:stretch>
            <a:fillRect/>
          </a:stretch>
        </p:blipFill>
        <p:spPr>
          <a:xfrm>
            <a:off x="11656087" y="7351157"/>
            <a:ext cx="2863459" cy="88667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294930"/>
          </a:xfrm>
          <a:prstGeom prst="rect">
            <a:avLst/>
          </a:prstGeom>
        </p:spPr>
      </p:pic>
      <p:sp>
        <p:nvSpPr>
          <p:cNvPr id="3" name="Text 0"/>
          <p:cNvSpPr/>
          <p:nvPr/>
        </p:nvSpPr>
        <p:spPr>
          <a:xfrm>
            <a:off x="642580" y="2945249"/>
            <a:ext cx="13345239" cy="1147286"/>
          </a:xfrm>
          <a:prstGeom prst="rect">
            <a:avLst/>
          </a:prstGeom>
          <a:noFill/>
          <a:ln/>
        </p:spPr>
        <p:txBody>
          <a:bodyPr wrap="square" lIns="0" tIns="0" rIns="0" bIns="0" rtlCol="0" anchor="t"/>
          <a:lstStyle/>
          <a:p>
            <a:pPr marL="0" indent="0">
              <a:lnSpc>
                <a:spcPts val="4500"/>
              </a:lnSpc>
              <a:buNone/>
            </a:pPr>
            <a:r>
              <a:rPr lang="en-US" sz="3600" b="1" dirty="0">
                <a:solidFill>
                  <a:srgbClr val="333F70"/>
                </a:solidFill>
                <a:latin typeface="Unbounded" pitchFamily="34" charset="0"/>
                <a:ea typeface="Unbounded" pitchFamily="34" charset="-122"/>
                <a:cs typeface="Unbounded" pitchFamily="34" charset="-120"/>
              </a:rPr>
              <a:t>I. An toàn vệ sinh lao động đối với nhân viên Gia Công và Cắt Nguyên Liệu</a:t>
            </a:r>
            <a:endParaRPr lang="en-US" sz="3600" dirty="0"/>
          </a:p>
        </p:txBody>
      </p:sp>
      <p:sp>
        <p:nvSpPr>
          <p:cNvPr id="4" name="Shape 1"/>
          <p:cNvSpPr/>
          <p:nvPr/>
        </p:nvSpPr>
        <p:spPr>
          <a:xfrm>
            <a:off x="642580" y="4367927"/>
            <a:ext cx="6580823" cy="1660684"/>
          </a:xfrm>
          <a:prstGeom prst="roundRect">
            <a:avLst>
              <a:gd name="adj" fmla="val 4643"/>
            </a:avLst>
          </a:prstGeom>
          <a:solidFill>
            <a:srgbClr val="D6F5EE"/>
          </a:solidFill>
          <a:ln w="7620">
            <a:solidFill>
              <a:srgbClr val="BCDBD4"/>
            </a:solidFill>
            <a:prstDash val="solid"/>
          </a:ln>
        </p:spPr>
      </p:sp>
      <p:sp>
        <p:nvSpPr>
          <p:cNvPr id="5" name="Text 2"/>
          <p:cNvSpPr/>
          <p:nvPr/>
        </p:nvSpPr>
        <p:spPr>
          <a:xfrm>
            <a:off x="833795" y="4559141"/>
            <a:ext cx="2766060" cy="286941"/>
          </a:xfrm>
          <a:prstGeom prst="rect">
            <a:avLst/>
          </a:prstGeom>
          <a:noFill/>
          <a:ln/>
        </p:spPr>
        <p:txBody>
          <a:bodyPr wrap="none" lIns="0" tIns="0" rIns="0" bIns="0" rtlCol="0" anchor="t"/>
          <a:lstStyle/>
          <a:p>
            <a:pPr marL="0" indent="0">
              <a:lnSpc>
                <a:spcPts val="2250"/>
              </a:lnSpc>
              <a:buNone/>
            </a:pPr>
            <a:r>
              <a:rPr lang="en-US" sz="1800" b="1" dirty="0">
                <a:solidFill>
                  <a:srgbClr val="333F70"/>
                </a:solidFill>
                <a:latin typeface="Unbounded" pitchFamily="34" charset="0"/>
                <a:ea typeface="Unbounded" pitchFamily="34" charset="-122"/>
                <a:cs typeface="Unbounded" pitchFamily="34" charset="-120"/>
              </a:rPr>
              <a:t>Đặc điểm công việc</a:t>
            </a:r>
            <a:endParaRPr lang="en-US" sz="1800" dirty="0"/>
          </a:p>
        </p:txBody>
      </p:sp>
      <p:sp>
        <p:nvSpPr>
          <p:cNvPr id="6" name="Text 3"/>
          <p:cNvSpPr/>
          <p:nvPr/>
        </p:nvSpPr>
        <p:spPr>
          <a:xfrm>
            <a:off x="833795" y="4956215"/>
            <a:ext cx="6198394" cy="881182"/>
          </a:xfrm>
          <a:prstGeom prst="rect">
            <a:avLst/>
          </a:prstGeom>
          <a:noFill/>
          <a:ln/>
        </p:spPr>
        <p:txBody>
          <a:bodyPr wrap="square" lIns="0" tIns="0" rIns="0" bIns="0" rtlCol="0" anchor="t"/>
          <a:lstStyle/>
          <a:p>
            <a:pPr marL="0" indent="0">
              <a:lnSpc>
                <a:spcPts val="2300"/>
              </a:lnSpc>
              <a:buNone/>
            </a:pPr>
            <a:r>
              <a:rPr lang="en-US" sz="1400" dirty="0">
                <a:solidFill>
                  <a:srgbClr val="333F70"/>
                </a:solidFill>
                <a:latin typeface="Open Sans" pitchFamily="34" charset="0"/>
                <a:ea typeface="Open Sans" pitchFamily="34" charset="-122"/>
                <a:cs typeface="Open Sans" pitchFamily="34" charset="-120"/>
              </a:rPr>
              <a:t>Trong giai đoạn gia công và cắt, nguyên liệu được xử lý một cách chính xác và tỉ mỉ để đảm bảo mọi bộ phận của trống được tạo ra theo đúng yêu cầu thiết kế.</a:t>
            </a:r>
            <a:endParaRPr lang="en-US" sz="1400" dirty="0"/>
          </a:p>
        </p:txBody>
      </p:sp>
      <p:sp>
        <p:nvSpPr>
          <p:cNvPr id="7" name="Shape 4"/>
          <p:cNvSpPr/>
          <p:nvPr/>
        </p:nvSpPr>
        <p:spPr>
          <a:xfrm>
            <a:off x="7406997" y="4367927"/>
            <a:ext cx="6580823" cy="1660684"/>
          </a:xfrm>
          <a:prstGeom prst="roundRect">
            <a:avLst>
              <a:gd name="adj" fmla="val 4643"/>
            </a:avLst>
          </a:prstGeom>
          <a:solidFill>
            <a:srgbClr val="D6F5EE"/>
          </a:solidFill>
          <a:ln w="7620">
            <a:solidFill>
              <a:srgbClr val="BCDBD4"/>
            </a:solidFill>
            <a:prstDash val="solid"/>
          </a:ln>
        </p:spPr>
      </p:sp>
      <p:sp>
        <p:nvSpPr>
          <p:cNvPr id="8" name="Text 5"/>
          <p:cNvSpPr/>
          <p:nvPr/>
        </p:nvSpPr>
        <p:spPr>
          <a:xfrm>
            <a:off x="7598212" y="4559141"/>
            <a:ext cx="2437328" cy="286941"/>
          </a:xfrm>
          <a:prstGeom prst="rect">
            <a:avLst/>
          </a:prstGeom>
          <a:noFill/>
          <a:ln/>
        </p:spPr>
        <p:txBody>
          <a:bodyPr wrap="none" lIns="0" tIns="0" rIns="0" bIns="0" rtlCol="0" anchor="t"/>
          <a:lstStyle/>
          <a:p>
            <a:pPr marL="0" indent="0">
              <a:lnSpc>
                <a:spcPts val="2250"/>
              </a:lnSpc>
              <a:buNone/>
            </a:pPr>
            <a:r>
              <a:rPr lang="en-US" sz="1800" b="1" dirty="0">
                <a:solidFill>
                  <a:srgbClr val="333F70"/>
                </a:solidFill>
                <a:latin typeface="Unbounded" pitchFamily="34" charset="0"/>
                <a:ea typeface="Unbounded" pitchFamily="34" charset="-122"/>
                <a:cs typeface="Unbounded" pitchFamily="34" charset="-120"/>
              </a:rPr>
              <a:t>Các dạng tai nạn</a:t>
            </a:r>
            <a:endParaRPr lang="en-US" sz="1800" dirty="0"/>
          </a:p>
        </p:txBody>
      </p:sp>
      <p:sp>
        <p:nvSpPr>
          <p:cNvPr id="9" name="Text 6"/>
          <p:cNvSpPr/>
          <p:nvPr/>
        </p:nvSpPr>
        <p:spPr>
          <a:xfrm>
            <a:off x="7598212" y="4956215"/>
            <a:ext cx="6198394" cy="881182"/>
          </a:xfrm>
          <a:prstGeom prst="rect">
            <a:avLst/>
          </a:prstGeom>
          <a:noFill/>
          <a:ln/>
        </p:spPr>
        <p:txBody>
          <a:bodyPr wrap="square" lIns="0" tIns="0" rIns="0" bIns="0" rtlCol="0" anchor="t"/>
          <a:lstStyle/>
          <a:p>
            <a:pPr marL="0" indent="0">
              <a:lnSpc>
                <a:spcPts val="2300"/>
              </a:lnSpc>
              <a:buNone/>
            </a:pPr>
            <a:r>
              <a:rPr lang="en-US" sz="1400" dirty="0">
                <a:solidFill>
                  <a:srgbClr val="333F70"/>
                </a:solidFill>
                <a:latin typeface="Open Sans" pitchFamily="34" charset="0"/>
                <a:ea typeface="Open Sans" pitchFamily="34" charset="-122"/>
                <a:cs typeface="Open Sans" pitchFamily="34" charset="-120"/>
              </a:rPr>
              <a:t>Quá trình gia công và cắt đúng kích thước trong sản xuất trống có thể tiềm ẩn nhiều nguy cơ tai nạn lao động nếu không được thực hiện đúng quy trình an toàn.</a:t>
            </a:r>
            <a:endParaRPr lang="en-US" sz="1400" dirty="0"/>
          </a:p>
        </p:txBody>
      </p:sp>
      <p:sp>
        <p:nvSpPr>
          <p:cNvPr id="10" name="Shape 7"/>
          <p:cNvSpPr/>
          <p:nvPr/>
        </p:nvSpPr>
        <p:spPr>
          <a:xfrm>
            <a:off x="642580" y="6212205"/>
            <a:ext cx="6580823" cy="1366957"/>
          </a:xfrm>
          <a:prstGeom prst="roundRect">
            <a:avLst>
              <a:gd name="adj" fmla="val 5641"/>
            </a:avLst>
          </a:prstGeom>
          <a:solidFill>
            <a:srgbClr val="D6F5EE"/>
          </a:solidFill>
          <a:ln w="7620">
            <a:solidFill>
              <a:srgbClr val="BCDBD4"/>
            </a:solidFill>
            <a:prstDash val="solid"/>
          </a:ln>
        </p:spPr>
      </p:sp>
      <p:sp>
        <p:nvSpPr>
          <p:cNvPr id="11" name="Text 8"/>
          <p:cNvSpPr/>
          <p:nvPr/>
        </p:nvSpPr>
        <p:spPr>
          <a:xfrm>
            <a:off x="833795" y="6403419"/>
            <a:ext cx="3922871" cy="286941"/>
          </a:xfrm>
          <a:prstGeom prst="rect">
            <a:avLst/>
          </a:prstGeom>
          <a:noFill/>
          <a:ln/>
        </p:spPr>
        <p:txBody>
          <a:bodyPr wrap="none" lIns="0" tIns="0" rIns="0" bIns="0" rtlCol="0" anchor="t"/>
          <a:lstStyle/>
          <a:p>
            <a:pPr marL="0" indent="0">
              <a:lnSpc>
                <a:spcPts val="2250"/>
              </a:lnSpc>
              <a:buNone/>
            </a:pPr>
            <a:r>
              <a:rPr lang="en-US" sz="1800" b="1" dirty="0">
                <a:solidFill>
                  <a:srgbClr val="333F70"/>
                </a:solidFill>
                <a:latin typeface="Unbounded" pitchFamily="34" charset="0"/>
                <a:ea typeface="Unbounded" pitchFamily="34" charset="-122"/>
                <a:cs typeface="Unbounded" pitchFamily="34" charset="-120"/>
              </a:rPr>
              <a:t>Nguyên nhân gây ra tai nạn</a:t>
            </a:r>
            <a:endParaRPr lang="en-US" sz="1800" dirty="0"/>
          </a:p>
        </p:txBody>
      </p:sp>
      <p:sp>
        <p:nvSpPr>
          <p:cNvPr id="12" name="Text 9"/>
          <p:cNvSpPr/>
          <p:nvPr/>
        </p:nvSpPr>
        <p:spPr>
          <a:xfrm>
            <a:off x="833795" y="6800493"/>
            <a:ext cx="6198394" cy="587454"/>
          </a:xfrm>
          <a:prstGeom prst="rect">
            <a:avLst/>
          </a:prstGeom>
          <a:noFill/>
          <a:ln/>
        </p:spPr>
        <p:txBody>
          <a:bodyPr wrap="square" lIns="0" tIns="0" rIns="0" bIns="0" rtlCol="0" anchor="t"/>
          <a:lstStyle/>
          <a:p>
            <a:pPr marL="0" indent="0">
              <a:lnSpc>
                <a:spcPts val="2300"/>
              </a:lnSpc>
              <a:buNone/>
            </a:pPr>
            <a:r>
              <a:rPr lang="en-US" sz="1400" dirty="0">
                <a:solidFill>
                  <a:srgbClr val="333F70"/>
                </a:solidFill>
                <a:latin typeface="Open Sans" pitchFamily="34" charset="0"/>
                <a:ea typeface="Open Sans" pitchFamily="34" charset="-122"/>
                <a:cs typeface="Open Sans" pitchFamily="34" charset="-120"/>
              </a:rPr>
              <a:t>Tai nạn lao động trong quá trình gia công và cắt đúng kích thước thường xuất phát từ nhiều nguyên nhân khác nhau.</a:t>
            </a:r>
            <a:endParaRPr lang="en-US" sz="1400" dirty="0"/>
          </a:p>
        </p:txBody>
      </p:sp>
      <p:sp>
        <p:nvSpPr>
          <p:cNvPr id="13" name="Shape 10"/>
          <p:cNvSpPr/>
          <p:nvPr/>
        </p:nvSpPr>
        <p:spPr>
          <a:xfrm>
            <a:off x="7406997" y="6212205"/>
            <a:ext cx="6580823" cy="1366957"/>
          </a:xfrm>
          <a:prstGeom prst="roundRect">
            <a:avLst>
              <a:gd name="adj" fmla="val 5641"/>
            </a:avLst>
          </a:prstGeom>
          <a:solidFill>
            <a:srgbClr val="D6F5EE"/>
          </a:solidFill>
          <a:ln w="7620">
            <a:solidFill>
              <a:srgbClr val="BCDBD4"/>
            </a:solidFill>
            <a:prstDash val="solid"/>
          </a:ln>
        </p:spPr>
      </p:sp>
      <p:sp>
        <p:nvSpPr>
          <p:cNvPr id="14" name="Text 11"/>
          <p:cNvSpPr/>
          <p:nvPr/>
        </p:nvSpPr>
        <p:spPr>
          <a:xfrm>
            <a:off x="7598212" y="6403419"/>
            <a:ext cx="3256002" cy="286941"/>
          </a:xfrm>
          <a:prstGeom prst="rect">
            <a:avLst/>
          </a:prstGeom>
          <a:noFill/>
          <a:ln/>
        </p:spPr>
        <p:txBody>
          <a:bodyPr wrap="none" lIns="0" tIns="0" rIns="0" bIns="0" rtlCol="0" anchor="t"/>
          <a:lstStyle/>
          <a:p>
            <a:pPr marL="0" indent="0">
              <a:lnSpc>
                <a:spcPts val="2250"/>
              </a:lnSpc>
              <a:buNone/>
            </a:pPr>
            <a:r>
              <a:rPr lang="en-US" sz="1800" b="1" dirty="0">
                <a:solidFill>
                  <a:srgbClr val="333F70"/>
                </a:solidFill>
                <a:latin typeface="Unbounded" pitchFamily="34" charset="0"/>
                <a:ea typeface="Unbounded" pitchFamily="34" charset="-122"/>
                <a:cs typeface="Unbounded" pitchFamily="34" charset="-120"/>
              </a:rPr>
              <a:t>Biện pháp phòng tránh</a:t>
            </a:r>
            <a:endParaRPr lang="en-US" sz="1800" dirty="0"/>
          </a:p>
        </p:txBody>
      </p:sp>
      <p:sp>
        <p:nvSpPr>
          <p:cNvPr id="15" name="Text 12"/>
          <p:cNvSpPr/>
          <p:nvPr/>
        </p:nvSpPr>
        <p:spPr>
          <a:xfrm>
            <a:off x="7598212" y="6800493"/>
            <a:ext cx="6198394" cy="587454"/>
          </a:xfrm>
          <a:prstGeom prst="rect">
            <a:avLst/>
          </a:prstGeom>
          <a:noFill/>
          <a:ln/>
        </p:spPr>
        <p:txBody>
          <a:bodyPr wrap="square" lIns="0" tIns="0" rIns="0" bIns="0" rtlCol="0" anchor="t"/>
          <a:lstStyle/>
          <a:p>
            <a:pPr marL="0" indent="0">
              <a:lnSpc>
                <a:spcPts val="2300"/>
              </a:lnSpc>
              <a:buNone/>
            </a:pPr>
            <a:r>
              <a:rPr lang="en-US" sz="1400" dirty="0">
                <a:solidFill>
                  <a:srgbClr val="333F70"/>
                </a:solidFill>
                <a:latin typeface="Open Sans" pitchFamily="34" charset="0"/>
                <a:ea typeface="Open Sans" pitchFamily="34" charset="-122"/>
                <a:cs typeface="Open Sans" pitchFamily="34" charset="-120"/>
              </a:rPr>
              <a:t>Để phòng tránh tai nạn lao động trong quá trình gia công và cắt đúng kích thước, việc thực hiện các biện pháp an toàn là rất quan trọng.</a:t>
            </a:r>
            <a:endParaRPr lang="en-US" sz="1400" dirty="0"/>
          </a:p>
        </p:txBody>
      </p:sp>
      <p:pic>
        <p:nvPicPr>
          <p:cNvPr id="16" name="Picture 15">
            <a:extLst>
              <a:ext uri="{FF2B5EF4-FFF2-40B4-BE49-F238E27FC236}">
                <a16:creationId xmlns:a16="http://schemas.microsoft.com/office/drawing/2014/main" id="{F2EE27D9-D3F3-56C3-F0DA-1BC2FBE75A7C}"/>
              </a:ext>
            </a:extLst>
          </p:cNvPr>
          <p:cNvPicPr>
            <a:picLocks noChangeAspect="1"/>
          </p:cNvPicPr>
          <p:nvPr/>
        </p:nvPicPr>
        <p:blipFill>
          <a:blip r:embed="rId4"/>
          <a:stretch>
            <a:fillRect/>
          </a:stretch>
        </p:blipFill>
        <p:spPr>
          <a:xfrm>
            <a:off x="11656087" y="7351157"/>
            <a:ext cx="2863459" cy="88667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595313" y="734139"/>
            <a:ext cx="7953375" cy="1063228"/>
          </a:xfrm>
          <a:prstGeom prst="rect">
            <a:avLst/>
          </a:prstGeom>
          <a:noFill/>
          <a:ln/>
        </p:spPr>
        <p:txBody>
          <a:bodyPr wrap="square" lIns="0" tIns="0" rIns="0" bIns="0" rtlCol="0" anchor="t"/>
          <a:lstStyle/>
          <a:p>
            <a:pPr marL="0" indent="0">
              <a:lnSpc>
                <a:spcPts val="4150"/>
              </a:lnSpc>
              <a:buNone/>
            </a:pPr>
            <a:r>
              <a:rPr lang="en-US" sz="3300" b="1" dirty="0">
                <a:solidFill>
                  <a:srgbClr val="333F70"/>
                </a:solidFill>
                <a:latin typeface="Unbounded" pitchFamily="34" charset="0"/>
                <a:ea typeface="Unbounded" pitchFamily="34" charset="-122"/>
                <a:cs typeface="Unbounded" pitchFamily="34" charset="-120"/>
              </a:rPr>
              <a:t>II. An toàn vệ sinh lao động đối với nhân viên Hàn và Lắp Ráp</a:t>
            </a:r>
            <a:endParaRPr lang="en-US" sz="3300" dirty="0"/>
          </a:p>
        </p:txBody>
      </p:sp>
      <p:pic>
        <p:nvPicPr>
          <p:cNvPr id="4" name="Image 1" descr="preencoded.png"/>
          <p:cNvPicPr>
            <a:picLocks noChangeAspect="1"/>
          </p:cNvPicPr>
          <p:nvPr/>
        </p:nvPicPr>
        <p:blipFill>
          <a:blip r:embed="rId4"/>
          <a:stretch>
            <a:fillRect/>
          </a:stretch>
        </p:blipFill>
        <p:spPr>
          <a:xfrm>
            <a:off x="595313" y="2052399"/>
            <a:ext cx="850463" cy="1360765"/>
          </a:xfrm>
          <a:prstGeom prst="rect">
            <a:avLst/>
          </a:prstGeom>
        </p:spPr>
      </p:pic>
      <p:sp>
        <p:nvSpPr>
          <p:cNvPr id="5" name="Text 1"/>
          <p:cNvSpPr/>
          <p:nvPr/>
        </p:nvSpPr>
        <p:spPr>
          <a:xfrm>
            <a:off x="1700808" y="2222421"/>
            <a:ext cx="2562225" cy="265747"/>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pitchFamily="34" charset="0"/>
                <a:ea typeface="Unbounded" pitchFamily="34" charset="-122"/>
                <a:cs typeface="Unbounded" pitchFamily="34" charset="-120"/>
              </a:rPr>
              <a:t>Đặc điểm công việc</a:t>
            </a:r>
            <a:endParaRPr lang="en-US" sz="1650" dirty="0"/>
          </a:p>
        </p:txBody>
      </p:sp>
      <p:sp>
        <p:nvSpPr>
          <p:cNvPr id="6" name="Text 2"/>
          <p:cNvSpPr/>
          <p:nvPr/>
        </p:nvSpPr>
        <p:spPr>
          <a:xfrm>
            <a:off x="1700808" y="2590205"/>
            <a:ext cx="6847880" cy="544354"/>
          </a:xfrm>
          <a:prstGeom prst="rect">
            <a:avLst/>
          </a:prstGeom>
          <a:noFill/>
          <a:ln/>
        </p:spPr>
        <p:txBody>
          <a:bodyPr wrap="square" lIns="0" tIns="0" rIns="0" bIns="0" rtlCol="0" anchor="t"/>
          <a:lstStyle/>
          <a:p>
            <a:pPr marL="0" indent="0" algn="l">
              <a:lnSpc>
                <a:spcPts val="2100"/>
              </a:lnSpc>
              <a:buNone/>
            </a:pPr>
            <a:r>
              <a:rPr lang="en-US" sz="1300" dirty="0">
                <a:solidFill>
                  <a:srgbClr val="333F70"/>
                </a:solidFill>
                <a:latin typeface="Open Sans" pitchFamily="34" charset="0"/>
                <a:ea typeface="Open Sans" pitchFamily="34" charset="-122"/>
                <a:cs typeface="Open Sans" pitchFamily="34" charset="-120"/>
              </a:rPr>
              <a:t>Trong giai đoạn hàn và lắp ráp, các phần của trống được kết nối với nhau để tạo thành một cấu trúc hoàn chỉnh.</a:t>
            </a:r>
            <a:endParaRPr lang="en-US" sz="1300" dirty="0"/>
          </a:p>
        </p:txBody>
      </p:sp>
      <p:pic>
        <p:nvPicPr>
          <p:cNvPr id="7" name="Image 2" descr="preencoded.png"/>
          <p:cNvPicPr>
            <a:picLocks noChangeAspect="1"/>
          </p:cNvPicPr>
          <p:nvPr/>
        </p:nvPicPr>
        <p:blipFill>
          <a:blip r:embed="rId5"/>
          <a:stretch>
            <a:fillRect/>
          </a:stretch>
        </p:blipFill>
        <p:spPr>
          <a:xfrm>
            <a:off x="595313" y="3413165"/>
            <a:ext cx="850463" cy="1360765"/>
          </a:xfrm>
          <a:prstGeom prst="rect">
            <a:avLst/>
          </a:prstGeom>
        </p:spPr>
      </p:pic>
      <p:sp>
        <p:nvSpPr>
          <p:cNvPr id="8" name="Text 3"/>
          <p:cNvSpPr/>
          <p:nvPr/>
        </p:nvSpPr>
        <p:spPr>
          <a:xfrm>
            <a:off x="1700808" y="3583186"/>
            <a:ext cx="2257782" cy="265747"/>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pitchFamily="34" charset="0"/>
                <a:ea typeface="Unbounded" pitchFamily="34" charset="-122"/>
                <a:cs typeface="Unbounded" pitchFamily="34" charset="-120"/>
              </a:rPr>
              <a:t>Các dạng tai nạn</a:t>
            </a:r>
            <a:endParaRPr lang="en-US" sz="1650" dirty="0"/>
          </a:p>
        </p:txBody>
      </p:sp>
      <p:sp>
        <p:nvSpPr>
          <p:cNvPr id="9" name="Text 4"/>
          <p:cNvSpPr/>
          <p:nvPr/>
        </p:nvSpPr>
        <p:spPr>
          <a:xfrm>
            <a:off x="1700808" y="3950970"/>
            <a:ext cx="6847880" cy="544354"/>
          </a:xfrm>
          <a:prstGeom prst="rect">
            <a:avLst/>
          </a:prstGeom>
          <a:noFill/>
          <a:ln/>
        </p:spPr>
        <p:txBody>
          <a:bodyPr wrap="square" lIns="0" tIns="0" rIns="0" bIns="0" rtlCol="0" anchor="t"/>
          <a:lstStyle/>
          <a:p>
            <a:pPr marL="0" indent="0" algn="l">
              <a:lnSpc>
                <a:spcPts val="2100"/>
              </a:lnSpc>
              <a:buNone/>
            </a:pPr>
            <a:r>
              <a:rPr lang="en-US" sz="1300" dirty="0">
                <a:solidFill>
                  <a:srgbClr val="333F70"/>
                </a:solidFill>
                <a:latin typeface="Open Sans" pitchFamily="34" charset="0"/>
                <a:ea typeface="Open Sans" pitchFamily="34" charset="-122"/>
                <a:cs typeface="Open Sans" pitchFamily="34" charset="-120"/>
              </a:rPr>
              <a:t>Trong quá trình hàn và lắp ráp các phần của trống, nhiều loại tai nạn lao động có thể xảy ra nếu không tuân thủ các biện pháp an toàn.</a:t>
            </a:r>
            <a:endParaRPr lang="en-US" sz="1300" dirty="0"/>
          </a:p>
        </p:txBody>
      </p:sp>
      <p:pic>
        <p:nvPicPr>
          <p:cNvPr id="10" name="Image 3" descr="preencoded.png"/>
          <p:cNvPicPr>
            <a:picLocks noChangeAspect="1"/>
          </p:cNvPicPr>
          <p:nvPr/>
        </p:nvPicPr>
        <p:blipFill>
          <a:blip r:embed="rId6"/>
          <a:stretch>
            <a:fillRect/>
          </a:stretch>
        </p:blipFill>
        <p:spPr>
          <a:xfrm>
            <a:off x="595313" y="4773930"/>
            <a:ext cx="850463" cy="1360765"/>
          </a:xfrm>
          <a:prstGeom prst="rect">
            <a:avLst/>
          </a:prstGeom>
        </p:spPr>
      </p:pic>
      <p:sp>
        <p:nvSpPr>
          <p:cNvPr id="11" name="Text 5"/>
          <p:cNvSpPr/>
          <p:nvPr/>
        </p:nvSpPr>
        <p:spPr>
          <a:xfrm>
            <a:off x="1700808" y="4943951"/>
            <a:ext cx="3633787" cy="265747"/>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pitchFamily="34" charset="0"/>
                <a:ea typeface="Unbounded" pitchFamily="34" charset="-122"/>
                <a:cs typeface="Unbounded" pitchFamily="34" charset="-120"/>
              </a:rPr>
              <a:t>Nguyên nhân gây ra tai nạn</a:t>
            </a:r>
            <a:endParaRPr lang="en-US" sz="1650" dirty="0"/>
          </a:p>
        </p:txBody>
      </p:sp>
      <p:sp>
        <p:nvSpPr>
          <p:cNvPr id="12" name="Text 6"/>
          <p:cNvSpPr/>
          <p:nvPr/>
        </p:nvSpPr>
        <p:spPr>
          <a:xfrm>
            <a:off x="1700808" y="5311735"/>
            <a:ext cx="6847880" cy="544354"/>
          </a:xfrm>
          <a:prstGeom prst="rect">
            <a:avLst/>
          </a:prstGeom>
          <a:noFill/>
          <a:ln/>
        </p:spPr>
        <p:txBody>
          <a:bodyPr wrap="square" lIns="0" tIns="0" rIns="0" bIns="0" rtlCol="0" anchor="t"/>
          <a:lstStyle/>
          <a:p>
            <a:pPr marL="0" indent="0" algn="l">
              <a:lnSpc>
                <a:spcPts val="2100"/>
              </a:lnSpc>
              <a:buNone/>
            </a:pPr>
            <a:r>
              <a:rPr lang="en-US" sz="1300" dirty="0">
                <a:solidFill>
                  <a:srgbClr val="333F70"/>
                </a:solidFill>
                <a:latin typeface="Open Sans" pitchFamily="34" charset="0"/>
                <a:ea typeface="Open Sans" pitchFamily="34" charset="-122"/>
                <a:cs typeface="Open Sans" pitchFamily="34" charset="-120"/>
              </a:rPr>
              <a:t>Tai nạn lao động trong quá trình hàn và lắp ráp trống thường phát sinh từ một số nguyên nhân chính.</a:t>
            </a:r>
            <a:endParaRPr lang="en-US" sz="1300" dirty="0"/>
          </a:p>
        </p:txBody>
      </p:sp>
      <p:pic>
        <p:nvPicPr>
          <p:cNvPr id="13" name="Image 4" descr="preencoded.png"/>
          <p:cNvPicPr>
            <a:picLocks noChangeAspect="1"/>
          </p:cNvPicPr>
          <p:nvPr/>
        </p:nvPicPr>
        <p:blipFill>
          <a:blip r:embed="rId7"/>
          <a:stretch>
            <a:fillRect/>
          </a:stretch>
        </p:blipFill>
        <p:spPr>
          <a:xfrm>
            <a:off x="595313" y="6134695"/>
            <a:ext cx="850463" cy="1360765"/>
          </a:xfrm>
          <a:prstGeom prst="rect">
            <a:avLst/>
          </a:prstGeom>
        </p:spPr>
      </p:pic>
      <p:sp>
        <p:nvSpPr>
          <p:cNvPr id="14" name="Text 7"/>
          <p:cNvSpPr/>
          <p:nvPr/>
        </p:nvSpPr>
        <p:spPr>
          <a:xfrm>
            <a:off x="1700808" y="6304717"/>
            <a:ext cx="3015972" cy="265747"/>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pitchFamily="34" charset="0"/>
                <a:ea typeface="Unbounded" pitchFamily="34" charset="-122"/>
                <a:cs typeface="Unbounded" pitchFamily="34" charset="-120"/>
              </a:rPr>
              <a:t>Biện pháp phòng tránh</a:t>
            </a:r>
            <a:endParaRPr lang="en-US" sz="1650" dirty="0"/>
          </a:p>
        </p:txBody>
      </p:sp>
      <p:sp>
        <p:nvSpPr>
          <p:cNvPr id="15" name="Text 8"/>
          <p:cNvSpPr/>
          <p:nvPr/>
        </p:nvSpPr>
        <p:spPr>
          <a:xfrm>
            <a:off x="1700808" y="6672501"/>
            <a:ext cx="6847880" cy="544354"/>
          </a:xfrm>
          <a:prstGeom prst="rect">
            <a:avLst/>
          </a:prstGeom>
          <a:noFill/>
          <a:ln/>
        </p:spPr>
        <p:txBody>
          <a:bodyPr wrap="square" lIns="0" tIns="0" rIns="0" bIns="0" rtlCol="0" anchor="t"/>
          <a:lstStyle/>
          <a:p>
            <a:pPr marL="0" indent="0" algn="l">
              <a:lnSpc>
                <a:spcPts val="2100"/>
              </a:lnSpc>
              <a:buNone/>
            </a:pPr>
            <a:r>
              <a:rPr lang="en-US" sz="1300" dirty="0">
                <a:solidFill>
                  <a:srgbClr val="333F70"/>
                </a:solidFill>
                <a:latin typeface="Open Sans" pitchFamily="34" charset="0"/>
                <a:ea typeface="Open Sans" pitchFamily="34" charset="-122"/>
                <a:cs typeface="Open Sans" pitchFamily="34" charset="-120"/>
              </a:rPr>
              <a:t>Để phòng tránh tai nạn lao động trong quá trình hàn và lắp ráp, việc thực hiện các biện pháp an toàn là vô cùng quan trọng.</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29099" y="1110734"/>
            <a:ext cx="7858601" cy="1721644"/>
          </a:xfrm>
          <a:prstGeom prst="rect">
            <a:avLst/>
          </a:prstGeom>
          <a:noFill/>
          <a:ln/>
        </p:spPr>
        <p:txBody>
          <a:bodyPr wrap="square" lIns="0" tIns="0" rIns="0" bIns="0" rtlCol="0" anchor="t"/>
          <a:lstStyle/>
          <a:p>
            <a:pPr marL="0" indent="0">
              <a:lnSpc>
                <a:spcPts val="4500"/>
              </a:lnSpc>
              <a:buNone/>
            </a:pPr>
            <a:r>
              <a:rPr lang="en-US" sz="3600" b="1" dirty="0">
                <a:solidFill>
                  <a:srgbClr val="333F70"/>
                </a:solidFill>
                <a:latin typeface="Unbounded" pitchFamily="34" charset="0"/>
                <a:ea typeface="Unbounded" pitchFamily="34" charset="-122"/>
                <a:cs typeface="Unbounded" pitchFamily="34" charset="-120"/>
              </a:rPr>
              <a:t>III. An toàn vệ sinh lao động đối với nhân viên Xử Lý Bề Mặt</a:t>
            </a:r>
            <a:endParaRPr lang="en-US" sz="3600" dirty="0"/>
          </a:p>
        </p:txBody>
      </p:sp>
      <p:sp>
        <p:nvSpPr>
          <p:cNvPr id="4" name="Shape 1"/>
          <p:cNvSpPr/>
          <p:nvPr/>
        </p:nvSpPr>
        <p:spPr>
          <a:xfrm>
            <a:off x="6129099" y="3107769"/>
            <a:ext cx="7858601" cy="4010977"/>
          </a:xfrm>
          <a:prstGeom prst="roundRect">
            <a:avLst>
              <a:gd name="adj" fmla="val 1923"/>
            </a:avLst>
          </a:prstGeom>
          <a:noFill/>
          <a:ln w="7620">
            <a:solidFill>
              <a:srgbClr val="000000">
                <a:alpha val="8000"/>
              </a:srgbClr>
            </a:solidFill>
            <a:prstDash val="solid"/>
          </a:ln>
        </p:spPr>
      </p:sp>
      <p:sp>
        <p:nvSpPr>
          <p:cNvPr id="5" name="Shape 2"/>
          <p:cNvSpPr/>
          <p:nvPr/>
        </p:nvSpPr>
        <p:spPr>
          <a:xfrm>
            <a:off x="6136719" y="3115389"/>
            <a:ext cx="7843361" cy="822960"/>
          </a:xfrm>
          <a:prstGeom prst="rect">
            <a:avLst/>
          </a:prstGeom>
          <a:solidFill>
            <a:srgbClr val="FFFFFF">
              <a:alpha val="4000"/>
            </a:srgbClr>
          </a:solidFill>
          <a:ln/>
        </p:spPr>
      </p:sp>
      <p:sp>
        <p:nvSpPr>
          <p:cNvPr id="6" name="Text 3"/>
          <p:cNvSpPr/>
          <p:nvPr/>
        </p:nvSpPr>
        <p:spPr>
          <a:xfrm>
            <a:off x="6320314" y="3233142"/>
            <a:ext cx="1589842" cy="587454"/>
          </a:xfrm>
          <a:prstGeom prst="rect">
            <a:avLst/>
          </a:prstGeom>
          <a:noFill/>
          <a:ln/>
        </p:spPr>
        <p:txBody>
          <a:bodyPr wrap="square" lIns="0" tIns="0" rIns="0" bIns="0" rtlCol="0" anchor="t"/>
          <a:lstStyle/>
          <a:p>
            <a:pPr marL="0" indent="0">
              <a:lnSpc>
                <a:spcPts val="2300"/>
              </a:lnSpc>
              <a:buNone/>
            </a:pPr>
            <a:r>
              <a:rPr lang="en-US" sz="1400" dirty="0">
                <a:solidFill>
                  <a:srgbClr val="333F70"/>
                </a:solidFill>
                <a:latin typeface="Open Sans" pitchFamily="34" charset="0"/>
                <a:ea typeface="Open Sans" pitchFamily="34" charset="-122"/>
                <a:cs typeface="Open Sans" pitchFamily="34" charset="-120"/>
              </a:rPr>
              <a:t>Đặc điểm công việc</a:t>
            </a:r>
            <a:endParaRPr lang="en-US" sz="1400" dirty="0"/>
          </a:p>
        </p:txBody>
      </p:sp>
      <p:sp>
        <p:nvSpPr>
          <p:cNvPr id="7" name="Text 4"/>
          <p:cNvSpPr/>
          <p:nvPr/>
        </p:nvSpPr>
        <p:spPr>
          <a:xfrm>
            <a:off x="8284964" y="3233142"/>
            <a:ext cx="1586032" cy="293727"/>
          </a:xfrm>
          <a:prstGeom prst="rect">
            <a:avLst/>
          </a:prstGeom>
          <a:noFill/>
          <a:ln/>
        </p:spPr>
        <p:txBody>
          <a:bodyPr wrap="none" lIns="0" tIns="0" rIns="0" bIns="0" rtlCol="0" anchor="t"/>
          <a:lstStyle/>
          <a:p>
            <a:pPr marL="0" indent="0">
              <a:lnSpc>
                <a:spcPts val="2300"/>
              </a:lnSpc>
              <a:buNone/>
            </a:pPr>
            <a:r>
              <a:rPr lang="en-US" sz="1400" dirty="0">
                <a:solidFill>
                  <a:srgbClr val="333F70"/>
                </a:solidFill>
                <a:latin typeface="Open Sans" pitchFamily="34" charset="0"/>
                <a:ea typeface="Open Sans" pitchFamily="34" charset="-122"/>
                <a:cs typeface="Open Sans" pitchFamily="34" charset="-120"/>
              </a:rPr>
              <a:t>Các dạng tai nạn</a:t>
            </a:r>
            <a:endParaRPr lang="en-US" sz="1400" dirty="0"/>
          </a:p>
        </p:txBody>
      </p:sp>
      <p:sp>
        <p:nvSpPr>
          <p:cNvPr id="8" name="Text 5"/>
          <p:cNvSpPr/>
          <p:nvPr/>
        </p:nvSpPr>
        <p:spPr>
          <a:xfrm>
            <a:off x="10245804" y="3233142"/>
            <a:ext cx="1586032" cy="587454"/>
          </a:xfrm>
          <a:prstGeom prst="rect">
            <a:avLst/>
          </a:prstGeom>
          <a:noFill/>
          <a:ln/>
        </p:spPr>
        <p:txBody>
          <a:bodyPr wrap="square" lIns="0" tIns="0" rIns="0" bIns="0" rtlCol="0" anchor="t"/>
          <a:lstStyle/>
          <a:p>
            <a:pPr marL="0" indent="0">
              <a:lnSpc>
                <a:spcPts val="2300"/>
              </a:lnSpc>
              <a:buNone/>
            </a:pPr>
            <a:r>
              <a:rPr lang="en-US" sz="1400" dirty="0">
                <a:solidFill>
                  <a:srgbClr val="333F70"/>
                </a:solidFill>
                <a:latin typeface="Open Sans" pitchFamily="34" charset="0"/>
                <a:ea typeface="Open Sans" pitchFamily="34" charset="-122"/>
                <a:cs typeface="Open Sans" pitchFamily="34" charset="-120"/>
              </a:rPr>
              <a:t>Nguyên nhân gây ra tai nạn</a:t>
            </a:r>
            <a:endParaRPr lang="en-US" sz="1400" dirty="0"/>
          </a:p>
        </p:txBody>
      </p:sp>
      <p:sp>
        <p:nvSpPr>
          <p:cNvPr id="9" name="Text 6"/>
          <p:cNvSpPr/>
          <p:nvPr/>
        </p:nvSpPr>
        <p:spPr>
          <a:xfrm>
            <a:off x="12206645" y="3233142"/>
            <a:ext cx="1589842" cy="587454"/>
          </a:xfrm>
          <a:prstGeom prst="rect">
            <a:avLst/>
          </a:prstGeom>
          <a:noFill/>
          <a:ln/>
        </p:spPr>
        <p:txBody>
          <a:bodyPr wrap="square" lIns="0" tIns="0" rIns="0" bIns="0" rtlCol="0" anchor="t"/>
          <a:lstStyle/>
          <a:p>
            <a:pPr marL="0" indent="0">
              <a:lnSpc>
                <a:spcPts val="2300"/>
              </a:lnSpc>
              <a:buNone/>
            </a:pPr>
            <a:r>
              <a:rPr lang="en-US" sz="1400" dirty="0">
                <a:solidFill>
                  <a:srgbClr val="333F70"/>
                </a:solidFill>
                <a:latin typeface="Open Sans" pitchFamily="34" charset="0"/>
                <a:ea typeface="Open Sans" pitchFamily="34" charset="-122"/>
                <a:cs typeface="Open Sans" pitchFamily="34" charset="-120"/>
              </a:rPr>
              <a:t>Biện pháp phòng tránh</a:t>
            </a:r>
            <a:endParaRPr lang="en-US" sz="1400" dirty="0"/>
          </a:p>
        </p:txBody>
      </p:sp>
      <p:sp>
        <p:nvSpPr>
          <p:cNvPr id="10" name="Shape 7"/>
          <p:cNvSpPr/>
          <p:nvPr/>
        </p:nvSpPr>
        <p:spPr>
          <a:xfrm>
            <a:off x="6136719" y="3938349"/>
            <a:ext cx="7843361" cy="3172778"/>
          </a:xfrm>
          <a:prstGeom prst="rect">
            <a:avLst/>
          </a:prstGeom>
          <a:solidFill>
            <a:srgbClr val="000000">
              <a:alpha val="4000"/>
            </a:srgbClr>
          </a:solidFill>
          <a:ln/>
        </p:spPr>
      </p:sp>
      <p:sp>
        <p:nvSpPr>
          <p:cNvPr id="11" name="Text 8"/>
          <p:cNvSpPr/>
          <p:nvPr/>
        </p:nvSpPr>
        <p:spPr>
          <a:xfrm>
            <a:off x="6320314" y="4056102"/>
            <a:ext cx="1589842" cy="2056090"/>
          </a:xfrm>
          <a:prstGeom prst="rect">
            <a:avLst/>
          </a:prstGeom>
          <a:noFill/>
          <a:ln/>
        </p:spPr>
        <p:txBody>
          <a:bodyPr wrap="square" lIns="0" tIns="0" rIns="0" bIns="0" rtlCol="0" anchor="t"/>
          <a:lstStyle/>
          <a:p>
            <a:pPr marL="0" indent="0">
              <a:lnSpc>
                <a:spcPts val="2300"/>
              </a:lnSpc>
              <a:buNone/>
            </a:pPr>
            <a:r>
              <a:rPr lang="en-US" sz="1400" dirty="0">
                <a:solidFill>
                  <a:srgbClr val="333F70"/>
                </a:solidFill>
                <a:latin typeface="Open Sans" pitchFamily="34" charset="0"/>
                <a:ea typeface="Open Sans" pitchFamily="34" charset="-122"/>
                <a:cs typeface="Open Sans" pitchFamily="34" charset="-120"/>
              </a:rPr>
              <a:t>Xử lý bề mặt trống là một bước quan trọng nhằm bảo vệ sản phẩm khỏi gỉ sét, ăn mòn và cải thiện tính thẩm mỹ.</a:t>
            </a:r>
            <a:endParaRPr lang="en-US" sz="1400" dirty="0"/>
          </a:p>
        </p:txBody>
      </p:sp>
      <p:sp>
        <p:nvSpPr>
          <p:cNvPr id="12" name="Text 9"/>
          <p:cNvSpPr/>
          <p:nvPr/>
        </p:nvSpPr>
        <p:spPr>
          <a:xfrm>
            <a:off x="8284964" y="4056102"/>
            <a:ext cx="1586032" cy="2643545"/>
          </a:xfrm>
          <a:prstGeom prst="rect">
            <a:avLst/>
          </a:prstGeom>
          <a:noFill/>
          <a:ln/>
        </p:spPr>
        <p:txBody>
          <a:bodyPr wrap="square" lIns="0" tIns="0" rIns="0" bIns="0" rtlCol="0" anchor="t"/>
          <a:lstStyle/>
          <a:p>
            <a:pPr marL="0" indent="0">
              <a:lnSpc>
                <a:spcPts val="2300"/>
              </a:lnSpc>
              <a:buNone/>
            </a:pPr>
            <a:r>
              <a:rPr lang="en-US" sz="1400" dirty="0">
                <a:solidFill>
                  <a:srgbClr val="333F70"/>
                </a:solidFill>
                <a:latin typeface="Open Sans" pitchFamily="34" charset="0"/>
                <a:ea typeface="Open Sans" pitchFamily="34" charset="-122"/>
                <a:cs typeface="Open Sans" pitchFamily="34" charset="-120"/>
              </a:rPr>
              <a:t>Trong quá trình xử lý bề mặt trống, các tai nạn lao động có thể phát sinh từ nhiều nguyên nhân khác nhau, gây ra nguy cơ đáng kể cho công nhân.</a:t>
            </a:r>
            <a:endParaRPr lang="en-US" sz="1400" dirty="0"/>
          </a:p>
        </p:txBody>
      </p:sp>
      <p:sp>
        <p:nvSpPr>
          <p:cNvPr id="13" name="Text 10"/>
          <p:cNvSpPr/>
          <p:nvPr/>
        </p:nvSpPr>
        <p:spPr>
          <a:xfrm>
            <a:off x="10245804" y="4056102"/>
            <a:ext cx="1586032" cy="2937272"/>
          </a:xfrm>
          <a:prstGeom prst="rect">
            <a:avLst/>
          </a:prstGeom>
          <a:noFill/>
          <a:ln/>
        </p:spPr>
        <p:txBody>
          <a:bodyPr wrap="square" lIns="0" tIns="0" rIns="0" bIns="0" rtlCol="0" anchor="t"/>
          <a:lstStyle/>
          <a:p>
            <a:pPr marL="0" indent="0">
              <a:lnSpc>
                <a:spcPts val="2300"/>
              </a:lnSpc>
              <a:buNone/>
            </a:pPr>
            <a:r>
              <a:rPr lang="en-US" sz="1400" dirty="0">
                <a:solidFill>
                  <a:srgbClr val="333F70"/>
                </a:solidFill>
                <a:latin typeface="Open Sans" pitchFamily="34" charset="0"/>
                <a:ea typeface="Open Sans" pitchFamily="34" charset="-122"/>
                <a:cs typeface="Open Sans" pitchFamily="34" charset="-120"/>
              </a:rPr>
              <a:t>Nguyên nhân gây ra tai nạn lao động trong quá trình xử lý bề mặt trống thường bắt nguồn từ nhiều yếu tố khác nhau liên quan đến kỹ thuật và môi trường làm việc.</a:t>
            </a:r>
            <a:endParaRPr lang="en-US" sz="1400" dirty="0"/>
          </a:p>
        </p:txBody>
      </p:sp>
      <p:sp>
        <p:nvSpPr>
          <p:cNvPr id="14" name="Text 11"/>
          <p:cNvSpPr/>
          <p:nvPr/>
        </p:nvSpPr>
        <p:spPr>
          <a:xfrm>
            <a:off x="12206645" y="4056102"/>
            <a:ext cx="1589842" cy="2056090"/>
          </a:xfrm>
          <a:prstGeom prst="rect">
            <a:avLst/>
          </a:prstGeom>
          <a:noFill/>
          <a:ln/>
        </p:spPr>
        <p:txBody>
          <a:bodyPr wrap="square" lIns="0" tIns="0" rIns="0" bIns="0" rtlCol="0" anchor="t"/>
          <a:lstStyle/>
          <a:p>
            <a:pPr marL="0" indent="0">
              <a:lnSpc>
                <a:spcPts val="2300"/>
              </a:lnSpc>
              <a:buNone/>
            </a:pPr>
            <a:r>
              <a:rPr lang="en-US" sz="1400" dirty="0">
                <a:solidFill>
                  <a:srgbClr val="333F70"/>
                </a:solidFill>
                <a:latin typeface="Open Sans" pitchFamily="34" charset="0"/>
                <a:ea typeface="Open Sans" pitchFamily="34" charset="-122"/>
                <a:cs typeface="Open Sans" pitchFamily="34" charset="-120"/>
              </a:rPr>
              <a:t>Để phòng tránh tai nạn lao động khi xử lý bề mặt trống, việc thực hiện các biện pháp an toàn là cực kỳ quan trọng.</a:t>
            </a:r>
            <a:endParaRPr lang="en-US" sz="1400" dirty="0"/>
          </a:p>
        </p:txBody>
      </p:sp>
      <p:pic>
        <p:nvPicPr>
          <p:cNvPr id="15" name="Picture 14">
            <a:extLst>
              <a:ext uri="{FF2B5EF4-FFF2-40B4-BE49-F238E27FC236}">
                <a16:creationId xmlns:a16="http://schemas.microsoft.com/office/drawing/2014/main" id="{58C0707A-9DF9-CD02-A0D5-13AD87FA1D00}"/>
              </a:ext>
            </a:extLst>
          </p:cNvPr>
          <p:cNvPicPr>
            <a:picLocks noChangeAspect="1"/>
          </p:cNvPicPr>
          <p:nvPr/>
        </p:nvPicPr>
        <p:blipFill>
          <a:blip r:embed="rId4"/>
          <a:stretch>
            <a:fillRect/>
          </a:stretch>
        </p:blipFill>
        <p:spPr>
          <a:xfrm>
            <a:off x="11656087" y="7351157"/>
            <a:ext cx="2863459" cy="88667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69069" y="1419582"/>
            <a:ext cx="5148143" cy="5390436"/>
          </a:xfrm>
          <a:prstGeom prst="rect">
            <a:avLst/>
          </a:prstGeom>
        </p:spPr>
      </p:pic>
      <p:sp>
        <p:nvSpPr>
          <p:cNvPr id="3" name="Text 0"/>
          <p:cNvSpPr/>
          <p:nvPr/>
        </p:nvSpPr>
        <p:spPr>
          <a:xfrm>
            <a:off x="5959793" y="693063"/>
            <a:ext cx="8197215" cy="845582"/>
          </a:xfrm>
          <a:prstGeom prst="rect">
            <a:avLst/>
          </a:prstGeom>
          <a:noFill/>
          <a:ln/>
        </p:spPr>
        <p:txBody>
          <a:bodyPr wrap="square" lIns="0" tIns="0" rIns="0" bIns="0" rtlCol="0" anchor="t"/>
          <a:lstStyle/>
          <a:p>
            <a:pPr marL="0" indent="0">
              <a:lnSpc>
                <a:spcPts val="3300"/>
              </a:lnSpc>
              <a:buNone/>
            </a:pPr>
            <a:r>
              <a:rPr lang="en-US" sz="2650" b="1" dirty="0">
                <a:solidFill>
                  <a:srgbClr val="333F70"/>
                </a:solidFill>
                <a:latin typeface="Unbounded" pitchFamily="34" charset="0"/>
                <a:ea typeface="Unbounded" pitchFamily="34" charset="-122"/>
                <a:cs typeface="Unbounded" pitchFamily="34" charset="-120"/>
              </a:rPr>
              <a:t>IV. An toàn vệ sinh lao động đối với nhân viên Lắp Các Bộ Phận Bổ Sung</a:t>
            </a:r>
            <a:endParaRPr lang="en-US" sz="2650" dirty="0"/>
          </a:p>
        </p:txBody>
      </p:sp>
      <p:pic>
        <p:nvPicPr>
          <p:cNvPr id="4" name="Image 1" descr="preencoded.png"/>
          <p:cNvPicPr>
            <a:picLocks noChangeAspect="1"/>
          </p:cNvPicPr>
          <p:nvPr/>
        </p:nvPicPr>
        <p:blipFill>
          <a:blip r:embed="rId4"/>
          <a:stretch>
            <a:fillRect/>
          </a:stretch>
        </p:blipFill>
        <p:spPr>
          <a:xfrm>
            <a:off x="5959793" y="1741527"/>
            <a:ext cx="338137" cy="338138"/>
          </a:xfrm>
          <a:prstGeom prst="rect">
            <a:avLst/>
          </a:prstGeom>
        </p:spPr>
      </p:pic>
      <p:sp>
        <p:nvSpPr>
          <p:cNvPr id="5" name="Text 1"/>
          <p:cNvSpPr/>
          <p:nvPr/>
        </p:nvSpPr>
        <p:spPr>
          <a:xfrm>
            <a:off x="5959793" y="2214920"/>
            <a:ext cx="2038350" cy="211336"/>
          </a:xfrm>
          <a:prstGeom prst="rect">
            <a:avLst/>
          </a:prstGeom>
          <a:noFill/>
          <a:ln/>
        </p:spPr>
        <p:txBody>
          <a:bodyPr wrap="none" lIns="0" tIns="0" rIns="0" bIns="0" rtlCol="0" anchor="t"/>
          <a:lstStyle/>
          <a:p>
            <a:pPr marL="0" indent="0" algn="l">
              <a:lnSpc>
                <a:spcPts val="1650"/>
              </a:lnSpc>
              <a:buNone/>
            </a:pPr>
            <a:r>
              <a:rPr lang="en-US" sz="1300" b="1" dirty="0">
                <a:solidFill>
                  <a:srgbClr val="333F70"/>
                </a:solidFill>
                <a:latin typeface="Unbounded" pitchFamily="34" charset="0"/>
                <a:ea typeface="Unbounded" pitchFamily="34" charset="-122"/>
                <a:cs typeface="Unbounded" pitchFamily="34" charset="-120"/>
              </a:rPr>
              <a:t>Đặc điểm công việc</a:t>
            </a:r>
            <a:endParaRPr lang="en-US" sz="1300" dirty="0"/>
          </a:p>
        </p:txBody>
      </p:sp>
      <p:sp>
        <p:nvSpPr>
          <p:cNvPr id="6" name="Text 2"/>
          <p:cNvSpPr/>
          <p:nvPr/>
        </p:nvSpPr>
        <p:spPr>
          <a:xfrm>
            <a:off x="5959793" y="2507337"/>
            <a:ext cx="8197215" cy="432673"/>
          </a:xfrm>
          <a:prstGeom prst="rect">
            <a:avLst/>
          </a:prstGeom>
          <a:noFill/>
          <a:ln/>
        </p:spPr>
        <p:txBody>
          <a:bodyPr wrap="square" lIns="0" tIns="0" rIns="0" bIns="0" rtlCol="0" anchor="t"/>
          <a:lstStyle/>
          <a:p>
            <a:pPr marL="0" indent="0" algn="l">
              <a:lnSpc>
                <a:spcPts val="1700"/>
              </a:lnSpc>
              <a:buNone/>
            </a:pPr>
            <a:r>
              <a:rPr lang="en-US" sz="1050" dirty="0">
                <a:solidFill>
                  <a:srgbClr val="333F70"/>
                </a:solidFill>
                <a:latin typeface="Open Sans" pitchFamily="34" charset="0"/>
                <a:ea typeface="Open Sans" pitchFamily="34" charset="-122"/>
                <a:cs typeface="Open Sans" pitchFamily="34" charset="-120"/>
              </a:rPr>
              <a:t>Lắp các bộ phận bổ sung là giai đoạn quan trọng trong quy trình sản xuất trống, nơi các chi tiết nhỏ nhưng thiết yếu được lắp đặt để hoàn thiện sản phẩm.</a:t>
            </a:r>
            <a:endParaRPr lang="en-US" sz="1050" dirty="0"/>
          </a:p>
        </p:txBody>
      </p:sp>
      <p:pic>
        <p:nvPicPr>
          <p:cNvPr id="7" name="Image 2" descr="preencoded.png"/>
          <p:cNvPicPr>
            <a:picLocks noChangeAspect="1"/>
          </p:cNvPicPr>
          <p:nvPr/>
        </p:nvPicPr>
        <p:blipFill>
          <a:blip r:embed="rId5"/>
          <a:stretch>
            <a:fillRect/>
          </a:stretch>
        </p:blipFill>
        <p:spPr>
          <a:xfrm>
            <a:off x="5959793" y="3345775"/>
            <a:ext cx="338137" cy="338138"/>
          </a:xfrm>
          <a:prstGeom prst="rect">
            <a:avLst/>
          </a:prstGeom>
        </p:spPr>
      </p:pic>
      <p:sp>
        <p:nvSpPr>
          <p:cNvPr id="8" name="Text 3"/>
          <p:cNvSpPr/>
          <p:nvPr/>
        </p:nvSpPr>
        <p:spPr>
          <a:xfrm>
            <a:off x="5959793" y="3819168"/>
            <a:ext cx="1796058" cy="211336"/>
          </a:xfrm>
          <a:prstGeom prst="rect">
            <a:avLst/>
          </a:prstGeom>
          <a:noFill/>
          <a:ln/>
        </p:spPr>
        <p:txBody>
          <a:bodyPr wrap="none" lIns="0" tIns="0" rIns="0" bIns="0" rtlCol="0" anchor="t"/>
          <a:lstStyle/>
          <a:p>
            <a:pPr marL="0" indent="0" algn="l">
              <a:lnSpc>
                <a:spcPts val="1650"/>
              </a:lnSpc>
              <a:buNone/>
            </a:pPr>
            <a:r>
              <a:rPr lang="en-US" sz="1300" b="1" dirty="0">
                <a:solidFill>
                  <a:srgbClr val="333F70"/>
                </a:solidFill>
                <a:latin typeface="Unbounded" pitchFamily="34" charset="0"/>
                <a:ea typeface="Unbounded" pitchFamily="34" charset="-122"/>
                <a:cs typeface="Unbounded" pitchFamily="34" charset="-120"/>
              </a:rPr>
              <a:t>Các dạng tai nạn</a:t>
            </a:r>
            <a:endParaRPr lang="en-US" sz="1300" dirty="0"/>
          </a:p>
        </p:txBody>
      </p:sp>
      <p:sp>
        <p:nvSpPr>
          <p:cNvPr id="9" name="Text 4"/>
          <p:cNvSpPr/>
          <p:nvPr/>
        </p:nvSpPr>
        <p:spPr>
          <a:xfrm>
            <a:off x="5959793" y="4111585"/>
            <a:ext cx="8197215" cy="216337"/>
          </a:xfrm>
          <a:prstGeom prst="rect">
            <a:avLst/>
          </a:prstGeom>
          <a:noFill/>
          <a:ln/>
        </p:spPr>
        <p:txBody>
          <a:bodyPr wrap="none" lIns="0" tIns="0" rIns="0" bIns="0" rtlCol="0" anchor="t"/>
          <a:lstStyle/>
          <a:p>
            <a:pPr marL="0" indent="0" algn="l">
              <a:lnSpc>
                <a:spcPts val="1700"/>
              </a:lnSpc>
              <a:buNone/>
            </a:pPr>
            <a:r>
              <a:rPr lang="en-US" sz="1050" dirty="0">
                <a:solidFill>
                  <a:srgbClr val="333F70"/>
                </a:solidFill>
                <a:latin typeface="Open Sans" pitchFamily="34" charset="0"/>
                <a:ea typeface="Open Sans" pitchFamily="34" charset="-122"/>
                <a:cs typeface="Open Sans" pitchFamily="34" charset="-120"/>
              </a:rPr>
              <a:t>Trong quá trình lắp các bộ phận bổ sung như tay cầm, khóa và vòng đệm, có thể xảy ra nhiều dạng tai nạn lao động khác nhau.</a:t>
            </a:r>
            <a:endParaRPr lang="en-US" sz="1050" dirty="0"/>
          </a:p>
        </p:txBody>
      </p:sp>
      <p:pic>
        <p:nvPicPr>
          <p:cNvPr id="10" name="Image 3" descr="preencoded.png"/>
          <p:cNvPicPr>
            <a:picLocks noChangeAspect="1"/>
          </p:cNvPicPr>
          <p:nvPr/>
        </p:nvPicPr>
        <p:blipFill>
          <a:blip r:embed="rId6"/>
          <a:stretch>
            <a:fillRect/>
          </a:stretch>
        </p:blipFill>
        <p:spPr>
          <a:xfrm>
            <a:off x="5959793" y="4733687"/>
            <a:ext cx="338137" cy="338138"/>
          </a:xfrm>
          <a:prstGeom prst="rect">
            <a:avLst/>
          </a:prstGeom>
        </p:spPr>
      </p:pic>
      <p:sp>
        <p:nvSpPr>
          <p:cNvPr id="11" name="Text 5"/>
          <p:cNvSpPr/>
          <p:nvPr/>
        </p:nvSpPr>
        <p:spPr>
          <a:xfrm>
            <a:off x="5959793" y="5207079"/>
            <a:ext cx="2890837" cy="211336"/>
          </a:xfrm>
          <a:prstGeom prst="rect">
            <a:avLst/>
          </a:prstGeom>
          <a:noFill/>
          <a:ln/>
        </p:spPr>
        <p:txBody>
          <a:bodyPr wrap="none" lIns="0" tIns="0" rIns="0" bIns="0" rtlCol="0" anchor="t"/>
          <a:lstStyle/>
          <a:p>
            <a:pPr marL="0" indent="0" algn="l">
              <a:lnSpc>
                <a:spcPts val="1650"/>
              </a:lnSpc>
              <a:buNone/>
            </a:pPr>
            <a:r>
              <a:rPr lang="en-US" sz="1300" b="1" dirty="0">
                <a:solidFill>
                  <a:srgbClr val="333F70"/>
                </a:solidFill>
                <a:latin typeface="Unbounded" pitchFamily="34" charset="0"/>
                <a:ea typeface="Unbounded" pitchFamily="34" charset="-122"/>
                <a:cs typeface="Unbounded" pitchFamily="34" charset="-120"/>
              </a:rPr>
              <a:t>Nguyên nhân gây ra tai nạn</a:t>
            </a:r>
            <a:endParaRPr lang="en-US" sz="1300" dirty="0"/>
          </a:p>
        </p:txBody>
      </p:sp>
      <p:sp>
        <p:nvSpPr>
          <p:cNvPr id="12" name="Text 6"/>
          <p:cNvSpPr/>
          <p:nvPr/>
        </p:nvSpPr>
        <p:spPr>
          <a:xfrm>
            <a:off x="5959793" y="5499497"/>
            <a:ext cx="8197215" cy="432673"/>
          </a:xfrm>
          <a:prstGeom prst="rect">
            <a:avLst/>
          </a:prstGeom>
          <a:noFill/>
          <a:ln/>
        </p:spPr>
        <p:txBody>
          <a:bodyPr wrap="square" lIns="0" tIns="0" rIns="0" bIns="0" rtlCol="0" anchor="t"/>
          <a:lstStyle/>
          <a:p>
            <a:pPr marL="0" indent="0" algn="l">
              <a:lnSpc>
                <a:spcPts val="1700"/>
              </a:lnSpc>
              <a:buNone/>
            </a:pPr>
            <a:r>
              <a:rPr lang="en-US" sz="1050" dirty="0">
                <a:solidFill>
                  <a:srgbClr val="333F70"/>
                </a:solidFill>
                <a:latin typeface="Open Sans" pitchFamily="34" charset="0"/>
                <a:ea typeface="Open Sans" pitchFamily="34" charset="-122"/>
                <a:cs typeface="Open Sans" pitchFamily="34" charset="-120"/>
              </a:rPr>
              <a:t>Tai nạn lao động trong quá trình lắp các bộ phận bổ sung như tay cầm, khóa, và vòng đệm thường xuất phát từ một số nguyên nhân chính.</a:t>
            </a:r>
            <a:endParaRPr lang="en-US" sz="1050" dirty="0"/>
          </a:p>
        </p:txBody>
      </p:sp>
      <p:pic>
        <p:nvPicPr>
          <p:cNvPr id="13" name="Image 4" descr="preencoded.png"/>
          <p:cNvPicPr>
            <a:picLocks noChangeAspect="1"/>
          </p:cNvPicPr>
          <p:nvPr/>
        </p:nvPicPr>
        <p:blipFill>
          <a:blip r:embed="rId7"/>
          <a:stretch>
            <a:fillRect/>
          </a:stretch>
        </p:blipFill>
        <p:spPr>
          <a:xfrm>
            <a:off x="5959793" y="6337935"/>
            <a:ext cx="338137" cy="338138"/>
          </a:xfrm>
          <a:prstGeom prst="rect">
            <a:avLst/>
          </a:prstGeom>
        </p:spPr>
      </p:pic>
      <p:sp>
        <p:nvSpPr>
          <p:cNvPr id="14" name="Text 7"/>
          <p:cNvSpPr/>
          <p:nvPr/>
        </p:nvSpPr>
        <p:spPr>
          <a:xfrm>
            <a:off x="5959793" y="6811328"/>
            <a:ext cx="2399347" cy="211336"/>
          </a:xfrm>
          <a:prstGeom prst="rect">
            <a:avLst/>
          </a:prstGeom>
          <a:noFill/>
          <a:ln/>
        </p:spPr>
        <p:txBody>
          <a:bodyPr wrap="none" lIns="0" tIns="0" rIns="0" bIns="0" rtlCol="0" anchor="t"/>
          <a:lstStyle/>
          <a:p>
            <a:pPr marL="0" indent="0" algn="l">
              <a:lnSpc>
                <a:spcPts val="1650"/>
              </a:lnSpc>
              <a:buNone/>
            </a:pPr>
            <a:r>
              <a:rPr lang="en-US" sz="1300" b="1" dirty="0">
                <a:solidFill>
                  <a:srgbClr val="333F70"/>
                </a:solidFill>
                <a:latin typeface="Unbounded" pitchFamily="34" charset="0"/>
                <a:ea typeface="Unbounded" pitchFamily="34" charset="-122"/>
                <a:cs typeface="Unbounded" pitchFamily="34" charset="-120"/>
              </a:rPr>
              <a:t>Biện pháp phòng tránh</a:t>
            </a:r>
            <a:endParaRPr lang="en-US" sz="1300" dirty="0"/>
          </a:p>
        </p:txBody>
      </p:sp>
      <p:sp>
        <p:nvSpPr>
          <p:cNvPr id="15" name="Text 8"/>
          <p:cNvSpPr/>
          <p:nvPr/>
        </p:nvSpPr>
        <p:spPr>
          <a:xfrm>
            <a:off x="5959793" y="7103745"/>
            <a:ext cx="8197215" cy="432673"/>
          </a:xfrm>
          <a:prstGeom prst="rect">
            <a:avLst/>
          </a:prstGeom>
          <a:noFill/>
          <a:ln/>
        </p:spPr>
        <p:txBody>
          <a:bodyPr wrap="square" lIns="0" tIns="0" rIns="0" bIns="0" rtlCol="0" anchor="t"/>
          <a:lstStyle/>
          <a:p>
            <a:pPr marL="0" indent="0" algn="l">
              <a:lnSpc>
                <a:spcPts val="1700"/>
              </a:lnSpc>
              <a:buNone/>
            </a:pPr>
            <a:r>
              <a:rPr lang="en-US" sz="1050" dirty="0">
                <a:solidFill>
                  <a:srgbClr val="333F70"/>
                </a:solidFill>
                <a:latin typeface="Open Sans" pitchFamily="34" charset="0"/>
                <a:ea typeface="Open Sans" pitchFamily="34" charset="-122"/>
                <a:cs typeface="Open Sans" pitchFamily="34" charset="-120"/>
              </a:rPr>
              <a:t>Để phòng tránh tai nạn lao động trong quá trình lắp các bộ phận bổ sung như tay cầm, khóa và vòng đệm, các biện pháp phòng ngừa cần được thực hiện nghiêm ngặt.</a:t>
            </a:r>
            <a:endParaRPr lang="en-US" sz="1050" dirty="0"/>
          </a:p>
        </p:txBody>
      </p:sp>
      <p:pic>
        <p:nvPicPr>
          <p:cNvPr id="16" name="Picture 15">
            <a:extLst>
              <a:ext uri="{FF2B5EF4-FFF2-40B4-BE49-F238E27FC236}">
                <a16:creationId xmlns:a16="http://schemas.microsoft.com/office/drawing/2014/main" id="{C51917A5-2BAC-AE9D-7A47-E02893D217C9}"/>
              </a:ext>
            </a:extLst>
          </p:cNvPr>
          <p:cNvPicPr>
            <a:picLocks noChangeAspect="1"/>
          </p:cNvPicPr>
          <p:nvPr/>
        </p:nvPicPr>
        <p:blipFill>
          <a:blip r:embed="rId8"/>
          <a:stretch>
            <a:fillRect/>
          </a:stretch>
        </p:blipFill>
        <p:spPr>
          <a:xfrm>
            <a:off x="11656087" y="7351157"/>
            <a:ext cx="2863459" cy="88667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1352550" y="3055620"/>
            <a:ext cx="2781300" cy="2118360"/>
          </a:xfrm>
          <a:prstGeom prst="rect">
            <a:avLst/>
          </a:prstGeom>
        </p:spPr>
      </p:pic>
      <p:sp>
        <p:nvSpPr>
          <p:cNvPr id="4" name="Text 0"/>
          <p:cNvSpPr/>
          <p:nvPr/>
        </p:nvSpPr>
        <p:spPr>
          <a:xfrm>
            <a:off x="6350437" y="903923"/>
            <a:ext cx="6517243" cy="771525"/>
          </a:xfrm>
          <a:prstGeom prst="rect">
            <a:avLst/>
          </a:prstGeom>
          <a:noFill/>
          <a:ln/>
        </p:spPr>
        <p:txBody>
          <a:bodyPr wrap="none" lIns="0" tIns="0" rIns="0" bIns="0" rtlCol="0" anchor="t"/>
          <a:lstStyle/>
          <a:p>
            <a:pPr marL="0" indent="0">
              <a:lnSpc>
                <a:spcPts val="6050"/>
              </a:lnSpc>
              <a:buNone/>
            </a:pPr>
            <a:r>
              <a:rPr lang="en-US" sz="4850" b="1" dirty="0">
                <a:solidFill>
                  <a:srgbClr val="333F70"/>
                </a:solidFill>
                <a:latin typeface="Unbounded" pitchFamily="34" charset="0"/>
                <a:ea typeface="Unbounded" pitchFamily="34" charset="-122"/>
                <a:cs typeface="Unbounded" pitchFamily="34" charset="-120"/>
              </a:rPr>
              <a:t>Tham khảo thêm</a:t>
            </a:r>
            <a:endParaRPr lang="en-US" sz="4850" dirty="0"/>
          </a:p>
        </p:txBody>
      </p:sp>
      <p:sp>
        <p:nvSpPr>
          <p:cNvPr id="5" name="Shape 1"/>
          <p:cNvSpPr/>
          <p:nvPr/>
        </p:nvSpPr>
        <p:spPr>
          <a:xfrm>
            <a:off x="6350437" y="2323386"/>
            <a:ext cx="555427" cy="555427"/>
          </a:xfrm>
          <a:prstGeom prst="roundRect">
            <a:avLst>
              <a:gd name="adj" fmla="val 18669"/>
            </a:avLst>
          </a:prstGeom>
          <a:solidFill>
            <a:srgbClr val="D6F5EE"/>
          </a:solidFill>
          <a:ln w="15240">
            <a:solidFill>
              <a:srgbClr val="BCDBD4"/>
            </a:solidFill>
            <a:prstDash val="solid"/>
          </a:ln>
        </p:spPr>
      </p:sp>
      <p:sp>
        <p:nvSpPr>
          <p:cNvPr id="6" name="Text 2"/>
          <p:cNvSpPr/>
          <p:nvPr/>
        </p:nvSpPr>
        <p:spPr>
          <a:xfrm>
            <a:off x="6531769" y="2415897"/>
            <a:ext cx="192643" cy="370284"/>
          </a:xfrm>
          <a:prstGeom prst="rect">
            <a:avLst/>
          </a:prstGeom>
          <a:noFill/>
          <a:ln/>
        </p:spPr>
        <p:txBody>
          <a:bodyPr wrap="none" lIns="0" tIns="0" rIns="0" bIns="0" rtlCol="0" anchor="t"/>
          <a:lstStyle/>
          <a:p>
            <a:pPr marL="0" indent="0" algn="ctr">
              <a:lnSpc>
                <a:spcPts val="2900"/>
              </a:lnSpc>
              <a:buNone/>
            </a:pPr>
            <a:r>
              <a:rPr lang="en-US" sz="2900" b="1" dirty="0">
                <a:solidFill>
                  <a:srgbClr val="333F70"/>
                </a:solidFill>
                <a:latin typeface="Unbounded" pitchFamily="34" charset="0"/>
                <a:ea typeface="Unbounded" pitchFamily="34" charset="-122"/>
                <a:cs typeface="Unbounded" pitchFamily="34" charset="-120"/>
              </a:rPr>
              <a:t>1</a:t>
            </a:r>
            <a:endParaRPr lang="en-US" sz="2900" dirty="0"/>
          </a:p>
        </p:txBody>
      </p:sp>
      <p:sp>
        <p:nvSpPr>
          <p:cNvPr id="7" name="Text 3"/>
          <p:cNvSpPr/>
          <p:nvPr/>
        </p:nvSpPr>
        <p:spPr>
          <a:xfrm>
            <a:off x="7152680" y="2323386"/>
            <a:ext cx="6613684" cy="771525"/>
          </a:xfrm>
          <a:prstGeom prst="rect">
            <a:avLst/>
          </a:prstGeom>
          <a:noFill/>
          <a:ln/>
        </p:spPr>
        <p:txBody>
          <a:bodyPr wrap="squar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Bài kiểm tra an toàn lao động nhóm 3</a:t>
            </a:r>
            <a:endParaRPr lang="en-US" sz="2400" dirty="0"/>
          </a:p>
        </p:txBody>
      </p:sp>
      <p:sp>
        <p:nvSpPr>
          <p:cNvPr id="8" name="Text 4"/>
          <p:cNvSpPr/>
          <p:nvPr/>
        </p:nvSpPr>
        <p:spPr>
          <a:xfrm>
            <a:off x="7152680" y="3243024"/>
            <a:ext cx="6613684" cy="395049"/>
          </a:xfrm>
          <a:prstGeom prst="rect">
            <a:avLst/>
          </a:prstGeom>
          <a:noFill/>
          <a:ln/>
        </p:spPr>
        <p:txBody>
          <a:bodyPr wrap="non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hlinkClick r:id="rId5"/>
              </a:rPr>
              <a:t>Trắc nghiệm an toàn lao động nhóm 3</a:t>
            </a:r>
            <a:endParaRPr lang="en-US" sz="1900" dirty="0"/>
          </a:p>
        </p:txBody>
      </p:sp>
      <p:sp>
        <p:nvSpPr>
          <p:cNvPr id="9" name="Shape 5"/>
          <p:cNvSpPr/>
          <p:nvPr/>
        </p:nvSpPr>
        <p:spPr>
          <a:xfrm>
            <a:off x="6350437" y="4162544"/>
            <a:ext cx="555427" cy="555427"/>
          </a:xfrm>
          <a:prstGeom prst="roundRect">
            <a:avLst>
              <a:gd name="adj" fmla="val 18669"/>
            </a:avLst>
          </a:prstGeom>
          <a:solidFill>
            <a:srgbClr val="D6F5EE"/>
          </a:solidFill>
          <a:ln w="15240">
            <a:solidFill>
              <a:srgbClr val="BCDBD4"/>
            </a:solidFill>
            <a:prstDash val="solid"/>
          </a:ln>
        </p:spPr>
      </p:sp>
      <p:sp>
        <p:nvSpPr>
          <p:cNvPr id="10" name="Text 6"/>
          <p:cNvSpPr/>
          <p:nvPr/>
        </p:nvSpPr>
        <p:spPr>
          <a:xfrm>
            <a:off x="6473547" y="4255056"/>
            <a:ext cx="309205" cy="370284"/>
          </a:xfrm>
          <a:prstGeom prst="rect">
            <a:avLst/>
          </a:prstGeom>
          <a:noFill/>
          <a:ln/>
        </p:spPr>
        <p:txBody>
          <a:bodyPr wrap="none" lIns="0" tIns="0" rIns="0" bIns="0" rtlCol="0" anchor="t"/>
          <a:lstStyle/>
          <a:p>
            <a:pPr marL="0" indent="0" algn="ctr">
              <a:lnSpc>
                <a:spcPts val="2900"/>
              </a:lnSpc>
              <a:buNone/>
            </a:pPr>
            <a:r>
              <a:rPr lang="en-US" sz="2900" b="1" dirty="0">
                <a:solidFill>
                  <a:srgbClr val="333F70"/>
                </a:solidFill>
                <a:latin typeface="Unbounded" pitchFamily="34" charset="0"/>
                <a:ea typeface="Unbounded" pitchFamily="34" charset="-122"/>
                <a:cs typeface="Unbounded" pitchFamily="34" charset="-120"/>
              </a:rPr>
              <a:t>2</a:t>
            </a:r>
            <a:endParaRPr lang="en-US" sz="2900" dirty="0"/>
          </a:p>
        </p:txBody>
      </p:sp>
      <p:sp>
        <p:nvSpPr>
          <p:cNvPr id="11" name="Text 7"/>
          <p:cNvSpPr/>
          <p:nvPr/>
        </p:nvSpPr>
        <p:spPr>
          <a:xfrm>
            <a:off x="7152680" y="4162544"/>
            <a:ext cx="6613684" cy="771525"/>
          </a:xfrm>
          <a:prstGeom prst="rect">
            <a:avLst/>
          </a:prstGeom>
          <a:noFill/>
          <a:ln/>
        </p:spPr>
        <p:txBody>
          <a:bodyPr wrap="squar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Bảng báo giá dịch vụ huấn luyện an toàn lao động</a:t>
            </a:r>
            <a:endParaRPr lang="en-US" sz="2400" dirty="0"/>
          </a:p>
        </p:txBody>
      </p:sp>
      <p:sp>
        <p:nvSpPr>
          <p:cNvPr id="12" name="Text 8"/>
          <p:cNvSpPr/>
          <p:nvPr/>
        </p:nvSpPr>
        <p:spPr>
          <a:xfrm>
            <a:off x="7152680" y="5082183"/>
            <a:ext cx="6613684" cy="395049"/>
          </a:xfrm>
          <a:prstGeom prst="rect">
            <a:avLst/>
          </a:prstGeom>
          <a:noFill/>
          <a:ln/>
        </p:spPr>
        <p:txBody>
          <a:bodyPr wrap="non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hlinkClick r:id="rId6"/>
              </a:rPr>
              <a:t>Xem chi tiết</a:t>
            </a:r>
            <a:endParaRPr lang="en-US" sz="1900" dirty="0"/>
          </a:p>
        </p:txBody>
      </p:sp>
      <p:sp>
        <p:nvSpPr>
          <p:cNvPr id="13" name="Shape 9"/>
          <p:cNvSpPr/>
          <p:nvPr/>
        </p:nvSpPr>
        <p:spPr>
          <a:xfrm>
            <a:off x="6350437" y="6001703"/>
            <a:ext cx="555427" cy="555427"/>
          </a:xfrm>
          <a:prstGeom prst="roundRect">
            <a:avLst>
              <a:gd name="adj" fmla="val 18669"/>
            </a:avLst>
          </a:prstGeom>
          <a:solidFill>
            <a:srgbClr val="D6F5EE"/>
          </a:solidFill>
          <a:ln w="15240">
            <a:solidFill>
              <a:srgbClr val="BCDBD4"/>
            </a:solidFill>
            <a:prstDash val="solid"/>
          </a:ln>
        </p:spPr>
      </p:sp>
      <p:sp>
        <p:nvSpPr>
          <p:cNvPr id="14" name="Text 10"/>
          <p:cNvSpPr/>
          <p:nvPr/>
        </p:nvSpPr>
        <p:spPr>
          <a:xfrm>
            <a:off x="6472714" y="6094214"/>
            <a:ext cx="310753" cy="370284"/>
          </a:xfrm>
          <a:prstGeom prst="rect">
            <a:avLst/>
          </a:prstGeom>
          <a:noFill/>
          <a:ln/>
        </p:spPr>
        <p:txBody>
          <a:bodyPr wrap="none" lIns="0" tIns="0" rIns="0" bIns="0" rtlCol="0" anchor="t"/>
          <a:lstStyle/>
          <a:p>
            <a:pPr marL="0" indent="0" algn="ctr">
              <a:lnSpc>
                <a:spcPts val="2900"/>
              </a:lnSpc>
              <a:buNone/>
            </a:pPr>
            <a:r>
              <a:rPr lang="en-US" sz="2900" b="1" dirty="0">
                <a:solidFill>
                  <a:srgbClr val="333F70"/>
                </a:solidFill>
                <a:latin typeface="Unbounded" pitchFamily="34" charset="0"/>
                <a:ea typeface="Unbounded" pitchFamily="34" charset="-122"/>
                <a:cs typeface="Unbounded" pitchFamily="34" charset="-120"/>
              </a:rPr>
              <a:t>3</a:t>
            </a:r>
            <a:endParaRPr lang="en-US" sz="2900" dirty="0"/>
          </a:p>
        </p:txBody>
      </p:sp>
      <p:sp>
        <p:nvSpPr>
          <p:cNvPr id="15" name="Text 11"/>
          <p:cNvSpPr/>
          <p:nvPr/>
        </p:nvSpPr>
        <p:spPr>
          <a:xfrm>
            <a:off x="7152680" y="6001703"/>
            <a:ext cx="4675823"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Tải về tài liệu (download)</a:t>
            </a:r>
            <a:endParaRPr lang="en-US" sz="2400" dirty="0"/>
          </a:p>
        </p:txBody>
      </p:sp>
      <p:sp>
        <p:nvSpPr>
          <p:cNvPr id="16" name="Text 12"/>
          <p:cNvSpPr/>
          <p:nvPr/>
        </p:nvSpPr>
        <p:spPr>
          <a:xfrm>
            <a:off x="7152680" y="6535579"/>
            <a:ext cx="6613684" cy="790099"/>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hlinkClick r:id="rId7"/>
              </a:rPr>
              <a:t>Download tài liệu huấn luyện an toàn lao động sản </a:t>
            </a:r>
            <a:r>
              <a:rPr lang="en-US" sz="1900" dirty="0" err="1">
                <a:solidFill>
                  <a:srgbClr val="333F70"/>
                </a:solidFill>
                <a:latin typeface="Open Sans" pitchFamily="34" charset="0"/>
                <a:ea typeface="Open Sans" pitchFamily="34" charset="-122"/>
                <a:cs typeface="Open Sans" pitchFamily="34" charset="-120"/>
                <a:hlinkClick r:id="rId7"/>
              </a:rPr>
              <a:t>xuất</a:t>
            </a:r>
            <a:r>
              <a:rPr lang="en-US" sz="1900" dirty="0">
                <a:solidFill>
                  <a:srgbClr val="333F70"/>
                </a:solidFill>
                <a:latin typeface="Open Sans" pitchFamily="34" charset="0"/>
                <a:ea typeface="Open Sans" pitchFamily="34" charset="-122"/>
                <a:cs typeface="Open Sans" pitchFamily="34" charset="-120"/>
                <a:hlinkClick r:id="rId7"/>
              </a:rPr>
              <a:t> </a:t>
            </a:r>
            <a:r>
              <a:rPr lang="en-US" sz="1900" dirty="0" err="1">
                <a:solidFill>
                  <a:srgbClr val="333F70"/>
                </a:solidFill>
                <a:latin typeface="Open Sans" pitchFamily="34" charset="0"/>
                <a:ea typeface="Open Sans" pitchFamily="34" charset="-122"/>
                <a:cs typeface="Open Sans" pitchFamily="34" charset="-120"/>
                <a:hlinkClick r:id="rId7"/>
              </a:rPr>
              <a:t>Trống</a:t>
            </a:r>
            <a:endParaRPr lang="en-US" sz="1900" dirty="0"/>
          </a:p>
        </p:txBody>
      </p:sp>
      <p:pic>
        <p:nvPicPr>
          <p:cNvPr id="17" name="Picture 16">
            <a:extLst>
              <a:ext uri="{FF2B5EF4-FFF2-40B4-BE49-F238E27FC236}">
                <a16:creationId xmlns:a16="http://schemas.microsoft.com/office/drawing/2014/main" id="{746C794F-9F9A-5DC1-9B36-2EF5746B6B68}"/>
              </a:ext>
            </a:extLst>
          </p:cNvPr>
          <p:cNvPicPr>
            <a:picLocks noChangeAspect="1"/>
          </p:cNvPicPr>
          <p:nvPr/>
        </p:nvPicPr>
        <p:blipFill>
          <a:blip r:embed="rId8"/>
          <a:stretch>
            <a:fillRect/>
          </a:stretch>
        </p:blipFill>
        <p:spPr>
          <a:xfrm>
            <a:off x="11656087" y="7351157"/>
            <a:ext cx="2863459" cy="88667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308729" y="2343626"/>
            <a:ext cx="4868942" cy="3542228"/>
          </a:xfrm>
          <a:prstGeom prst="rect">
            <a:avLst/>
          </a:prstGeom>
        </p:spPr>
      </p:pic>
      <p:sp>
        <p:nvSpPr>
          <p:cNvPr id="4" name="Text 0"/>
          <p:cNvSpPr/>
          <p:nvPr/>
        </p:nvSpPr>
        <p:spPr>
          <a:xfrm>
            <a:off x="6350437" y="2179796"/>
            <a:ext cx="7415927" cy="2314575"/>
          </a:xfrm>
          <a:prstGeom prst="rect">
            <a:avLst/>
          </a:prstGeom>
          <a:noFill/>
          <a:ln/>
        </p:spPr>
        <p:txBody>
          <a:bodyPr wrap="square" lIns="0" tIns="0" rIns="0" bIns="0" rtlCol="0" anchor="t"/>
          <a:lstStyle/>
          <a:p>
            <a:pPr marL="0" indent="0">
              <a:lnSpc>
                <a:spcPts val="6050"/>
              </a:lnSpc>
              <a:buNone/>
            </a:pPr>
            <a:r>
              <a:rPr lang="en-US" sz="4850" b="1" dirty="0">
                <a:solidFill>
                  <a:srgbClr val="333F70"/>
                </a:solidFill>
                <a:latin typeface="Unbounded" pitchFamily="34" charset="0"/>
                <a:ea typeface="Unbounded" pitchFamily="34" charset="-122"/>
                <a:cs typeface="Unbounded" pitchFamily="34" charset="-120"/>
              </a:rPr>
              <a:t>Đăng ký dịch vụ huấn luyện an toàn lao động</a:t>
            </a:r>
            <a:endParaRPr lang="en-US" sz="4850" dirty="0"/>
          </a:p>
        </p:txBody>
      </p:sp>
      <p:sp>
        <p:nvSpPr>
          <p:cNvPr id="5" name="Text 1"/>
          <p:cNvSpPr/>
          <p:nvPr/>
        </p:nvSpPr>
        <p:spPr>
          <a:xfrm>
            <a:off x="6350437" y="4864656"/>
            <a:ext cx="7415927" cy="1185148"/>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Hoàn thành khóa đào tạo an toàn lao động để được trung tâm huấn luyện an toàn lao động cấp thẻ an toàn lao động để củng cố hồ sơ đúng quy định khi làm việc.</a:t>
            </a:r>
            <a:endParaRPr lang="en-US" sz="1900" dirty="0"/>
          </a:p>
        </p:txBody>
      </p:sp>
      <p:pic>
        <p:nvPicPr>
          <p:cNvPr id="6" name="Picture 5">
            <a:extLst>
              <a:ext uri="{FF2B5EF4-FFF2-40B4-BE49-F238E27FC236}">
                <a16:creationId xmlns:a16="http://schemas.microsoft.com/office/drawing/2014/main" id="{FCCA1746-DBAC-8459-A18B-F6DC74EF7242}"/>
              </a:ext>
            </a:extLst>
          </p:cNvPr>
          <p:cNvPicPr>
            <a:picLocks noChangeAspect="1"/>
          </p:cNvPicPr>
          <p:nvPr/>
        </p:nvPicPr>
        <p:blipFill>
          <a:blip r:embed="rId5"/>
          <a:stretch>
            <a:fillRect/>
          </a:stretch>
        </p:blipFill>
        <p:spPr>
          <a:xfrm>
            <a:off x="11656087" y="7351157"/>
            <a:ext cx="2863459" cy="88667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1346</Words>
  <Application>Microsoft Office PowerPoint</Application>
  <PresentationFormat>Custom</PresentationFormat>
  <Paragraphs>91</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Open Sans</vt:lpstr>
      <vt:lpstr>Unbounded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2024-09-19T03:59:44Z</dcterms:created>
  <dcterms:modified xsi:type="dcterms:W3CDTF">2024-09-19T04:05:31Z</dcterms:modified>
</cp:coreProperties>
</file>