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Fraunces Extra Bold" panose="020B0604020202020204" charset="0"/>
      <p:regular r:id="rId13"/>
    </p:embeddedFont>
    <p:embeddedFont>
      <p:font typeface="Posterama" panose="020B0504020200020000" pitchFamily="34" charset="0"/>
      <p:regular r:id="rId14"/>
      <p:bold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870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1.png"/><Relationship Id="rId5" Type="http://schemas.openxmlformats.org/officeDocument/2006/relationships/hyperlink" Target="https://antoannamviet.com/tai-lieu-an-toan-lao-dong-san-xuat-van-phong-pham/"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50254" y="3052048"/>
            <a:ext cx="4869061" cy="2247900"/>
          </a:xfrm>
          <a:prstGeom prst="rect">
            <a:avLst/>
          </a:prstGeom>
        </p:spPr>
      </p:pic>
      <p:sp>
        <p:nvSpPr>
          <p:cNvPr id="3" name="Text 0"/>
          <p:cNvSpPr/>
          <p:nvPr/>
        </p:nvSpPr>
        <p:spPr>
          <a:xfrm>
            <a:off x="6350437" y="1385292"/>
            <a:ext cx="7415927" cy="3193971"/>
          </a:xfrm>
          <a:prstGeom prst="rect">
            <a:avLst/>
          </a:prstGeom>
          <a:noFill/>
          <a:ln/>
        </p:spPr>
        <p:txBody>
          <a:bodyPr wrap="square" lIns="0" tIns="0" rIns="0" bIns="0" rtlCol="0" anchor="t"/>
          <a:lstStyle/>
          <a:p>
            <a:pPr marL="0" indent="0">
              <a:lnSpc>
                <a:spcPts val="8350"/>
              </a:lnSpc>
              <a:buNone/>
            </a:pPr>
            <a:r>
              <a:rPr lang="en-US" sz="6700" b="1" dirty="0">
                <a:solidFill>
                  <a:srgbClr val="3B4540"/>
                </a:solidFill>
                <a:latin typeface="Fraunces Extra Bold" pitchFamily="34" charset="0"/>
                <a:ea typeface="Fraunces Extra Bold" pitchFamily="34" charset="-122"/>
                <a:cs typeface="Fraunces Extra Bold" pitchFamily="34" charset="-120"/>
              </a:rPr>
              <a:t>An toàn lao động trong sản </a:t>
            </a:r>
            <a:r>
              <a:rPr lang="en-US" sz="6700" b="1" dirty="0" err="1">
                <a:solidFill>
                  <a:srgbClr val="3B4540"/>
                </a:solidFill>
                <a:latin typeface="Fraunces Extra Bold" pitchFamily="34" charset="0"/>
                <a:ea typeface="Fraunces Extra Bold" pitchFamily="34" charset="-122"/>
                <a:cs typeface="Fraunces Extra Bold" pitchFamily="34" charset="-120"/>
              </a:rPr>
              <a:t>xuất</a:t>
            </a:r>
            <a:r>
              <a:rPr lang="en-US" sz="6700" b="1" dirty="0">
                <a:solidFill>
                  <a:srgbClr val="3B4540"/>
                </a:solidFill>
                <a:latin typeface="Fraunces Extra Bold" pitchFamily="34" charset="0"/>
                <a:ea typeface="Fraunces Extra Bold" pitchFamily="34" charset="-122"/>
                <a:cs typeface="Fraunces Extra Bold" pitchFamily="34" charset="-120"/>
              </a:rPr>
              <a:t> </a:t>
            </a:r>
          </a:p>
          <a:p>
            <a:pPr marL="0" indent="0">
              <a:lnSpc>
                <a:spcPts val="8350"/>
              </a:lnSpc>
              <a:buNone/>
            </a:pPr>
            <a:r>
              <a:rPr lang="en-US" sz="6700" b="1" dirty="0">
                <a:solidFill>
                  <a:srgbClr val="3B4540"/>
                </a:solidFill>
                <a:latin typeface="Fraunces Extra Bold" pitchFamily="34" charset="0"/>
                <a:ea typeface="Fraunces Extra Bold" pitchFamily="34" charset="-122"/>
                <a:cs typeface="Fraunces Extra Bold" pitchFamily="34" charset="-120"/>
              </a:rPr>
              <a:t>Văn </a:t>
            </a:r>
            <a:r>
              <a:rPr lang="en-US" sz="6700" b="1" dirty="0" err="1">
                <a:solidFill>
                  <a:srgbClr val="3B4540"/>
                </a:solidFill>
                <a:latin typeface="Fraunces Extra Bold" pitchFamily="34" charset="0"/>
                <a:ea typeface="Fraunces Extra Bold" pitchFamily="34" charset="-122"/>
                <a:cs typeface="Fraunces Extra Bold" pitchFamily="34" charset="-120"/>
              </a:rPr>
              <a:t>Phòng</a:t>
            </a:r>
            <a:r>
              <a:rPr lang="en-US" sz="6700" b="1" dirty="0">
                <a:solidFill>
                  <a:srgbClr val="3B4540"/>
                </a:solidFill>
                <a:latin typeface="Fraunces Extra Bold" pitchFamily="34" charset="0"/>
                <a:ea typeface="Fraunces Extra Bold" pitchFamily="34" charset="-122"/>
                <a:cs typeface="Fraunces Extra Bold" pitchFamily="34" charset="-120"/>
              </a:rPr>
              <a:t> </a:t>
            </a:r>
            <a:r>
              <a:rPr lang="en-US" sz="6700" b="1" dirty="0" err="1">
                <a:solidFill>
                  <a:srgbClr val="3B4540"/>
                </a:solidFill>
                <a:latin typeface="Fraunces Extra Bold" pitchFamily="34" charset="0"/>
                <a:ea typeface="Fraunces Extra Bold" pitchFamily="34" charset="-122"/>
                <a:cs typeface="Fraunces Extra Bold" pitchFamily="34" charset="-120"/>
              </a:rPr>
              <a:t>Phẩm</a:t>
            </a:r>
            <a:endParaRPr lang="en-US" sz="6700" dirty="0"/>
          </a:p>
        </p:txBody>
      </p:sp>
      <p:sp>
        <p:nvSpPr>
          <p:cNvPr id="4" name="Text 1"/>
          <p:cNvSpPr/>
          <p:nvPr/>
        </p:nvSpPr>
        <p:spPr>
          <a:xfrm>
            <a:off x="6350437" y="4949547"/>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An toàn lao động là yếu tố quan trọng trong sản xuất văn phòng phẩm. Đọc ngay để nhận diện các nguy cơ và biện pháp phòng ngừa tai nạn lao động trong ngành.</a:t>
            </a:r>
            <a:endParaRPr lang="en-US" sz="1900" dirty="0"/>
          </a:p>
        </p:txBody>
      </p:sp>
      <p:sp>
        <p:nvSpPr>
          <p:cNvPr id="5" name="Shape 2"/>
          <p:cNvSpPr/>
          <p:nvPr/>
        </p:nvSpPr>
        <p:spPr>
          <a:xfrm>
            <a:off x="6350437" y="643080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438424"/>
            <a:ext cx="379690" cy="379690"/>
          </a:xfrm>
          <a:prstGeom prst="rect">
            <a:avLst/>
          </a:prstGeom>
        </p:spPr>
      </p:pic>
      <p:sp>
        <p:nvSpPr>
          <p:cNvPr id="7" name="Text 3"/>
          <p:cNvSpPr/>
          <p:nvPr/>
        </p:nvSpPr>
        <p:spPr>
          <a:xfrm>
            <a:off x="6868716" y="6412349"/>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Fraunces Extra Bold" panose="020B0604020202020204" charset="0"/>
                <a:ea typeface="Nobile Bold" pitchFamily="34" charset="-122"/>
                <a:cs typeface="Nobile Bold" pitchFamily="34" charset="-120"/>
              </a:rPr>
              <a:t>Bản</a:t>
            </a:r>
            <a:r>
              <a:rPr lang="en-US" sz="2400" b="1" dirty="0">
                <a:solidFill>
                  <a:srgbClr val="405449"/>
                </a:solidFill>
                <a:latin typeface="Fraunces Extra Bold" panose="020B0604020202020204" charset="0"/>
                <a:ea typeface="Nobile Bold" pitchFamily="34" charset="-122"/>
                <a:cs typeface="Nobile Bold" pitchFamily="34" charset="-120"/>
              </a:rPr>
              <a:t> </a:t>
            </a:r>
            <a:r>
              <a:rPr lang="en-US" sz="2400" b="1" dirty="0" err="1">
                <a:solidFill>
                  <a:srgbClr val="405449"/>
                </a:solidFill>
                <a:latin typeface="Fraunces Extra Bold" panose="020B0604020202020204" charset="0"/>
                <a:ea typeface="Nobile Bold" pitchFamily="34" charset="-122"/>
                <a:cs typeface="Nobile Bold" pitchFamily="34" charset="-120"/>
              </a:rPr>
              <a:t>quyền</a:t>
            </a:r>
            <a:r>
              <a:rPr lang="en-US" sz="2400" b="1" dirty="0">
                <a:solidFill>
                  <a:srgbClr val="405449"/>
                </a:solidFill>
                <a:latin typeface="Fraunces Extra Bold" panose="020B0604020202020204" charset="0"/>
                <a:ea typeface="Nobile Bold" pitchFamily="34" charset="-122"/>
                <a:cs typeface="Nobile Bold" pitchFamily="34" charset="-120"/>
              </a:rPr>
              <a:t> </a:t>
            </a:r>
            <a:r>
              <a:rPr lang="en-US" sz="2400" b="1" dirty="0" err="1">
                <a:solidFill>
                  <a:srgbClr val="405449"/>
                </a:solidFill>
                <a:latin typeface="Fraunces Extra Bold" panose="020B0604020202020204" charset="0"/>
                <a:ea typeface="Nobile Bold" pitchFamily="34" charset="-122"/>
                <a:cs typeface="Nobile Bold" pitchFamily="34" charset="-120"/>
              </a:rPr>
              <a:t>thuộc</a:t>
            </a:r>
            <a:r>
              <a:rPr lang="en-US" sz="2400" b="1" dirty="0">
                <a:solidFill>
                  <a:srgbClr val="405449"/>
                </a:solidFill>
                <a:latin typeface="Fraunces Extra Bold" panose="020B0604020202020204" charset="0"/>
                <a:ea typeface="Nobile Bold" pitchFamily="34" charset="-122"/>
                <a:cs typeface="Nobile Bold" pitchFamily="34" charset="-120"/>
              </a:rPr>
              <a:t> An </a:t>
            </a:r>
            <a:r>
              <a:rPr lang="en-US" sz="2400" b="1" dirty="0" err="1">
                <a:solidFill>
                  <a:srgbClr val="405449"/>
                </a:solidFill>
                <a:latin typeface="Fraunces Extra Bold" panose="020B0604020202020204" charset="0"/>
                <a:ea typeface="Nobile Bold" pitchFamily="34" charset="-122"/>
                <a:cs typeface="Nobile Bold" pitchFamily="34" charset="-120"/>
              </a:rPr>
              <a:t>Toàn</a:t>
            </a:r>
            <a:r>
              <a:rPr lang="en-US" sz="2400" b="1" dirty="0">
                <a:solidFill>
                  <a:srgbClr val="405449"/>
                </a:solidFill>
                <a:latin typeface="Fraunces Extra Bold" panose="020B0604020202020204" charset="0"/>
                <a:ea typeface="Nobile Bold" pitchFamily="34" charset="-122"/>
                <a:cs typeface="Nobile Bold" pitchFamily="34" charset="-120"/>
              </a:rPr>
              <a:t> Nam </a:t>
            </a:r>
            <a:r>
              <a:rPr lang="en-US" sz="2400" b="1" dirty="0" err="1">
                <a:solidFill>
                  <a:srgbClr val="405449"/>
                </a:solidFill>
                <a:latin typeface="Fraunces Extra Bold" panose="020B0604020202020204" charset="0"/>
                <a:ea typeface="Nobile Bold" pitchFamily="34" charset="-122"/>
                <a:cs typeface="Nobile Bold" pitchFamily="34" charset="-120"/>
              </a:rPr>
              <a:t>Việt</a:t>
            </a:r>
            <a:endParaRPr lang="en-US" sz="2400" dirty="0"/>
          </a:p>
        </p:txBody>
      </p:sp>
      <p:pic>
        <p:nvPicPr>
          <p:cNvPr id="8" name="Picture 7">
            <a:extLst>
              <a:ext uri="{FF2B5EF4-FFF2-40B4-BE49-F238E27FC236}">
                <a16:creationId xmlns:a16="http://schemas.microsoft.com/office/drawing/2014/main" id="{A039F4BA-DD81-90E6-1734-D9307C3A919C}"/>
              </a:ext>
            </a:extLst>
          </p:cNvPr>
          <p:cNvPicPr>
            <a:picLocks noChangeAspect="1"/>
          </p:cNvPicPr>
          <p:nvPr/>
        </p:nvPicPr>
        <p:blipFill>
          <a:blip r:embed="rId5"/>
          <a:stretch>
            <a:fillRect/>
          </a:stretch>
        </p:blipFill>
        <p:spPr>
          <a:xfrm>
            <a:off x="11656236" y="7365442"/>
            <a:ext cx="2781412" cy="8612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509364" y="554752"/>
            <a:ext cx="5611669" cy="2789892"/>
          </a:xfrm>
          <a:prstGeom prst="rect">
            <a:avLst/>
          </a:prstGeom>
          <a:ln>
            <a:noFill/>
          </a:ln>
          <a:effectLst>
            <a:outerShdw blurRad="292100" dist="139700" dir="2700000" algn="tl" rotWithShape="0">
              <a:srgbClr val="333333">
                <a:alpha val="65000"/>
              </a:srgbClr>
            </a:outerShdw>
          </a:effectLst>
        </p:spPr>
      </p:pic>
      <p:sp>
        <p:nvSpPr>
          <p:cNvPr id="4" name="Text 0"/>
          <p:cNvSpPr/>
          <p:nvPr/>
        </p:nvSpPr>
        <p:spPr>
          <a:xfrm>
            <a:off x="3256478" y="4178141"/>
            <a:ext cx="8117443"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Tình hình tai nạn lao động</a:t>
            </a:r>
            <a:endParaRPr lang="en-US" sz="4850" dirty="0"/>
          </a:p>
        </p:txBody>
      </p:sp>
      <p:sp>
        <p:nvSpPr>
          <p:cNvPr id="5" name="Shape 1"/>
          <p:cNvSpPr/>
          <p:nvPr/>
        </p:nvSpPr>
        <p:spPr>
          <a:xfrm>
            <a:off x="864037" y="5319951"/>
            <a:ext cx="4136231" cy="1817608"/>
          </a:xfrm>
          <a:prstGeom prst="roundRect">
            <a:avLst>
              <a:gd name="adj" fmla="val 12225"/>
            </a:avLst>
          </a:prstGeom>
          <a:solidFill>
            <a:srgbClr val="E8F3E8"/>
          </a:solidFill>
          <a:ln/>
        </p:spPr>
      </p:sp>
      <p:sp>
        <p:nvSpPr>
          <p:cNvPr id="6" name="Text 2"/>
          <p:cNvSpPr/>
          <p:nvPr/>
        </p:nvSpPr>
        <p:spPr>
          <a:xfrm>
            <a:off x="1110853" y="5566767"/>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Số vụ tai nạn</a:t>
            </a:r>
            <a:endParaRPr lang="en-US" sz="2400" dirty="0"/>
          </a:p>
        </p:txBody>
      </p:sp>
      <p:sp>
        <p:nvSpPr>
          <p:cNvPr id="7" name="Text 3"/>
          <p:cNvSpPr/>
          <p:nvPr/>
        </p:nvSpPr>
        <p:spPr>
          <a:xfrm>
            <a:off x="1110853" y="6100643"/>
            <a:ext cx="3642598"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3.201 vụ, giảm 7,09% so với cùng kỳ năm trước</a:t>
            </a:r>
            <a:endParaRPr lang="en-US" sz="1900" dirty="0"/>
          </a:p>
        </p:txBody>
      </p:sp>
      <p:sp>
        <p:nvSpPr>
          <p:cNvPr id="8" name="Shape 4"/>
          <p:cNvSpPr/>
          <p:nvPr/>
        </p:nvSpPr>
        <p:spPr>
          <a:xfrm>
            <a:off x="5247084" y="5319951"/>
            <a:ext cx="4136231" cy="1817608"/>
          </a:xfrm>
          <a:prstGeom prst="roundRect">
            <a:avLst>
              <a:gd name="adj" fmla="val 12225"/>
            </a:avLst>
          </a:prstGeom>
          <a:solidFill>
            <a:srgbClr val="E8F3E8"/>
          </a:solidFill>
          <a:ln/>
        </p:spPr>
      </p:sp>
      <p:sp>
        <p:nvSpPr>
          <p:cNvPr id="9" name="Text 5"/>
          <p:cNvSpPr/>
          <p:nvPr/>
        </p:nvSpPr>
        <p:spPr>
          <a:xfrm>
            <a:off x="5493901" y="5566767"/>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Số người bị nạn</a:t>
            </a:r>
            <a:endParaRPr lang="en-US" sz="2400" dirty="0"/>
          </a:p>
        </p:txBody>
      </p:sp>
      <p:sp>
        <p:nvSpPr>
          <p:cNvPr id="10" name="Text 6"/>
          <p:cNvSpPr/>
          <p:nvPr/>
        </p:nvSpPr>
        <p:spPr>
          <a:xfrm>
            <a:off x="5493901" y="6100643"/>
            <a:ext cx="3642598"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3.065 người, giảm 6,04% so với cùng kỳ năm trước</a:t>
            </a:r>
            <a:endParaRPr lang="en-US" sz="1900" dirty="0"/>
          </a:p>
        </p:txBody>
      </p:sp>
      <p:sp>
        <p:nvSpPr>
          <p:cNvPr id="11" name="Shape 7"/>
          <p:cNvSpPr/>
          <p:nvPr/>
        </p:nvSpPr>
        <p:spPr>
          <a:xfrm>
            <a:off x="9630132" y="5319951"/>
            <a:ext cx="4136231" cy="1817608"/>
          </a:xfrm>
          <a:prstGeom prst="roundRect">
            <a:avLst>
              <a:gd name="adj" fmla="val 12225"/>
            </a:avLst>
          </a:prstGeom>
          <a:solidFill>
            <a:srgbClr val="E8F3E8"/>
          </a:solidFill>
          <a:ln/>
        </p:spPr>
      </p:sp>
      <p:sp>
        <p:nvSpPr>
          <p:cNvPr id="12" name="Text 8"/>
          <p:cNvSpPr/>
          <p:nvPr/>
        </p:nvSpPr>
        <p:spPr>
          <a:xfrm>
            <a:off x="9876949" y="5566767"/>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Số vụ chết người</a:t>
            </a:r>
            <a:endParaRPr lang="en-US" sz="2400" dirty="0"/>
          </a:p>
        </p:txBody>
      </p:sp>
      <p:sp>
        <p:nvSpPr>
          <p:cNvPr id="13" name="Text 9"/>
          <p:cNvSpPr/>
          <p:nvPr/>
        </p:nvSpPr>
        <p:spPr>
          <a:xfrm>
            <a:off x="9876949" y="6100643"/>
            <a:ext cx="3642598"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320 vụ, giảm 7,25% so với cùng kỳ năm trước</a:t>
            </a:r>
            <a:endParaRPr lang="en-US" sz="1900" dirty="0"/>
          </a:p>
        </p:txBody>
      </p:sp>
      <p:pic>
        <p:nvPicPr>
          <p:cNvPr id="14" name="Picture 13">
            <a:extLst>
              <a:ext uri="{FF2B5EF4-FFF2-40B4-BE49-F238E27FC236}">
                <a16:creationId xmlns:a16="http://schemas.microsoft.com/office/drawing/2014/main" id="{362EAA23-F31A-DA7A-DA1A-F2E7BE5E109B}"/>
              </a:ext>
            </a:extLst>
          </p:cNvPr>
          <p:cNvPicPr>
            <a:picLocks noChangeAspect="1"/>
          </p:cNvPicPr>
          <p:nvPr/>
        </p:nvPicPr>
        <p:blipFill>
          <a:blip r:embed="rId4"/>
          <a:stretch>
            <a:fillRect/>
          </a:stretch>
        </p:blipFill>
        <p:spPr>
          <a:xfrm>
            <a:off x="11656236" y="7365442"/>
            <a:ext cx="2781412" cy="86127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095782" y="2733080"/>
            <a:ext cx="5329303" cy="3550444"/>
          </a:xfrm>
          <a:prstGeom prst="rect">
            <a:avLst/>
          </a:prstGeom>
        </p:spPr>
      </p:pic>
      <p:sp>
        <p:nvSpPr>
          <p:cNvPr id="4" name="Text 0"/>
          <p:cNvSpPr/>
          <p:nvPr/>
        </p:nvSpPr>
        <p:spPr>
          <a:xfrm>
            <a:off x="842248" y="661749"/>
            <a:ext cx="6016109" cy="751999"/>
          </a:xfrm>
          <a:prstGeom prst="rect">
            <a:avLst/>
          </a:prstGeom>
          <a:noFill/>
          <a:ln/>
        </p:spPr>
        <p:txBody>
          <a:bodyPr wrap="none" lIns="0" tIns="0" rIns="0" bIns="0" rtlCol="0" anchor="t"/>
          <a:lstStyle/>
          <a:p>
            <a:pPr marL="0" indent="0">
              <a:lnSpc>
                <a:spcPts val="5900"/>
              </a:lnSpc>
              <a:buNone/>
            </a:pPr>
            <a:r>
              <a:rPr lang="en-US" sz="4700" b="1" dirty="0">
                <a:solidFill>
                  <a:srgbClr val="3B4540"/>
                </a:solidFill>
                <a:latin typeface="Fraunces Extra Bold" pitchFamily="34" charset="0"/>
                <a:ea typeface="Fraunces Extra Bold" pitchFamily="34" charset="-122"/>
                <a:cs typeface="Fraunces Extra Bold" pitchFamily="34" charset="-120"/>
              </a:rPr>
              <a:t>Gia công nhựa</a:t>
            </a:r>
            <a:endParaRPr lang="en-US" sz="4700" dirty="0"/>
          </a:p>
        </p:txBody>
      </p:sp>
      <p:sp>
        <p:nvSpPr>
          <p:cNvPr id="5" name="Shape 1"/>
          <p:cNvSpPr/>
          <p:nvPr/>
        </p:nvSpPr>
        <p:spPr>
          <a:xfrm>
            <a:off x="1187887" y="1774627"/>
            <a:ext cx="30480" cy="5795129"/>
          </a:xfrm>
          <a:prstGeom prst="roundRect">
            <a:avLst>
              <a:gd name="adj" fmla="val 710577"/>
            </a:avLst>
          </a:prstGeom>
          <a:solidFill>
            <a:srgbClr val="CED9CE"/>
          </a:solidFill>
          <a:ln/>
        </p:spPr>
      </p:sp>
      <p:sp>
        <p:nvSpPr>
          <p:cNvPr id="6" name="Shape 2"/>
          <p:cNvSpPr/>
          <p:nvPr/>
        </p:nvSpPr>
        <p:spPr>
          <a:xfrm>
            <a:off x="1443335" y="2300645"/>
            <a:ext cx="842248" cy="30480"/>
          </a:xfrm>
          <a:prstGeom prst="roundRect">
            <a:avLst>
              <a:gd name="adj" fmla="val 710577"/>
            </a:avLst>
          </a:prstGeom>
          <a:solidFill>
            <a:srgbClr val="CED9CE"/>
          </a:solidFill>
          <a:ln/>
        </p:spPr>
      </p:sp>
      <p:sp>
        <p:nvSpPr>
          <p:cNvPr id="7" name="Shape 3"/>
          <p:cNvSpPr/>
          <p:nvPr/>
        </p:nvSpPr>
        <p:spPr>
          <a:xfrm>
            <a:off x="932438" y="2045256"/>
            <a:ext cx="541377" cy="541377"/>
          </a:xfrm>
          <a:prstGeom prst="roundRect">
            <a:avLst>
              <a:gd name="adj" fmla="val 40006"/>
            </a:avLst>
          </a:prstGeom>
          <a:solidFill>
            <a:srgbClr val="E8F3E8"/>
          </a:solidFill>
          <a:ln/>
        </p:spPr>
      </p:sp>
      <p:sp>
        <p:nvSpPr>
          <p:cNvPr id="8" name="Text 4"/>
          <p:cNvSpPr/>
          <p:nvPr/>
        </p:nvSpPr>
        <p:spPr>
          <a:xfrm>
            <a:off x="1113056" y="2135386"/>
            <a:ext cx="180142"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Fraunces Extra Bold" pitchFamily="34" charset="0"/>
                <a:ea typeface="Fraunces Extra Bold" pitchFamily="34" charset="-122"/>
                <a:cs typeface="Fraunces Extra Bold" pitchFamily="34" charset="-120"/>
              </a:rPr>
              <a:t>1</a:t>
            </a:r>
            <a:endParaRPr lang="en-US" sz="2800" dirty="0"/>
          </a:p>
        </p:txBody>
      </p:sp>
      <p:sp>
        <p:nvSpPr>
          <p:cNvPr id="9" name="Text 5"/>
          <p:cNvSpPr/>
          <p:nvPr/>
        </p:nvSpPr>
        <p:spPr>
          <a:xfrm>
            <a:off x="2526625" y="2015252"/>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Nấu chảy nhựa</a:t>
            </a:r>
            <a:endParaRPr lang="en-US" sz="2350" dirty="0"/>
          </a:p>
        </p:txBody>
      </p:sp>
      <p:sp>
        <p:nvSpPr>
          <p:cNvPr id="10" name="Text 6"/>
          <p:cNvSpPr/>
          <p:nvPr/>
        </p:nvSpPr>
        <p:spPr>
          <a:xfrm>
            <a:off x="2526625" y="2535436"/>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Nhựa được nấu chảy ở nhiệt độ cao để dễ định hình.</a:t>
            </a:r>
            <a:endParaRPr lang="en-US" sz="1850" dirty="0"/>
          </a:p>
        </p:txBody>
      </p:sp>
      <p:sp>
        <p:nvSpPr>
          <p:cNvPr id="11" name="Shape 7"/>
          <p:cNvSpPr/>
          <p:nvPr/>
        </p:nvSpPr>
        <p:spPr>
          <a:xfrm>
            <a:off x="1443335" y="3967639"/>
            <a:ext cx="842248" cy="30480"/>
          </a:xfrm>
          <a:prstGeom prst="roundRect">
            <a:avLst>
              <a:gd name="adj" fmla="val 710577"/>
            </a:avLst>
          </a:prstGeom>
          <a:solidFill>
            <a:srgbClr val="CED9CE"/>
          </a:solidFill>
          <a:ln/>
        </p:spPr>
      </p:sp>
      <p:sp>
        <p:nvSpPr>
          <p:cNvPr id="12" name="Shape 8"/>
          <p:cNvSpPr/>
          <p:nvPr/>
        </p:nvSpPr>
        <p:spPr>
          <a:xfrm>
            <a:off x="932438" y="3712250"/>
            <a:ext cx="541377" cy="541377"/>
          </a:xfrm>
          <a:prstGeom prst="roundRect">
            <a:avLst>
              <a:gd name="adj" fmla="val 40006"/>
            </a:avLst>
          </a:prstGeom>
          <a:solidFill>
            <a:srgbClr val="E8F3E8"/>
          </a:solidFill>
          <a:ln/>
        </p:spPr>
      </p:sp>
      <p:sp>
        <p:nvSpPr>
          <p:cNvPr id="13" name="Text 9"/>
          <p:cNvSpPr/>
          <p:nvPr/>
        </p:nvSpPr>
        <p:spPr>
          <a:xfrm>
            <a:off x="1085195" y="3802380"/>
            <a:ext cx="235863"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Fraunces Extra Bold" pitchFamily="34" charset="0"/>
                <a:ea typeface="Fraunces Extra Bold" pitchFamily="34" charset="-122"/>
                <a:cs typeface="Fraunces Extra Bold" pitchFamily="34" charset="-120"/>
              </a:rPr>
              <a:t>2</a:t>
            </a:r>
            <a:endParaRPr lang="en-US" sz="2800" dirty="0"/>
          </a:p>
        </p:txBody>
      </p:sp>
      <p:sp>
        <p:nvSpPr>
          <p:cNvPr id="14" name="Text 10"/>
          <p:cNvSpPr/>
          <p:nvPr/>
        </p:nvSpPr>
        <p:spPr>
          <a:xfrm>
            <a:off x="2526625" y="3682246"/>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Đúc khuôn</a:t>
            </a:r>
            <a:endParaRPr lang="en-US" sz="2350" dirty="0"/>
          </a:p>
        </p:txBody>
      </p:sp>
      <p:sp>
        <p:nvSpPr>
          <p:cNvPr id="15" name="Text 11"/>
          <p:cNvSpPr/>
          <p:nvPr/>
        </p:nvSpPr>
        <p:spPr>
          <a:xfrm>
            <a:off x="2524959" y="4093909"/>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Nhựa nóng chảy được đưa vào khuôn theo hình dạng mong muốn.</a:t>
            </a:r>
            <a:endParaRPr lang="en-US" sz="1850" dirty="0"/>
          </a:p>
        </p:txBody>
      </p:sp>
      <p:sp>
        <p:nvSpPr>
          <p:cNvPr id="16" name="Shape 12"/>
          <p:cNvSpPr/>
          <p:nvPr/>
        </p:nvSpPr>
        <p:spPr>
          <a:xfrm>
            <a:off x="1441668" y="6117695"/>
            <a:ext cx="842248" cy="30480"/>
          </a:xfrm>
          <a:prstGeom prst="roundRect">
            <a:avLst>
              <a:gd name="adj" fmla="val 710577"/>
            </a:avLst>
          </a:prstGeom>
          <a:solidFill>
            <a:srgbClr val="CED9CE"/>
          </a:solidFill>
          <a:ln/>
        </p:spPr>
      </p:sp>
      <p:sp>
        <p:nvSpPr>
          <p:cNvPr id="17" name="Shape 13"/>
          <p:cNvSpPr/>
          <p:nvPr/>
        </p:nvSpPr>
        <p:spPr>
          <a:xfrm>
            <a:off x="930771" y="5862306"/>
            <a:ext cx="541377" cy="541377"/>
          </a:xfrm>
          <a:prstGeom prst="roundRect">
            <a:avLst>
              <a:gd name="adj" fmla="val 40006"/>
            </a:avLst>
          </a:prstGeom>
          <a:solidFill>
            <a:srgbClr val="E8F3E8"/>
          </a:solidFill>
          <a:ln/>
        </p:spPr>
      </p:sp>
      <p:sp>
        <p:nvSpPr>
          <p:cNvPr id="18" name="Text 14"/>
          <p:cNvSpPr/>
          <p:nvPr/>
        </p:nvSpPr>
        <p:spPr>
          <a:xfrm>
            <a:off x="1092458" y="5952436"/>
            <a:ext cx="218003" cy="360998"/>
          </a:xfrm>
          <a:prstGeom prst="rect">
            <a:avLst/>
          </a:prstGeom>
          <a:noFill/>
          <a:ln/>
        </p:spPr>
        <p:txBody>
          <a:bodyPr wrap="none" lIns="0" tIns="0" rIns="0" bIns="0" rtlCol="0" anchor="t"/>
          <a:lstStyle/>
          <a:p>
            <a:pPr marL="0" indent="0" algn="ctr">
              <a:lnSpc>
                <a:spcPts val="2800"/>
              </a:lnSpc>
              <a:buNone/>
            </a:pPr>
            <a:r>
              <a:rPr lang="en-US" sz="2800" b="1" dirty="0">
                <a:solidFill>
                  <a:srgbClr val="405449"/>
                </a:solidFill>
                <a:latin typeface="Fraunces Extra Bold" pitchFamily="34" charset="0"/>
                <a:ea typeface="Fraunces Extra Bold" pitchFamily="34" charset="-122"/>
                <a:cs typeface="Fraunces Extra Bold" pitchFamily="34" charset="-120"/>
              </a:rPr>
              <a:t>3</a:t>
            </a:r>
            <a:endParaRPr lang="en-US" sz="2800" dirty="0"/>
          </a:p>
        </p:txBody>
      </p:sp>
      <p:sp>
        <p:nvSpPr>
          <p:cNvPr id="19" name="Text 15"/>
          <p:cNvSpPr/>
          <p:nvPr/>
        </p:nvSpPr>
        <p:spPr>
          <a:xfrm>
            <a:off x="2524958" y="5832302"/>
            <a:ext cx="3007995" cy="375880"/>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Làm nguội</a:t>
            </a:r>
            <a:endParaRPr lang="en-US" sz="2350" dirty="0"/>
          </a:p>
        </p:txBody>
      </p:sp>
      <p:sp>
        <p:nvSpPr>
          <p:cNvPr id="20" name="Text 16"/>
          <p:cNvSpPr/>
          <p:nvPr/>
        </p:nvSpPr>
        <p:spPr>
          <a:xfrm>
            <a:off x="2524958" y="6352486"/>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Sau khi nhựa nguội và cứng lại, các bộ phận được tháo ra khỏi khuôn.</a:t>
            </a:r>
            <a:endParaRPr lang="en-US" sz="1850" dirty="0"/>
          </a:p>
        </p:txBody>
      </p:sp>
      <p:pic>
        <p:nvPicPr>
          <p:cNvPr id="21" name="Picture 20">
            <a:extLst>
              <a:ext uri="{FF2B5EF4-FFF2-40B4-BE49-F238E27FC236}">
                <a16:creationId xmlns:a16="http://schemas.microsoft.com/office/drawing/2014/main" id="{E6831A1C-8BFB-25B8-5EEA-BB84D6447E50}"/>
              </a:ext>
            </a:extLst>
          </p:cNvPr>
          <p:cNvPicPr>
            <a:picLocks noChangeAspect="1"/>
          </p:cNvPicPr>
          <p:nvPr/>
        </p:nvPicPr>
        <p:blipFill>
          <a:blip r:embed="rId4"/>
          <a:stretch>
            <a:fillRect/>
          </a:stretch>
        </p:blipFill>
        <p:spPr>
          <a:xfrm>
            <a:off x="11656236" y="7365442"/>
            <a:ext cx="2781412" cy="86127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006092" y="3452813"/>
            <a:ext cx="4800600" cy="3192780"/>
          </a:xfrm>
          <a:prstGeom prst="rect">
            <a:avLst/>
          </a:prstGeom>
        </p:spPr>
      </p:pic>
      <p:sp>
        <p:nvSpPr>
          <p:cNvPr id="4" name="Text 0"/>
          <p:cNvSpPr/>
          <p:nvPr/>
        </p:nvSpPr>
        <p:spPr>
          <a:xfrm>
            <a:off x="6350437" y="706398"/>
            <a:ext cx="7415927" cy="1543050"/>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Nguy cơ tai nạn </a:t>
            </a:r>
            <a:r>
              <a:rPr lang="en-US" sz="4850" b="1" dirty="0" err="1">
                <a:solidFill>
                  <a:srgbClr val="3B4540"/>
                </a:solidFill>
                <a:latin typeface="Fraunces Extra Bold" pitchFamily="34" charset="0"/>
                <a:ea typeface="Fraunces Extra Bold" pitchFamily="34" charset="-122"/>
                <a:cs typeface="Fraunces Extra Bold" pitchFamily="34" charset="-120"/>
              </a:rPr>
              <a:t>khi</a:t>
            </a:r>
            <a:r>
              <a:rPr lang="en-US" sz="4850" b="1" dirty="0">
                <a:solidFill>
                  <a:srgbClr val="3B4540"/>
                </a:solidFill>
                <a:latin typeface="Fraunces Extra Bold" pitchFamily="34" charset="0"/>
                <a:ea typeface="Fraunces Extra Bold" pitchFamily="34" charset="-122"/>
                <a:cs typeface="Fraunces Extra Bold" pitchFamily="34" charset="-120"/>
              </a:rPr>
              <a:t> </a:t>
            </a:r>
          </a:p>
          <a:p>
            <a:pPr marL="0" indent="0">
              <a:lnSpc>
                <a:spcPts val="6050"/>
              </a:lnSpc>
              <a:buNone/>
            </a:pPr>
            <a:r>
              <a:rPr lang="en-US" sz="4850" b="1" dirty="0" err="1">
                <a:solidFill>
                  <a:srgbClr val="3B4540"/>
                </a:solidFill>
                <a:latin typeface="Fraunces Extra Bold" pitchFamily="34" charset="0"/>
                <a:ea typeface="Fraunces Extra Bold" pitchFamily="34" charset="-122"/>
                <a:cs typeface="Fraunces Extra Bold" pitchFamily="34" charset="-120"/>
              </a:rPr>
              <a:t>gia</a:t>
            </a:r>
            <a:r>
              <a:rPr lang="en-US" sz="4850" b="1" dirty="0">
                <a:solidFill>
                  <a:srgbClr val="3B4540"/>
                </a:solidFill>
                <a:latin typeface="Fraunces Extra Bold" pitchFamily="34" charset="0"/>
                <a:ea typeface="Fraunces Extra Bold" pitchFamily="34" charset="-122"/>
                <a:cs typeface="Fraunces Extra Bold" pitchFamily="34" charset="-120"/>
              </a:rPr>
              <a:t> công nhựa</a:t>
            </a:r>
            <a:endParaRPr lang="en-US" sz="4850" dirty="0"/>
          </a:p>
        </p:txBody>
      </p:sp>
      <p:sp>
        <p:nvSpPr>
          <p:cNvPr id="5" name="Shape 1"/>
          <p:cNvSpPr/>
          <p:nvPr/>
        </p:nvSpPr>
        <p:spPr>
          <a:xfrm>
            <a:off x="6350437" y="2897386"/>
            <a:ext cx="555427" cy="555427"/>
          </a:xfrm>
          <a:prstGeom prst="roundRect">
            <a:avLst>
              <a:gd name="adj" fmla="val 40005"/>
            </a:avLst>
          </a:prstGeom>
          <a:solidFill>
            <a:srgbClr val="E8F3E8"/>
          </a:solidFill>
          <a:ln/>
        </p:spPr>
      </p:sp>
      <p:sp>
        <p:nvSpPr>
          <p:cNvPr id="6" name="Text 2"/>
          <p:cNvSpPr/>
          <p:nvPr/>
        </p:nvSpPr>
        <p:spPr>
          <a:xfrm>
            <a:off x="6535698" y="2989898"/>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1</a:t>
            </a:r>
            <a:endParaRPr lang="en-US" sz="2900" dirty="0"/>
          </a:p>
        </p:txBody>
      </p:sp>
      <p:sp>
        <p:nvSpPr>
          <p:cNvPr id="7" name="Text 3"/>
          <p:cNvSpPr/>
          <p:nvPr/>
        </p:nvSpPr>
        <p:spPr>
          <a:xfrm>
            <a:off x="7152680" y="2897386"/>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Bỏng</a:t>
            </a:r>
            <a:endParaRPr lang="en-US" sz="2400" dirty="0"/>
          </a:p>
        </p:txBody>
      </p:sp>
      <p:sp>
        <p:nvSpPr>
          <p:cNvPr id="8" name="Text 4"/>
          <p:cNvSpPr/>
          <p:nvPr/>
        </p:nvSpPr>
        <p:spPr>
          <a:xfrm>
            <a:off x="7152680" y="3431262"/>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Tiếp xúc với nhựa nóng chảy có thể gây bỏng nghiêm trọng.</a:t>
            </a:r>
            <a:endParaRPr lang="en-US" sz="1900" dirty="0"/>
          </a:p>
        </p:txBody>
      </p:sp>
      <p:sp>
        <p:nvSpPr>
          <p:cNvPr id="9" name="Shape 5"/>
          <p:cNvSpPr/>
          <p:nvPr/>
        </p:nvSpPr>
        <p:spPr>
          <a:xfrm>
            <a:off x="6350437" y="4732138"/>
            <a:ext cx="555427" cy="555427"/>
          </a:xfrm>
          <a:prstGeom prst="roundRect">
            <a:avLst>
              <a:gd name="adj" fmla="val 40005"/>
            </a:avLst>
          </a:prstGeom>
          <a:solidFill>
            <a:srgbClr val="E8F3E8"/>
          </a:solidFill>
          <a:ln/>
        </p:spPr>
      </p:sp>
      <p:sp>
        <p:nvSpPr>
          <p:cNvPr id="10" name="Text 6"/>
          <p:cNvSpPr/>
          <p:nvPr/>
        </p:nvSpPr>
        <p:spPr>
          <a:xfrm>
            <a:off x="6507123" y="4824650"/>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2</a:t>
            </a:r>
            <a:endParaRPr lang="en-US" sz="2900" dirty="0"/>
          </a:p>
        </p:txBody>
      </p:sp>
      <p:sp>
        <p:nvSpPr>
          <p:cNvPr id="11" name="Text 7"/>
          <p:cNvSpPr/>
          <p:nvPr/>
        </p:nvSpPr>
        <p:spPr>
          <a:xfrm>
            <a:off x="7152680" y="4732138"/>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Kẹt tay</a:t>
            </a:r>
            <a:endParaRPr lang="en-US" sz="2400" dirty="0"/>
          </a:p>
        </p:txBody>
      </p:sp>
      <p:sp>
        <p:nvSpPr>
          <p:cNvPr id="12" name="Text 8"/>
          <p:cNvSpPr/>
          <p:nvPr/>
        </p:nvSpPr>
        <p:spPr>
          <a:xfrm>
            <a:off x="7152680" y="5194933"/>
            <a:ext cx="6613684"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Nguy cơ bị kẹt tay vào các bộ phận chuyển động của máy.</a:t>
            </a:r>
            <a:endParaRPr lang="en-US" sz="1900" dirty="0"/>
          </a:p>
        </p:txBody>
      </p:sp>
      <p:sp>
        <p:nvSpPr>
          <p:cNvPr id="13" name="Shape 9"/>
          <p:cNvSpPr/>
          <p:nvPr/>
        </p:nvSpPr>
        <p:spPr>
          <a:xfrm>
            <a:off x="6350437" y="6321266"/>
            <a:ext cx="555427" cy="555427"/>
          </a:xfrm>
          <a:prstGeom prst="roundRect">
            <a:avLst>
              <a:gd name="adj" fmla="val 40005"/>
            </a:avLst>
          </a:prstGeom>
          <a:solidFill>
            <a:srgbClr val="E8F3E8"/>
          </a:solidFill>
          <a:ln/>
        </p:spPr>
      </p:sp>
      <p:sp>
        <p:nvSpPr>
          <p:cNvPr id="14" name="Text 10"/>
          <p:cNvSpPr/>
          <p:nvPr/>
        </p:nvSpPr>
        <p:spPr>
          <a:xfrm>
            <a:off x="6516291" y="6413777"/>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3</a:t>
            </a:r>
            <a:endParaRPr lang="en-US" sz="2900" dirty="0"/>
          </a:p>
        </p:txBody>
      </p:sp>
      <p:sp>
        <p:nvSpPr>
          <p:cNvPr id="15" name="Text 11"/>
          <p:cNvSpPr/>
          <p:nvPr/>
        </p:nvSpPr>
        <p:spPr>
          <a:xfrm>
            <a:off x="7152680" y="6321266"/>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Nổ máy</a:t>
            </a:r>
            <a:endParaRPr lang="en-US" sz="2400" dirty="0"/>
          </a:p>
        </p:txBody>
      </p:sp>
      <p:sp>
        <p:nvSpPr>
          <p:cNvPr id="16" name="Text 12"/>
          <p:cNvSpPr/>
          <p:nvPr/>
        </p:nvSpPr>
        <p:spPr>
          <a:xfrm>
            <a:off x="7152680" y="6784061"/>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Sự cố nổ máy do lỗi kỹ thuật hoặc quá tải.</a:t>
            </a:r>
            <a:endParaRPr lang="en-US" sz="1900" dirty="0"/>
          </a:p>
        </p:txBody>
      </p:sp>
      <p:pic>
        <p:nvPicPr>
          <p:cNvPr id="17" name="Picture 16">
            <a:extLst>
              <a:ext uri="{FF2B5EF4-FFF2-40B4-BE49-F238E27FC236}">
                <a16:creationId xmlns:a16="http://schemas.microsoft.com/office/drawing/2014/main" id="{21BD3691-FA01-8B4F-CA92-BFF1A46A15DF}"/>
              </a:ext>
            </a:extLst>
          </p:cNvPr>
          <p:cNvPicPr>
            <a:picLocks noChangeAspect="1"/>
          </p:cNvPicPr>
          <p:nvPr/>
        </p:nvPicPr>
        <p:blipFill>
          <a:blip r:embed="rId4"/>
          <a:stretch>
            <a:fillRect/>
          </a:stretch>
        </p:blipFill>
        <p:spPr>
          <a:xfrm>
            <a:off x="11656236" y="7365442"/>
            <a:ext cx="2781412" cy="86127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229100" y="1413153"/>
            <a:ext cx="6172200"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Gia công kim loại</a:t>
            </a:r>
            <a:endParaRPr lang="en-US" sz="4850" dirty="0"/>
          </a:p>
        </p:txBody>
      </p:sp>
      <p:pic>
        <p:nvPicPr>
          <p:cNvPr id="3" name="Image 0" descr="preencoded.png"/>
          <p:cNvPicPr>
            <a:picLocks noChangeAspect="1"/>
          </p:cNvPicPr>
          <p:nvPr/>
        </p:nvPicPr>
        <p:blipFill>
          <a:blip r:embed="rId3"/>
          <a:stretch>
            <a:fillRect/>
          </a:stretch>
        </p:blipFill>
        <p:spPr>
          <a:xfrm>
            <a:off x="864037" y="2678430"/>
            <a:ext cx="4053840" cy="2505432"/>
          </a:xfrm>
          <a:prstGeom prst="rect">
            <a:avLst/>
          </a:prstGeom>
        </p:spPr>
      </p:pic>
      <p:sp>
        <p:nvSpPr>
          <p:cNvPr id="4" name="Text 1"/>
          <p:cNvSpPr/>
          <p:nvPr/>
        </p:nvSpPr>
        <p:spPr>
          <a:xfrm>
            <a:off x="864037" y="5492472"/>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Máy CNC</a:t>
            </a:r>
            <a:endParaRPr lang="en-US" sz="2400" dirty="0"/>
          </a:p>
        </p:txBody>
      </p:sp>
      <p:sp>
        <p:nvSpPr>
          <p:cNvPr id="5" name="Text 2"/>
          <p:cNvSpPr/>
          <p:nvPr/>
        </p:nvSpPr>
        <p:spPr>
          <a:xfrm>
            <a:off x="864037" y="6026348"/>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Máy CNC giúp tự động hóa quá trình gia công kim loại chính xác.</a:t>
            </a:r>
            <a:endParaRPr lang="en-US" sz="1900" dirty="0"/>
          </a:p>
        </p:txBody>
      </p:sp>
      <p:pic>
        <p:nvPicPr>
          <p:cNvPr id="6" name="Image 1" descr="preencoded.png"/>
          <p:cNvPicPr>
            <a:picLocks noChangeAspect="1"/>
          </p:cNvPicPr>
          <p:nvPr/>
        </p:nvPicPr>
        <p:blipFill>
          <a:blip r:embed="rId4"/>
          <a:stretch>
            <a:fillRect/>
          </a:stretch>
        </p:blipFill>
        <p:spPr>
          <a:xfrm>
            <a:off x="5288161" y="2678430"/>
            <a:ext cx="4053959" cy="2505432"/>
          </a:xfrm>
          <a:prstGeom prst="rect">
            <a:avLst/>
          </a:prstGeom>
        </p:spPr>
      </p:pic>
      <p:sp>
        <p:nvSpPr>
          <p:cNvPr id="7" name="Text 3"/>
          <p:cNvSpPr/>
          <p:nvPr/>
        </p:nvSpPr>
        <p:spPr>
          <a:xfrm>
            <a:off x="5288161" y="5492472"/>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Máy tiện</a:t>
            </a:r>
            <a:endParaRPr lang="en-US" sz="2400" dirty="0"/>
          </a:p>
        </p:txBody>
      </p:sp>
      <p:sp>
        <p:nvSpPr>
          <p:cNvPr id="8" name="Text 4"/>
          <p:cNvSpPr/>
          <p:nvPr/>
        </p:nvSpPr>
        <p:spPr>
          <a:xfrm>
            <a:off x="5288161" y="6026348"/>
            <a:ext cx="4053959"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Máy tiện được sử dụng để tạo hình các chi tiết kim loại.</a:t>
            </a:r>
            <a:endParaRPr lang="en-US" sz="1900" dirty="0"/>
          </a:p>
        </p:txBody>
      </p:sp>
      <p:pic>
        <p:nvPicPr>
          <p:cNvPr id="9" name="Image 2" descr="preencoded.png"/>
          <p:cNvPicPr>
            <a:picLocks noChangeAspect="1"/>
          </p:cNvPicPr>
          <p:nvPr/>
        </p:nvPicPr>
        <p:blipFill>
          <a:blip r:embed="rId5"/>
          <a:stretch>
            <a:fillRect/>
          </a:stretch>
        </p:blipFill>
        <p:spPr>
          <a:xfrm>
            <a:off x="9712404" y="2678430"/>
            <a:ext cx="4053840" cy="2505432"/>
          </a:xfrm>
          <a:prstGeom prst="rect">
            <a:avLst/>
          </a:prstGeom>
        </p:spPr>
      </p:pic>
      <p:sp>
        <p:nvSpPr>
          <p:cNvPr id="10" name="Text 5"/>
          <p:cNvSpPr/>
          <p:nvPr/>
        </p:nvSpPr>
        <p:spPr>
          <a:xfrm>
            <a:off x="9712404" y="5492472"/>
            <a:ext cx="3095863"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Kiểm tra chất lượng</a:t>
            </a:r>
            <a:endParaRPr lang="en-US" sz="2400" dirty="0"/>
          </a:p>
        </p:txBody>
      </p:sp>
      <p:sp>
        <p:nvSpPr>
          <p:cNvPr id="11" name="Text 6"/>
          <p:cNvSpPr/>
          <p:nvPr/>
        </p:nvSpPr>
        <p:spPr>
          <a:xfrm>
            <a:off x="9712404" y="6026348"/>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Kiểm tra chất lượng liên tục trong suốt quy trình gia công.</a:t>
            </a:r>
            <a:endParaRPr lang="en-US" sz="1900" dirty="0"/>
          </a:p>
        </p:txBody>
      </p:sp>
      <p:pic>
        <p:nvPicPr>
          <p:cNvPr id="12" name="Picture 11">
            <a:extLst>
              <a:ext uri="{FF2B5EF4-FFF2-40B4-BE49-F238E27FC236}">
                <a16:creationId xmlns:a16="http://schemas.microsoft.com/office/drawing/2014/main" id="{573F8939-8DCA-934F-045E-BD41E52F0D37}"/>
              </a:ext>
            </a:extLst>
          </p:cNvPr>
          <p:cNvPicPr>
            <a:picLocks noChangeAspect="1"/>
          </p:cNvPicPr>
          <p:nvPr/>
        </p:nvPicPr>
        <p:blipFill>
          <a:blip r:embed="rId6"/>
          <a:stretch>
            <a:fillRect/>
          </a:stretch>
        </p:blipFill>
        <p:spPr>
          <a:xfrm>
            <a:off x="11656236" y="7365442"/>
            <a:ext cx="2781412" cy="8612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839045" y="965716"/>
            <a:ext cx="8952190"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An toàn khi gia công kim loại</a:t>
            </a:r>
            <a:endParaRPr lang="en-US" sz="4850" dirty="0"/>
          </a:p>
        </p:txBody>
      </p:sp>
      <p:sp>
        <p:nvSpPr>
          <p:cNvPr id="3" name="Text 1"/>
          <p:cNvSpPr/>
          <p:nvPr/>
        </p:nvSpPr>
        <p:spPr>
          <a:xfrm>
            <a:off x="864037" y="2354342"/>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B4540"/>
                </a:solidFill>
                <a:latin typeface="Fraunces Extra Bold" pitchFamily="34" charset="0"/>
                <a:ea typeface="Fraunces Extra Bold" pitchFamily="34" charset="-122"/>
                <a:cs typeface="Fraunces Extra Bold" pitchFamily="34" charset="-120"/>
              </a:rPr>
              <a:t>Đào tạo</a:t>
            </a:r>
            <a:endParaRPr lang="en-US" sz="2400" dirty="0"/>
          </a:p>
        </p:txBody>
      </p:sp>
      <p:sp>
        <p:nvSpPr>
          <p:cNvPr id="4" name="Text 2"/>
          <p:cNvSpPr/>
          <p:nvPr/>
        </p:nvSpPr>
        <p:spPr>
          <a:xfrm>
            <a:off x="864037" y="2986921"/>
            <a:ext cx="3898821"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Đào tạo kỹ lưỡng về quy trình vận hành máy móc an toàn.</a:t>
            </a:r>
            <a:endParaRPr lang="en-US" sz="1900" dirty="0"/>
          </a:p>
        </p:txBody>
      </p:sp>
      <p:sp>
        <p:nvSpPr>
          <p:cNvPr id="5" name="Text 3"/>
          <p:cNvSpPr/>
          <p:nvPr/>
        </p:nvSpPr>
        <p:spPr>
          <a:xfrm>
            <a:off x="5372695" y="2354342"/>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B4540"/>
                </a:solidFill>
                <a:latin typeface="Fraunces Extra Bold" pitchFamily="34" charset="0"/>
                <a:ea typeface="Fraunces Extra Bold" pitchFamily="34" charset="-122"/>
                <a:cs typeface="Fraunces Extra Bold" pitchFamily="34" charset="-120"/>
              </a:rPr>
              <a:t>Bảo hộ</a:t>
            </a:r>
            <a:endParaRPr lang="en-US" sz="2400" dirty="0"/>
          </a:p>
        </p:txBody>
      </p:sp>
      <p:sp>
        <p:nvSpPr>
          <p:cNvPr id="6" name="Text 4"/>
          <p:cNvSpPr/>
          <p:nvPr/>
        </p:nvSpPr>
        <p:spPr>
          <a:xfrm>
            <a:off x="5372695" y="2986921"/>
            <a:ext cx="3898821"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Sử dụng đầy đủ thiết bị bảo hộ cá nhân khi làm việc.</a:t>
            </a:r>
            <a:endParaRPr lang="en-US" sz="1900" dirty="0"/>
          </a:p>
        </p:txBody>
      </p:sp>
      <p:sp>
        <p:nvSpPr>
          <p:cNvPr id="7" name="Text 5"/>
          <p:cNvSpPr/>
          <p:nvPr/>
        </p:nvSpPr>
        <p:spPr>
          <a:xfrm>
            <a:off x="9881354" y="2354342"/>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B4540"/>
                </a:solidFill>
                <a:latin typeface="Fraunces Extra Bold" pitchFamily="34" charset="0"/>
                <a:ea typeface="Fraunces Extra Bold" pitchFamily="34" charset="-122"/>
                <a:cs typeface="Fraunces Extra Bold" pitchFamily="34" charset="-120"/>
              </a:rPr>
              <a:t>Bảo trì</a:t>
            </a:r>
            <a:endParaRPr lang="en-US" sz="2400" dirty="0"/>
          </a:p>
        </p:txBody>
      </p:sp>
      <p:sp>
        <p:nvSpPr>
          <p:cNvPr id="8" name="Text 6"/>
          <p:cNvSpPr/>
          <p:nvPr/>
        </p:nvSpPr>
        <p:spPr>
          <a:xfrm>
            <a:off x="9881354" y="2986921"/>
            <a:ext cx="3898821"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Bảo trì máy móc định kỳ để đảm bảo hoạt động ổn định.</a:t>
            </a:r>
            <a:endParaRPr lang="en-US" sz="1900" dirty="0"/>
          </a:p>
        </p:txBody>
      </p:sp>
      <p:pic>
        <p:nvPicPr>
          <p:cNvPr id="9" name="Image 0" descr="preencoded.png"/>
          <p:cNvPicPr>
            <a:picLocks noChangeAspect="1"/>
          </p:cNvPicPr>
          <p:nvPr/>
        </p:nvPicPr>
        <p:blipFill>
          <a:blip r:embed="rId3"/>
          <a:stretch>
            <a:fillRect/>
          </a:stretch>
        </p:blipFill>
        <p:spPr>
          <a:xfrm>
            <a:off x="4671060" y="4276844"/>
            <a:ext cx="5288280" cy="2987040"/>
          </a:xfrm>
          <a:prstGeom prst="rect">
            <a:avLst/>
          </a:prstGeom>
        </p:spPr>
      </p:pic>
      <p:pic>
        <p:nvPicPr>
          <p:cNvPr id="10" name="Picture 9">
            <a:extLst>
              <a:ext uri="{FF2B5EF4-FFF2-40B4-BE49-F238E27FC236}">
                <a16:creationId xmlns:a16="http://schemas.microsoft.com/office/drawing/2014/main" id="{6DFF10C9-835B-3605-852A-FE999F38C5E1}"/>
              </a:ext>
            </a:extLst>
          </p:cNvPr>
          <p:cNvPicPr>
            <a:picLocks noChangeAspect="1"/>
          </p:cNvPicPr>
          <p:nvPr/>
        </p:nvPicPr>
        <p:blipFill>
          <a:blip r:embed="rId4"/>
          <a:stretch>
            <a:fillRect/>
          </a:stretch>
        </p:blipFill>
        <p:spPr>
          <a:xfrm>
            <a:off x="11656236" y="7365442"/>
            <a:ext cx="2781412" cy="86127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703400" y="2503348"/>
            <a:ext cx="4883468" cy="3267789"/>
          </a:xfrm>
          <a:prstGeom prst="rect">
            <a:avLst/>
          </a:prstGeom>
        </p:spPr>
      </p:pic>
      <p:sp>
        <p:nvSpPr>
          <p:cNvPr id="4" name="Text 0"/>
          <p:cNvSpPr/>
          <p:nvPr/>
        </p:nvSpPr>
        <p:spPr>
          <a:xfrm>
            <a:off x="6330077" y="664488"/>
            <a:ext cx="6033373" cy="753308"/>
          </a:xfrm>
          <a:prstGeom prst="rect">
            <a:avLst/>
          </a:prstGeom>
          <a:noFill/>
          <a:ln/>
        </p:spPr>
        <p:txBody>
          <a:bodyPr wrap="none" lIns="0" tIns="0" rIns="0" bIns="0" rtlCol="0" anchor="t"/>
          <a:lstStyle/>
          <a:p>
            <a:pPr marL="0" indent="0">
              <a:lnSpc>
                <a:spcPts val="5900"/>
              </a:lnSpc>
              <a:buNone/>
            </a:pPr>
            <a:r>
              <a:rPr lang="en-US" sz="4700" b="1" dirty="0">
                <a:solidFill>
                  <a:srgbClr val="3B4540"/>
                </a:solidFill>
                <a:latin typeface="Fraunces Extra Bold" pitchFamily="34" charset="0"/>
                <a:ea typeface="Fraunces Extra Bold" pitchFamily="34" charset="-122"/>
                <a:cs typeface="Fraunces Extra Bold" pitchFamily="34" charset="-120"/>
              </a:rPr>
              <a:t>Lắp ráp các bộ phận</a:t>
            </a:r>
            <a:endParaRPr lang="en-US" sz="4700" dirty="0"/>
          </a:p>
        </p:txBody>
      </p:sp>
      <p:pic>
        <p:nvPicPr>
          <p:cNvPr id="5" name="Image 2" descr="preencoded.png"/>
          <p:cNvPicPr>
            <a:picLocks noChangeAspect="1"/>
          </p:cNvPicPr>
          <p:nvPr/>
        </p:nvPicPr>
        <p:blipFill>
          <a:blip r:embed="rId4"/>
          <a:stretch>
            <a:fillRect/>
          </a:stretch>
        </p:blipFill>
        <p:spPr>
          <a:xfrm>
            <a:off x="6330077" y="1779389"/>
            <a:ext cx="1205389" cy="1928574"/>
          </a:xfrm>
          <a:prstGeom prst="rect">
            <a:avLst/>
          </a:prstGeom>
        </p:spPr>
      </p:pic>
      <p:sp>
        <p:nvSpPr>
          <p:cNvPr id="6" name="Text 1"/>
          <p:cNvSpPr/>
          <p:nvPr/>
        </p:nvSpPr>
        <p:spPr>
          <a:xfrm>
            <a:off x="7897058" y="2020372"/>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Chuẩn bị</a:t>
            </a:r>
            <a:endParaRPr lang="en-US" sz="2350" dirty="0"/>
          </a:p>
        </p:txBody>
      </p:sp>
      <p:sp>
        <p:nvSpPr>
          <p:cNvPr id="7" name="Text 2"/>
          <p:cNvSpPr/>
          <p:nvPr/>
        </p:nvSpPr>
        <p:spPr>
          <a:xfrm>
            <a:off x="7897058" y="2541508"/>
            <a:ext cx="5889665" cy="385763"/>
          </a:xfrm>
          <a:prstGeom prst="rect">
            <a:avLst/>
          </a:prstGeom>
          <a:noFill/>
          <a:ln/>
        </p:spPr>
        <p:txBody>
          <a:bodyPr wrap="none" lIns="0" tIns="0" rIns="0" bIns="0" rtlCol="0" anchor="t"/>
          <a:lstStyle/>
          <a:p>
            <a:pPr marL="0" indent="0" algn="l">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Chuẩn bị các bộ phận đã được gia công.</a:t>
            </a:r>
            <a:endParaRPr lang="en-US" sz="1850" dirty="0"/>
          </a:p>
        </p:txBody>
      </p:sp>
      <p:pic>
        <p:nvPicPr>
          <p:cNvPr id="8" name="Image 3" descr="preencoded.png"/>
          <p:cNvPicPr>
            <a:picLocks noChangeAspect="1"/>
          </p:cNvPicPr>
          <p:nvPr/>
        </p:nvPicPr>
        <p:blipFill>
          <a:blip r:embed="rId5"/>
          <a:stretch>
            <a:fillRect/>
          </a:stretch>
        </p:blipFill>
        <p:spPr>
          <a:xfrm>
            <a:off x="6330077" y="3707963"/>
            <a:ext cx="1205389" cy="1928574"/>
          </a:xfrm>
          <a:prstGeom prst="rect">
            <a:avLst/>
          </a:prstGeom>
        </p:spPr>
      </p:pic>
      <p:sp>
        <p:nvSpPr>
          <p:cNvPr id="9" name="Text 3"/>
          <p:cNvSpPr/>
          <p:nvPr/>
        </p:nvSpPr>
        <p:spPr>
          <a:xfrm>
            <a:off x="7897058" y="3948946"/>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Lắp ráp</a:t>
            </a:r>
            <a:endParaRPr lang="en-US" sz="2350" dirty="0"/>
          </a:p>
        </p:txBody>
      </p:sp>
      <p:sp>
        <p:nvSpPr>
          <p:cNvPr id="10" name="Text 4"/>
          <p:cNvSpPr/>
          <p:nvPr/>
        </p:nvSpPr>
        <p:spPr>
          <a:xfrm>
            <a:off x="7897058" y="4470082"/>
            <a:ext cx="5889665" cy="385763"/>
          </a:xfrm>
          <a:prstGeom prst="rect">
            <a:avLst/>
          </a:prstGeom>
          <a:noFill/>
          <a:ln/>
        </p:spPr>
        <p:txBody>
          <a:bodyPr wrap="none" lIns="0" tIns="0" rIns="0" bIns="0" rtlCol="0" anchor="t"/>
          <a:lstStyle/>
          <a:p>
            <a:pPr marL="0" indent="0" algn="l">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Ghép nối các bộ phận theo quy trình.</a:t>
            </a:r>
            <a:endParaRPr lang="en-US" sz="1850" dirty="0"/>
          </a:p>
        </p:txBody>
      </p:sp>
      <p:pic>
        <p:nvPicPr>
          <p:cNvPr id="11" name="Image 4" descr="preencoded.png"/>
          <p:cNvPicPr>
            <a:picLocks noChangeAspect="1"/>
          </p:cNvPicPr>
          <p:nvPr/>
        </p:nvPicPr>
        <p:blipFill>
          <a:blip r:embed="rId6"/>
          <a:stretch>
            <a:fillRect/>
          </a:stretch>
        </p:blipFill>
        <p:spPr>
          <a:xfrm>
            <a:off x="6330077" y="5636538"/>
            <a:ext cx="1205389" cy="1928574"/>
          </a:xfrm>
          <a:prstGeom prst="rect">
            <a:avLst/>
          </a:prstGeom>
        </p:spPr>
      </p:pic>
      <p:sp>
        <p:nvSpPr>
          <p:cNvPr id="12" name="Text 5"/>
          <p:cNvSpPr/>
          <p:nvPr/>
        </p:nvSpPr>
        <p:spPr>
          <a:xfrm>
            <a:off x="7897058" y="5877520"/>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405449"/>
                </a:solidFill>
                <a:latin typeface="Fraunces Extra Bold" pitchFamily="34" charset="0"/>
                <a:ea typeface="Fraunces Extra Bold" pitchFamily="34" charset="-122"/>
                <a:cs typeface="Fraunces Extra Bold" pitchFamily="34" charset="-120"/>
              </a:rPr>
              <a:t>Kiểm tra</a:t>
            </a:r>
            <a:endParaRPr lang="en-US" sz="2350" dirty="0"/>
          </a:p>
        </p:txBody>
      </p:sp>
      <p:sp>
        <p:nvSpPr>
          <p:cNvPr id="13" name="Text 6"/>
          <p:cNvSpPr/>
          <p:nvPr/>
        </p:nvSpPr>
        <p:spPr>
          <a:xfrm>
            <a:off x="7897058" y="6398657"/>
            <a:ext cx="5889665" cy="385763"/>
          </a:xfrm>
          <a:prstGeom prst="rect">
            <a:avLst/>
          </a:prstGeom>
          <a:noFill/>
          <a:ln/>
        </p:spPr>
        <p:txBody>
          <a:bodyPr wrap="none" lIns="0" tIns="0" rIns="0" bIns="0" rtlCol="0" anchor="t"/>
          <a:lstStyle/>
          <a:p>
            <a:pPr marL="0" indent="0" algn="l">
              <a:lnSpc>
                <a:spcPts val="3000"/>
              </a:lnSpc>
              <a:buNone/>
            </a:pPr>
            <a:r>
              <a:rPr lang="en-US" sz="1850" dirty="0">
                <a:solidFill>
                  <a:srgbClr val="405449"/>
                </a:solidFill>
                <a:latin typeface="Posterama" panose="020B0504020200020000" pitchFamily="34" charset="0"/>
                <a:ea typeface="Nobile" pitchFamily="34" charset="-122"/>
                <a:cs typeface="Posterama" panose="020B0504020200020000" pitchFamily="34" charset="0"/>
              </a:rPr>
              <a:t>Kiểm tra chất lượng sản phẩm sau khi lắp ráp.</a:t>
            </a:r>
            <a:endParaRPr lang="en-US" sz="1850" dirty="0"/>
          </a:p>
        </p:txBody>
      </p:sp>
      <p:pic>
        <p:nvPicPr>
          <p:cNvPr id="14" name="Picture 13">
            <a:extLst>
              <a:ext uri="{FF2B5EF4-FFF2-40B4-BE49-F238E27FC236}">
                <a16:creationId xmlns:a16="http://schemas.microsoft.com/office/drawing/2014/main" id="{2DCAE4C6-9F54-D007-9138-DAD874BDFF0E}"/>
              </a:ext>
            </a:extLst>
          </p:cNvPr>
          <p:cNvPicPr>
            <a:picLocks noChangeAspect="1"/>
          </p:cNvPicPr>
          <p:nvPr/>
        </p:nvPicPr>
        <p:blipFill>
          <a:blip r:embed="rId7"/>
          <a:stretch>
            <a:fillRect/>
          </a:stretch>
        </p:blipFill>
        <p:spPr>
          <a:xfrm>
            <a:off x="11656236" y="7365442"/>
            <a:ext cx="2781412" cy="86127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71224" y="1642824"/>
            <a:ext cx="4943951" cy="4943951"/>
          </a:xfrm>
          <a:prstGeom prst="rect">
            <a:avLst/>
          </a:prstGeom>
        </p:spPr>
      </p:pic>
      <p:sp>
        <p:nvSpPr>
          <p:cNvPr id="4" name="Text 0"/>
          <p:cNvSpPr/>
          <p:nvPr/>
        </p:nvSpPr>
        <p:spPr>
          <a:xfrm>
            <a:off x="6245900" y="598527"/>
            <a:ext cx="5425083" cy="678180"/>
          </a:xfrm>
          <a:prstGeom prst="rect">
            <a:avLst/>
          </a:prstGeom>
          <a:noFill/>
          <a:ln/>
        </p:spPr>
        <p:txBody>
          <a:bodyPr wrap="none" lIns="0" tIns="0" rIns="0" bIns="0" rtlCol="0" anchor="t"/>
          <a:lstStyle/>
          <a:p>
            <a:pPr marL="0" indent="0">
              <a:lnSpc>
                <a:spcPts val="5300"/>
              </a:lnSpc>
              <a:buNone/>
            </a:pPr>
            <a:r>
              <a:rPr lang="en-US" sz="4250" b="1" dirty="0">
                <a:solidFill>
                  <a:srgbClr val="3B4540"/>
                </a:solidFill>
                <a:latin typeface="Fraunces Extra Bold" pitchFamily="34" charset="0"/>
                <a:ea typeface="Fraunces Extra Bold" pitchFamily="34" charset="-122"/>
                <a:cs typeface="Fraunces Extra Bold" pitchFamily="34" charset="-120"/>
              </a:rPr>
              <a:t>In ấn và trang trí</a:t>
            </a:r>
            <a:endParaRPr lang="en-US" sz="4250" dirty="0"/>
          </a:p>
        </p:txBody>
      </p:sp>
      <p:pic>
        <p:nvPicPr>
          <p:cNvPr id="5" name="Image 2" descr="preencoded.png"/>
          <p:cNvPicPr>
            <a:picLocks noChangeAspect="1"/>
          </p:cNvPicPr>
          <p:nvPr/>
        </p:nvPicPr>
        <p:blipFill>
          <a:blip r:embed="rId4"/>
          <a:stretch>
            <a:fillRect/>
          </a:stretch>
        </p:blipFill>
        <p:spPr>
          <a:xfrm>
            <a:off x="6245900" y="1602105"/>
            <a:ext cx="542449" cy="542449"/>
          </a:xfrm>
          <a:prstGeom prst="rect">
            <a:avLst/>
          </a:prstGeom>
        </p:spPr>
      </p:pic>
      <p:sp>
        <p:nvSpPr>
          <p:cNvPr id="6" name="Text 1"/>
          <p:cNvSpPr/>
          <p:nvPr/>
        </p:nvSpPr>
        <p:spPr>
          <a:xfrm>
            <a:off x="6245900" y="2361486"/>
            <a:ext cx="2712482" cy="338971"/>
          </a:xfrm>
          <a:prstGeom prst="rect">
            <a:avLst/>
          </a:prstGeom>
          <a:noFill/>
          <a:ln/>
        </p:spPr>
        <p:txBody>
          <a:bodyPr wrap="none" lIns="0" tIns="0" rIns="0" bIns="0" rtlCol="0" anchor="t"/>
          <a:lstStyle/>
          <a:p>
            <a:pPr marL="0" indent="0" algn="l">
              <a:lnSpc>
                <a:spcPts val="2650"/>
              </a:lnSpc>
              <a:buNone/>
            </a:pPr>
            <a:r>
              <a:rPr lang="en-US" sz="2100" b="1" dirty="0">
                <a:solidFill>
                  <a:srgbClr val="405449"/>
                </a:solidFill>
                <a:latin typeface="Fraunces Extra Bold" pitchFamily="34" charset="0"/>
                <a:ea typeface="Fraunces Extra Bold" pitchFamily="34" charset="-122"/>
                <a:cs typeface="Fraunces Extra Bold" pitchFamily="34" charset="-120"/>
              </a:rPr>
              <a:t>In offset</a:t>
            </a:r>
            <a:endParaRPr lang="en-US" sz="2100" dirty="0"/>
          </a:p>
        </p:txBody>
      </p:sp>
      <p:sp>
        <p:nvSpPr>
          <p:cNvPr id="7" name="Text 2"/>
          <p:cNvSpPr/>
          <p:nvPr/>
        </p:nvSpPr>
        <p:spPr>
          <a:xfrm>
            <a:off x="6245900" y="2830592"/>
            <a:ext cx="7625001" cy="347186"/>
          </a:xfrm>
          <a:prstGeom prst="rect">
            <a:avLst/>
          </a:prstGeom>
          <a:noFill/>
          <a:ln/>
        </p:spPr>
        <p:txBody>
          <a:bodyPr wrap="none" lIns="0" tIns="0" rIns="0" bIns="0" rtlCol="0" anchor="t"/>
          <a:lstStyle/>
          <a:p>
            <a:pPr marL="0" indent="0" algn="l">
              <a:lnSpc>
                <a:spcPts val="2700"/>
              </a:lnSpc>
              <a:buNone/>
            </a:pPr>
            <a:r>
              <a:rPr lang="en-US" sz="1700" dirty="0">
                <a:solidFill>
                  <a:srgbClr val="405449"/>
                </a:solidFill>
                <a:latin typeface="Posterama" panose="020B0504020200020000" pitchFamily="34" charset="0"/>
                <a:ea typeface="Nobile" pitchFamily="34" charset="-122"/>
                <a:cs typeface="Posterama" panose="020B0504020200020000" pitchFamily="34" charset="0"/>
              </a:rPr>
              <a:t>Công nghệ in offset cho hình ảnh sắc nét và đồng đều.</a:t>
            </a:r>
            <a:endParaRPr lang="en-US" sz="1700" dirty="0"/>
          </a:p>
        </p:txBody>
      </p:sp>
      <p:pic>
        <p:nvPicPr>
          <p:cNvPr id="8" name="Image 3" descr="preencoded.png"/>
          <p:cNvPicPr>
            <a:picLocks noChangeAspect="1"/>
          </p:cNvPicPr>
          <p:nvPr/>
        </p:nvPicPr>
        <p:blipFill>
          <a:blip r:embed="rId5"/>
          <a:stretch>
            <a:fillRect/>
          </a:stretch>
        </p:blipFill>
        <p:spPr>
          <a:xfrm>
            <a:off x="6245900" y="3828693"/>
            <a:ext cx="542449" cy="542449"/>
          </a:xfrm>
          <a:prstGeom prst="rect">
            <a:avLst/>
          </a:prstGeom>
        </p:spPr>
      </p:pic>
      <p:sp>
        <p:nvSpPr>
          <p:cNvPr id="9" name="Text 3"/>
          <p:cNvSpPr/>
          <p:nvPr/>
        </p:nvSpPr>
        <p:spPr>
          <a:xfrm>
            <a:off x="6245900" y="4588073"/>
            <a:ext cx="2712482" cy="338971"/>
          </a:xfrm>
          <a:prstGeom prst="rect">
            <a:avLst/>
          </a:prstGeom>
          <a:noFill/>
          <a:ln/>
        </p:spPr>
        <p:txBody>
          <a:bodyPr wrap="none" lIns="0" tIns="0" rIns="0" bIns="0" rtlCol="0" anchor="t"/>
          <a:lstStyle/>
          <a:p>
            <a:pPr marL="0" indent="0" algn="l">
              <a:lnSpc>
                <a:spcPts val="2650"/>
              </a:lnSpc>
              <a:buNone/>
            </a:pPr>
            <a:r>
              <a:rPr lang="en-US" sz="2100" b="1" dirty="0">
                <a:solidFill>
                  <a:srgbClr val="405449"/>
                </a:solidFill>
                <a:latin typeface="Fraunces Extra Bold" pitchFamily="34" charset="0"/>
                <a:ea typeface="Fraunces Extra Bold" pitchFamily="34" charset="-122"/>
                <a:cs typeface="Fraunces Extra Bold" pitchFamily="34" charset="-120"/>
              </a:rPr>
              <a:t>In lụa</a:t>
            </a:r>
            <a:endParaRPr lang="en-US" sz="2100" dirty="0"/>
          </a:p>
        </p:txBody>
      </p:sp>
      <p:sp>
        <p:nvSpPr>
          <p:cNvPr id="10" name="Text 4"/>
          <p:cNvSpPr/>
          <p:nvPr/>
        </p:nvSpPr>
        <p:spPr>
          <a:xfrm>
            <a:off x="6245900" y="5057180"/>
            <a:ext cx="7625001" cy="347186"/>
          </a:xfrm>
          <a:prstGeom prst="rect">
            <a:avLst/>
          </a:prstGeom>
          <a:noFill/>
          <a:ln/>
        </p:spPr>
        <p:txBody>
          <a:bodyPr wrap="none" lIns="0" tIns="0" rIns="0" bIns="0" rtlCol="0" anchor="t"/>
          <a:lstStyle/>
          <a:p>
            <a:pPr marL="0" indent="0" algn="l">
              <a:lnSpc>
                <a:spcPts val="2700"/>
              </a:lnSpc>
              <a:buNone/>
            </a:pPr>
            <a:r>
              <a:rPr lang="en-US" sz="1700" dirty="0">
                <a:solidFill>
                  <a:srgbClr val="405449"/>
                </a:solidFill>
                <a:latin typeface="Posterama" panose="020B0504020200020000" pitchFamily="34" charset="0"/>
                <a:ea typeface="Nobile" pitchFamily="34" charset="-122"/>
                <a:cs typeface="Posterama" panose="020B0504020200020000" pitchFamily="34" charset="0"/>
              </a:rPr>
              <a:t>In lụa phù hợp với các sản phẩm có chất liệu đặc biệt.</a:t>
            </a:r>
            <a:endParaRPr lang="en-US" sz="1700" dirty="0"/>
          </a:p>
        </p:txBody>
      </p:sp>
      <p:pic>
        <p:nvPicPr>
          <p:cNvPr id="11" name="Image 4" descr="preencoded.png"/>
          <p:cNvPicPr>
            <a:picLocks noChangeAspect="1"/>
          </p:cNvPicPr>
          <p:nvPr/>
        </p:nvPicPr>
        <p:blipFill>
          <a:blip r:embed="rId6"/>
          <a:stretch>
            <a:fillRect/>
          </a:stretch>
        </p:blipFill>
        <p:spPr>
          <a:xfrm>
            <a:off x="6245900" y="6055281"/>
            <a:ext cx="542449" cy="542449"/>
          </a:xfrm>
          <a:prstGeom prst="rect">
            <a:avLst/>
          </a:prstGeom>
        </p:spPr>
      </p:pic>
      <p:sp>
        <p:nvSpPr>
          <p:cNvPr id="12" name="Text 5"/>
          <p:cNvSpPr/>
          <p:nvPr/>
        </p:nvSpPr>
        <p:spPr>
          <a:xfrm>
            <a:off x="6245900" y="6814661"/>
            <a:ext cx="2712482" cy="338971"/>
          </a:xfrm>
          <a:prstGeom prst="rect">
            <a:avLst/>
          </a:prstGeom>
          <a:noFill/>
          <a:ln/>
        </p:spPr>
        <p:txBody>
          <a:bodyPr wrap="none" lIns="0" tIns="0" rIns="0" bIns="0" rtlCol="0" anchor="t"/>
          <a:lstStyle/>
          <a:p>
            <a:pPr marL="0" indent="0" algn="l">
              <a:lnSpc>
                <a:spcPts val="2650"/>
              </a:lnSpc>
              <a:buNone/>
            </a:pPr>
            <a:r>
              <a:rPr lang="en-US" sz="2100" b="1" dirty="0">
                <a:solidFill>
                  <a:srgbClr val="405449"/>
                </a:solidFill>
                <a:latin typeface="Fraunces Extra Bold" pitchFamily="34" charset="0"/>
                <a:ea typeface="Fraunces Extra Bold" pitchFamily="34" charset="-122"/>
                <a:cs typeface="Fraunces Extra Bold" pitchFamily="34" charset="-120"/>
              </a:rPr>
              <a:t>In laser</a:t>
            </a:r>
            <a:endParaRPr lang="en-US" sz="2100" dirty="0"/>
          </a:p>
        </p:txBody>
      </p:sp>
      <p:sp>
        <p:nvSpPr>
          <p:cNvPr id="13" name="Text 6"/>
          <p:cNvSpPr/>
          <p:nvPr/>
        </p:nvSpPr>
        <p:spPr>
          <a:xfrm>
            <a:off x="6245900" y="7283768"/>
            <a:ext cx="7625001" cy="347186"/>
          </a:xfrm>
          <a:prstGeom prst="rect">
            <a:avLst/>
          </a:prstGeom>
          <a:noFill/>
          <a:ln/>
        </p:spPr>
        <p:txBody>
          <a:bodyPr wrap="none" lIns="0" tIns="0" rIns="0" bIns="0" rtlCol="0" anchor="t"/>
          <a:lstStyle/>
          <a:p>
            <a:pPr marL="0" indent="0" algn="l">
              <a:lnSpc>
                <a:spcPts val="2700"/>
              </a:lnSpc>
              <a:buNone/>
            </a:pPr>
            <a:r>
              <a:rPr lang="en-US" sz="1700" dirty="0">
                <a:solidFill>
                  <a:srgbClr val="405449"/>
                </a:solidFill>
                <a:latin typeface="Posterama" panose="020B0504020200020000" pitchFamily="34" charset="0"/>
                <a:ea typeface="Nobile" pitchFamily="34" charset="-122"/>
                <a:cs typeface="Posterama" panose="020B0504020200020000" pitchFamily="34" charset="0"/>
              </a:rPr>
              <a:t>Công nghệ in laser tạo chi tiết trang trí tinh xảo.</a:t>
            </a:r>
            <a:endParaRPr lang="en-US" sz="1700" dirty="0"/>
          </a:p>
        </p:txBody>
      </p:sp>
      <p:pic>
        <p:nvPicPr>
          <p:cNvPr id="14" name="Picture 13">
            <a:extLst>
              <a:ext uri="{FF2B5EF4-FFF2-40B4-BE49-F238E27FC236}">
                <a16:creationId xmlns:a16="http://schemas.microsoft.com/office/drawing/2014/main" id="{C063266B-0A33-876E-D4AF-7E5BF57EBA97}"/>
              </a:ext>
            </a:extLst>
          </p:cNvPr>
          <p:cNvPicPr>
            <a:picLocks noChangeAspect="1"/>
          </p:cNvPicPr>
          <p:nvPr/>
        </p:nvPicPr>
        <p:blipFill>
          <a:blip r:embed="rId7"/>
          <a:stretch>
            <a:fillRect/>
          </a:stretch>
        </p:blipFill>
        <p:spPr>
          <a:xfrm>
            <a:off x="11656236" y="7365442"/>
            <a:ext cx="2781412" cy="8612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50437" y="1523047"/>
            <a:ext cx="6172200" cy="771525"/>
          </a:xfrm>
          <a:prstGeom prst="rect">
            <a:avLst/>
          </a:prstGeom>
          <a:noFill/>
          <a:ln/>
        </p:spPr>
        <p:txBody>
          <a:bodyPr wrap="none" lIns="0" tIns="0" rIns="0" bIns="0" rtlCol="0" anchor="t"/>
          <a:lstStyle/>
          <a:p>
            <a:pPr marL="0" indent="0">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Đóng gói sản phẩm</a:t>
            </a:r>
            <a:endParaRPr lang="en-US" sz="4850" dirty="0"/>
          </a:p>
        </p:txBody>
      </p:sp>
      <p:sp>
        <p:nvSpPr>
          <p:cNvPr id="4" name="Shape 1"/>
          <p:cNvSpPr/>
          <p:nvPr/>
        </p:nvSpPr>
        <p:spPr>
          <a:xfrm>
            <a:off x="6350437" y="2664857"/>
            <a:ext cx="7415927" cy="4041696"/>
          </a:xfrm>
          <a:prstGeom prst="roundRect">
            <a:avLst>
              <a:gd name="adj" fmla="val 5498"/>
            </a:avLst>
          </a:prstGeom>
          <a:noFill/>
          <a:ln w="15240">
            <a:solidFill>
              <a:srgbClr val="000000">
                <a:alpha val="8000"/>
              </a:srgbClr>
            </a:solidFill>
            <a:prstDash val="solid"/>
          </a:ln>
        </p:spPr>
      </p:sp>
      <p:sp>
        <p:nvSpPr>
          <p:cNvPr id="5" name="Shape 2"/>
          <p:cNvSpPr/>
          <p:nvPr/>
        </p:nvSpPr>
        <p:spPr>
          <a:xfrm>
            <a:off x="6365677" y="2680097"/>
            <a:ext cx="7385447" cy="706517"/>
          </a:xfrm>
          <a:prstGeom prst="rect">
            <a:avLst/>
          </a:prstGeom>
          <a:solidFill>
            <a:srgbClr val="FFFFFF">
              <a:alpha val="4000"/>
            </a:srgbClr>
          </a:solidFill>
          <a:ln/>
        </p:spPr>
      </p:sp>
      <p:sp>
        <p:nvSpPr>
          <p:cNvPr id="6" name="Text 3"/>
          <p:cNvSpPr/>
          <p:nvPr/>
        </p:nvSpPr>
        <p:spPr>
          <a:xfrm>
            <a:off x="6612493" y="2835831"/>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Bước</a:t>
            </a:r>
            <a:endParaRPr lang="en-US" sz="1900" dirty="0"/>
          </a:p>
        </p:txBody>
      </p:sp>
      <p:sp>
        <p:nvSpPr>
          <p:cNvPr id="7" name="Text 4"/>
          <p:cNvSpPr/>
          <p:nvPr/>
        </p:nvSpPr>
        <p:spPr>
          <a:xfrm>
            <a:off x="10309027" y="2835831"/>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Mô tả</a:t>
            </a:r>
            <a:endParaRPr lang="en-US" sz="1900" dirty="0"/>
          </a:p>
        </p:txBody>
      </p:sp>
      <p:sp>
        <p:nvSpPr>
          <p:cNvPr id="8" name="Shape 5"/>
          <p:cNvSpPr/>
          <p:nvPr/>
        </p:nvSpPr>
        <p:spPr>
          <a:xfrm>
            <a:off x="6365677" y="3386614"/>
            <a:ext cx="7385447" cy="1101566"/>
          </a:xfrm>
          <a:prstGeom prst="rect">
            <a:avLst/>
          </a:prstGeom>
          <a:solidFill>
            <a:srgbClr val="000000">
              <a:alpha val="4000"/>
            </a:srgbClr>
          </a:solidFill>
          <a:ln/>
        </p:spPr>
      </p:sp>
      <p:sp>
        <p:nvSpPr>
          <p:cNvPr id="9" name="Text 6"/>
          <p:cNvSpPr/>
          <p:nvPr/>
        </p:nvSpPr>
        <p:spPr>
          <a:xfrm>
            <a:off x="6612493" y="3542348"/>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Sắp xếp</a:t>
            </a:r>
            <a:endParaRPr lang="en-US" sz="1900" dirty="0"/>
          </a:p>
        </p:txBody>
      </p:sp>
      <p:sp>
        <p:nvSpPr>
          <p:cNvPr id="10" name="Text 7"/>
          <p:cNvSpPr/>
          <p:nvPr/>
        </p:nvSpPr>
        <p:spPr>
          <a:xfrm>
            <a:off x="10309027" y="3542348"/>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Sắp xếp sản phẩm vào bao bì</a:t>
            </a:r>
            <a:endParaRPr lang="en-US" sz="1900" dirty="0"/>
          </a:p>
        </p:txBody>
      </p:sp>
      <p:sp>
        <p:nvSpPr>
          <p:cNvPr id="11" name="Shape 8"/>
          <p:cNvSpPr/>
          <p:nvPr/>
        </p:nvSpPr>
        <p:spPr>
          <a:xfrm>
            <a:off x="6365677" y="4488180"/>
            <a:ext cx="7385447" cy="1101566"/>
          </a:xfrm>
          <a:prstGeom prst="rect">
            <a:avLst/>
          </a:prstGeom>
          <a:solidFill>
            <a:srgbClr val="FFFFFF">
              <a:alpha val="4000"/>
            </a:srgbClr>
          </a:solidFill>
          <a:ln/>
        </p:spPr>
      </p:sp>
      <p:sp>
        <p:nvSpPr>
          <p:cNvPr id="12" name="Text 9"/>
          <p:cNvSpPr/>
          <p:nvPr/>
        </p:nvSpPr>
        <p:spPr>
          <a:xfrm>
            <a:off x="6612493" y="4643914"/>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Dán nhãn</a:t>
            </a:r>
            <a:endParaRPr lang="en-US" sz="1900" dirty="0"/>
          </a:p>
        </p:txBody>
      </p:sp>
      <p:sp>
        <p:nvSpPr>
          <p:cNvPr id="13" name="Text 10"/>
          <p:cNvSpPr/>
          <p:nvPr/>
        </p:nvSpPr>
        <p:spPr>
          <a:xfrm>
            <a:off x="10309027" y="4643914"/>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Dán nhãn thông tin sản phẩm</a:t>
            </a:r>
            <a:endParaRPr lang="en-US" sz="1900" dirty="0"/>
          </a:p>
        </p:txBody>
      </p:sp>
      <p:sp>
        <p:nvSpPr>
          <p:cNvPr id="14" name="Shape 11"/>
          <p:cNvSpPr/>
          <p:nvPr/>
        </p:nvSpPr>
        <p:spPr>
          <a:xfrm>
            <a:off x="6365677" y="5589746"/>
            <a:ext cx="7385447" cy="1101566"/>
          </a:xfrm>
          <a:prstGeom prst="rect">
            <a:avLst/>
          </a:prstGeom>
          <a:solidFill>
            <a:srgbClr val="000000">
              <a:alpha val="4000"/>
            </a:srgbClr>
          </a:solidFill>
          <a:ln/>
        </p:spPr>
      </p:sp>
      <p:sp>
        <p:nvSpPr>
          <p:cNvPr id="15" name="Text 12"/>
          <p:cNvSpPr/>
          <p:nvPr/>
        </p:nvSpPr>
        <p:spPr>
          <a:xfrm>
            <a:off x="6612493" y="5745480"/>
            <a:ext cx="3195280"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Kiểm tra</a:t>
            </a:r>
            <a:endParaRPr lang="en-US" sz="1900" dirty="0"/>
          </a:p>
        </p:txBody>
      </p:sp>
      <p:sp>
        <p:nvSpPr>
          <p:cNvPr id="16" name="Text 13"/>
          <p:cNvSpPr/>
          <p:nvPr/>
        </p:nvSpPr>
        <p:spPr>
          <a:xfrm>
            <a:off x="10309027" y="5745480"/>
            <a:ext cx="3195280"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Posterama" panose="020B0504020200020000" pitchFamily="34" charset="0"/>
                <a:ea typeface="Nobile" pitchFamily="34" charset="-122"/>
                <a:cs typeface="Posterama" panose="020B0504020200020000" pitchFamily="34" charset="0"/>
              </a:rPr>
              <a:t>Kiểm tra số lượng và chất lượng</a:t>
            </a:r>
            <a:endParaRPr lang="en-US" sz="1900" dirty="0"/>
          </a:p>
        </p:txBody>
      </p:sp>
      <p:pic>
        <p:nvPicPr>
          <p:cNvPr id="17" name="Picture 16">
            <a:extLst>
              <a:ext uri="{FF2B5EF4-FFF2-40B4-BE49-F238E27FC236}">
                <a16:creationId xmlns:a16="http://schemas.microsoft.com/office/drawing/2014/main" id="{F8CB80B4-D07C-B728-1AB2-F1BD48C16E48}"/>
              </a:ext>
            </a:extLst>
          </p:cNvPr>
          <p:cNvPicPr>
            <a:picLocks noChangeAspect="1"/>
          </p:cNvPicPr>
          <p:nvPr/>
        </p:nvPicPr>
        <p:blipFill>
          <a:blip r:embed="rId4"/>
          <a:stretch>
            <a:fillRect/>
          </a:stretch>
        </p:blipFill>
        <p:spPr>
          <a:xfrm>
            <a:off x="11656236" y="7365442"/>
            <a:ext cx="2781412" cy="8612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64037" y="2335649"/>
            <a:ext cx="12902327" cy="395049"/>
          </a:xfrm>
          <a:prstGeom prst="rect">
            <a:avLst/>
          </a:prstGeom>
          <a:noFill/>
          <a:ln/>
        </p:spPr>
        <p:txBody>
          <a:bodyPr wrap="none" lIns="0" tIns="0" rIns="0" bIns="0" rtlCol="0" anchor="t"/>
          <a:lstStyle/>
          <a:p>
            <a:pPr marL="0" indent="0">
              <a:lnSpc>
                <a:spcPts val="3100"/>
              </a:lnSpc>
              <a:buNone/>
            </a:pPr>
            <a:endParaRPr lang="en-US" sz="1900" dirty="0"/>
          </a:p>
        </p:txBody>
      </p:sp>
      <p:sp>
        <p:nvSpPr>
          <p:cNvPr id="3" name="Text 1"/>
          <p:cNvSpPr/>
          <p:nvPr/>
        </p:nvSpPr>
        <p:spPr>
          <a:xfrm>
            <a:off x="5524797" y="2687386"/>
            <a:ext cx="6172200" cy="771525"/>
          </a:xfrm>
          <a:prstGeom prst="rect">
            <a:avLst/>
          </a:prstGeom>
          <a:noFill/>
          <a:ln/>
        </p:spPr>
        <p:txBody>
          <a:bodyPr wrap="none" lIns="0" tIns="0" rIns="0" bIns="0" rtlCol="0" anchor="t"/>
          <a:lstStyle/>
          <a:p>
            <a:pPr marL="0" indent="0">
              <a:lnSpc>
                <a:spcPts val="6050"/>
              </a:lnSpc>
              <a:buNone/>
            </a:pPr>
            <a:r>
              <a:rPr lang="en-US" sz="4850" b="1" dirty="0">
                <a:solidFill>
                  <a:srgbClr val="3B4540"/>
                </a:solidFill>
                <a:latin typeface="Fraunces Extra Bold" pitchFamily="34" charset="0"/>
                <a:ea typeface="Fraunces Extra Bold" pitchFamily="34" charset="-122"/>
                <a:cs typeface="Fraunces Extra Bold" pitchFamily="34" charset="-120"/>
              </a:rPr>
              <a:t>Tài liệu tham khảo</a:t>
            </a:r>
            <a:endParaRPr lang="en-US" sz="4850" dirty="0"/>
          </a:p>
        </p:txBody>
      </p:sp>
      <p:sp>
        <p:nvSpPr>
          <p:cNvPr id="4" name="Shape 2"/>
          <p:cNvSpPr/>
          <p:nvPr/>
        </p:nvSpPr>
        <p:spPr>
          <a:xfrm>
            <a:off x="864037" y="4396978"/>
            <a:ext cx="555427" cy="555427"/>
          </a:xfrm>
          <a:prstGeom prst="roundRect">
            <a:avLst>
              <a:gd name="adj" fmla="val 40005"/>
            </a:avLst>
          </a:prstGeom>
          <a:solidFill>
            <a:srgbClr val="E8F3E8"/>
          </a:solidFill>
          <a:ln/>
        </p:spPr>
      </p:sp>
      <p:sp>
        <p:nvSpPr>
          <p:cNvPr id="5" name="Text 3"/>
          <p:cNvSpPr/>
          <p:nvPr/>
        </p:nvSpPr>
        <p:spPr>
          <a:xfrm>
            <a:off x="1049298" y="4489490"/>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1</a:t>
            </a:r>
            <a:endParaRPr lang="en-US" sz="2900" dirty="0"/>
          </a:p>
        </p:txBody>
      </p:sp>
      <p:sp>
        <p:nvSpPr>
          <p:cNvPr id="6" name="Text 4"/>
          <p:cNvSpPr/>
          <p:nvPr/>
        </p:nvSpPr>
        <p:spPr>
          <a:xfrm>
            <a:off x="1666280" y="4396978"/>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Bài kiểm tra</a:t>
            </a:r>
            <a:endParaRPr lang="en-US" sz="2400" dirty="0"/>
          </a:p>
        </p:txBody>
      </p:sp>
      <p:sp>
        <p:nvSpPr>
          <p:cNvPr id="7" name="Text 5"/>
          <p:cNvSpPr/>
          <p:nvPr/>
        </p:nvSpPr>
        <p:spPr>
          <a:xfrm>
            <a:off x="1666280" y="5103853"/>
            <a:ext cx="3333988" cy="790099"/>
          </a:xfrm>
          <a:prstGeom prst="rect">
            <a:avLst/>
          </a:prstGeom>
          <a:noFill/>
          <a:ln/>
        </p:spPr>
        <p:txBody>
          <a:bodyPr wrap="square" lIns="0" tIns="0" rIns="0" bIns="0" rtlCol="0" anchor="t"/>
          <a:lstStyle/>
          <a:p>
            <a:pPr marL="0" indent="0">
              <a:lnSpc>
                <a:spcPts val="3100"/>
              </a:lnSpc>
              <a:buNone/>
            </a:pPr>
            <a:r>
              <a:rPr lang="en-US" sz="1900" b="1" u="sng" dirty="0">
                <a:solidFill>
                  <a:srgbClr val="438951"/>
                </a:solidFill>
                <a:latin typeface="Posterama" panose="020B0504020200020000" pitchFamily="34" charset="0"/>
                <a:ea typeface="Nobile" pitchFamily="34" charset="-122"/>
                <a:cs typeface="Posterama" panose="020B0504020200020000" pitchFamily="34" charset="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8" name="Shape 6"/>
          <p:cNvSpPr/>
          <p:nvPr/>
        </p:nvSpPr>
        <p:spPr>
          <a:xfrm>
            <a:off x="5247084" y="4396978"/>
            <a:ext cx="555427" cy="555427"/>
          </a:xfrm>
          <a:prstGeom prst="roundRect">
            <a:avLst>
              <a:gd name="adj" fmla="val 40005"/>
            </a:avLst>
          </a:prstGeom>
          <a:solidFill>
            <a:srgbClr val="E8F3E8"/>
          </a:solidFill>
          <a:ln/>
        </p:spPr>
      </p:sp>
      <p:sp>
        <p:nvSpPr>
          <p:cNvPr id="9" name="Text 7"/>
          <p:cNvSpPr/>
          <p:nvPr/>
        </p:nvSpPr>
        <p:spPr>
          <a:xfrm>
            <a:off x="5403771" y="4489490"/>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2</a:t>
            </a:r>
            <a:endParaRPr lang="en-US" sz="2900" dirty="0"/>
          </a:p>
        </p:txBody>
      </p:sp>
      <p:sp>
        <p:nvSpPr>
          <p:cNvPr id="10" name="Text 8"/>
          <p:cNvSpPr/>
          <p:nvPr/>
        </p:nvSpPr>
        <p:spPr>
          <a:xfrm>
            <a:off x="6049328" y="4396978"/>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Báo giá</a:t>
            </a:r>
            <a:endParaRPr lang="en-US" sz="2400" dirty="0"/>
          </a:p>
        </p:txBody>
      </p:sp>
      <p:sp>
        <p:nvSpPr>
          <p:cNvPr id="11" name="Text 9"/>
          <p:cNvSpPr/>
          <p:nvPr/>
        </p:nvSpPr>
        <p:spPr>
          <a:xfrm>
            <a:off x="6049328" y="5128378"/>
            <a:ext cx="3333988" cy="395049"/>
          </a:xfrm>
          <a:prstGeom prst="rect">
            <a:avLst/>
          </a:prstGeom>
          <a:noFill/>
          <a:ln/>
        </p:spPr>
        <p:txBody>
          <a:bodyPr wrap="none" lIns="0" tIns="0" rIns="0" bIns="0" rtlCol="0" anchor="t"/>
          <a:lstStyle/>
          <a:p>
            <a:pPr marL="0" indent="0">
              <a:lnSpc>
                <a:spcPts val="3100"/>
              </a:lnSpc>
              <a:buNone/>
            </a:pPr>
            <a:r>
              <a:rPr lang="en-US" sz="1900" b="1" u="sng" dirty="0">
                <a:solidFill>
                  <a:srgbClr val="438951"/>
                </a:solidFill>
                <a:latin typeface="Posterama" panose="020B0504020200020000" pitchFamily="34" charset="0"/>
                <a:ea typeface="Nobile" pitchFamily="34" charset="-122"/>
                <a:cs typeface="Posterama" panose="020B0504020200020000" pitchFamily="34" charset="0"/>
                <a:hlinkClick r:id="rId4">
                  <a:extLst>
                    <a:ext uri="{A12FA001-AC4F-418D-AE19-62706E023703}">
                      <ahyp:hlinkClr xmlns:ahyp="http://schemas.microsoft.com/office/drawing/2018/hyperlinkcolor" val="tx"/>
                    </a:ext>
                  </a:extLst>
                </a:hlinkClick>
              </a:rPr>
              <a:t>Xem chi tiết</a:t>
            </a:r>
            <a:endParaRPr lang="en-US" sz="1900" dirty="0"/>
          </a:p>
        </p:txBody>
      </p:sp>
      <p:sp>
        <p:nvSpPr>
          <p:cNvPr id="12" name="Shape 10"/>
          <p:cNvSpPr/>
          <p:nvPr/>
        </p:nvSpPr>
        <p:spPr>
          <a:xfrm>
            <a:off x="9630132" y="4396978"/>
            <a:ext cx="555427" cy="555427"/>
          </a:xfrm>
          <a:prstGeom prst="roundRect">
            <a:avLst>
              <a:gd name="adj" fmla="val 40005"/>
            </a:avLst>
          </a:prstGeom>
          <a:solidFill>
            <a:srgbClr val="E8F3E8"/>
          </a:solidFill>
          <a:ln/>
        </p:spPr>
      </p:sp>
      <p:sp>
        <p:nvSpPr>
          <p:cNvPr id="13" name="Text 11"/>
          <p:cNvSpPr/>
          <p:nvPr/>
        </p:nvSpPr>
        <p:spPr>
          <a:xfrm>
            <a:off x="9795986" y="4489490"/>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Fraunces Extra Bold" pitchFamily="34" charset="0"/>
                <a:ea typeface="Fraunces Extra Bold" pitchFamily="34" charset="-122"/>
                <a:cs typeface="Fraunces Extra Bold" pitchFamily="34" charset="-120"/>
              </a:rPr>
              <a:t>3</a:t>
            </a:r>
            <a:endParaRPr lang="en-US" sz="2900" dirty="0"/>
          </a:p>
        </p:txBody>
      </p:sp>
      <p:sp>
        <p:nvSpPr>
          <p:cNvPr id="14" name="Text 12"/>
          <p:cNvSpPr/>
          <p:nvPr/>
        </p:nvSpPr>
        <p:spPr>
          <a:xfrm>
            <a:off x="10432375" y="4396978"/>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Fraunces Extra Bold" pitchFamily="34" charset="0"/>
                <a:ea typeface="Fraunces Extra Bold" pitchFamily="34" charset="-122"/>
                <a:cs typeface="Fraunces Extra Bold" pitchFamily="34" charset="-120"/>
              </a:rPr>
              <a:t>Tài liệu</a:t>
            </a:r>
            <a:endParaRPr lang="en-US" sz="2400" dirty="0"/>
          </a:p>
        </p:txBody>
      </p:sp>
      <p:sp>
        <p:nvSpPr>
          <p:cNvPr id="15" name="Text 13"/>
          <p:cNvSpPr/>
          <p:nvPr/>
        </p:nvSpPr>
        <p:spPr>
          <a:xfrm>
            <a:off x="10432375" y="4930854"/>
            <a:ext cx="3333988" cy="1185148"/>
          </a:xfrm>
          <a:prstGeom prst="rect">
            <a:avLst/>
          </a:prstGeom>
          <a:noFill/>
          <a:ln/>
        </p:spPr>
        <p:txBody>
          <a:bodyPr wrap="square" lIns="0" tIns="0" rIns="0" bIns="0" rtlCol="0" anchor="t"/>
          <a:lstStyle/>
          <a:p>
            <a:pPr marL="0" indent="0">
              <a:lnSpc>
                <a:spcPts val="3100"/>
              </a:lnSpc>
              <a:buNone/>
            </a:pPr>
            <a:r>
              <a:rPr lang="en-US" sz="1900" u="sng" dirty="0">
                <a:solidFill>
                  <a:srgbClr val="438951"/>
                </a:solidFill>
                <a:latin typeface="Posterama" panose="020B0504020200020000" pitchFamily="34" charset="0"/>
                <a:ea typeface="Nobile" pitchFamily="34" charset="-122"/>
                <a:cs typeface="Posterama" panose="020B0504020200020000" pitchFamily="34" charset="0"/>
                <a:hlinkClick r:id="rId5">
                  <a:extLst>
                    <a:ext uri="{A12FA001-AC4F-418D-AE19-62706E023703}">
                      <ahyp:hlinkClr xmlns:ahyp="http://schemas.microsoft.com/office/drawing/2018/hyperlinkcolor" val="tx"/>
                    </a:ext>
                  </a:extLst>
                </a:hlinkClick>
              </a:rPr>
              <a:t>Tài liệu huấn luyện an toàn lao động sản xuất văn phòng phẩm</a:t>
            </a:r>
            <a:endParaRPr lang="en-US" sz="1900" dirty="0"/>
          </a:p>
        </p:txBody>
      </p:sp>
      <p:pic>
        <p:nvPicPr>
          <p:cNvPr id="17" name="Picture 16">
            <a:extLst>
              <a:ext uri="{FF2B5EF4-FFF2-40B4-BE49-F238E27FC236}">
                <a16:creationId xmlns:a16="http://schemas.microsoft.com/office/drawing/2014/main" id="{6C8D1976-A903-6CD1-CDD0-C64DE0D90E11}"/>
              </a:ext>
            </a:extLst>
          </p:cNvPr>
          <p:cNvPicPr>
            <a:picLocks noChangeAspect="1"/>
          </p:cNvPicPr>
          <p:nvPr/>
        </p:nvPicPr>
        <p:blipFill>
          <a:blip r:embed="rId6"/>
          <a:stretch>
            <a:fillRect/>
          </a:stretch>
        </p:blipFill>
        <p:spPr>
          <a:xfrm>
            <a:off x="3368032" y="231832"/>
            <a:ext cx="7894336" cy="2444501"/>
          </a:xfrm>
          <a:prstGeom prst="rect">
            <a:avLst/>
          </a:prstGeom>
        </p:spPr>
      </p:pic>
      <p:pic>
        <p:nvPicPr>
          <p:cNvPr id="19" name="Picture 18">
            <a:extLst>
              <a:ext uri="{FF2B5EF4-FFF2-40B4-BE49-F238E27FC236}">
                <a16:creationId xmlns:a16="http://schemas.microsoft.com/office/drawing/2014/main" id="{6D13AD6E-B703-F6E8-5AEC-24F54A7948CA}"/>
              </a:ext>
            </a:extLst>
          </p:cNvPr>
          <p:cNvPicPr>
            <a:picLocks noChangeAspect="1"/>
          </p:cNvPicPr>
          <p:nvPr/>
        </p:nvPicPr>
        <p:blipFill>
          <a:blip r:embed="rId7"/>
          <a:stretch>
            <a:fillRect/>
          </a:stretch>
        </p:blipFill>
        <p:spPr>
          <a:xfrm>
            <a:off x="11656236" y="7365442"/>
            <a:ext cx="2781412" cy="8612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499</Words>
  <Application>Microsoft Office PowerPoint</Application>
  <PresentationFormat>Custom</PresentationFormat>
  <Paragraphs>89</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Fraunces Extra Bold</vt:lpstr>
      <vt:lpstr>Posterama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2024-10-31T07:44:49Z</dcterms:created>
  <dcterms:modified xsi:type="dcterms:W3CDTF">2024-10-31T07:50:40Z</dcterms:modified>
</cp:coreProperties>
</file>