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PT Serif" panose="020A0603040505020204" pitchFamily="18"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han Van" initials="NV" lastIdx="1" clrIdx="0">
    <p:extLst>
      <p:ext uri="{19B8F6BF-5375-455C-9EA6-DF929625EA0E}">
        <p15:presenceInfo xmlns:p15="http://schemas.microsoft.com/office/powerpoint/2012/main" userId="Nhan V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7" d="100"/>
          <a:sy n="87" d="100"/>
        </p:scale>
        <p:origin x="11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365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vien-nen-mun-cu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1361211" y="1522733"/>
            <a:ext cx="8084240" cy="2138124"/>
          </a:xfrm>
          <a:prstGeom prst="rect">
            <a:avLst/>
          </a:prstGeom>
          <a:noFill/>
          <a:ln/>
        </p:spPr>
        <p:txBody>
          <a:bodyPr wrap="square" lIns="0" tIns="0" rIns="0" bIns="0" rtlCol="0" anchor="t"/>
          <a:lstStyle/>
          <a:p>
            <a:pPr marL="0" indent="0">
              <a:lnSpc>
                <a:spcPts val="5600"/>
              </a:lnSpc>
              <a:buNone/>
            </a:pPr>
            <a:r>
              <a:rPr lang="en-US" sz="4800" dirty="0">
                <a:solidFill>
                  <a:srgbClr val="1F1E1E"/>
                </a:solidFill>
                <a:latin typeface="PT Serif" panose="020A0603040505020204" pitchFamily="18" charset="0"/>
                <a:ea typeface="Alexandria Semi Bold" pitchFamily="34" charset="-122"/>
                <a:cs typeface="Alexandria Semi Bold" pitchFamily="34" charset="-120"/>
              </a:rPr>
              <a:t>An Toàn Lao </a:t>
            </a:r>
            <a:r>
              <a:rPr lang="en-US" sz="4800" dirty="0" err="1">
                <a:solidFill>
                  <a:srgbClr val="1F1E1E"/>
                </a:solidFill>
                <a:latin typeface="PT Serif" panose="020A0603040505020204" pitchFamily="18" charset="0"/>
                <a:ea typeface="Alexandria Semi Bold" pitchFamily="34" charset="-122"/>
                <a:cs typeface="Alexandria Semi Bold" pitchFamily="34" charset="-120"/>
              </a:rPr>
              <a:t>Động</a:t>
            </a:r>
            <a:r>
              <a:rPr lang="en-US" sz="4800" dirty="0">
                <a:solidFill>
                  <a:srgbClr val="1F1E1E"/>
                </a:solidFill>
                <a:latin typeface="PT Serif" panose="020A0603040505020204" pitchFamily="18" charset="0"/>
                <a:ea typeface="Alexandria Semi Bold" pitchFamily="34" charset="-122"/>
                <a:cs typeface="Alexandria Semi Bold" pitchFamily="34" charset="-120"/>
              </a:rPr>
              <a:t> </a:t>
            </a:r>
          </a:p>
          <a:p>
            <a:pPr marL="0" indent="0">
              <a:lnSpc>
                <a:spcPts val="5600"/>
              </a:lnSpc>
              <a:buNone/>
            </a:pPr>
            <a:r>
              <a:rPr lang="en-US" sz="4800" dirty="0">
                <a:solidFill>
                  <a:srgbClr val="1F1E1E"/>
                </a:solidFill>
                <a:latin typeface="PT Serif" panose="020A0603040505020204" pitchFamily="18" charset="0"/>
                <a:ea typeface="Alexandria Semi Bold" pitchFamily="34" charset="-122"/>
                <a:cs typeface="Alexandria Semi Bold" pitchFamily="34" charset="-120"/>
              </a:rPr>
              <a:t>Trong Sản </a:t>
            </a:r>
            <a:r>
              <a:rPr lang="en-US" sz="4800" dirty="0" err="1">
                <a:solidFill>
                  <a:srgbClr val="1F1E1E"/>
                </a:solidFill>
                <a:latin typeface="PT Serif" panose="020A0603040505020204" pitchFamily="18" charset="0"/>
                <a:ea typeface="Alexandria Semi Bold" pitchFamily="34" charset="-122"/>
                <a:cs typeface="Alexandria Semi Bold" pitchFamily="34" charset="-120"/>
              </a:rPr>
              <a:t>Xuất</a:t>
            </a:r>
            <a:r>
              <a:rPr lang="en-US" sz="4800" dirty="0">
                <a:solidFill>
                  <a:srgbClr val="1F1E1E"/>
                </a:solidFill>
                <a:latin typeface="PT Serif" panose="020A0603040505020204" pitchFamily="18" charset="0"/>
                <a:ea typeface="Alexandria Semi Bold" pitchFamily="34" charset="-122"/>
                <a:cs typeface="Alexandria Semi Bold" pitchFamily="34" charset="-120"/>
              </a:rPr>
              <a:t> </a:t>
            </a:r>
          </a:p>
          <a:p>
            <a:pPr marL="0" indent="0">
              <a:lnSpc>
                <a:spcPts val="5600"/>
              </a:lnSpc>
              <a:buNone/>
            </a:pPr>
            <a:r>
              <a:rPr lang="en-US" sz="4800" b="1" dirty="0">
                <a:solidFill>
                  <a:srgbClr val="1F1E1E"/>
                </a:solidFill>
                <a:latin typeface="PT Serif" panose="020A0603040505020204" pitchFamily="18" charset="0"/>
                <a:ea typeface="Alexandria Semi Bold" pitchFamily="34" charset="-122"/>
                <a:cs typeface="Alexandria Semi Bold" pitchFamily="34" charset="-120"/>
              </a:rPr>
              <a:t>Viên Nén Mùn Cưa</a:t>
            </a:r>
            <a:endParaRPr lang="en-US" sz="4800" b="1" dirty="0"/>
          </a:p>
        </p:txBody>
      </p:sp>
      <p:sp>
        <p:nvSpPr>
          <p:cNvPr id="4" name="Text 1"/>
          <p:cNvSpPr/>
          <p:nvPr/>
        </p:nvSpPr>
        <p:spPr>
          <a:xfrm>
            <a:off x="1361211" y="4357568"/>
            <a:ext cx="7627382" cy="1386840"/>
          </a:xfrm>
          <a:prstGeom prst="rect">
            <a:avLst/>
          </a:prstGeom>
          <a:noFill/>
          <a:ln/>
        </p:spPr>
        <p:txBody>
          <a:bodyPr wrap="square" lIns="0" tIns="0" rIns="0" bIns="0" rtlCol="0" anchor="t"/>
          <a:lstStyle/>
          <a:p>
            <a:pPr marL="0" indent="0">
              <a:lnSpc>
                <a:spcPts val="2700"/>
              </a:lnSpc>
              <a:buNone/>
            </a:pPr>
            <a:r>
              <a:rPr lang="en-US" sz="1700" dirty="0" err="1">
                <a:solidFill>
                  <a:srgbClr val="3B3535"/>
                </a:solidFill>
                <a:latin typeface="PT Serif" panose="020A0603040505020204" pitchFamily="18" charset="0"/>
                <a:ea typeface="Sora Light" pitchFamily="34" charset="-122"/>
                <a:cs typeface="Sora Light" pitchFamily="34" charset="-120"/>
              </a:rPr>
              <a:t>Bài</a:t>
            </a:r>
            <a:r>
              <a:rPr lang="en-US" sz="1700" dirty="0">
                <a:solidFill>
                  <a:srgbClr val="3B3535"/>
                </a:solidFill>
                <a:latin typeface="PT Serif" panose="020A0603040505020204" pitchFamily="18" charset="0"/>
                <a:ea typeface="Sora Light" pitchFamily="34" charset="-122"/>
                <a:cs typeface="Sora Light" pitchFamily="34" charset="-120"/>
              </a:rPr>
              <a:t> </a:t>
            </a:r>
            <a:r>
              <a:rPr lang="en-US" sz="1700" dirty="0" err="1">
                <a:solidFill>
                  <a:srgbClr val="3B3535"/>
                </a:solidFill>
                <a:latin typeface="PT Serif" panose="020A0603040505020204" pitchFamily="18" charset="0"/>
                <a:ea typeface="Sora Light" pitchFamily="34" charset="-122"/>
                <a:cs typeface="Sora Light" pitchFamily="34" charset="-120"/>
              </a:rPr>
              <a:t>giảng</a:t>
            </a:r>
            <a:r>
              <a:rPr lang="en-US" sz="1700" dirty="0">
                <a:solidFill>
                  <a:srgbClr val="3B3535"/>
                </a:solidFill>
                <a:latin typeface="PT Serif" panose="020A0603040505020204" pitchFamily="18" charset="0"/>
                <a:ea typeface="Sora Light" pitchFamily="34" charset="-122"/>
                <a:cs typeface="Sora Light" pitchFamily="34" charset="-120"/>
              </a:rPr>
              <a:t> </a:t>
            </a:r>
            <a:r>
              <a:rPr lang="en-US" sz="1700" dirty="0" err="1">
                <a:solidFill>
                  <a:srgbClr val="3B3535"/>
                </a:solidFill>
                <a:latin typeface="PT Serif" panose="020A0603040505020204" pitchFamily="18" charset="0"/>
                <a:ea typeface="Sora Light" pitchFamily="34" charset="-122"/>
                <a:cs typeface="Sora Light" pitchFamily="34" charset="-120"/>
              </a:rPr>
              <a:t>này</a:t>
            </a:r>
            <a:r>
              <a:rPr lang="en-US" sz="1700" dirty="0">
                <a:solidFill>
                  <a:srgbClr val="3B3535"/>
                </a:solidFill>
                <a:latin typeface="PT Serif" panose="020A0603040505020204" pitchFamily="18" charset="0"/>
                <a:ea typeface="Sora Light" pitchFamily="34" charset="-122"/>
                <a:cs typeface="Sora Light" pitchFamily="34" charset="-120"/>
              </a:rPr>
              <a:t> cung cấp cái nhìn tổng quan về tình hình an toàn lao động trong sản xuất </a:t>
            </a:r>
            <a:r>
              <a:rPr lang="en-US" sz="1700" b="1" dirty="0">
                <a:solidFill>
                  <a:srgbClr val="3B3535"/>
                </a:solidFill>
                <a:latin typeface="PT Serif" panose="020A0603040505020204" pitchFamily="18" charset="0"/>
                <a:ea typeface="Sora Light" pitchFamily="34" charset="-122"/>
                <a:cs typeface="Sora Light" pitchFamily="34" charset="-120"/>
              </a:rPr>
              <a:t>viên nén mùn cưa</a:t>
            </a:r>
            <a:r>
              <a:rPr lang="en-US" sz="1700" dirty="0">
                <a:solidFill>
                  <a:srgbClr val="3B3535"/>
                </a:solidFill>
                <a:latin typeface="PT Serif" panose="020A0603040505020204" pitchFamily="18" charset="0"/>
                <a:ea typeface="Sora Light" pitchFamily="34" charset="-122"/>
                <a:cs typeface="Sora Light" pitchFamily="34" charset="-120"/>
              </a:rPr>
              <a:t>, tập trung vào các nguy cơ, nguyên nhân và giải pháp. </a:t>
            </a:r>
            <a:r>
              <a:rPr lang="en-US" sz="1700" dirty="0" err="1">
                <a:solidFill>
                  <a:srgbClr val="3B3535"/>
                </a:solidFill>
                <a:latin typeface="PT Serif" panose="020A0603040505020204" pitchFamily="18" charset="0"/>
                <a:ea typeface="Sora Light" pitchFamily="34" charset="-122"/>
                <a:cs typeface="Sora Light" pitchFamily="34" charset="-120"/>
              </a:rPr>
              <a:t>Đồng</a:t>
            </a:r>
            <a:r>
              <a:rPr lang="en-US" sz="1700" dirty="0">
                <a:solidFill>
                  <a:srgbClr val="3B3535"/>
                </a:solidFill>
                <a:latin typeface="PT Serif" panose="020A0603040505020204" pitchFamily="18" charset="0"/>
                <a:ea typeface="Sora Light" pitchFamily="34" charset="-122"/>
                <a:cs typeface="Sora Light" pitchFamily="34" charset="-120"/>
              </a:rPr>
              <a:t> </a:t>
            </a:r>
            <a:r>
              <a:rPr lang="en-US" sz="1700" dirty="0" err="1">
                <a:solidFill>
                  <a:srgbClr val="3B3535"/>
                </a:solidFill>
                <a:latin typeface="PT Serif" panose="020A0603040505020204" pitchFamily="18" charset="0"/>
                <a:ea typeface="Sora Light" pitchFamily="34" charset="-122"/>
                <a:cs typeface="Sora Light" pitchFamily="34" charset="-120"/>
              </a:rPr>
              <a:t>thời</a:t>
            </a:r>
            <a:r>
              <a:rPr lang="en-US" sz="1700" dirty="0">
                <a:solidFill>
                  <a:srgbClr val="3B3535"/>
                </a:solidFill>
                <a:latin typeface="PT Serif" panose="020A0603040505020204" pitchFamily="18" charset="0"/>
                <a:ea typeface="Sora Light" pitchFamily="34" charset="-122"/>
                <a:cs typeface="Sora Light" pitchFamily="34" charset="-120"/>
              </a:rPr>
              <a:t> </a:t>
            </a:r>
            <a:r>
              <a:rPr lang="en-US" sz="1700" dirty="0" err="1">
                <a:solidFill>
                  <a:srgbClr val="3B3535"/>
                </a:solidFill>
                <a:latin typeface="PT Serif" panose="020A0603040505020204" pitchFamily="18" charset="0"/>
                <a:ea typeface="Sora Light" pitchFamily="34" charset="-122"/>
                <a:cs typeface="Sora Light" pitchFamily="34" charset="-120"/>
              </a:rPr>
              <a:t>cũng</a:t>
            </a:r>
            <a:r>
              <a:rPr lang="en-US" sz="1700" dirty="0">
                <a:solidFill>
                  <a:srgbClr val="3B3535"/>
                </a:solidFill>
                <a:latin typeface="PT Serif" panose="020A0603040505020204" pitchFamily="18" charset="0"/>
                <a:ea typeface="Sora Light" pitchFamily="34" charset="-122"/>
                <a:cs typeface="Sora Light" pitchFamily="34" charset="-120"/>
              </a:rPr>
              <a:t> đề cập đến các biện pháp phòng ngừa tai nạn và cách xử lý tình huống khẩn cấp.</a:t>
            </a:r>
            <a:endParaRPr lang="en-US" sz="1700" dirty="0"/>
          </a:p>
        </p:txBody>
      </p:sp>
      <p:pic>
        <p:nvPicPr>
          <p:cNvPr id="6" name="Image 1" descr="preencoded.png"/>
          <p:cNvPicPr>
            <a:picLocks noChangeAspect="1"/>
          </p:cNvPicPr>
          <p:nvPr/>
        </p:nvPicPr>
        <p:blipFill>
          <a:blip r:embed="rId3"/>
          <a:stretch>
            <a:fillRect/>
          </a:stretch>
        </p:blipFill>
        <p:spPr>
          <a:xfrm>
            <a:off x="1361211" y="7041183"/>
            <a:ext cx="331351" cy="331351"/>
          </a:xfrm>
          <a:prstGeom prst="rect">
            <a:avLst/>
          </a:prstGeom>
        </p:spPr>
      </p:pic>
      <p:sp>
        <p:nvSpPr>
          <p:cNvPr id="7" name="Text 3"/>
          <p:cNvSpPr/>
          <p:nvPr/>
        </p:nvSpPr>
        <p:spPr>
          <a:xfrm>
            <a:off x="1882452" y="6993320"/>
            <a:ext cx="2855357" cy="379214"/>
          </a:xfrm>
          <a:prstGeom prst="rect">
            <a:avLst/>
          </a:prstGeom>
          <a:noFill/>
          <a:ln/>
        </p:spPr>
        <p:txBody>
          <a:bodyPr wrap="none" lIns="0" tIns="0" rIns="0" bIns="0" rtlCol="0" anchor="t"/>
          <a:lstStyle/>
          <a:p>
            <a:pPr marL="0" indent="0" algn="l">
              <a:lnSpc>
                <a:spcPts val="2950"/>
              </a:lnSpc>
              <a:buNone/>
            </a:pPr>
            <a:r>
              <a:rPr lang="en-US" sz="2100" b="1" dirty="0" err="1">
                <a:solidFill>
                  <a:srgbClr val="3B3535"/>
                </a:solidFill>
                <a:latin typeface="PT Serif" panose="020A0603040505020204" pitchFamily="18" charset="0"/>
                <a:ea typeface="Sora Bold" pitchFamily="34" charset="-122"/>
                <a:cs typeface="Sora Bold" pitchFamily="34" charset="-120"/>
              </a:rPr>
              <a:t>Bản</a:t>
            </a:r>
            <a:r>
              <a:rPr lang="en-US" sz="2100" b="1" dirty="0">
                <a:solidFill>
                  <a:srgbClr val="3B3535"/>
                </a:solidFill>
                <a:latin typeface="PT Serif" panose="020A0603040505020204" pitchFamily="18" charset="0"/>
                <a:ea typeface="Sora Bold" pitchFamily="34" charset="-122"/>
                <a:cs typeface="Sora Bold" pitchFamily="34" charset="-120"/>
              </a:rPr>
              <a:t> </a:t>
            </a:r>
            <a:r>
              <a:rPr lang="en-US" sz="2100" b="1" dirty="0" err="1">
                <a:solidFill>
                  <a:srgbClr val="3B3535"/>
                </a:solidFill>
                <a:latin typeface="PT Serif" panose="020A0603040505020204" pitchFamily="18" charset="0"/>
                <a:ea typeface="Sora Bold" pitchFamily="34" charset="-122"/>
                <a:cs typeface="Sora Bold" pitchFamily="34" charset="-120"/>
              </a:rPr>
              <a:t>quyền</a:t>
            </a:r>
            <a:r>
              <a:rPr lang="en-US" sz="2100" b="1" dirty="0">
                <a:solidFill>
                  <a:srgbClr val="3B3535"/>
                </a:solidFill>
                <a:latin typeface="PT Serif" panose="020A0603040505020204" pitchFamily="18" charset="0"/>
                <a:ea typeface="Sora Bold" pitchFamily="34" charset="-122"/>
                <a:cs typeface="Sora Bold" pitchFamily="34" charset="-120"/>
              </a:rPr>
              <a:t> </a:t>
            </a:r>
            <a:r>
              <a:rPr lang="en-US" sz="2100" b="1" dirty="0" err="1">
                <a:solidFill>
                  <a:srgbClr val="3B3535"/>
                </a:solidFill>
                <a:latin typeface="PT Serif" panose="020A0603040505020204" pitchFamily="18" charset="0"/>
                <a:ea typeface="Sora Bold" pitchFamily="34" charset="-122"/>
                <a:cs typeface="Sora Bold" pitchFamily="34" charset="-120"/>
              </a:rPr>
              <a:t>thuộc</a:t>
            </a:r>
            <a:r>
              <a:rPr lang="en-US" sz="2100" b="1" dirty="0">
                <a:solidFill>
                  <a:srgbClr val="3B3535"/>
                </a:solidFill>
                <a:latin typeface="PT Serif" panose="020A0603040505020204" pitchFamily="18" charset="0"/>
                <a:ea typeface="Sora Bold" pitchFamily="34" charset="-122"/>
                <a:cs typeface="Sora Bold" pitchFamily="34" charset="-120"/>
              </a:rPr>
              <a:t> An Toàn Nam Việt</a:t>
            </a:r>
            <a:endParaRPr lang="en-US" sz="2100" dirty="0"/>
          </a:p>
        </p:txBody>
      </p:sp>
      <p:pic>
        <p:nvPicPr>
          <p:cNvPr id="1026" name="Picture 2">
            <a:extLst>
              <a:ext uri="{FF2B5EF4-FFF2-40B4-BE49-F238E27FC236}">
                <a16:creationId xmlns:a16="http://schemas.microsoft.com/office/drawing/2014/main" id="{49DB7C58-C08D-D7D9-7E56-ABD82418F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8275" y="1951989"/>
            <a:ext cx="5572125" cy="557212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0" descr="preencoded.png">
            <a:extLst>
              <a:ext uri="{FF2B5EF4-FFF2-40B4-BE49-F238E27FC236}">
                <a16:creationId xmlns:a16="http://schemas.microsoft.com/office/drawing/2014/main" id="{0483B4F3-D9BD-1B2A-3A24-8CFF62254012}"/>
              </a:ext>
            </a:extLst>
          </p:cNvPr>
          <p:cNvPicPr>
            <a:picLocks noChangeAspect="1"/>
          </p:cNvPicPr>
          <p:nvPr/>
        </p:nvPicPr>
        <p:blipFill>
          <a:blip r:embed="rId5"/>
          <a:stretch>
            <a:fillRect/>
          </a:stretch>
        </p:blipFill>
        <p:spPr>
          <a:xfrm>
            <a:off x="11688896" y="7361924"/>
            <a:ext cx="2798953" cy="8676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97626" y="2833574"/>
            <a:ext cx="4165084" cy="4223439"/>
          </a:xfrm>
          <a:prstGeom prst="rect">
            <a:avLst/>
          </a:prstGeom>
        </p:spPr>
      </p:pic>
      <p:sp>
        <p:nvSpPr>
          <p:cNvPr id="3" name="Text 0"/>
          <p:cNvSpPr/>
          <p:nvPr/>
        </p:nvSpPr>
        <p:spPr>
          <a:xfrm>
            <a:off x="722113" y="567333"/>
            <a:ext cx="12622097" cy="2715101"/>
          </a:xfrm>
          <a:prstGeom prst="rect">
            <a:avLst/>
          </a:prstGeom>
          <a:noFill/>
          <a:ln/>
        </p:spPr>
        <p:txBody>
          <a:bodyPr wrap="square" lIns="0" tIns="0" rIns="0" bIns="0" rtlCol="0" anchor="t"/>
          <a:lstStyle/>
          <a:p>
            <a:pPr marL="0" indent="0">
              <a:lnSpc>
                <a:spcPts val="5300"/>
              </a:lnSpc>
              <a:buNone/>
            </a:pPr>
            <a:r>
              <a:rPr lang="en-US" sz="4400" b="1" dirty="0" err="1">
                <a:solidFill>
                  <a:srgbClr val="1F1E1E"/>
                </a:solidFill>
                <a:latin typeface="PT Serif" panose="020A0603040505020204" pitchFamily="18" charset="0"/>
                <a:ea typeface="Alexandria Semi Bold" pitchFamily="34" charset="-122"/>
                <a:cs typeface="Alexandria Semi Bold" pitchFamily="34" charset="-120"/>
              </a:rPr>
              <a:t>Thực</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trạng</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công</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tác</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an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toàn</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đối</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với</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công</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việc</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Sản</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Xuất</a:t>
            </a:r>
            <a:r>
              <a:rPr lang="en-US" sz="4400" b="1" dirty="0">
                <a:solidFill>
                  <a:srgbClr val="1F1E1E"/>
                </a:solidFill>
                <a:latin typeface="PT Serif" panose="020A0603040505020204" pitchFamily="18" charset="0"/>
                <a:ea typeface="Alexandria Semi Bold" pitchFamily="34" charset="-122"/>
                <a:cs typeface="Alexandria Semi Bold" pitchFamily="34" charset="-120"/>
              </a:rPr>
              <a:t> Viên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Nén</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Mùn</a:t>
            </a:r>
            <a:r>
              <a:rPr lang="en-US" sz="4400" b="1" dirty="0">
                <a:solidFill>
                  <a:srgbClr val="1F1E1E"/>
                </a:solidFill>
                <a:latin typeface="PT Serif" panose="020A0603040505020204" pitchFamily="18" charset="0"/>
                <a:ea typeface="Alexandria Semi Bold" pitchFamily="34" charset="-122"/>
                <a:cs typeface="Alexandria Semi Bold" pitchFamily="34" charset="-120"/>
              </a:rPr>
              <a:t> </a:t>
            </a:r>
            <a:r>
              <a:rPr lang="en-US" sz="4400" b="1" dirty="0" err="1">
                <a:solidFill>
                  <a:srgbClr val="1F1E1E"/>
                </a:solidFill>
                <a:latin typeface="PT Serif" panose="020A0603040505020204" pitchFamily="18" charset="0"/>
                <a:ea typeface="Alexandria Semi Bold" pitchFamily="34" charset="-122"/>
                <a:cs typeface="Alexandria Semi Bold" pitchFamily="34" charset="-120"/>
              </a:rPr>
              <a:t>Cưa</a:t>
            </a:r>
            <a:endParaRPr lang="en-US" sz="4400" b="1" dirty="0"/>
          </a:p>
        </p:txBody>
      </p:sp>
      <p:sp>
        <p:nvSpPr>
          <p:cNvPr id="4" name="Shape 1"/>
          <p:cNvSpPr/>
          <p:nvPr/>
        </p:nvSpPr>
        <p:spPr>
          <a:xfrm>
            <a:off x="722114" y="2973787"/>
            <a:ext cx="7699772" cy="1220986"/>
          </a:xfrm>
          <a:prstGeom prst="roundRect">
            <a:avLst>
              <a:gd name="adj" fmla="val 7098"/>
            </a:avLst>
          </a:prstGeom>
          <a:solidFill>
            <a:srgbClr val="204C8E"/>
          </a:solidFill>
          <a:ln w="7620">
            <a:solidFill>
              <a:srgbClr val="3965A7"/>
            </a:solidFill>
            <a:prstDash val="solid"/>
          </a:ln>
        </p:spPr>
      </p:sp>
      <p:sp>
        <p:nvSpPr>
          <p:cNvPr id="5" name="Text 2"/>
          <p:cNvSpPr/>
          <p:nvPr/>
        </p:nvSpPr>
        <p:spPr>
          <a:xfrm>
            <a:off x="936069" y="3187742"/>
            <a:ext cx="2714982" cy="339328"/>
          </a:xfrm>
          <a:prstGeom prst="rect">
            <a:avLst/>
          </a:prstGeom>
          <a:noFill/>
          <a:ln/>
        </p:spPr>
        <p:txBody>
          <a:bodyPr wrap="none" lIns="0" tIns="0" rIns="0" bIns="0" rtlCol="0" anchor="t"/>
          <a:lstStyle/>
          <a:p>
            <a:pPr marL="0" indent="0">
              <a:lnSpc>
                <a:spcPts val="2650"/>
              </a:lnSpc>
              <a:buNone/>
            </a:pPr>
            <a:r>
              <a:rPr lang="en-US" sz="2100" b="1" dirty="0">
                <a:solidFill>
                  <a:srgbClr val="FFFFFF"/>
                </a:solidFill>
                <a:latin typeface="PT Serif" panose="020A0603040505020204" pitchFamily="18" charset="0"/>
                <a:ea typeface="Alexandria Semi Bold" pitchFamily="34" charset="-122"/>
                <a:cs typeface="Alexandria Semi Bold" pitchFamily="34" charset="-120"/>
              </a:rPr>
              <a:t>Giảm Số Vụ</a:t>
            </a:r>
            <a:endParaRPr lang="en-US" sz="2100" b="1" dirty="0"/>
          </a:p>
        </p:txBody>
      </p:sp>
      <p:sp>
        <p:nvSpPr>
          <p:cNvPr id="6" name="Text 3"/>
          <p:cNvSpPr/>
          <p:nvPr/>
        </p:nvSpPr>
        <p:spPr>
          <a:xfrm>
            <a:off x="936069" y="3650776"/>
            <a:ext cx="7271861" cy="330041"/>
          </a:xfrm>
          <a:prstGeom prst="rect">
            <a:avLst/>
          </a:prstGeom>
          <a:noFill/>
          <a:ln/>
        </p:spPr>
        <p:txBody>
          <a:bodyPr wrap="none" lIns="0" tIns="0" rIns="0" bIns="0" rtlCol="0" anchor="t"/>
          <a:lstStyle/>
          <a:p>
            <a:pPr marL="0" indent="0">
              <a:lnSpc>
                <a:spcPts val="2550"/>
              </a:lnSpc>
              <a:buNone/>
            </a:pPr>
            <a:r>
              <a:rPr lang="en-US" sz="1600" dirty="0">
                <a:solidFill>
                  <a:srgbClr val="FFFFFF"/>
                </a:solidFill>
                <a:latin typeface="PT Serif" panose="020A0603040505020204" pitchFamily="18" charset="0"/>
                <a:ea typeface="Sora Light" pitchFamily="34" charset="-122"/>
                <a:cs typeface="Sora Light" pitchFamily="34" charset="-120"/>
              </a:rPr>
              <a:t>Số vụ tai nạn lao động giảm 7,09% so với cùng kỳ năm 2023.</a:t>
            </a:r>
            <a:endParaRPr lang="en-US" sz="1600" dirty="0"/>
          </a:p>
        </p:txBody>
      </p:sp>
      <p:sp>
        <p:nvSpPr>
          <p:cNvPr id="7" name="Shape 4"/>
          <p:cNvSpPr/>
          <p:nvPr/>
        </p:nvSpPr>
        <p:spPr>
          <a:xfrm>
            <a:off x="722114" y="4401108"/>
            <a:ext cx="7699772" cy="1220986"/>
          </a:xfrm>
          <a:prstGeom prst="roundRect">
            <a:avLst>
              <a:gd name="adj" fmla="val 7098"/>
            </a:avLst>
          </a:prstGeom>
          <a:solidFill>
            <a:srgbClr val="204C8E"/>
          </a:solidFill>
          <a:ln w="7620">
            <a:solidFill>
              <a:srgbClr val="3965A7"/>
            </a:solidFill>
            <a:prstDash val="solid"/>
          </a:ln>
        </p:spPr>
      </p:sp>
      <p:sp>
        <p:nvSpPr>
          <p:cNvPr id="8" name="Text 5"/>
          <p:cNvSpPr/>
          <p:nvPr/>
        </p:nvSpPr>
        <p:spPr>
          <a:xfrm>
            <a:off x="936069" y="4615063"/>
            <a:ext cx="3035498" cy="339328"/>
          </a:xfrm>
          <a:prstGeom prst="rect">
            <a:avLst/>
          </a:prstGeom>
          <a:noFill/>
          <a:ln/>
        </p:spPr>
        <p:txBody>
          <a:bodyPr wrap="none" lIns="0" tIns="0" rIns="0" bIns="0" rtlCol="0" anchor="t"/>
          <a:lstStyle/>
          <a:p>
            <a:pPr marL="0" indent="0">
              <a:lnSpc>
                <a:spcPts val="2650"/>
              </a:lnSpc>
              <a:buNone/>
            </a:pPr>
            <a:r>
              <a:rPr lang="en-US" sz="2100" b="1" dirty="0">
                <a:solidFill>
                  <a:srgbClr val="FFFFFF"/>
                </a:solidFill>
                <a:latin typeface="PT Serif" panose="020A0603040505020204" pitchFamily="18" charset="0"/>
                <a:ea typeface="Alexandria Semi Bold" pitchFamily="34" charset="-122"/>
                <a:cs typeface="Alexandria Semi Bold" pitchFamily="34" charset="-120"/>
              </a:rPr>
              <a:t>Giảm Số Người Bị Nạn</a:t>
            </a:r>
            <a:endParaRPr lang="en-US" sz="2100" b="1" dirty="0"/>
          </a:p>
        </p:txBody>
      </p:sp>
      <p:sp>
        <p:nvSpPr>
          <p:cNvPr id="9" name="Text 6"/>
          <p:cNvSpPr/>
          <p:nvPr/>
        </p:nvSpPr>
        <p:spPr>
          <a:xfrm>
            <a:off x="936069" y="5078097"/>
            <a:ext cx="7271861" cy="330041"/>
          </a:xfrm>
          <a:prstGeom prst="rect">
            <a:avLst/>
          </a:prstGeom>
          <a:noFill/>
          <a:ln/>
        </p:spPr>
        <p:txBody>
          <a:bodyPr wrap="none" lIns="0" tIns="0" rIns="0" bIns="0" rtlCol="0" anchor="t"/>
          <a:lstStyle/>
          <a:p>
            <a:pPr marL="0" indent="0">
              <a:lnSpc>
                <a:spcPts val="2550"/>
              </a:lnSpc>
              <a:buNone/>
            </a:pPr>
            <a:r>
              <a:rPr lang="en-US" sz="1600" dirty="0">
                <a:solidFill>
                  <a:srgbClr val="FFFFFF"/>
                </a:solidFill>
                <a:latin typeface="PT Serif" panose="020A0603040505020204" pitchFamily="18" charset="0"/>
                <a:ea typeface="Sora Light" pitchFamily="34" charset="-122"/>
                <a:cs typeface="Sora Light" pitchFamily="34" charset="-120"/>
              </a:rPr>
              <a:t>Số người bị nạn giảm 6,04% so với cùng kỳ năm 2023.</a:t>
            </a:r>
            <a:endParaRPr lang="en-US" sz="1600" dirty="0"/>
          </a:p>
        </p:txBody>
      </p:sp>
      <p:sp>
        <p:nvSpPr>
          <p:cNvPr id="10" name="Shape 7"/>
          <p:cNvSpPr/>
          <p:nvPr/>
        </p:nvSpPr>
        <p:spPr>
          <a:xfrm>
            <a:off x="722114" y="5828429"/>
            <a:ext cx="7699772" cy="1220986"/>
          </a:xfrm>
          <a:prstGeom prst="roundRect">
            <a:avLst>
              <a:gd name="adj" fmla="val 7098"/>
            </a:avLst>
          </a:prstGeom>
          <a:solidFill>
            <a:srgbClr val="204C8E"/>
          </a:solidFill>
          <a:ln w="7620">
            <a:solidFill>
              <a:srgbClr val="3965A7"/>
            </a:solidFill>
            <a:prstDash val="solid"/>
          </a:ln>
        </p:spPr>
      </p:sp>
      <p:sp>
        <p:nvSpPr>
          <p:cNvPr id="11" name="Text 8"/>
          <p:cNvSpPr/>
          <p:nvPr/>
        </p:nvSpPr>
        <p:spPr>
          <a:xfrm>
            <a:off x="936069" y="6042384"/>
            <a:ext cx="4288631" cy="339328"/>
          </a:xfrm>
          <a:prstGeom prst="rect">
            <a:avLst/>
          </a:prstGeom>
          <a:noFill/>
          <a:ln/>
        </p:spPr>
        <p:txBody>
          <a:bodyPr wrap="none" lIns="0" tIns="0" rIns="0" bIns="0" rtlCol="0" anchor="t"/>
          <a:lstStyle/>
          <a:p>
            <a:pPr marL="0" indent="0">
              <a:lnSpc>
                <a:spcPts val="2650"/>
              </a:lnSpc>
              <a:buNone/>
            </a:pPr>
            <a:r>
              <a:rPr lang="en-US" sz="2100" b="1" dirty="0">
                <a:solidFill>
                  <a:srgbClr val="FFFFFF"/>
                </a:solidFill>
                <a:latin typeface="PT Serif" panose="020A0603040505020204" pitchFamily="18" charset="0"/>
                <a:ea typeface="Alexandria Semi Bold" pitchFamily="34" charset="-122"/>
                <a:cs typeface="Alexandria Semi Bold" pitchFamily="34" charset="-120"/>
              </a:rPr>
              <a:t>Tăng Số Người Bị Thương Nặng</a:t>
            </a:r>
            <a:endParaRPr lang="en-US" sz="2100" b="1" dirty="0"/>
          </a:p>
        </p:txBody>
      </p:sp>
      <p:sp>
        <p:nvSpPr>
          <p:cNvPr id="12" name="Text 9"/>
          <p:cNvSpPr/>
          <p:nvPr/>
        </p:nvSpPr>
        <p:spPr>
          <a:xfrm>
            <a:off x="936069" y="6505418"/>
            <a:ext cx="7271861" cy="330041"/>
          </a:xfrm>
          <a:prstGeom prst="rect">
            <a:avLst/>
          </a:prstGeom>
          <a:noFill/>
          <a:ln/>
        </p:spPr>
        <p:txBody>
          <a:bodyPr wrap="none" lIns="0" tIns="0" rIns="0" bIns="0" rtlCol="0" anchor="t"/>
          <a:lstStyle/>
          <a:p>
            <a:pPr marL="0" indent="0">
              <a:lnSpc>
                <a:spcPts val="2550"/>
              </a:lnSpc>
              <a:buNone/>
            </a:pPr>
            <a:r>
              <a:rPr lang="en-US" sz="1600" dirty="0">
                <a:solidFill>
                  <a:srgbClr val="FFFFFF"/>
                </a:solidFill>
                <a:latin typeface="PT Serif" panose="020A0603040505020204" pitchFamily="18" charset="0"/>
                <a:ea typeface="Sora Light" pitchFamily="34" charset="-122"/>
                <a:cs typeface="Sora Light" pitchFamily="34" charset="-120"/>
              </a:rPr>
              <a:t>Số người bị thương nặng tăng 3,32% so với cùng kỳ năm 2023.</a:t>
            </a:r>
            <a:endParaRPr lang="en-US" sz="1600" dirty="0"/>
          </a:p>
        </p:txBody>
      </p:sp>
      <p:pic>
        <p:nvPicPr>
          <p:cNvPr id="13" name="Image 0" descr="preencoded.png">
            <a:extLst>
              <a:ext uri="{FF2B5EF4-FFF2-40B4-BE49-F238E27FC236}">
                <a16:creationId xmlns:a16="http://schemas.microsoft.com/office/drawing/2014/main" id="{25AE61E7-16E6-A61B-7E35-DB19F8C35577}"/>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954214" y="3672483"/>
            <a:ext cx="5012055" cy="3341370"/>
          </a:xfrm>
          <a:prstGeom prst="rect">
            <a:avLst/>
          </a:prstGeom>
        </p:spPr>
      </p:pic>
      <p:sp>
        <p:nvSpPr>
          <p:cNvPr id="4" name="Text 0"/>
          <p:cNvSpPr/>
          <p:nvPr/>
        </p:nvSpPr>
        <p:spPr>
          <a:xfrm>
            <a:off x="664131" y="521970"/>
            <a:ext cx="10710603" cy="1872734"/>
          </a:xfrm>
          <a:prstGeom prst="rect">
            <a:avLst/>
          </a:prstGeom>
          <a:noFill/>
          <a:ln/>
        </p:spPr>
        <p:txBody>
          <a:bodyPr wrap="square" lIns="0" tIns="0" rIns="0" bIns="0" rtlCol="0" anchor="t"/>
          <a:lstStyle/>
          <a:p>
            <a:pPr marL="0" indent="0">
              <a:lnSpc>
                <a:spcPts val="4900"/>
              </a:lnSpc>
              <a:buNone/>
            </a:pPr>
            <a:r>
              <a:rPr lang="en-US" sz="4000" b="1" dirty="0">
                <a:solidFill>
                  <a:srgbClr val="1F1E1E"/>
                </a:solidFill>
                <a:latin typeface="PT Serif" panose="020A0603040505020204" pitchFamily="18" charset="0"/>
                <a:ea typeface="Alexandria Semi Bold" pitchFamily="34" charset="-122"/>
                <a:cs typeface="Alexandria Semi Bold" pitchFamily="34" charset="-120"/>
              </a:rPr>
              <a:t>Một số vụ tai nạn lao động trong nhà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máy</a:t>
            </a:r>
            <a:r>
              <a:rPr lang="en-US" sz="4000" b="1" dirty="0">
                <a:solidFill>
                  <a:srgbClr val="1F1E1E"/>
                </a:solidFill>
                <a:latin typeface="PT Serif" panose="020A0603040505020204" pitchFamily="18" charset="0"/>
                <a:ea typeface="Alexandria Semi Bold" pitchFamily="34" charset="-122"/>
                <a:cs typeface="Alexandria Semi Bold" pitchFamily="34" charset="-120"/>
              </a:rPr>
              <a:t>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Sản</a:t>
            </a:r>
            <a:r>
              <a:rPr lang="en-US" sz="4000" b="1" dirty="0">
                <a:solidFill>
                  <a:srgbClr val="1F1E1E"/>
                </a:solidFill>
                <a:latin typeface="PT Serif" panose="020A0603040505020204" pitchFamily="18" charset="0"/>
                <a:ea typeface="Alexandria Semi Bold" pitchFamily="34" charset="-122"/>
                <a:cs typeface="Alexandria Semi Bold" pitchFamily="34" charset="-120"/>
              </a:rPr>
              <a:t>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Xuất</a:t>
            </a:r>
            <a:r>
              <a:rPr lang="en-US" sz="4000" b="1" dirty="0">
                <a:solidFill>
                  <a:srgbClr val="1F1E1E"/>
                </a:solidFill>
                <a:latin typeface="PT Serif" panose="020A0603040505020204" pitchFamily="18" charset="0"/>
                <a:ea typeface="Alexandria Semi Bold" pitchFamily="34" charset="-122"/>
                <a:cs typeface="Alexandria Semi Bold" pitchFamily="34" charset="-120"/>
              </a:rPr>
              <a:t> Viên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Nén</a:t>
            </a:r>
            <a:r>
              <a:rPr lang="en-US" sz="4000" b="1" dirty="0">
                <a:solidFill>
                  <a:srgbClr val="1F1E1E"/>
                </a:solidFill>
                <a:latin typeface="PT Serif" panose="020A0603040505020204" pitchFamily="18" charset="0"/>
                <a:ea typeface="Alexandria Semi Bold" pitchFamily="34" charset="-122"/>
                <a:cs typeface="Alexandria Semi Bold" pitchFamily="34" charset="-120"/>
              </a:rPr>
              <a:t>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Mùn</a:t>
            </a:r>
            <a:r>
              <a:rPr lang="en-US" sz="4000" b="1" dirty="0">
                <a:solidFill>
                  <a:srgbClr val="1F1E1E"/>
                </a:solidFill>
                <a:latin typeface="PT Serif" panose="020A0603040505020204" pitchFamily="18" charset="0"/>
                <a:ea typeface="Alexandria Semi Bold" pitchFamily="34" charset="-122"/>
                <a:cs typeface="Alexandria Semi Bold" pitchFamily="34" charset="-120"/>
              </a:rPr>
              <a:t> </a:t>
            </a:r>
            <a:r>
              <a:rPr lang="en-US" sz="4000" b="1" dirty="0" err="1">
                <a:solidFill>
                  <a:srgbClr val="1F1E1E"/>
                </a:solidFill>
                <a:latin typeface="PT Serif" panose="020A0603040505020204" pitchFamily="18" charset="0"/>
                <a:ea typeface="Alexandria Semi Bold" pitchFamily="34" charset="-122"/>
                <a:cs typeface="Alexandria Semi Bold" pitchFamily="34" charset="-120"/>
              </a:rPr>
              <a:t>Cưa</a:t>
            </a:r>
            <a:endParaRPr lang="en-US" sz="4000" b="1" dirty="0"/>
          </a:p>
        </p:txBody>
      </p:sp>
      <p:sp>
        <p:nvSpPr>
          <p:cNvPr id="5" name="Shape 1"/>
          <p:cNvSpPr/>
          <p:nvPr/>
        </p:nvSpPr>
        <p:spPr>
          <a:xfrm>
            <a:off x="664131" y="2892743"/>
            <a:ext cx="426958" cy="426958"/>
          </a:xfrm>
          <a:prstGeom prst="roundRect">
            <a:avLst>
              <a:gd name="adj" fmla="val 18668"/>
            </a:avLst>
          </a:prstGeom>
          <a:solidFill>
            <a:srgbClr val="204C8E"/>
          </a:solidFill>
          <a:ln w="7620">
            <a:solidFill>
              <a:srgbClr val="3965A7"/>
            </a:solidFill>
            <a:prstDash val="solid"/>
          </a:ln>
        </p:spPr>
      </p:sp>
      <p:sp>
        <p:nvSpPr>
          <p:cNvPr id="6" name="Text 2"/>
          <p:cNvSpPr/>
          <p:nvPr/>
        </p:nvSpPr>
        <p:spPr>
          <a:xfrm>
            <a:off x="818674" y="2956322"/>
            <a:ext cx="117753" cy="29968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Alexandria Semi Bold" pitchFamily="34" charset="-122"/>
                <a:cs typeface="Alexandria Semi Bold" pitchFamily="34" charset="-120"/>
              </a:rPr>
              <a:t>1</a:t>
            </a:r>
            <a:endParaRPr lang="en-US" sz="2350" dirty="0"/>
          </a:p>
        </p:txBody>
      </p:sp>
      <p:sp>
        <p:nvSpPr>
          <p:cNvPr id="7" name="Text 3"/>
          <p:cNvSpPr/>
          <p:nvPr/>
        </p:nvSpPr>
        <p:spPr>
          <a:xfrm>
            <a:off x="1280755" y="2892743"/>
            <a:ext cx="4797743" cy="312063"/>
          </a:xfrm>
          <a:prstGeom prst="rect">
            <a:avLst/>
          </a:prstGeom>
          <a:noFill/>
          <a:ln/>
        </p:spPr>
        <p:txBody>
          <a:bodyPr wrap="none" lIns="0" tIns="0" rIns="0" bIns="0" rtlCol="0" anchor="t"/>
          <a:lstStyle/>
          <a:p>
            <a:pPr marL="0" indent="0">
              <a:lnSpc>
                <a:spcPts val="2450"/>
              </a:lnSpc>
              <a:buNone/>
            </a:pPr>
            <a:r>
              <a:rPr lang="en-US" sz="1950" dirty="0">
                <a:solidFill>
                  <a:srgbClr val="3B3535"/>
                </a:solidFill>
                <a:latin typeface="PT Serif" panose="020A0603040505020204" pitchFamily="18" charset="0"/>
                <a:ea typeface="Alexandria Semi Bold" pitchFamily="34" charset="-122"/>
                <a:cs typeface="Alexandria Semi Bold" pitchFamily="34" charset="-120"/>
              </a:rPr>
              <a:t>Vụ tai nạn do máy nghiền nguyên liệu</a:t>
            </a:r>
            <a:endParaRPr lang="en-US" sz="1950" dirty="0"/>
          </a:p>
        </p:txBody>
      </p:sp>
      <p:sp>
        <p:nvSpPr>
          <p:cNvPr id="8" name="Shape 4"/>
          <p:cNvSpPr/>
          <p:nvPr/>
        </p:nvSpPr>
        <p:spPr>
          <a:xfrm>
            <a:off x="664131" y="3936325"/>
            <a:ext cx="426958" cy="426958"/>
          </a:xfrm>
          <a:prstGeom prst="roundRect">
            <a:avLst>
              <a:gd name="adj" fmla="val 18668"/>
            </a:avLst>
          </a:prstGeom>
          <a:solidFill>
            <a:srgbClr val="204C8E"/>
          </a:solidFill>
          <a:ln w="7620">
            <a:solidFill>
              <a:srgbClr val="3965A7"/>
            </a:solidFill>
            <a:prstDash val="solid"/>
          </a:ln>
        </p:spPr>
      </p:sp>
      <p:sp>
        <p:nvSpPr>
          <p:cNvPr id="9" name="Text 5"/>
          <p:cNvSpPr/>
          <p:nvPr/>
        </p:nvSpPr>
        <p:spPr>
          <a:xfrm>
            <a:off x="788075" y="3999905"/>
            <a:ext cx="178951" cy="29968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Alexandria Semi Bold" pitchFamily="34" charset="-122"/>
                <a:cs typeface="Alexandria Semi Bold" pitchFamily="34" charset="-120"/>
              </a:rPr>
              <a:t>2</a:t>
            </a:r>
            <a:endParaRPr lang="en-US" sz="2350" dirty="0"/>
          </a:p>
        </p:txBody>
      </p:sp>
      <p:sp>
        <p:nvSpPr>
          <p:cNvPr id="10" name="Text 6"/>
          <p:cNvSpPr/>
          <p:nvPr/>
        </p:nvSpPr>
        <p:spPr>
          <a:xfrm>
            <a:off x="1280755" y="3936325"/>
            <a:ext cx="3450908" cy="312063"/>
          </a:xfrm>
          <a:prstGeom prst="rect">
            <a:avLst/>
          </a:prstGeom>
          <a:noFill/>
          <a:ln/>
        </p:spPr>
        <p:txBody>
          <a:bodyPr wrap="none" lIns="0" tIns="0" rIns="0" bIns="0" rtlCol="0" anchor="t"/>
          <a:lstStyle/>
          <a:p>
            <a:pPr marL="0" indent="0">
              <a:lnSpc>
                <a:spcPts val="2450"/>
              </a:lnSpc>
              <a:buNone/>
            </a:pPr>
            <a:r>
              <a:rPr lang="en-US" sz="1950" dirty="0">
                <a:solidFill>
                  <a:srgbClr val="3B3535"/>
                </a:solidFill>
                <a:latin typeface="PT Serif" panose="020A0603040505020204" pitchFamily="18" charset="0"/>
                <a:ea typeface="Alexandria Semi Bold" pitchFamily="34" charset="-122"/>
                <a:cs typeface="Alexandria Semi Bold" pitchFamily="34" charset="-120"/>
              </a:rPr>
              <a:t>Vụ cháy nổ do bụi mùn cưa</a:t>
            </a:r>
            <a:endParaRPr lang="en-US" sz="1950" dirty="0"/>
          </a:p>
        </p:txBody>
      </p:sp>
      <p:sp>
        <p:nvSpPr>
          <p:cNvPr id="11" name="Shape 7"/>
          <p:cNvSpPr/>
          <p:nvPr/>
        </p:nvSpPr>
        <p:spPr>
          <a:xfrm>
            <a:off x="664131" y="4979908"/>
            <a:ext cx="426958" cy="426958"/>
          </a:xfrm>
          <a:prstGeom prst="roundRect">
            <a:avLst>
              <a:gd name="adj" fmla="val 18668"/>
            </a:avLst>
          </a:prstGeom>
          <a:solidFill>
            <a:srgbClr val="204C8E"/>
          </a:solidFill>
          <a:ln w="7620">
            <a:solidFill>
              <a:srgbClr val="3965A7"/>
            </a:solidFill>
            <a:prstDash val="solid"/>
          </a:ln>
        </p:spPr>
      </p:sp>
      <p:sp>
        <p:nvSpPr>
          <p:cNvPr id="12" name="Text 8"/>
          <p:cNvSpPr/>
          <p:nvPr/>
        </p:nvSpPr>
        <p:spPr>
          <a:xfrm>
            <a:off x="787956" y="5043488"/>
            <a:ext cx="179189" cy="29968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Alexandria Semi Bold" pitchFamily="34" charset="-122"/>
                <a:cs typeface="Alexandria Semi Bold" pitchFamily="34" charset="-120"/>
              </a:rPr>
              <a:t>3</a:t>
            </a:r>
            <a:endParaRPr lang="en-US" sz="2350" dirty="0"/>
          </a:p>
        </p:txBody>
      </p:sp>
      <p:sp>
        <p:nvSpPr>
          <p:cNvPr id="13" name="Text 9"/>
          <p:cNvSpPr/>
          <p:nvPr/>
        </p:nvSpPr>
        <p:spPr>
          <a:xfrm>
            <a:off x="1280755" y="4979908"/>
            <a:ext cx="3830479" cy="312063"/>
          </a:xfrm>
          <a:prstGeom prst="rect">
            <a:avLst/>
          </a:prstGeom>
          <a:noFill/>
          <a:ln/>
        </p:spPr>
        <p:txBody>
          <a:bodyPr wrap="none" lIns="0" tIns="0" rIns="0" bIns="0" rtlCol="0" anchor="t"/>
          <a:lstStyle/>
          <a:p>
            <a:pPr marL="0" indent="0">
              <a:lnSpc>
                <a:spcPts val="2450"/>
              </a:lnSpc>
              <a:buNone/>
            </a:pPr>
            <a:r>
              <a:rPr lang="en-US" sz="1950" dirty="0">
                <a:solidFill>
                  <a:srgbClr val="3B3535"/>
                </a:solidFill>
                <a:latin typeface="PT Serif" panose="020A0603040505020204" pitchFamily="18" charset="0"/>
                <a:ea typeface="Alexandria Semi Bold" pitchFamily="34" charset="-122"/>
                <a:cs typeface="Alexandria Semi Bold" pitchFamily="34" charset="-120"/>
              </a:rPr>
              <a:t>Vụ tai nạn do máy ép viên nén</a:t>
            </a:r>
            <a:endParaRPr lang="en-US" sz="1950" dirty="0"/>
          </a:p>
        </p:txBody>
      </p:sp>
      <p:sp>
        <p:nvSpPr>
          <p:cNvPr id="14" name="Shape 10"/>
          <p:cNvSpPr/>
          <p:nvPr/>
        </p:nvSpPr>
        <p:spPr>
          <a:xfrm>
            <a:off x="664131" y="6023491"/>
            <a:ext cx="426958" cy="426958"/>
          </a:xfrm>
          <a:prstGeom prst="roundRect">
            <a:avLst>
              <a:gd name="adj" fmla="val 18668"/>
            </a:avLst>
          </a:prstGeom>
          <a:solidFill>
            <a:srgbClr val="204C8E"/>
          </a:solidFill>
          <a:ln w="7620">
            <a:solidFill>
              <a:srgbClr val="3965A7"/>
            </a:solidFill>
            <a:prstDash val="solid"/>
          </a:ln>
        </p:spPr>
      </p:sp>
      <p:sp>
        <p:nvSpPr>
          <p:cNvPr id="15" name="Text 11"/>
          <p:cNvSpPr/>
          <p:nvPr/>
        </p:nvSpPr>
        <p:spPr>
          <a:xfrm>
            <a:off x="787241" y="6087070"/>
            <a:ext cx="180737" cy="29968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Alexandria Semi Bold" pitchFamily="34" charset="-122"/>
                <a:cs typeface="Alexandria Semi Bold" pitchFamily="34" charset="-120"/>
              </a:rPr>
              <a:t>4</a:t>
            </a:r>
            <a:endParaRPr lang="en-US" sz="2350" dirty="0"/>
          </a:p>
        </p:txBody>
      </p:sp>
      <p:sp>
        <p:nvSpPr>
          <p:cNvPr id="16" name="Text 12"/>
          <p:cNvSpPr/>
          <p:nvPr/>
        </p:nvSpPr>
        <p:spPr>
          <a:xfrm>
            <a:off x="1280755" y="6023491"/>
            <a:ext cx="2496979" cy="312063"/>
          </a:xfrm>
          <a:prstGeom prst="rect">
            <a:avLst/>
          </a:prstGeom>
          <a:noFill/>
          <a:ln/>
        </p:spPr>
        <p:txBody>
          <a:bodyPr wrap="none" lIns="0" tIns="0" rIns="0" bIns="0" rtlCol="0" anchor="t"/>
          <a:lstStyle/>
          <a:p>
            <a:pPr marL="0" indent="0">
              <a:lnSpc>
                <a:spcPts val="2450"/>
              </a:lnSpc>
              <a:buNone/>
            </a:pPr>
            <a:r>
              <a:rPr lang="en-US" sz="1950" dirty="0">
                <a:solidFill>
                  <a:srgbClr val="3B3535"/>
                </a:solidFill>
                <a:latin typeface="PT Serif" panose="020A0603040505020204" pitchFamily="18" charset="0"/>
                <a:ea typeface="Alexandria Semi Bold" pitchFamily="34" charset="-122"/>
                <a:cs typeface="Alexandria Semi Bold" pitchFamily="34" charset="-120"/>
              </a:rPr>
              <a:t>Vụ tai nạn điện giật</a:t>
            </a:r>
            <a:endParaRPr lang="en-US" sz="1950" dirty="0"/>
          </a:p>
        </p:txBody>
      </p:sp>
      <p:sp>
        <p:nvSpPr>
          <p:cNvPr id="17" name="Shape 13"/>
          <p:cNvSpPr/>
          <p:nvPr/>
        </p:nvSpPr>
        <p:spPr>
          <a:xfrm>
            <a:off x="664131" y="7067074"/>
            <a:ext cx="426958" cy="426958"/>
          </a:xfrm>
          <a:prstGeom prst="roundRect">
            <a:avLst>
              <a:gd name="adj" fmla="val 18668"/>
            </a:avLst>
          </a:prstGeom>
          <a:solidFill>
            <a:srgbClr val="204C8E"/>
          </a:solidFill>
          <a:ln w="7620">
            <a:solidFill>
              <a:srgbClr val="3965A7"/>
            </a:solidFill>
            <a:prstDash val="solid"/>
          </a:ln>
        </p:spPr>
      </p:sp>
      <p:sp>
        <p:nvSpPr>
          <p:cNvPr id="18" name="Text 14"/>
          <p:cNvSpPr/>
          <p:nvPr/>
        </p:nvSpPr>
        <p:spPr>
          <a:xfrm>
            <a:off x="784265" y="7130653"/>
            <a:ext cx="186690" cy="29968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Alexandria Semi Bold" pitchFamily="34" charset="-122"/>
                <a:cs typeface="Alexandria Semi Bold" pitchFamily="34" charset="-120"/>
              </a:rPr>
              <a:t>5</a:t>
            </a:r>
            <a:endParaRPr lang="en-US" sz="2350" dirty="0"/>
          </a:p>
        </p:txBody>
      </p:sp>
      <p:sp>
        <p:nvSpPr>
          <p:cNvPr id="19" name="Text 15"/>
          <p:cNvSpPr/>
          <p:nvPr/>
        </p:nvSpPr>
        <p:spPr>
          <a:xfrm>
            <a:off x="1280755" y="7067074"/>
            <a:ext cx="2496979" cy="312063"/>
          </a:xfrm>
          <a:prstGeom prst="rect">
            <a:avLst/>
          </a:prstGeom>
          <a:noFill/>
          <a:ln/>
        </p:spPr>
        <p:txBody>
          <a:bodyPr wrap="none" lIns="0" tIns="0" rIns="0" bIns="0" rtlCol="0" anchor="t"/>
          <a:lstStyle/>
          <a:p>
            <a:pPr marL="0" indent="0">
              <a:lnSpc>
                <a:spcPts val="2450"/>
              </a:lnSpc>
              <a:buNone/>
            </a:pPr>
            <a:r>
              <a:rPr lang="en-US" sz="1950" dirty="0">
                <a:solidFill>
                  <a:srgbClr val="3B3535"/>
                </a:solidFill>
                <a:latin typeface="PT Serif" panose="020A0603040505020204" pitchFamily="18" charset="0"/>
                <a:ea typeface="Alexandria Semi Bold" pitchFamily="34" charset="-122"/>
                <a:cs typeface="Alexandria Semi Bold" pitchFamily="34" charset="-120"/>
              </a:rPr>
              <a:t>tai nạn do ngạt thở</a:t>
            </a:r>
            <a:endParaRPr lang="en-US" sz="1950" dirty="0"/>
          </a:p>
        </p:txBody>
      </p:sp>
      <p:pic>
        <p:nvPicPr>
          <p:cNvPr id="20" name="Image 0" descr="preencoded.png">
            <a:extLst>
              <a:ext uri="{FF2B5EF4-FFF2-40B4-BE49-F238E27FC236}">
                <a16:creationId xmlns:a16="http://schemas.microsoft.com/office/drawing/2014/main" id="{FECEC2BE-1C74-1A91-EE02-EE0E3607815D}"/>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397919" y="516136"/>
            <a:ext cx="9834562" cy="664964"/>
          </a:xfrm>
          <a:prstGeom prst="rect">
            <a:avLst/>
          </a:prstGeom>
          <a:noFill/>
          <a:ln/>
        </p:spPr>
        <p:txBody>
          <a:bodyPr wrap="none" lIns="0" tIns="0" rIns="0" bIns="0" rtlCol="0" anchor="t"/>
          <a:lstStyle/>
          <a:p>
            <a:pPr marL="0" indent="0">
              <a:lnSpc>
                <a:spcPts val="5200"/>
              </a:lnSpc>
              <a:buNone/>
            </a:pPr>
            <a:r>
              <a:rPr lang="en-US" sz="4150" b="1" dirty="0">
                <a:solidFill>
                  <a:srgbClr val="1F1E1E"/>
                </a:solidFill>
                <a:latin typeface="PT Serif" panose="020A0603040505020204" pitchFamily="18" charset="0"/>
                <a:ea typeface="Alexandria Semi Bold" pitchFamily="34" charset="-122"/>
                <a:cs typeface="Alexandria Semi Bold" pitchFamily="34" charset="-120"/>
              </a:rPr>
              <a:t>AN TOÀN TRONG TỪNG CÔNG ĐOẠN</a:t>
            </a:r>
            <a:endParaRPr lang="en-US" sz="4150" b="1" dirty="0"/>
          </a:p>
        </p:txBody>
      </p:sp>
      <p:sp>
        <p:nvSpPr>
          <p:cNvPr id="3" name="Text 1"/>
          <p:cNvSpPr/>
          <p:nvPr/>
        </p:nvSpPr>
        <p:spPr>
          <a:xfrm>
            <a:off x="512564" y="1576506"/>
            <a:ext cx="6758940" cy="481727"/>
          </a:xfrm>
          <a:prstGeom prst="rect">
            <a:avLst/>
          </a:prstGeom>
          <a:noFill/>
          <a:ln/>
        </p:spPr>
        <p:txBody>
          <a:bodyPr wrap="none" lIns="0" tIns="0" rIns="0" bIns="0" rtlCol="0" anchor="t"/>
          <a:lstStyle/>
          <a:p>
            <a:pPr marL="0" indent="0">
              <a:lnSpc>
                <a:spcPts val="3750"/>
              </a:lnSpc>
              <a:buNone/>
            </a:pPr>
            <a:r>
              <a:rPr lang="en-US" sz="3000" b="1" dirty="0">
                <a:solidFill>
                  <a:srgbClr val="1F1E1E"/>
                </a:solidFill>
                <a:latin typeface="PT Serif" panose="020A0603040505020204" pitchFamily="18" charset="0"/>
                <a:ea typeface="Alexandria Semi Bold" pitchFamily="34" charset="-122"/>
                <a:cs typeface="Alexandria Semi Bold" pitchFamily="34" charset="-120"/>
              </a:rPr>
              <a:t>I. Công đoạn phân loại và làm sạch</a:t>
            </a:r>
            <a:endParaRPr lang="en-US" sz="3000" b="1" dirty="0"/>
          </a:p>
        </p:txBody>
      </p:sp>
      <p:sp>
        <p:nvSpPr>
          <p:cNvPr id="4" name="Text 2"/>
          <p:cNvSpPr/>
          <p:nvPr/>
        </p:nvSpPr>
        <p:spPr>
          <a:xfrm>
            <a:off x="512564" y="2102168"/>
            <a:ext cx="1947148" cy="240863"/>
          </a:xfrm>
          <a:prstGeom prst="rect">
            <a:avLst/>
          </a:prstGeom>
          <a:noFill/>
          <a:ln/>
        </p:spPr>
        <p:txBody>
          <a:bodyPr wrap="none" lIns="0" tIns="0" rIns="0" bIns="0" rtlCol="0" anchor="t"/>
          <a:lstStyle/>
          <a:p>
            <a:pPr marL="0" indent="0">
              <a:lnSpc>
                <a:spcPts val="1850"/>
              </a:lnSpc>
              <a:buNone/>
            </a:pPr>
            <a:r>
              <a:rPr lang="en-US" sz="1500" b="1" dirty="0">
                <a:solidFill>
                  <a:srgbClr val="1F1E1E"/>
                </a:solidFill>
                <a:latin typeface="PT Serif" panose="020A0603040505020204" pitchFamily="18" charset="0"/>
                <a:ea typeface="Alexandria Semi Bold" pitchFamily="34" charset="-122"/>
                <a:cs typeface="Alexandria Semi Bold" pitchFamily="34" charset="-120"/>
              </a:rPr>
              <a:t>Đặc điểm công việc:</a:t>
            </a:r>
            <a:endParaRPr lang="en-US" sz="1500" b="1" dirty="0"/>
          </a:p>
        </p:txBody>
      </p:sp>
      <p:sp>
        <p:nvSpPr>
          <p:cNvPr id="5" name="Text 3"/>
          <p:cNvSpPr/>
          <p:nvPr/>
        </p:nvSpPr>
        <p:spPr>
          <a:xfrm>
            <a:off x="512564" y="2420914"/>
            <a:ext cx="13605272" cy="468630"/>
          </a:xfrm>
          <a:prstGeom prst="rect">
            <a:avLst/>
          </a:prstGeom>
          <a:noFill/>
          <a:ln/>
        </p:spPr>
        <p:txBody>
          <a:bodyPr wrap="square" lIns="0" tIns="0" rIns="0" bIns="0" rtlCol="0" anchor="t"/>
          <a:lstStyle/>
          <a:p>
            <a:pPr marL="0" indent="0">
              <a:lnSpc>
                <a:spcPts val="1800"/>
              </a:lnSpc>
              <a:buNone/>
            </a:pPr>
            <a:r>
              <a:rPr lang="en-US" sz="1150" dirty="0">
                <a:solidFill>
                  <a:srgbClr val="3B3535"/>
                </a:solidFill>
                <a:latin typeface="PT Serif" panose="020A0603040505020204" pitchFamily="18" charset="0"/>
                <a:ea typeface="Sora Light" pitchFamily="34" charset="-122"/>
                <a:cs typeface="Sora Light" pitchFamily="34" charset="-120"/>
              </a:rPr>
              <a:t>Nguyên liệu thô, chủ yếu là mùn cưa, thường chứa các tạp chất như kim loại, đá hoặc các vật liệu không mong muốn khác. Việc phân loại và làm sạch kỹ lưỡng giúp loại bỏ những tạp chất này, đảm bảo rằng nguyên liệu sử dụng là sạch và tinh khiết nhất có thể. Điều này không chỉ cải thiện chất lượng sản phẩm mà còn tạo ra viên nén mùn cưa đồng nhất, tăng giá trị sử dụng.</a:t>
            </a:r>
            <a:endParaRPr lang="en-US" sz="1150" dirty="0"/>
          </a:p>
        </p:txBody>
      </p:sp>
      <p:sp>
        <p:nvSpPr>
          <p:cNvPr id="6" name="Shape 4"/>
          <p:cNvSpPr/>
          <p:nvPr/>
        </p:nvSpPr>
        <p:spPr>
          <a:xfrm>
            <a:off x="512564" y="3195995"/>
            <a:ext cx="7003603" cy="1193363"/>
          </a:xfrm>
          <a:prstGeom prst="roundRect">
            <a:avLst>
              <a:gd name="adj" fmla="val 5155"/>
            </a:avLst>
          </a:prstGeom>
          <a:solidFill>
            <a:srgbClr val="204C8E"/>
          </a:solidFill>
          <a:ln w="7620">
            <a:solidFill>
              <a:srgbClr val="3965A7"/>
            </a:solidFill>
            <a:prstDash val="solid"/>
          </a:ln>
        </p:spPr>
      </p:sp>
      <p:sp>
        <p:nvSpPr>
          <p:cNvPr id="7" name="Text 5"/>
          <p:cNvSpPr/>
          <p:nvPr/>
        </p:nvSpPr>
        <p:spPr>
          <a:xfrm>
            <a:off x="666631" y="3350062"/>
            <a:ext cx="2565678" cy="240863"/>
          </a:xfrm>
          <a:prstGeom prst="rect">
            <a:avLst/>
          </a:prstGeom>
          <a:noFill/>
          <a:ln/>
        </p:spPr>
        <p:txBody>
          <a:bodyPr wrap="none" lIns="0" tIns="0" rIns="0" bIns="0" rtlCol="0" anchor="t"/>
          <a:lstStyle/>
          <a:p>
            <a:pPr marL="0" indent="0">
              <a:lnSpc>
                <a:spcPts val="1850"/>
              </a:lnSpc>
              <a:buNone/>
            </a:pPr>
            <a:r>
              <a:rPr lang="en-US" sz="1500" b="1" dirty="0">
                <a:solidFill>
                  <a:srgbClr val="FFFFFF"/>
                </a:solidFill>
                <a:latin typeface="PT Serif" panose="020A0603040505020204" pitchFamily="18" charset="0"/>
                <a:ea typeface="Alexandria Semi Bold" pitchFamily="34" charset="-122"/>
                <a:cs typeface="Alexandria Semi Bold" pitchFamily="34" charset="-120"/>
              </a:rPr>
              <a:t>Các dạng tai nạn lao động</a:t>
            </a:r>
            <a:endParaRPr lang="en-US" sz="1500" b="1" dirty="0"/>
          </a:p>
        </p:txBody>
      </p:sp>
      <p:sp>
        <p:nvSpPr>
          <p:cNvPr id="8" name="Text 6"/>
          <p:cNvSpPr/>
          <p:nvPr/>
        </p:nvSpPr>
        <p:spPr>
          <a:xfrm>
            <a:off x="666631" y="3678793"/>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Chấn thương dẫn đến nhiễm trùng</a:t>
            </a:r>
            <a:endParaRPr lang="en-US" sz="1150" dirty="0"/>
          </a:p>
        </p:txBody>
      </p:sp>
      <p:sp>
        <p:nvSpPr>
          <p:cNvPr id="9" name="Text 7"/>
          <p:cNvSpPr/>
          <p:nvPr/>
        </p:nvSpPr>
        <p:spPr>
          <a:xfrm>
            <a:off x="666631" y="4000976"/>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Sự cố như kẹt tay vào máy móc hoặc bị va đập bởi các bộ phận chuyển động</a:t>
            </a:r>
            <a:endParaRPr lang="en-US" sz="1150" dirty="0"/>
          </a:p>
        </p:txBody>
      </p:sp>
      <p:sp>
        <p:nvSpPr>
          <p:cNvPr id="10" name="Shape 8"/>
          <p:cNvSpPr/>
          <p:nvPr/>
        </p:nvSpPr>
        <p:spPr>
          <a:xfrm>
            <a:off x="512564" y="4535805"/>
            <a:ext cx="7003603" cy="1515547"/>
          </a:xfrm>
          <a:prstGeom prst="roundRect">
            <a:avLst>
              <a:gd name="adj" fmla="val 4059"/>
            </a:avLst>
          </a:prstGeom>
          <a:solidFill>
            <a:srgbClr val="204C8E"/>
          </a:solidFill>
          <a:ln w="7620">
            <a:solidFill>
              <a:srgbClr val="3965A7"/>
            </a:solidFill>
            <a:prstDash val="solid"/>
          </a:ln>
        </p:spPr>
      </p:sp>
      <p:sp>
        <p:nvSpPr>
          <p:cNvPr id="11" name="Text 9"/>
          <p:cNvSpPr/>
          <p:nvPr/>
        </p:nvSpPr>
        <p:spPr>
          <a:xfrm>
            <a:off x="666631" y="4689872"/>
            <a:ext cx="1927146" cy="240863"/>
          </a:xfrm>
          <a:prstGeom prst="rect">
            <a:avLst/>
          </a:prstGeom>
          <a:noFill/>
          <a:ln/>
        </p:spPr>
        <p:txBody>
          <a:bodyPr wrap="none" lIns="0" tIns="0" rIns="0" bIns="0" rtlCol="0" anchor="t"/>
          <a:lstStyle/>
          <a:p>
            <a:pPr marL="0" indent="0">
              <a:lnSpc>
                <a:spcPts val="1850"/>
              </a:lnSpc>
              <a:buNone/>
            </a:pPr>
            <a:r>
              <a:rPr lang="en-US" sz="1500" b="1" dirty="0">
                <a:solidFill>
                  <a:srgbClr val="FFFFFF"/>
                </a:solidFill>
                <a:latin typeface="PT Serif" panose="020A0603040505020204" pitchFamily="18" charset="0"/>
                <a:ea typeface="Alexandria Semi Bold" pitchFamily="34" charset="-122"/>
                <a:cs typeface="Alexandria Semi Bold" pitchFamily="34" charset="-120"/>
              </a:rPr>
              <a:t>Nguyên nhân</a:t>
            </a:r>
            <a:endParaRPr lang="en-US" sz="1500" b="1" dirty="0"/>
          </a:p>
        </p:txBody>
      </p:sp>
      <p:sp>
        <p:nvSpPr>
          <p:cNvPr id="12" name="Text 10"/>
          <p:cNvSpPr/>
          <p:nvPr/>
        </p:nvSpPr>
        <p:spPr>
          <a:xfrm>
            <a:off x="666631" y="5018603"/>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Do tiếp xúc với các tạp chất sắc nhọn như kim loại hoặc đá</a:t>
            </a:r>
            <a:endParaRPr lang="en-US" sz="1150" dirty="0"/>
          </a:p>
        </p:txBody>
      </p:sp>
      <p:sp>
        <p:nvSpPr>
          <p:cNvPr id="13" name="Text 11"/>
          <p:cNvSpPr/>
          <p:nvPr/>
        </p:nvSpPr>
        <p:spPr>
          <a:xfrm>
            <a:off x="666631" y="5340787"/>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Thiếu trang bị bảo hộ lao động</a:t>
            </a:r>
            <a:endParaRPr lang="en-US" sz="1150" dirty="0"/>
          </a:p>
        </p:txBody>
      </p:sp>
      <p:sp>
        <p:nvSpPr>
          <p:cNvPr id="14" name="Text 12"/>
          <p:cNvSpPr/>
          <p:nvPr/>
        </p:nvSpPr>
        <p:spPr>
          <a:xfrm>
            <a:off x="666631" y="5662970"/>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Máy móc bị hỏng hóc</a:t>
            </a:r>
            <a:endParaRPr lang="en-US" sz="1150" dirty="0"/>
          </a:p>
        </p:txBody>
      </p:sp>
      <p:sp>
        <p:nvSpPr>
          <p:cNvPr id="15" name="Shape 13"/>
          <p:cNvSpPr/>
          <p:nvPr/>
        </p:nvSpPr>
        <p:spPr>
          <a:xfrm>
            <a:off x="512564" y="6197798"/>
            <a:ext cx="7003603" cy="1515547"/>
          </a:xfrm>
          <a:prstGeom prst="roundRect">
            <a:avLst>
              <a:gd name="adj" fmla="val 4059"/>
            </a:avLst>
          </a:prstGeom>
          <a:solidFill>
            <a:srgbClr val="204C8E"/>
          </a:solidFill>
          <a:ln w="7620">
            <a:solidFill>
              <a:srgbClr val="3965A7"/>
            </a:solidFill>
            <a:prstDash val="solid"/>
          </a:ln>
        </p:spPr>
      </p:sp>
      <p:sp>
        <p:nvSpPr>
          <p:cNvPr id="16" name="Text 14"/>
          <p:cNvSpPr/>
          <p:nvPr/>
        </p:nvSpPr>
        <p:spPr>
          <a:xfrm>
            <a:off x="666631" y="6351865"/>
            <a:ext cx="2274451" cy="240863"/>
          </a:xfrm>
          <a:prstGeom prst="rect">
            <a:avLst/>
          </a:prstGeom>
          <a:noFill/>
          <a:ln/>
        </p:spPr>
        <p:txBody>
          <a:bodyPr wrap="none" lIns="0" tIns="0" rIns="0" bIns="0" rtlCol="0" anchor="t"/>
          <a:lstStyle/>
          <a:p>
            <a:pPr marL="0" indent="0">
              <a:lnSpc>
                <a:spcPts val="1850"/>
              </a:lnSpc>
              <a:buNone/>
            </a:pPr>
            <a:r>
              <a:rPr lang="en-US" sz="1500" b="1" dirty="0">
                <a:solidFill>
                  <a:srgbClr val="FFFFFF"/>
                </a:solidFill>
                <a:latin typeface="PT Serif" panose="020A0603040505020204" pitchFamily="18" charset="0"/>
                <a:ea typeface="Alexandria Semi Bold" pitchFamily="34" charset="-122"/>
                <a:cs typeface="Alexandria Semi Bold" pitchFamily="34" charset="-120"/>
              </a:rPr>
              <a:t>An toàn cho công nhân</a:t>
            </a:r>
            <a:endParaRPr lang="en-US" sz="1500" b="1" dirty="0"/>
          </a:p>
        </p:txBody>
      </p:sp>
      <p:sp>
        <p:nvSpPr>
          <p:cNvPr id="17" name="Text 15"/>
          <p:cNvSpPr/>
          <p:nvPr/>
        </p:nvSpPr>
        <p:spPr>
          <a:xfrm>
            <a:off x="666631" y="6680597"/>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Cần đảm bảo sử dụng trang bị bảo hộ cá nhân và tuân thủ quy trình an toàn.</a:t>
            </a:r>
            <a:endParaRPr lang="en-US" sz="1150" dirty="0"/>
          </a:p>
        </p:txBody>
      </p:sp>
      <p:sp>
        <p:nvSpPr>
          <p:cNvPr id="18" name="Text 16"/>
          <p:cNvSpPr/>
          <p:nvPr/>
        </p:nvSpPr>
        <p:spPr>
          <a:xfrm>
            <a:off x="666631" y="7002780"/>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Máy móc được bảo trì định kỳ đầy đủ</a:t>
            </a:r>
            <a:endParaRPr lang="en-US" sz="1150" dirty="0"/>
          </a:p>
        </p:txBody>
      </p:sp>
      <p:sp>
        <p:nvSpPr>
          <p:cNvPr id="19" name="Text 17"/>
          <p:cNvSpPr/>
          <p:nvPr/>
        </p:nvSpPr>
        <p:spPr>
          <a:xfrm>
            <a:off x="666631" y="7324963"/>
            <a:ext cx="5533202" cy="234315"/>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50" dirty="0">
                <a:solidFill>
                  <a:srgbClr val="FFFFFF"/>
                </a:solidFill>
                <a:latin typeface="PT Serif" panose="020A0603040505020204" pitchFamily="18" charset="0"/>
                <a:ea typeface="Sora Light" pitchFamily="34" charset="-122"/>
                <a:cs typeface="Sora Light" pitchFamily="34" charset="-120"/>
              </a:rPr>
              <a:t>Công nhân được đào tạo đầy đủ về cách vận hành an toàn</a:t>
            </a:r>
            <a:endParaRPr lang="en-US" sz="1150" dirty="0"/>
          </a:p>
        </p:txBody>
      </p:sp>
      <p:pic>
        <p:nvPicPr>
          <p:cNvPr id="2050" name="Picture 2" descr="KIẾN THỨC CƠ BẢN VỀ DÂY CHUYỀN VIÊN NÉN GỖ XUẤT KHẨU - VINAMAC | VINAMAC">
            <a:extLst>
              <a:ext uri="{FF2B5EF4-FFF2-40B4-BE49-F238E27FC236}">
                <a16:creationId xmlns:a16="http://schemas.microsoft.com/office/drawing/2014/main" id="{196FC1EA-E998-4C2B-BFDA-543EF06B03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292"/>
          <a:stretch/>
        </p:blipFill>
        <p:spPr bwMode="auto">
          <a:xfrm>
            <a:off x="8521001" y="3754605"/>
            <a:ext cx="5238541" cy="3406677"/>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0" descr="preencoded.png">
            <a:extLst>
              <a:ext uri="{FF2B5EF4-FFF2-40B4-BE49-F238E27FC236}">
                <a16:creationId xmlns:a16="http://schemas.microsoft.com/office/drawing/2014/main" id="{74EC2DA5-8220-34D9-A11C-A15CCCCE6BC7}"/>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63313" y="3103007"/>
            <a:ext cx="5047774" cy="3785830"/>
          </a:xfrm>
          <a:prstGeom prst="rect">
            <a:avLst/>
          </a:prstGeom>
        </p:spPr>
      </p:pic>
      <p:sp>
        <p:nvSpPr>
          <p:cNvPr id="4" name="Text 0"/>
          <p:cNvSpPr/>
          <p:nvPr/>
        </p:nvSpPr>
        <p:spPr>
          <a:xfrm>
            <a:off x="614243" y="498515"/>
            <a:ext cx="12096922" cy="1154906"/>
          </a:xfrm>
          <a:prstGeom prst="rect">
            <a:avLst/>
          </a:prstGeom>
          <a:noFill/>
          <a:ln/>
        </p:spPr>
        <p:txBody>
          <a:bodyPr wrap="square" lIns="0" tIns="0" rIns="0" bIns="0" rtlCol="0" anchor="t"/>
          <a:lstStyle/>
          <a:p>
            <a:pPr marL="0" indent="0">
              <a:lnSpc>
                <a:spcPts val="4500"/>
              </a:lnSpc>
              <a:buNone/>
            </a:pPr>
            <a:r>
              <a:rPr lang="en-US" sz="4000" b="1" dirty="0">
                <a:solidFill>
                  <a:srgbClr val="1F1E1E"/>
                </a:solidFill>
                <a:latin typeface="PT Serif" panose="020A0603040505020204" pitchFamily="18" charset="0"/>
                <a:ea typeface="Alexandria Semi Bold" pitchFamily="34" charset="-122"/>
                <a:cs typeface="Alexandria Semi Bold" pitchFamily="34" charset="-120"/>
              </a:rPr>
              <a:t>II. Công đoạn sấy khô mùn cưa và dăm bào</a:t>
            </a:r>
            <a:endParaRPr lang="en-US" sz="4000" b="1" dirty="0"/>
          </a:p>
        </p:txBody>
      </p:sp>
      <p:sp>
        <p:nvSpPr>
          <p:cNvPr id="5" name="Shape 1"/>
          <p:cNvSpPr/>
          <p:nvPr/>
        </p:nvSpPr>
        <p:spPr>
          <a:xfrm>
            <a:off x="866061" y="1916668"/>
            <a:ext cx="22860" cy="5814417"/>
          </a:xfrm>
          <a:prstGeom prst="roundRect">
            <a:avLst>
              <a:gd name="adj" fmla="val 322496"/>
            </a:avLst>
          </a:prstGeom>
          <a:solidFill>
            <a:srgbClr val="BBC2DC"/>
          </a:solidFill>
          <a:ln/>
        </p:spPr>
      </p:sp>
      <p:sp>
        <p:nvSpPr>
          <p:cNvPr id="6" name="Shape 2"/>
          <p:cNvSpPr/>
          <p:nvPr/>
        </p:nvSpPr>
        <p:spPr>
          <a:xfrm>
            <a:off x="1052096" y="2300049"/>
            <a:ext cx="614243" cy="22860"/>
          </a:xfrm>
          <a:prstGeom prst="roundRect">
            <a:avLst>
              <a:gd name="adj" fmla="val 322496"/>
            </a:avLst>
          </a:prstGeom>
          <a:solidFill>
            <a:srgbClr val="3965A7"/>
          </a:solidFill>
          <a:ln/>
        </p:spPr>
      </p:sp>
      <p:sp>
        <p:nvSpPr>
          <p:cNvPr id="7" name="Shape 3"/>
          <p:cNvSpPr/>
          <p:nvPr/>
        </p:nvSpPr>
        <p:spPr>
          <a:xfrm>
            <a:off x="680025" y="2114074"/>
            <a:ext cx="394930" cy="394930"/>
          </a:xfrm>
          <a:prstGeom prst="roundRect">
            <a:avLst>
              <a:gd name="adj" fmla="val 18667"/>
            </a:avLst>
          </a:prstGeom>
          <a:solidFill>
            <a:srgbClr val="204C8E"/>
          </a:solidFill>
          <a:ln w="7620">
            <a:solidFill>
              <a:srgbClr val="3965A7"/>
            </a:solidFill>
            <a:prstDash val="solid"/>
          </a:ln>
        </p:spPr>
      </p:sp>
      <p:sp>
        <p:nvSpPr>
          <p:cNvPr id="8" name="Text 4"/>
          <p:cNvSpPr/>
          <p:nvPr/>
        </p:nvSpPr>
        <p:spPr>
          <a:xfrm>
            <a:off x="823020" y="2172891"/>
            <a:ext cx="108942" cy="277178"/>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PT Serif" panose="020A0603040505020204" pitchFamily="18" charset="0"/>
                <a:ea typeface="Alexandria Semi Bold" pitchFamily="34" charset="-122"/>
                <a:cs typeface="Alexandria Semi Bold" pitchFamily="34" charset="-120"/>
              </a:rPr>
              <a:t>1</a:t>
            </a:r>
            <a:endParaRPr lang="en-US" sz="2150" dirty="0"/>
          </a:p>
        </p:txBody>
      </p:sp>
      <p:sp>
        <p:nvSpPr>
          <p:cNvPr id="9" name="Text 5"/>
          <p:cNvSpPr/>
          <p:nvPr/>
        </p:nvSpPr>
        <p:spPr>
          <a:xfrm>
            <a:off x="1842849" y="2092166"/>
            <a:ext cx="2309574" cy="288727"/>
          </a:xfrm>
          <a:prstGeom prst="rect">
            <a:avLst/>
          </a:prstGeom>
          <a:noFill/>
          <a:ln/>
        </p:spPr>
        <p:txBody>
          <a:bodyPr wrap="none" lIns="0" tIns="0" rIns="0" bIns="0" rtlCol="0" anchor="t"/>
          <a:lstStyle/>
          <a:p>
            <a:pPr marL="0" indent="0" algn="l">
              <a:lnSpc>
                <a:spcPts val="2250"/>
              </a:lnSpc>
              <a:buNone/>
            </a:pPr>
            <a:r>
              <a:rPr lang="en-US" sz="1800" b="1" dirty="0">
                <a:solidFill>
                  <a:srgbClr val="3B3535"/>
                </a:solidFill>
                <a:latin typeface="PT Serif" panose="020A0603040505020204" pitchFamily="18" charset="0"/>
                <a:ea typeface="Alexandria Semi Bold" pitchFamily="34" charset="-122"/>
                <a:cs typeface="Alexandria Semi Bold" pitchFamily="34" charset="-120"/>
              </a:rPr>
              <a:t>Đặc điểm công việc</a:t>
            </a:r>
            <a:endParaRPr lang="en-US" sz="1800" b="1" dirty="0"/>
          </a:p>
        </p:txBody>
      </p:sp>
      <p:sp>
        <p:nvSpPr>
          <p:cNvPr id="10" name="Text 6"/>
          <p:cNvSpPr/>
          <p:nvPr/>
        </p:nvSpPr>
        <p:spPr>
          <a:xfrm>
            <a:off x="1842849" y="2486144"/>
            <a:ext cx="6686907" cy="28074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Nguyên liệu cần được sấy khô đến độ ẩm lý tưởng khoảng 10-15%.</a:t>
            </a:r>
            <a:endParaRPr lang="en-US" sz="1350" dirty="0"/>
          </a:p>
        </p:txBody>
      </p:sp>
      <p:sp>
        <p:nvSpPr>
          <p:cNvPr id="11" name="Text 7"/>
          <p:cNvSpPr/>
          <p:nvPr/>
        </p:nvSpPr>
        <p:spPr>
          <a:xfrm>
            <a:off x="1842849" y="2872145"/>
            <a:ext cx="6686907" cy="561499"/>
          </a:xfrm>
          <a:prstGeom prst="rect">
            <a:avLst/>
          </a:prstGeom>
          <a:noFill/>
          <a:ln/>
        </p:spPr>
        <p:txBody>
          <a:bodyPr wrap="squar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Quá trình sấy khô thường sử dụng các thiết bị sấy khô công nghiệp như máy sấy trống hoặc máy sấy băng tải.</a:t>
            </a:r>
            <a:endParaRPr lang="en-US" sz="1350" dirty="0"/>
          </a:p>
        </p:txBody>
      </p:sp>
      <p:sp>
        <p:nvSpPr>
          <p:cNvPr id="12" name="Shape 8"/>
          <p:cNvSpPr/>
          <p:nvPr/>
        </p:nvSpPr>
        <p:spPr>
          <a:xfrm>
            <a:off x="1052096" y="4168021"/>
            <a:ext cx="614243" cy="22860"/>
          </a:xfrm>
          <a:prstGeom prst="roundRect">
            <a:avLst>
              <a:gd name="adj" fmla="val 322496"/>
            </a:avLst>
          </a:prstGeom>
          <a:solidFill>
            <a:srgbClr val="3965A7"/>
          </a:solidFill>
          <a:ln/>
        </p:spPr>
      </p:sp>
      <p:sp>
        <p:nvSpPr>
          <p:cNvPr id="13" name="Shape 9"/>
          <p:cNvSpPr/>
          <p:nvPr/>
        </p:nvSpPr>
        <p:spPr>
          <a:xfrm>
            <a:off x="680025" y="3982045"/>
            <a:ext cx="394930" cy="394930"/>
          </a:xfrm>
          <a:prstGeom prst="roundRect">
            <a:avLst>
              <a:gd name="adj" fmla="val 18667"/>
            </a:avLst>
          </a:prstGeom>
          <a:solidFill>
            <a:srgbClr val="204C8E"/>
          </a:solidFill>
          <a:ln w="7620">
            <a:solidFill>
              <a:srgbClr val="3965A7"/>
            </a:solidFill>
            <a:prstDash val="solid"/>
          </a:ln>
        </p:spPr>
      </p:sp>
      <p:sp>
        <p:nvSpPr>
          <p:cNvPr id="14" name="Text 10"/>
          <p:cNvSpPr/>
          <p:nvPr/>
        </p:nvSpPr>
        <p:spPr>
          <a:xfrm>
            <a:off x="794683" y="4040862"/>
            <a:ext cx="165497" cy="277178"/>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PT Serif" panose="020A0603040505020204" pitchFamily="18" charset="0"/>
                <a:ea typeface="Alexandria Semi Bold" pitchFamily="34" charset="-122"/>
                <a:cs typeface="Alexandria Semi Bold" pitchFamily="34" charset="-120"/>
              </a:rPr>
              <a:t>2</a:t>
            </a:r>
            <a:endParaRPr lang="en-US" sz="2150" dirty="0"/>
          </a:p>
        </p:txBody>
      </p:sp>
      <p:sp>
        <p:nvSpPr>
          <p:cNvPr id="15" name="Text 11"/>
          <p:cNvSpPr/>
          <p:nvPr/>
        </p:nvSpPr>
        <p:spPr>
          <a:xfrm>
            <a:off x="1842849" y="3960138"/>
            <a:ext cx="2309574" cy="288727"/>
          </a:xfrm>
          <a:prstGeom prst="rect">
            <a:avLst/>
          </a:prstGeom>
          <a:noFill/>
          <a:ln/>
        </p:spPr>
        <p:txBody>
          <a:bodyPr wrap="none" lIns="0" tIns="0" rIns="0" bIns="0" rtlCol="0" anchor="t"/>
          <a:lstStyle/>
          <a:p>
            <a:pPr marL="0" indent="0" algn="l">
              <a:lnSpc>
                <a:spcPts val="2250"/>
              </a:lnSpc>
              <a:buNone/>
            </a:pPr>
            <a:r>
              <a:rPr lang="en-US" sz="1800" b="1" dirty="0">
                <a:solidFill>
                  <a:srgbClr val="3B3535"/>
                </a:solidFill>
                <a:latin typeface="PT Serif" panose="020A0603040505020204" pitchFamily="18" charset="0"/>
                <a:ea typeface="Alexandria Semi Bold" pitchFamily="34" charset="-122"/>
                <a:cs typeface="Alexandria Semi Bold" pitchFamily="34" charset="-120"/>
              </a:rPr>
              <a:t>Các dạng tai nạn</a:t>
            </a:r>
            <a:endParaRPr lang="en-US" sz="1800" b="1" dirty="0"/>
          </a:p>
        </p:txBody>
      </p:sp>
      <p:sp>
        <p:nvSpPr>
          <p:cNvPr id="16" name="Text 12"/>
          <p:cNvSpPr/>
          <p:nvPr/>
        </p:nvSpPr>
        <p:spPr>
          <a:xfrm>
            <a:off x="1842849" y="4354116"/>
            <a:ext cx="6686907" cy="28074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Nguy cơ cháy nổ do nhiệt độ cao và môi trường nhiều bụi dễ cháy.</a:t>
            </a:r>
            <a:endParaRPr lang="en-US" sz="1350" dirty="0"/>
          </a:p>
        </p:txBody>
      </p:sp>
      <p:sp>
        <p:nvSpPr>
          <p:cNvPr id="17" name="Text 13"/>
          <p:cNvSpPr/>
          <p:nvPr/>
        </p:nvSpPr>
        <p:spPr>
          <a:xfrm>
            <a:off x="1842849" y="4740116"/>
            <a:ext cx="6686907" cy="561499"/>
          </a:xfrm>
          <a:prstGeom prst="rect">
            <a:avLst/>
          </a:prstGeom>
          <a:noFill/>
          <a:ln/>
        </p:spPr>
        <p:txBody>
          <a:bodyPr wrap="squar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Công nhân có thể gặp phải các chấn thương do tiếp xúc với các bộ phận chuyển động của máy móc.</a:t>
            </a:r>
            <a:endParaRPr lang="en-US" sz="1350" dirty="0"/>
          </a:p>
        </p:txBody>
      </p:sp>
      <p:sp>
        <p:nvSpPr>
          <p:cNvPr id="18" name="Shape 14"/>
          <p:cNvSpPr/>
          <p:nvPr/>
        </p:nvSpPr>
        <p:spPr>
          <a:xfrm>
            <a:off x="1052096" y="6035992"/>
            <a:ext cx="614243" cy="22860"/>
          </a:xfrm>
          <a:prstGeom prst="roundRect">
            <a:avLst>
              <a:gd name="adj" fmla="val 322496"/>
            </a:avLst>
          </a:prstGeom>
          <a:solidFill>
            <a:srgbClr val="3965A7"/>
          </a:solidFill>
          <a:ln/>
        </p:spPr>
      </p:sp>
      <p:sp>
        <p:nvSpPr>
          <p:cNvPr id="19" name="Shape 15"/>
          <p:cNvSpPr/>
          <p:nvPr/>
        </p:nvSpPr>
        <p:spPr>
          <a:xfrm>
            <a:off x="680025" y="5850017"/>
            <a:ext cx="394930" cy="394930"/>
          </a:xfrm>
          <a:prstGeom prst="roundRect">
            <a:avLst>
              <a:gd name="adj" fmla="val 18667"/>
            </a:avLst>
          </a:prstGeom>
          <a:solidFill>
            <a:srgbClr val="204C8E"/>
          </a:solidFill>
          <a:ln w="7620">
            <a:solidFill>
              <a:srgbClr val="3965A7"/>
            </a:solidFill>
            <a:prstDash val="solid"/>
          </a:ln>
        </p:spPr>
      </p:sp>
      <p:sp>
        <p:nvSpPr>
          <p:cNvPr id="20" name="Text 16"/>
          <p:cNvSpPr/>
          <p:nvPr/>
        </p:nvSpPr>
        <p:spPr>
          <a:xfrm>
            <a:off x="794564" y="5908834"/>
            <a:ext cx="165735" cy="277178"/>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PT Serif" panose="020A0603040505020204" pitchFamily="18" charset="0"/>
                <a:ea typeface="Alexandria Semi Bold" pitchFamily="34" charset="-122"/>
                <a:cs typeface="Alexandria Semi Bold" pitchFamily="34" charset="-120"/>
              </a:rPr>
              <a:t>3</a:t>
            </a:r>
            <a:endParaRPr lang="en-US" sz="2150" dirty="0"/>
          </a:p>
        </p:txBody>
      </p:sp>
      <p:sp>
        <p:nvSpPr>
          <p:cNvPr id="21" name="Text 17"/>
          <p:cNvSpPr/>
          <p:nvPr/>
        </p:nvSpPr>
        <p:spPr>
          <a:xfrm>
            <a:off x="1842849" y="5828109"/>
            <a:ext cx="2683550" cy="288727"/>
          </a:xfrm>
          <a:prstGeom prst="rect">
            <a:avLst/>
          </a:prstGeom>
          <a:noFill/>
          <a:ln/>
        </p:spPr>
        <p:txBody>
          <a:bodyPr wrap="none" lIns="0" tIns="0" rIns="0" bIns="0" rtlCol="0" anchor="t"/>
          <a:lstStyle/>
          <a:p>
            <a:pPr marL="0" indent="0" algn="l">
              <a:lnSpc>
                <a:spcPts val="2250"/>
              </a:lnSpc>
              <a:buNone/>
            </a:pPr>
            <a:r>
              <a:rPr lang="en-US" sz="1800" b="1" dirty="0">
                <a:solidFill>
                  <a:srgbClr val="3B3535"/>
                </a:solidFill>
                <a:latin typeface="PT Serif" panose="020A0603040505020204" pitchFamily="18" charset="0"/>
                <a:ea typeface="Alexandria Semi Bold" pitchFamily="34" charset="-122"/>
                <a:cs typeface="Alexandria Semi Bold" pitchFamily="34" charset="-120"/>
              </a:rPr>
              <a:t>Biện pháp phòng ngừa</a:t>
            </a:r>
            <a:endParaRPr lang="en-US" sz="1800" b="1" dirty="0"/>
          </a:p>
        </p:txBody>
      </p:sp>
      <p:sp>
        <p:nvSpPr>
          <p:cNvPr id="22" name="Text 18"/>
          <p:cNvSpPr/>
          <p:nvPr/>
        </p:nvSpPr>
        <p:spPr>
          <a:xfrm>
            <a:off x="1842849" y="6222087"/>
            <a:ext cx="6686907" cy="28074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Tuân thủ nghiêm ngặt các quy định an toàn về nhiệt độ và kiểm soát bụi.</a:t>
            </a:r>
            <a:endParaRPr lang="en-US" sz="1350" dirty="0"/>
          </a:p>
        </p:txBody>
      </p:sp>
      <p:sp>
        <p:nvSpPr>
          <p:cNvPr id="23" name="Text 19"/>
          <p:cNvSpPr/>
          <p:nvPr/>
        </p:nvSpPr>
        <p:spPr>
          <a:xfrm>
            <a:off x="1842849" y="6608088"/>
            <a:ext cx="6686907" cy="28074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Đảm bảo rằng hệ thống phòng cháy chữa cháy luôn sẵn sàng hoạt động.</a:t>
            </a:r>
            <a:endParaRPr lang="en-US" sz="1350" dirty="0"/>
          </a:p>
        </p:txBody>
      </p:sp>
      <p:sp>
        <p:nvSpPr>
          <p:cNvPr id="24" name="Text 20"/>
          <p:cNvSpPr/>
          <p:nvPr/>
        </p:nvSpPr>
        <p:spPr>
          <a:xfrm>
            <a:off x="1842849" y="6994088"/>
            <a:ext cx="6686907" cy="561499"/>
          </a:xfrm>
          <a:prstGeom prst="rect">
            <a:avLst/>
          </a:prstGeom>
          <a:noFill/>
          <a:ln/>
        </p:spPr>
        <p:txBody>
          <a:bodyPr wrap="square" lIns="0" tIns="0" rIns="0" bIns="0" rtlCol="0" anchor="t"/>
          <a:lstStyle/>
          <a:p>
            <a:pPr marL="285750" indent="-285750" algn="l">
              <a:lnSpc>
                <a:spcPts val="2200"/>
              </a:lnSpc>
              <a:buFont typeface="Arial" panose="020B0604020202020204" pitchFamily="34" charset="0"/>
              <a:buChar char="•"/>
            </a:pPr>
            <a:r>
              <a:rPr lang="en-US" sz="1350" dirty="0">
                <a:solidFill>
                  <a:srgbClr val="3B3535"/>
                </a:solidFill>
                <a:latin typeface="PT Serif" panose="020A0603040505020204" pitchFamily="18" charset="0"/>
                <a:ea typeface="Sora Light" pitchFamily="34" charset="-122"/>
                <a:cs typeface="Sora Light" pitchFamily="34" charset="-120"/>
              </a:rPr>
              <a:t>Sử dụng trang bị bảo hộ cá nhân và tuân thủ các quy trình an toàn khi vận hành máy móc.</a:t>
            </a:r>
            <a:endParaRPr lang="en-US" sz="1350" dirty="0"/>
          </a:p>
        </p:txBody>
      </p:sp>
      <p:pic>
        <p:nvPicPr>
          <p:cNvPr id="25" name="Image 0" descr="preencoded.png">
            <a:extLst>
              <a:ext uri="{FF2B5EF4-FFF2-40B4-BE49-F238E27FC236}">
                <a16:creationId xmlns:a16="http://schemas.microsoft.com/office/drawing/2014/main" id="{AE16F325-1FA5-8073-15EB-91DBB4D32458}"/>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36066" y="3657599"/>
            <a:ext cx="5096589" cy="3394472"/>
          </a:xfrm>
          <a:prstGeom prst="rect">
            <a:avLst/>
          </a:prstGeom>
        </p:spPr>
      </p:pic>
      <p:sp>
        <p:nvSpPr>
          <p:cNvPr id="4" name="Text 0"/>
          <p:cNvSpPr/>
          <p:nvPr/>
        </p:nvSpPr>
        <p:spPr>
          <a:xfrm>
            <a:off x="6032063" y="553760"/>
            <a:ext cx="8447612" cy="1025604"/>
          </a:xfrm>
          <a:prstGeom prst="rect">
            <a:avLst/>
          </a:prstGeom>
          <a:noFill/>
          <a:ln/>
        </p:spPr>
        <p:txBody>
          <a:bodyPr wrap="square" lIns="0" tIns="0" rIns="0" bIns="0" rtlCol="0" anchor="t"/>
          <a:lstStyle/>
          <a:p>
            <a:pPr marL="0" indent="0">
              <a:lnSpc>
                <a:spcPts val="4000"/>
              </a:lnSpc>
              <a:buNone/>
            </a:pPr>
            <a:r>
              <a:rPr lang="en-US" sz="3200" b="1" dirty="0">
                <a:solidFill>
                  <a:srgbClr val="1F1E1E"/>
                </a:solidFill>
                <a:latin typeface="PT Serif" panose="020A0603040505020204" pitchFamily="18" charset="0"/>
                <a:ea typeface="Alexandria Semi Bold" pitchFamily="34" charset="-122"/>
                <a:cs typeface="Alexandria Semi Bold" pitchFamily="34" charset="-120"/>
              </a:rPr>
              <a:t>III. Công đoạn nghiền mùn cưa và dăm bào</a:t>
            </a:r>
            <a:endParaRPr lang="en-US" sz="3200" b="1" dirty="0"/>
          </a:p>
        </p:txBody>
      </p:sp>
      <p:sp>
        <p:nvSpPr>
          <p:cNvPr id="5" name="Text 1"/>
          <p:cNvSpPr/>
          <p:nvPr/>
        </p:nvSpPr>
        <p:spPr>
          <a:xfrm>
            <a:off x="6032063" y="1813203"/>
            <a:ext cx="2051447" cy="256342"/>
          </a:xfrm>
          <a:prstGeom prst="rect">
            <a:avLst/>
          </a:prstGeom>
          <a:noFill/>
          <a:ln/>
        </p:spPr>
        <p:txBody>
          <a:bodyPr wrap="none" lIns="0" tIns="0" rIns="0" bIns="0" rtlCol="0" anchor="t"/>
          <a:lstStyle/>
          <a:p>
            <a:pPr marL="0" indent="0">
              <a:lnSpc>
                <a:spcPts val="2000"/>
              </a:lnSpc>
              <a:buNone/>
            </a:pPr>
            <a:r>
              <a:rPr lang="en-US" sz="2000" b="1" dirty="0">
                <a:solidFill>
                  <a:srgbClr val="1F1E1E"/>
                </a:solidFill>
                <a:latin typeface="PT Serif" panose="020A0603040505020204" pitchFamily="18" charset="0"/>
                <a:ea typeface="Alexandria Semi Bold" pitchFamily="34" charset="-122"/>
                <a:cs typeface="Alexandria Semi Bold" pitchFamily="34" charset="-120"/>
              </a:rPr>
              <a:t>Đặc điểm công việc</a:t>
            </a:r>
            <a:endParaRPr lang="en-US" sz="2000" b="1" dirty="0"/>
          </a:p>
        </p:txBody>
      </p:sp>
      <p:sp>
        <p:nvSpPr>
          <p:cNvPr id="6" name="Text 2"/>
          <p:cNvSpPr/>
          <p:nvPr/>
        </p:nvSpPr>
        <p:spPr>
          <a:xfrm>
            <a:off x="6032063" y="2111256"/>
            <a:ext cx="8052673" cy="748665"/>
          </a:xfrm>
          <a:prstGeom prst="rect">
            <a:avLst/>
          </a:prstGeom>
          <a:noFill/>
          <a:ln/>
        </p:spPr>
        <p:txBody>
          <a:bodyPr wrap="square" lIns="0" tIns="0" rIns="0" bIns="0" rtlCol="0" anchor="t"/>
          <a:lstStyle/>
          <a:p>
            <a:pPr marL="0" indent="0">
              <a:lnSpc>
                <a:spcPts val="1950"/>
              </a:lnSpc>
              <a:buNone/>
            </a:pPr>
            <a:r>
              <a:rPr lang="en-US" sz="1200" dirty="0">
                <a:solidFill>
                  <a:srgbClr val="3B3535"/>
                </a:solidFill>
                <a:latin typeface="PT Serif" panose="020A0603040505020204" pitchFamily="18" charset="0"/>
                <a:ea typeface="Sora Light" pitchFamily="34" charset="-122"/>
                <a:cs typeface="Sora Light" pitchFamily="34" charset="-120"/>
              </a:rPr>
              <a:t>Mục đích nhằm đảm bảo nguyên liệu đạt được kích thước hạt nhỏ và đồng đều sau khi đã được sấy khô. Quá trình này bắt đầu bằng việc đưa nguyên liệu vào máy nghiền, nơi mùn cưa và dăm bào được nghiền mịn để đạt được độ đồng nhất cần thiết.</a:t>
            </a:r>
            <a:endParaRPr lang="en-US" sz="1200" dirty="0"/>
          </a:p>
        </p:txBody>
      </p:sp>
      <p:pic>
        <p:nvPicPr>
          <p:cNvPr id="7" name="Image 2" descr="preencoded.png"/>
          <p:cNvPicPr>
            <a:picLocks noChangeAspect="1"/>
          </p:cNvPicPr>
          <p:nvPr/>
        </p:nvPicPr>
        <p:blipFill>
          <a:blip r:embed="rId4"/>
          <a:stretch>
            <a:fillRect/>
          </a:stretch>
        </p:blipFill>
        <p:spPr>
          <a:xfrm>
            <a:off x="6032063" y="3227427"/>
            <a:ext cx="779502" cy="1254085"/>
          </a:xfrm>
          <a:prstGeom prst="rect">
            <a:avLst/>
          </a:prstGeom>
        </p:spPr>
      </p:pic>
      <p:sp>
        <p:nvSpPr>
          <p:cNvPr id="8" name="Text 3"/>
          <p:cNvSpPr/>
          <p:nvPr/>
        </p:nvSpPr>
        <p:spPr>
          <a:xfrm>
            <a:off x="7045404" y="3383280"/>
            <a:ext cx="2245281" cy="256342"/>
          </a:xfrm>
          <a:prstGeom prst="rect">
            <a:avLst/>
          </a:prstGeom>
          <a:noFill/>
          <a:ln/>
        </p:spPr>
        <p:txBody>
          <a:bodyPr wrap="none" lIns="0" tIns="0" rIns="0" bIns="0" rtlCol="0" anchor="t"/>
          <a:lstStyle/>
          <a:p>
            <a:pPr marL="0" indent="0" algn="l">
              <a:lnSpc>
                <a:spcPts val="2000"/>
              </a:lnSpc>
              <a:buNone/>
            </a:pPr>
            <a:r>
              <a:rPr lang="en-US" sz="1600" dirty="0">
                <a:solidFill>
                  <a:srgbClr val="3B3535"/>
                </a:solidFill>
                <a:latin typeface="PT Serif" panose="020A0603040505020204" pitchFamily="18" charset="0"/>
                <a:ea typeface="Alexandria Semi Bold" pitchFamily="34" charset="-122"/>
                <a:cs typeface="Alexandria Semi Bold" pitchFamily="34" charset="-120"/>
              </a:rPr>
              <a:t>Nguy cơ chấn thương</a:t>
            </a:r>
            <a:endParaRPr lang="en-US" sz="1600" dirty="0"/>
          </a:p>
        </p:txBody>
      </p:sp>
      <p:sp>
        <p:nvSpPr>
          <p:cNvPr id="9" name="Text 4"/>
          <p:cNvSpPr/>
          <p:nvPr/>
        </p:nvSpPr>
        <p:spPr>
          <a:xfrm>
            <a:off x="7045404" y="3733086"/>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Tiếp xúc với các bộ phận chuyển động của máy nghiền</a:t>
            </a:r>
            <a:endParaRPr lang="en-US" sz="1200" dirty="0"/>
          </a:p>
        </p:txBody>
      </p:sp>
      <p:sp>
        <p:nvSpPr>
          <p:cNvPr id="10" name="Text 5"/>
          <p:cNvSpPr/>
          <p:nvPr/>
        </p:nvSpPr>
        <p:spPr>
          <a:xfrm>
            <a:off x="7045404" y="4076105"/>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Mắc các bệnh về đường hô hấp</a:t>
            </a:r>
            <a:endParaRPr lang="en-US" sz="1200" dirty="0"/>
          </a:p>
        </p:txBody>
      </p:sp>
      <p:pic>
        <p:nvPicPr>
          <p:cNvPr id="11" name="Image 3" descr="preencoded.png"/>
          <p:cNvPicPr>
            <a:picLocks noChangeAspect="1"/>
          </p:cNvPicPr>
          <p:nvPr/>
        </p:nvPicPr>
        <p:blipFill>
          <a:blip r:embed="rId5"/>
          <a:stretch>
            <a:fillRect/>
          </a:stretch>
        </p:blipFill>
        <p:spPr>
          <a:xfrm>
            <a:off x="6032063" y="4481513"/>
            <a:ext cx="779502" cy="1597104"/>
          </a:xfrm>
          <a:prstGeom prst="rect">
            <a:avLst/>
          </a:prstGeom>
        </p:spPr>
      </p:pic>
      <p:sp>
        <p:nvSpPr>
          <p:cNvPr id="12" name="Text 6"/>
          <p:cNvSpPr/>
          <p:nvPr/>
        </p:nvSpPr>
        <p:spPr>
          <a:xfrm>
            <a:off x="7045404" y="4637365"/>
            <a:ext cx="2051447" cy="256342"/>
          </a:xfrm>
          <a:prstGeom prst="rect">
            <a:avLst/>
          </a:prstGeom>
          <a:noFill/>
          <a:ln/>
        </p:spPr>
        <p:txBody>
          <a:bodyPr wrap="none" lIns="0" tIns="0" rIns="0" bIns="0" rtlCol="0" anchor="t"/>
          <a:lstStyle/>
          <a:p>
            <a:pPr marL="0" indent="0" algn="l">
              <a:lnSpc>
                <a:spcPts val="2000"/>
              </a:lnSpc>
              <a:buNone/>
            </a:pPr>
            <a:r>
              <a:rPr lang="en-US" sz="1600" dirty="0">
                <a:solidFill>
                  <a:srgbClr val="3B3535"/>
                </a:solidFill>
                <a:latin typeface="PT Serif" panose="020A0603040505020204" pitchFamily="18" charset="0"/>
                <a:ea typeface="Alexandria Semi Bold" pitchFamily="34" charset="-122"/>
                <a:cs typeface="Alexandria Semi Bold" pitchFamily="34" charset="-120"/>
              </a:rPr>
              <a:t>Nguyên nhân</a:t>
            </a:r>
            <a:endParaRPr lang="en-US" sz="1600" dirty="0"/>
          </a:p>
        </p:txBody>
      </p:sp>
      <p:sp>
        <p:nvSpPr>
          <p:cNvPr id="13" name="Text 7"/>
          <p:cNvSpPr/>
          <p:nvPr/>
        </p:nvSpPr>
        <p:spPr>
          <a:xfrm>
            <a:off x="7045404" y="4987171"/>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Các lưỡi dao sắc bén và hệ thống cơ học mạnh mẽ có thể gây ra các vết cắt nghiêm trọng</a:t>
            </a:r>
            <a:endParaRPr lang="en-US" sz="1200" dirty="0"/>
          </a:p>
        </p:txBody>
      </p:sp>
      <p:sp>
        <p:nvSpPr>
          <p:cNvPr id="14" name="Text 8"/>
          <p:cNvSpPr/>
          <p:nvPr/>
        </p:nvSpPr>
        <p:spPr>
          <a:xfrm>
            <a:off x="7045404" y="5330190"/>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Thiếu đào tạo và thiết bị bảo bộ an toàn lao động</a:t>
            </a:r>
            <a:endParaRPr lang="en-US" sz="1200" dirty="0"/>
          </a:p>
        </p:txBody>
      </p:sp>
      <p:sp>
        <p:nvSpPr>
          <p:cNvPr id="15" name="Text 9"/>
          <p:cNvSpPr/>
          <p:nvPr/>
        </p:nvSpPr>
        <p:spPr>
          <a:xfrm>
            <a:off x="7045404" y="5673209"/>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Bụi mùn cưa phát sinh</a:t>
            </a:r>
            <a:endParaRPr lang="en-US" sz="1200" dirty="0"/>
          </a:p>
        </p:txBody>
      </p:sp>
      <p:pic>
        <p:nvPicPr>
          <p:cNvPr id="16" name="Image 4" descr="preencoded.png"/>
          <p:cNvPicPr>
            <a:picLocks noChangeAspect="1"/>
          </p:cNvPicPr>
          <p:nvPr/>
        </p:nvPicPr>
        <p:blipFill>
          <a:blip r:embed="rId6"/>
          <a:stretch>
            <a:fillRect/>
          </a:stretch>
        </p:blipFill>
        <p:spPr>
          <a:xfrm>
            <a:off x="6032063" y="6078617"/>
            <a:ext cx="779502" cy="1597104"/>
          </a:xfrm>
          <a:prstGeom prst="rect">
            <a:avLst/>
          </a:prstGeom>
        </p:spPr>
      </p:pic>
      <p:sp>
        <p:nvSpPr>
          <p:cNvPr id="17" name="Text 10"/>
          <p:cNvSpPr/>
          <p:nvPr/>
        </p:nvSpPr>
        <p:spPr>
          <a:xfrm>
            <a:off x="7045404" y="6234470"/>
            <a:ext cx="2051447" cy="256342"/>
          </a:xfrm>
          <a:prstGeom prst="rect">
            <a:avLst/>
          </a:prstGeom>
          <a:noFill/>
          <a:ln/>
        </p:spPr>
        <p:txBody>
          <a:bodyPr wrap="none" lIns="0" tIns="0" rIns="0" bIns="0" rtlCol="0" anchor="t"/>
          <a:lstStyle/>
          <a:p>
            <a:pPr marL="0" indent="0" algn="l">
              <a:lnSpc>
                <a:spcPts val="2000"/>
              </a:lnSpc>
              <a:buNone/>
            </a:pPr>
            <a:r>
              <a:rPr lang="en-US" sz="1600" dirty="0">
                <a:solidFill>
                  <a:srgbClr val="3B3535"/>
                </a:solidFill>
                <a:latin typeface="PT Serif" panose="020A0603040505020204" pitchFamily="18" charset="0"/>
                <a:ea typeface="Alexandria Semi Bold" pitchFamily="34" charset="-122"/>
                <a:cs typeface="Alexandria Semi Bold" pitchFamily="34" charset="-120"/>
              </a:rPr>
              <a:t>Biện pháp</a:t>
            </a:r>
            <a:endParaRPr lang="en-US" sz="1600" dirty="0"/>
          </a:p>
        </p:txBody>
      </p:sp>
      <p:sp>
        <p:nvSpPr>
          <p:cNvPr id="18" name="Text 11"/>
          <p:cNvSpPr/>
          <p:nvPr/>
        </p:nvSpPr>
        <p:spPr>
          <a:xfrm>
            <a:off x="7045404" y="6584275"/>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Đào tạo đầy đủ về kiến thức chuyên môn và kiến thức an toàn lao động</a:t>
            </a:r>
            <a:endParaRPr lang="en-US" sz="1200" dirty="0"/>
          </a:p>
        </p:txBody>
      </p:sp>
      <p:sp>
        <p:nvSpPr>
          <p:cNvPr id="19" name="Text 12"/>
          <p:cNvSpPr/>
          <p:nvPr/>
        </p:nvSpPr>
        <p:spPr>
          <a:xfrm>
            <a:off x="7045404" y="6927294"/>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Bảo trì máy móc định kỳ</a:t>
            </a:r>
            <a:endParaRPr lang="en-US" sz="1200" dirty="0"/>
          </a:p>
        </p:txBody>
      </p:sp>
      <p:sp>
        <p:nvSpPr>
          <p:cNvPr id="20" name="Text 13"/>
          <p:cNvSpPr/>
          <p:nvPr/>
        </p:nvSpPr>
        <p:spPr>
          <a:xfrm>
            <a:off x="7045404" y="7270313"/>
            <a:ext cx="7039332" cy="249555"/>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Hệ thống thông gió cần đảm bảo</a:t>
            </a:r>
            <a:endParaRPr lang="en-US" sz="1200" dirty="0"/>
          </a:p>
        </p:txBody>
      </p:sp>
      <p:pic>
        <p:nvPicPr>
          <p:cNvPr id="21" name="Image 0" descr="preencoded.png">
            <a:extLst>
              <a:ext uri="{FF2B5EF4-FFF2-40B4-BE49-F238E27FC236}">
                <a16:creationId xmlns:a16="http://schemas.microsoft.com/office/drawing/2014/main" id="{660FA26F-33DC-2DBF-072D-9584C0B9168B}"/>
              </a:ext>
            </a:extLst>
          </p:cNvPr>
          <p:cNvPicPr>
            <a:picLocks noChangeAspect="1"/>
          </p:cNvPicPr>
          <p:nvPr/>
        </p:nvPicPr>
        <p:blipFill>
          <a:blip r:embed="rId7"/>
          <a:stretch>
            <a:fillRect/>
          </a:stretch>
        </p:blipFill>
        <p:spPr>
          <a:xfrm>
            <a:off x="11688896" y="7361924"/>
            <a:ext cx="2798953" cy="8676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24380" y="3569001"/>
            <a:ext cx="5125522" cy="3844171"/>
          </a:xfrm>
          <a:prstGeom prst="rect">
            <a:avLst/>
          </a:prstGeom>
        </p:spPr>
      </p:pic>
      <p:sp>
        <p:nvSpPr>
          <p:cNvPr id="4" name="Text 0"/>
          <p:cNvSpPr/>
          <p:nvPr/>
        </p:nvSpPr>
        <p:spPr>
          <a:xfrm>
            <a:off x="505181" y="513398"/>
            <a:ext cx="9288813" cy="949642"/>
          </a:xfrm>
          <a:prstGeom prst="rect">
            <a:avLst/>
          </a:prstGeom>
          <a:noFill/>
          <a:ln/>
        </p:spPr>
        <p:txBody>
          <a:bodyPr wrap="square" lIns="0" tIns="0" rIns="0" bIns="0" rtlCol="0" anchor="t"/>
          <a:lstStyle/>
          <a:p>
            <a:pPr marL="0" indent="0">
              <a:lnSpc>
                <a:spcPts val="3700"/>
              </a:lnSpc>
              <a:buNone/>
            </a:pPr>
            <a:r>
              <a:rPr lang="en-US" sz="3200" b="1" dirty="0">
                <a:solidFill>
                  <a:srgbClr val="1F1E1E"/>
                </a:solidFill>
                <a:latin typeface="PT Serif" panose="020A0603040505020204" pitchFamily="18" charset="0"/>
                <a:ea typeface="Alexandria Semi Bold" pitchFamily="34" charset="-122"/>
                <a:cs typeface="Alexandria Semi Bold" pitchFamily="34" charset="-120"/>
              </a:rPr>
              <a:t>IV. </a:t>
            </a:r>
            <a:r>
              <a:rPr lang="en-US" sz="3200" b="1" dirty="0" err="1">
                <a:solidFill>
                  <a:srgbClr val="1F1E1E"/>
                </a:solidFill>
                <a:latin typeface="PT Serif" panose="020A0603040505020204" pitchFamily="18" charset="0"/>
                <a:ea typeface="Alexandria Semi Bold" pitchFamily="34" charset="-122"/>
                <a:cs typeface="Alexandria Semi Bold" pitchFamily="34" charset="-120"/>
              </a:rPr>
              <a:t>Công</a:t>
            </a:r>
            <a:r>
              <a:rPr lang="en-US" sz="3200" b="1" dirty="0">
                <a:solidFill>
                  <a:srgbClr val="1F1E1E"/>
                </a:solidFill>
                <a:latin typeface="PT Serif" panose="020A0603040505020204" pitchFamily="18" charset="0"/>
                <a:ea typeface="Alexandria Semi Bold" pitchFamily="34" charset="-122"/>
                <a:cs typeface="Alexandria Semi Bold" pitchFamily="34" charset="-120"/>
              </a:rPr>
              <a:t> </a:t>
            </a:r>
            <a:r>
              <a:rPr lang="en-US" sz="3200" b="1" dirty="0" err="1">
                <a:solidFill>
                  <a:srgbClr val="1F1E1E"/>
                </a:solidFill>
                <a:latin typeface="PT Serif" panose="020A0603040505020204" pitchFamily="18" charset="0"/>
                <a:ea typeface="Alexandria Semi Bold" pitchFamily="34" charset="-122"/>
                <a:cs typeface="Alexandria Semi Bold" pitchFamily="34" charset="-120"/>
              </a:rPr>
              <a:t>đoạn</a:t>
            </a:r>
            <a:r>
              <a:rPr lang="en-US" sz="3200" b="1" dirty="0">
                <a:solidFill>
                  <a:srgbClr val="1F1E1E"/>
                </a:solidFill>
                <a:latin typeface="PT Serif" panose="020A0603040505020204" pitchFamily="18" charset="0"/>
                <a:ea typeface="Alexandria Semi Bold" pitchFamily="34" charset="-122"/>
                <a:cs typeface="Alexandria Semi Bold" pitchFamily="34" charset="-120"/>
              </a:rPr>
              <a:t> vận hành máy ép viên nén</a:t>
            </a:r>
            <a:endParaRPr lang="en-US" sz="3200" b="1" dirty="0"/>
          </a:p>
        </p:txBody>
      </p:sp>
      <p:sp>
        <p:nvSpPr>
          <p:cNvPr id="5" name="Text 1"/>
          <p:cNvSpPr/>
          <p:nvPr/>
        </p:nvSpPr>
        <p:spPr>
          <a:xfrm>
            <a:off x="505182" y="1250672"/>
            <a:ext cx="1899285" cy="237292"/>
          </a:xfrm>
          <a:prstGeom prst="rect">
            <a:avLst/>
          </a:prstGeom>
          <a:noFill/>
          <a:ln/>
        </p:spPr>
        <p:txBody>
          <a:bodyPr wrap="none" lIns="0" tIns="0" rIns="0" bIns="0" rtlCol="0" anchor="t"/>
          <a:lstStyle/>
          <a:p>
            <a:pPr marL="0" indent="0">
              <a:lnSpc>
                <a:spcPts val="1850"/>
              </a:lnSpc>
              <a:buNone/>
            </a:pPr>
            <a:r>
              <a:rPr lang="en-US" sz="1600" b="1" dirty="0">
                <a:solidFill>
                  <a:srgbClr val="1F1E1E"/>
                </a:solidFill>
                <a:latin typeface="PT Serif" panose="020A0603040505020204" pitchFamily="18" charset="0"/>
                <a:ea typeface="Alexandria Semi Bold" pitchFamily="34" charset="-122"/>
                <a:cs typeface="Alexandria Semi Bold" pitchFamily="34" charset="-120"/>
              </a:rPr>
              <a:t>Đặc điểm công việc</a:t>
            </a:r>
            <a:endParaRPr lang="en-US" sz="1600" b="1" dirty="0"/>
          </a:p>
        </p:txBody>
      </p:sp>
      <p:sp>
        <p:nvSpPr>
          <p:cNvPr id="6" name="Text 2"/>
          <p:cNvSpPr/>
          <p:nvPr/>
        </p:nvSpPr>
        <p:spPr>
          <a:xfrm>
            <a:off x="497562" y="1561068"/>
            <a:ext cx="8133636" cy="461724"/>
          </a:xfrm>
          <a:prstGeom prst="rect">
            <a:avLst/>
          </a:prstGeom>
          <a:noFill/>
          <a:ln/>
        </p:spPr>
        <p:txBody>
          <a:bodyPr wrap="square" lIns="0" tIns="0" rIns="0" bIns="0" rtlCol="0" anchor="t"/>
          <a:lstStyle/>
          <a:p>
            <a:pPr marL="0" indent="0">
              <a:lnSpc>
                <a:spcPts val="1800"/>
              </a:lnSpc>
              <a:buNone/>
            </a:pPr>
            <a:r>
              <a:rPr lang="en-US" sz="1100" dirty="0">
                <a:solidFill>
                  <a:srgbClr val="3B3535"/>
                </a:solidFill>
                <a:latin typeface="PT Serif" panose="020A0603040505020204" pitchFamily="18" charset="0"/>
                <a:ea typeface="Sora Light" pitchFamily="34" charset="-122"/>
                <a:cs typeface="Sora Light" pitchFamily="34" charset="-120"/>
              </a:rPr>
              <a:t>Sau khi nguyên liệu đã được nghiền nhỏ, chúng được đưa vào máy ép, nơi áp lực và nhiệt độ cao được sử dụng để nén chặt các hạt mịn thành các viên nén đồng nhất về kích thước và hình dạng.</a:t>
            </a:r>
            <a:endParaRPr lang="en-US" sz="1100" dirty="0"/>
          </a:p>
        </p:txBody>
      </p:sp>
      <p:sp>
        <p:nvSpPr>
          <p:cNvPr id="7" name="Shape 3"/>
          <p:cNvSpPr/>
          <p:nvPr/>
        </p:nvSpPr>
        <p:spPr>
          <a:xfrm>
            <a:off x="4564380" y="2757249"/>
            <a:ext cx="15240" cy="4958953"/>
          </a:xfrm>
          <a:prstGeom prst="roundRect">
            <a:avLst>
              <a:gd name="adj" fmla="val 397821"/>
            </a:avLst>
          </a:prstGeom>
          <a:solidFill>
            <a:srgbClr val="BBC2DC"/>
          </a:solidFill>
          <a:ln/>
        </p:spPr>
      </p:sp>
      <p:sp>
        <p:nvSpPr>
          <p:cNvPr id="8" name="Shape 4"/>
          <p:cNvSpPr/>
          <p:nvPr/>
        </p:nvSpPr>
        <p:spPr>
          <a:xfrm>
            <a:off x="2525613" y="3043715"/>
            <a:ext cx="1899285" cy="45719"/>
          </a:xfrm>
          <a:prstGeom prst="roundRect">
            <a:avLst>
              <a:gd name="adj" fmla="val 397821"/>
            </a:avLst>
          </a:prstGeom>
          <a:solidFill>
            <a:srgbClr val="3965A7"/>
          </a:solidFill>
          <a:ln/>
        </p:spPr>
      </p:sp>
      <p:sp>
        <p:nvSpPr>
          <p:cNvPr id="9" name="Shape 5"/>
          <p:cNvSpPr/>
          <p:nvPr/>
        </p:nvSpPr>
        <p:spPr>
          <a:xfrm>
            <a:off x="4409658" y="2919532"/>
            <a:ext cx="324683" cy="324683"/>
          </a:xfrm>
          <a:prstGeom prst="roundRect">
            <a:avLst>
              <a:gd name="adj" fmla="val 18673"/>
            </a:avLst>
          </a:prstGeom>
          <a:solidFill>
            <a:srgbClr val="204C8E"/>
          </a:solidFill>
          <a:ln w="7620">
            <a:solidFill>
              <a:srgbClr val="3965A7"/>
            </a:solidFill>
            <a:prstDash val="solid"/>
          </a:ln>
        </p:spPr>
      </p:sp>
      <p:sp>
        <p:nvSpPr>
          <p:cNvPr id="10" name="Text 6"/>
          <p:cNvSpPr/>
          <p:nvPr/>
        </p:nvSpPr>
        <p:spPr>
          <a:xfrm>
            <a:off x="4527173" y="2967871"/>
            <a:ext cx="89654" cy="227886"/>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PT Serif" panose="020A0603040505020204" pitchFamily="18" charset="0"/>
                <a:ea typeface="Alexandria Semi Bold" pitchFamily="34" charset="-122"/>
                <a:cs typeface="Alexandria Semi Bold" pitchFamily="34" charset="-120"/>
              </a:rPr>
              <a:t>1</a:t>
            </a:r>
            <a:endParaRPr lang="en-US" sz="1750" dirty="0"/>
          </a:p>
        </p:txBody>
      </p:sp>
      <p:sp>
        <p:nvSpPr>
          <p:cNvPr id="11" name="Text 7"/>
          <p:cNvSpPr/>
          <p:nvPr/>
        </p:nvSpPr>
        <p:spPr>
          <a:xfrm>
            <a:off x="2117228" y="2762306"/>
            <a:ext cx="1899285" cy="237292"/>
          </a:xfrm>
          <a:prstGeom prst="rect">
            <a:avLst/>
          </a:prstGeom>
          <a:noFill/>
          <a:ln/>
        </p:spPr>
        <p:txBody>
          <a:bodyPr wrap="none" lIns="0" tIns="0" rIns="0" bIns="0" rtlCol="0" anchor="t"/>
          <a:lstStyle/>
          <a:p>
            <a:pPr marL="0" indent="0" algn="r">
              <a:lnSpc>
                <a:spcPts val="1850"/>
              </a:lnSpc>
              <a:buNone/>
            </a:pPr>
            <a:r>
              <a:rPr lang="en-US" sz="1450" b="1" dirty="0">
                <a:solidFill>
                  <a:srgbClr val="3B3535"/>
                </a:solidFill>
                <a:latin typeface="PT Serif" panose="020A0603040505020204" pitchFamily="18" charset="0"/>
                <a:ea typeface="Alexandria Semi Bold" pitchFamily="34" charset="-122"/>
                <a:cs typeface="Alexandria Semi Bold" pitchFamily="34" charset="-120"/>
              </a:rPr>
              <a:t>Các dạng tai nạn</a:t>
            </a:r>
            <a:endParaRPr lang="en-US" sz="1450" b="1" dirty="0"/>
          </a:p>
        </p:txBody>
      </p:sp>
      <p:sp>
        <p:nvSpPr>
          <p:cNvPr id="12" name="Text 8"/>
          <p:cNvSpPr/>
          <p:nvPr/>
        </p:nvSpPr>
        <p:spPr>
          <a:xfrm>
            <a:off x="1117997" y="3269100"/>
            <a:ext cx="3272909" cy="230862"/>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Chấn thương như kẹt tay, bị cắt nghiêm trọng</a:t>
            </a:r>
            <a:endParaRPr lang="en-US" sz="1100" dirty="0"/>
          </a:p>
        </p:txBody>
      </p:sp>
      <p:sp>
        <p:nvSpPr>
          <p:cNvPr id="13" name="Text 9"/>
          <p:cNvSpPr/>
          <p:nvPr/>
        </p:nvSpPr>
        <p:spPr>
          <a:xfrm>
            <a:off x="1117997" y="3586521"/>
            <a:ext cx="3272909" cy="230862"/>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Bỏng</a:t>
            </a:r>
            <a:endParaRPr lang="en-US" sz="1100" dirty="0"/>
          </a:p>
        </p:txBody>
      </p:sp>
      <p:sp>
        <p:nvSpPr>
          <p:cNvPr id="14" name="Text 10"/>
          <p:cNvSpPr/>
          <p:nvPr/>
        </p:nvSpPr>
        <p:spPr>
          <a:xfrm>
            <a:off x="1117997" y="3903941"/>
            <a:ext cx="3272909" cy="230862"/>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Bệnh nghề nghiệp: Hô hấp, xương khớp</a:t>
            </a:r>
            <a:endParaRPr lang="en-US" sz="1100" dirty="0"/>
          </a:p>
        </p:txBody>
      </p:sp>
      <p:sp>
        <p:nvSpPr>
          <p:cNvPr id="16" name="Shape 12"/>
          <p:cNvSpPr/>
          <p:nvPr/>
        </p:nvSpPr>
        <p:spPr>
          <a:xfrm>
            <a:off x="4409658" y="3641169"/>
            <a:ext cx="324683" cy="324683"/>
          </a:xfrm>
          <a:prstGeom prst="roundRect">
            <a:avLst>
              <a:gd name="adj" fmla="val 18673"/>
            </a:avLst>
          </a:prstGeom>
          <a:solidFill>
            <a:srgbClr val="204C8E"/>
          </a:solidFill>
          <a:ln w="7620">
            <a:solidFill>
              <a:srgbClr val="3965A7"/>
            </a:solidFill>
            <a:prstDash val="solid"/>
          </a:ln>
        </p:spPr>
      </p:sp>
      <p:sp>
        <p:nvSpPr>
          <p:cNvPr id="17" name="Text 13"/>
          <p:cNvSpPr/>
          <p:nvPr/>
        </p:nvSpPr>
        <p:spPr>
          <a:xfrm>
            <a:off x="4503956" y="3689509"/>
            <a:ext cx="136088" cy="227886"/>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PT Serif" panose="020A0603040505020204" pitchFamily="18" charset="0"/>
                <a:ea typeface="Alexandria Semi Bold" pitchFamily="34" charset="-122"/>
                <a:cs typeface="Alexandria Semi Bold" pitchFamily="34" charset="-120"/>
              </a:rPr>
              <a:t>2</a:t>
            </a:r>
            <a:endParaRPr lang="en-US" sz="1750" dirty="0"/>
          </a:p>
        </p:txBody>
      </p:sp>
      <p:sp>
        <p:nvSpPr>
          <p:cNvPr id="18" name="Text 14"/>
          <p:cNvSpPr/>
          <p:nvPr/>
        </p:nvSpPr>
        <p:spPr>
          <a:xfrm>
            <a:off x="4909602" y="3533001"/>
            <a:ext cx="1899285" cy="237292"/>
          </a:xfrm>
          <a:prstGeom prst="rect">
            <a:avLst/>
          </a:prstGeom>
          <a:noFill/>
          <a:ln/>
        </p:spPr>
        <p:txBody>
          <a:bodyPr wrap="none" lIns="0" tIns="0" rIns="0" bIns="0" rtlCol="0" anchor="t"/>
          <a:lstStyle/>
          <a:p>
            <a:pPr marL="0" indent="0" algn="l">
              <a:lnSpc>
                <a:spcPts val="1850"/>
              </a:lnSpc>
              <a:buNone/>
            </a:pPr>
            <a:r>
              <a:rPr lang="en-US" sz="1450" b="1" dirty="0">
                <a:solidFill>
                  <a:srgbClr val="3B3535"/>
                </a:solidFill>
                <a:latin typeface="PT Serif" panose="020A0603040505020204" pitchFamily="18" charset="0"/>
                <a:ea typeface="Alexandria Semi Bold" pitchFamily="34" charset="-122"/>
                <a:cs typeface="Alexandria Semi Bold" pitchFamily="34" charset="-120"/>
              </a:rPr>
              <a:t>Nguyên nhân</a:t>
            </a:r>
            <a:endParaRPr lang="en-US" sz="1450" b="1" dirty="0"/>
          </a:p>
        </p:txBody>
      </p:sp>
      <p:sp>
        <p:nvSpPr>
          <p:cNvPr id="19" name="Text 15"/>
          <p:cNvSpPr/>
          <p:nvPr/>
        </p:nvSpPr>
        <p:spPr>
          <a:xfrm>
            <a:off x="4926567" y="3884766"/>
            <a:ext cx="3272909" cy="383550"/>
          </a:xfrm>
          <a:prstGeom prst="rect">
            <a:avLst/>
          </a:prstGeom>
          <a:noFill/>
          <a:ln/>
        </p:spPr>
        <p:txBody>
          <a:bodyPr wrap="square" lIns="0" tIns="0" rIns="0" bIns="0" rtlCol="0" anchor="t"/>
          <a:lstStyle/>
          <a:p>
            <a:pPr marL="171450" indent="-171450" algn="l">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Tiếp xúc với các bộ phận chuyển động của máy.</a:t>
            </a:r>
            <a:endParaRPr lang="en-US" sz="1100" dirty="0"/>
          </a:p>
        </p:txBody>
      </p:sp>
      <p:sp>
        <p:nvSpPr>
          <p:cNvPr id="20" name="Text 16"/>
          <p:cNvSpPr/>
          <p:nvPr/>
        </p:nvSpPr>
        <p:spPr>
          <a:xfrm>
            <a:off x="4926567" y="4433049"/>
            <a:ext cx="3272909" cy="461724"/>
          </a:xfrm>
          <a:prstGeom prst="rect">
            <a:avLst/>
          </a:prstGeom>
          <a:noFill/>
          <a:ln/>
        </p:spPr>
        <p:txBody>
          <a:bodyPr wrap="square" lIns="0" tIns="0" rIns="0" bIns="0" rtlCol="0" anchor="t"/>
          <a:lstStyle/>
          <a:p>
            <a:pPr marL="171450" indent="-171450" algn="l">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Không cẩn thận hoặc không tuân thủ đúng quy trình an toàn</a:t>
            </a:r>
            <a:endParaRPr lang="en-US" sz="1100" dirty="0"/>
          </a:p>
        </p:txBody>
      </p:sp>
      <p:sp>
        <p:nvSpPr>
          <p:cNvPr id="21" name="Text 17"/>
          <p:cNvSpPr/>
          <p:nvPr/>
        </p:nvSpPr>
        <p:spPr>
          <a:xfrm>
            <a:off x="4926567" y="4942805"/>
            <a:ext cx="3272909" cy="461724"/>
          </a:xfrm>
          <a:prstGeom prst="rect">
            <a:avLst/>
          </a:prstGeom>
          <a:noFill/>
          <a:ln/>
        </p:spPr>
        <p:txBody>
          <a:bodyPr wrap="square" lIns="0" tIns="0" rIns="0" bIns="0" rtlCol="0" anchor="t"/>
          <a:lstStyle/>
          <a:p>
            <a:pPr marL="171450" indent="-171450" algn="l">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Nhiệt độ cao và áp lực lớn trong quá trình ép. nguy cơ nổ hoặc vỡ máy là rất cao. </a:t>
            </a:r>
            <a:endParaRPr lang="en-US" sz="1100" dirty="0"/>
          </a:p>
        </p:txBody>
      </p:sp>
      <p:sp>
        <p:nvSpPr>
          <p:cNvPr id="22" name="Text 18"/>
          <p:cNvSpPr/>
          <p:nvPr/>
        </p:nvSpPr>
        <p:spPr>
          <a:xfrm>
            <a:off x="4926567" y="5491087"/>
            <a:ext cx="3272909" cy="461724"/>
          </a:xfrm>
          <a:prstGeom prst="rect">
            <a:avLst/>
          </a:prstGeom>
          <a:noFill/>
          <a:ln/>
        </p:spPr>
        <p:txBody>
          <a:bodyPr wrap="square" lIns="0" tIns="0" rIns="0" bIns="0" rtlCol="0" anchor="t"/>
          <a:lstStyle/>
          <a:p>
            <a:pPr marL="171450" indent="-171450" algn="l">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Thiếu các biện pháp kiểm tra và bảo dưỡng máy móc thường xuyên</a:t>
            </a:r>
            <a:endParaRPr lang="en-US" sz="1100" dirty="0"/>
          </a:p>
        </p:txBody>
      </p:sp>
      <p:sp>
        <p:nvSpPr>
          <p:cNvPr id="23" name="Text 19"/>
          <p:cNvSpPr/>
          <p:nvPr/>
        </p:nvSpPr>
        <p:spPr>
          <a:xfrm>
            <a:off x="4926567" y="6039370"/>
            <a:ext cx="3272909" cy="230862"/>
          </a:xfrm>
          <a:prstGeom prst="rect">
            <a:avLst/>
          </a:prstGeom>
          <a:noFill/>
          <a:ln/>
        </p:spPr>
        <p:txBody>
          <a:bodyPr wrap="none" lIns="0" tIns="0" rIns="0" bIns="0" rtlCol="0" anchor="t"/>
          <a:lstStyle/>
          <a:p>
            <a:pPr marL="171450" indent="-171450" algn="l">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Hệ thống thông gió và hút bụi không hiệu quả</a:t>
            </a:r>
            <a:endParaRPr lang="en-US" sz="1100" dirty="0"/>
          </a:p>
        </p:txBody>
      </p:sp>
      <p:sp>
        <p:nvSpPr>
          <p:cNvPr id="25" name="Shape 21"/>
          <p:cNvSpPr/>
          <p:nvPr/>
        </p:nvSpPr>
        <p:spPr>
          <a:xfrm>
            <a:off x="4409658" y="5231487"/>
            <a:ext cx="324683" cy="324683"/>
          </a:xfrm>
          <a:prstGeom prst="roundRect">
            <a:avLst>
              <a:gd name="adj" fmla="val 18673"/>
            </a:avLst>
          </a:prstGeom>
          <a:solidFill>
            <a:srgbClr val="204C8E"/>
          </a:solidFill>
          <a:ln w="7620">
            <a:solidFill>
              <a:srgbClr val="3965A7"/>
            </a:solidFill>
            <a:prstDash val="solid"/>
          </a:ln>
        </p:spPr>
      </p:sp>
      <p:sp>
        <p:nvSpPr>
          <p:cNvPr id="26" name="Text 22"/>
          <p:cNvSpPr/>
          <p:nvPr/>
        </p:nvSpPr>
        <p:spPr>
          <a:xfrm>
            <a:off x="4503837" y="5279827"/>
            <a:ext cx="136327" cy="227886"/>
          </a:xfrm>
          <a:prstGeom prst="rect">
            <a:avLst/>
          </a:prstGeom>
          <a:noFill/>
          <a:ln/>
        </p:spPr>
        <p:txBody>
          <a:bodyPr wrap="none" lIns="0" tIns="0" rIns="0" bIns="0" rtlCol="0" anchor="t"/>
          <a:lstStyle/>
          <a:p>
            <a:pPr marL="0" indent="0" algn="ctr">
              <a:lnSpc>
                <a:spcPts val="1750"/>
              </a:lnSpc>
              <a:buNone/>
            </a:pPr>
            <a:r>
              <a:rPr lang="en-US" sz="1750" dirty="0">
                <a:solidFill>
                  <a:srgbClr val="FFFFFF"/>
                </a:solidFill>
                <a:latin typeface="PT Serif" panose="020A0603040505020204" pitchFamily="18" charset="0"/>
                <a:ea typeface="Alexandria Semi Bold" pitchFamily="34" charset="-122"/>
                <a:cs typeface="Alexandria Semi Bold" pitchFamily="34" charset="-120"/>
              </a:rPr>
              <a:t>3</a:t>
            </a:r>
            <a:endParaRPr lang="en-US" sz="1750" dirty="0"/>
          </a:p>
        </p:txBody>
      </p:sp>
      <p:sp>
        <p:nvSpPr>
          <p:cNvPr id="27" name="Text 23"/>
          <p:cNvSpPr/>
          <p:nvPr/>
        </p:nvSpPr>
        <p:spPr>
          <a:xfrm>
            <a:off x="1769535" y="5137589"/>
            <a:ext cx="1899285" cy="237292"/>
          </a:xfrm>
          <a:prstGeom prst="rect">
            <a:avLst/>
          </a:prstGeom>
          <a:noFill/>
          <a:ln/>
        </p:spPr>
        <p:txBody>
          <a:bodyPr wrap="none" lIns="0" tIns="0" rIns="0" bIns="0" rtlCol="0" anchor="t"/>
          <a:lstStyle/>
          <a:p>
            <a:pPr marL="0" indent="0" algn="r">
              <a:lnSpc>
                <a:spcPts val="1850"/>
              </a:lnSpc>
              <a:buNone/>
            </a:pPr>
            <a:r>
              <a:rPr lang="en-US" sz="1450" b="1" dirty="0">
                <a:solidFill>
                  <a:srgbClr val="3B3535"/>
                </a:solidFill>
                <a:latin typeface="PT Serif" panose="020A0603040505020204" pitchFamily="18" charset="0"/>
                <a:ea typeface="Alexandria Semi Bold" pitchFamily="34" charset="-122"/>
                <a:cs typeface="Alexandria Semi Bold" pitchFamily="34" charset="-120"/>
              </a:rPr>
              <a:t>Phòng tránh</a:t>
            </a:r>
            <a:endParaRPr lang="en-US" sz="1450" b="1" dirty="0"/>
          </a:p>
        </p:txBody>
      </p:sp>
      <p:sp>
        <p:nvSpPr>
          <p:cNvPr id="28" name="Text 24"/>
          <p:cNvSpPr/>
          <p:nvPr/>
        </p:nvSpPr>
        <p:spPr>
          <a:xfrm>
            <a:off x="1117997" y="5689497"/>
            <a:ext cx="3272909" cy="230862"/>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Sử dụng các thiết bị bảo hộ cá nhân</a:t>
            </a:r>
            <a:endParaRPr lang="en-US" sz="1100" dirty="0"/>
          </a:p>
        </p:txBody>
      </p:sp>
      <p:sp>
        <p:nvSpPr>
          <p:cNvPr id="29" name="Text 25"/>
          <p:cNvSpPr/>
          <p:nvPr/>
        </p:nvSpPr>
        <p:spPr>
          <a:xfrm>
            <a:off x="1117997" y="5979012"/>
            <a:ext cx="3272909" cy="230862"/>
          </a:xfrm>
          <a:prstGeom prst="rect">
            <a:avLst/>
          </a:prstGeom>
          <a:noFill/>
          <a:ln/>
        </p:spPr>
        <p:txBody>
          <a:bodyPr wrap="non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Kiểm tra, bảo trì thiết bị thường xuyên</a:t>
            </a:r>
            <a:endParaRPr lang="en-US" sz="1100" dirty="0"/>
          </a:p>
        </p:txBody>
      </p:sp>
      <p:sp>
        <p:nvSpPr>
          <p:cNvPr id="30" name="Text 26"/>
          <p:cNvSpPr/>
          <p:nvPr/>
        </p:nvSpPr>
        <p:spPr>
          <a:xfrm>
            <a:off x="1117997" y="6270818"/>
            <a:ext cx="3272909" cy="461724"/>
          </a:xfrm>
          <a:prstGeom prst="rect">
            <a:avLst/>
          </a:prstGeom>
          <a:noFill/>
          <a:ln/>
        </p:spPr>
        <p:txBody>
          <a:bodyPr wrap="squar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Đào tạo nhân viên về quy định vận hành thiết bị, sử dụng bảo hộ lao động</a:t>
            </a:r>
            <a:endParaRPr lang="en-US" sz="1100" dirty="0"/>
          </a:p>
        </p:txBody>
      </p:sp>
      <p:sp>
        <p:nvSpPr>
          <p:cNvPr id="31" name="Text 27"/>
          <p:cNvSpPr/>
          <p:nvPr/>
        </p:nvSpPr>
        <p:spPr>
          <a:xfrm>
            <a:off x="1117997" y="6819101"/>
            <a:ext cx="3616344" cy="461724"/>
          </a:xfrm>
          <a:prstGeom prst="rect">
            <a:avLst/>
          </a:prstGeom>
          <a:noFill/>
          <a:ln/>
        </p:spPr>
        <p:txBody>
          <a:bodyPr wrap="square" lIns="0" tIns="0" rIns="0" bIns="0" rtlCol="0" anchor="t"/>
          <a:lstStyle/>
          <a:p>
            <a:pPr marL="171450" indent="-171450">
              <a:lnSpc>
                <a:spcPts val="1800"/>
              </a:lnSpc>
              <a:buFont typeface="Arial" panose="020B0604020202020204" pitchFamily="34" charset="0"/>
              <a:buChar char="•"/>
            </a:pPr>
            <a:r>
              <a:rPr lang="en-US" sz="1100" dirty="0">
                <a:solidFill>
                  <a:srgbClr val="3B3535"/>
                </a:solidFill>
                <a:latin typeface="PT Serif" panose="020A0603040505020204" pitchFamily="18" charset="0"/>
                <a:ea typeface="Sora Light" pitchFamily="34" charset="-122"/>
                <a:cs typeface="Sora Light" pitchFamily="34" charset="-120"/>
              </a:rPr>
              <a:t>Đảm bảo môi trường làm việc sạch sẽ và có tổ chức</a:t>
            </a:r>
            <a:endParaRPr lang="en-US" sz="1100" dirty="0"/>
          </a:p>
        </p:txBody>
      </p:sp>
      <p:sp>
        <p:nvSpPr>
          <p:cNvPr id="32" name="Shape 4">
            <a:extLst>
              <a:ext uri="{FF2B5EF4-FFF2-40B4-BE49-F238E27FC236}">
                <a16:creationId xmlns:a16="http://schemas.microsoft.com/office/drawing/2014/main" id="{501D6F2F-74EB-E86F-ADBB-2D1BC79619B1}"/>
              </a:ext>
            </a:extLst>
          </p:cNvPr>
          <p:cNvSpPr/>
          <p:nvPr/>
        </p:nvSpPr>
        <p:spPr>
          <a:xfrm flipV="1">
            <a:off x="4734341" y="3770494"/>
            <a:ext cx="1899285" cy="45719"/>
          </a:xfrm>
          <a:prstGeom prst="roundRect">
            <a:avLst>
              <a:gd name="adj" fmla="val 397821"/>
            </a:avLst>
          </a:prstGeom>
          <a:solidFill>
            <a:srgbClr val="3965A7"/>
          </a:solidFill>
          <a:ln/>
        </p:spPr>
      </p:sp>
      <p:sp>
        <p:nvSpPr>
          <p:cNvPr id="33" name="Shape 4">
            <a:extLst>
              <a:ext uri="{FF2B5EF4-FFF2-40B4-BE49-F238E27FC236}">
                <a16:creationId xmlns:a16="http://schemas.microsoft.com/office/drawing/2014/main" id="{AF4AD097-D19E-A29F-7822-3D8B03586558}"/>
              </a:ext>
            </a:extLst>
          </p:cNvPr>
          <p:cNvSpPr/>
          <p:nvPr/>
        </p:nvSpPr>
        <p:spPr>
          <a:xfrm flipV="1">
            <a:off x="2525613" y="5404529"/>
            <a:ext cx="1899285" cy="45719"/>
          </a:xfrm>
          <a:prstGeom prst="roundRect">
            <a:avLst>
              <a:gd name="adj" fmla="val 397821"/>
            </a:avLst>
          </a:prstGeom>
          <a:solidFill>
            <a:srgbClr val="3965A7"/>
          </a:solidFill>
          <a:ln/>
        </p:spPr>
      </p:sp>
      <p:pic>
        <p:nvPicPr>
          <p:cNvPr id="34" name="Image 0" descr="preencoded.png">
            <a:extLst>
              <a:ext uri="{FF2B5EF4-FFF2-40B4-BE49-F238E27FC236}">
                <a16:creationId xmlns:a16="http://schemas.microsoft.com/office/drawing/2014/main" id="{7668754C-0382-6BE0-16FD-152A189EF734}"/>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123625" y="3098483"/>
            <a:ext cx="6239241" cy="4164806"/>
          </a:xfrm>
          <a:prstGeom prst="rect">
            <a:avLst/>
          </a:prstGeom>
        </p:spPr>
      </p:pic>
      <p:sp>
        <p:nvSpPr>
          <p:cNvPr id="4" name="Text 0"/>
          <p:cNvSpPr/>
          <p:nvPr/>
        </p:nvSpPr>
        <p:spPr>
          <a:xfrm>
            <a:off x="525505" y="943928"/>
            <a:ext cx="7312104" cy="440055"/>
          </a:xfrm>
          <a:prstGeom prst="rect">
            <a:avLst/>
          </a:prstGeom>
          <a:noFill/>
          <a:ln/>
        </p:spPr>
        <p:txBody>
          <a:bodyPr wrap="none" lIns="0" tIns="0" rIns="0" bIns="0" rtlCol="0" anchor="t"/>
          <a:lstStyle/>
          <a:p>
            <a:pPr marL="0" indent="0">
              <a:lnSpc>
                <a:spcPts val="3450"/>
              </a:lnSpc>
              <a:buNone/>
            </a:pPr>
            <a:r>
              <a:rPr lang="en-US" sz="3200" b="1" dirty="0">
                <a:solidFill>
                  <a:srgbClr val="1F1E1E"/>
                </a:solidFill>
                <a:latin typeface="PT Serif" panose="020A0603040505020204" pitchFamily="18" charset="0"/>
                <a:ea typeface="Alexandria Semi Bold" pitchFamily="34" charset="-122"/>
                <a:cs typeface="Alexandria Semi Bold" pitchFamily="34" charset="-120"/>
              </a:rPr>
              <a:t>V. Công đoạn đóng gói viên nén mùn cưa</a:t>
            </a:r>
            <a:endParaRPr lang="en-US" sz="3200" b="1" dirty="0"/>
          </a:p>
        </p:txBody>
      </p:sp>
      <p:pic>
        <p:nvPicPr>
          <p:cNvPr id="5" name="Image 2" descr="preencoded.png"/>
          <p:cNvPicPr>
            <a:picLocks noChangeAspect="1"/>
          </p:cNvPicPr>
          <p:nvPr/>
        </p:nvPicPr>
        <p:blipFill>
          <a:blip r:embed="rId4"/>
          <a:stretch>
            <a:fillRect/>
          </a:stretch>
        </p:blipFill>
        <p:spPr>
          <a:xfrm>
            <a:off x="936308" y="2237898"/>
            <a:ext cx="668893" cy="1070253"/>
          </a:xfrm>
          <a:prstGeom prst="rect">
            <a:avLst/>
          </a:prstGeom>
        </p:spPr>
      </p:pic>
      <p:sp>
        <p:nvSpPr>
          <p:cNvPr id="6" name="Text 1"/>
          <p:cNvSpPr/>
          <p:nvPr/>
        </p:nvSpPr>
        <p:spPr>
          <a:xfrm>
            <a:off x="1805821" y="2371605"/>
            <a:ext cx="1760339" cy="220028"/>
          </a:xfrm>
          <a:prstGeom prst="rect">
            <a:avLst/>
          </a:prstGeom>
          <a:noFill/>
          <a:ln/>
        </p:spPr>
        <p:txBody>
          <a:bodyPr wrap="none" lIns="0" tIns="0" rIns="0" bIns="0" rtlCol="0" anchor="t"/>
          <a:lstStyle/>
          <a:p>
            <a:pPr marL="0" indent="0" algn="l">
              <a:lnSpc>
                <a:spcPts val="1700"/>
              </a:lnSpc>
              <a:buNone/>
            </a:pPr>
            <a:r>
              <a:rPr lang="en-US" b="1" dirty="0">
                <a:solidFill>
                  <a:srgbClr val="3B3535"/>
                </a:solidFill>
                <a:latin typeface="PT Serif" panose="020A0603040505020204" pitchFamily="18" charset="0"/>
                <a:ea typeface="Alexandria Semi Bold" pitchFamily="34" charset="-122"/>
                <a:cs typeface="Alexandria Semi Bold" pitchFamily="34" charset="-120"/>
              </a:rPr>
              <a:t>Đặc điểm công việc</a:t>
            </a:r>
            <a:endParaRPr lang="en-US" b="1" dirty="0"/>
          </a:p>
        </p:txBody>
      </p:sp>
      <p:sp>
        <p:nvSpPr>
          <p:cNvPr id="7" name="Text 2"/>
          <p:cNvSpPr/>
          <p:nvPr/>
        </p:nvSpPr>
        <p:spPr>
          <a:xfrm>
            <a:off x="1805821" y="2671881"/>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Viên nén sẽ được đặt vào bao hoặc thùng chứa tùy theo yêu cầu của khách hàng</a:t>
            </a:r>
            <a:endParaRPr lang="en-US" sz="1200" dirty="0"/>
          </a:p>
        </p:txBody>
      </p:sp>
      <p:pic>
        <p:nvPicPr>
          <p:cNvPr id="8" name="Image 3" descr="preencoded.png"/>
          <p:cNvPicPr>
            <a:picLocks noChangeAspect="1"/>
          </p:cNvPicPr>
          <p:nvPr/>
        </p:nvPicPr>
        <p:blipFill>
          <a:blip r:embed="rId5"/>
          <a:stretch>
            <a:fillRect/>
          </a:stretch>
        </p:blipFill>
        <p:spPr>
          <a:xfrm>
            <a:off x="936308" y="3308151"/>
            <a:ext cx="668893" cy="1076087"/>
          </a:xfrm>
          <a:prstGeom prst="rect">
            <a:avLst/>
          </a:prstGeom>
        </p:spPr>
      </p:pic>
      <p:sp>
        <p:nvSpPr>
          <p:cNvPr id="9" name="Text 3"/>
          <p:cNvSpPr/>
          <p:nvPr/>
        </p:nvSpPr>
        <p:spPr>
          <a:xfrm>
            <a:off x="1805821" y="3441858"/>
            <a:ext cx="1760339" cy="220028"/>
          </a:xfrm>
          <a:prstGeom prst="rect">
            <a:avLst/>
          </a:prstGeom>
          <a:noFill/>
          <a:ln/>
        </p:spPr>
        <p:txBody>
          <a:bodyPr wrap="none" lIns="0" tIns="0" rIns="0" bIns="0" rtlCol="0" anchor="t"/>
          <a:lstStyle/>
          <a:p>
            <a:pPr marL="0" indent="0" algn="l">
              <a:lnSpc>
                <a:spcPts val="1700"/>
              </a:lnSpc>
              <a:buNone/>
            </a:pPr>
            <a:r>
              <a:rPr lang="en-US" b="1" dirty="0">
                <a:solidFill>
                  <a:srgbClr val="3B3535"/>
                </a:solidFill>
                <a:latin typeface="PT Serif" panose="020A0603040505020204" pitchFamily="18" charset="0"/>
                <a:ea typeface="Alexandria Semi Bold" pitchFamily="34" charset="-122"/>
                <a:cs typeface="Alexandria Semi Bold" pitchFamily="34" charset="-120"/>
              </a:rPr>
              <a:t>Các dạng tai nạn</a:t>
            </a:r>
            <a:endParaRPr lang="en-US" b="1" dirty="0"/>
          </a:p>
        </p:txBody>
      </p:sp>
      <p:sp>
        <p:nvSpPr>
          <p:cNvPr id="10" name="Text 4"/>
          <p:cNvSpPr/>
          <p:nvPr/>
        </p:nvSpPr>
        <p:spPr>
          <a:xfrm>
            <a:off x="1805821" y="3742134"/>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Chấn thương: kẹt tay, cắt hoặc va đập </a:t>
            </a:r>
            <a:endParaRPr lang="en-US" sz="1200" dirty="0"/>
          </a:p>
        </p:txBody>
      </p:sp>
      <p:sp>
        <p:nvSpPr>
          <p:cNvPr id="11" name="Text 5"/>
          <p:cNvSpPr/>
          <p:nvPr/>
        </p:nvSpPr>
        <p:spPr>
          <a:xfrm>
            <a:off x="1805821" y="4036456"/>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Mặc các bệnh về xương khớp</a:t>
            </a:r>
            <a:endParaRPr lang="en-US" sz="1200" dirty="0"/>
          </a:p>
        </p:txBody>
      </p:sp>
      <p:pic>
        <p:nvPicPr>
          <p:cNvPr id="12" name="Image 4" descr="preencoded.png"/>
          <p:cNvPicPr>
            <a:picLocks noChangeAspect="1"/>
          </p:cNvPicPr>
          <p:nvPr/>
        </p:nvPicPr>
        <p:blipFill>
          <a:blip r:embed="rId6"/>
          <a:stretch>
            <a:fillRect/>
          </a:stretch>
        </p:blipFill>
        <p:spPr>
          <a:xfrm>
            <a:off x="936308" y="4384238"/>
            <a:ext cx="668893" cy="1370409"/>
          </a:xfrm>
          <a:prstGeom prst="rect">
            <a:avLst/>
          </a:prstGeom>
        </p:spPr>
      </p:pic>
      <p:sp>
        <p:nvSpPr>
          <p:cNvPr id="13" name="Text 6"/>
          <p:cNvSpPr/>
          <p:nvPr/>
        </p:nvSpPr>
        <p:spPr>
          <a:xfrm>
            <a:off x="1805821" y="4517945"/>
            <a:ext cx="1760339" cy="220028"/>
          </a:xfrm>
          <a:prstGeom prst="rect">
            <a:avLst/>
          </a:prstGeom>
          <a:noFill/>
          <a:ln/>
        </p:spPr>
        <p:txBody>
          <a:bodyPr wrap="none" lIns="0" tIns="0" rIns="0" bIns="0" rtlCol="0" anchor="t"/>
          <a:lstStyle/>
          <a:p>
            <a:pPr marL="0" indent="0" algn="l">
              <a:lnSpc>
                <a:spcPts val="1700"/>
              </a:lnSpc>
              <a:buNone/>
            </a:pPr>
            <a:r>
              <a:rPr lang="en-US" b="1" dirty="0">
                <a:solidFill>
                  <a:srgbClr val="3B3535"/>
                </a:solidFill>
                <a:latin typeface="PT Serif" panose="020A0603040505020204" pitchFamily="18" charset="0"/>
                <a:ea typeface="Alexandria Semi Bold" pitchFamily="34" charset="-122"/>
                <a:cs typeface="Alexandria Semi Bold" pitchFamily="34" charset="-120"/>
              </a:rPr>
              <a:t>Nguyên nhân</a:t>
            </a:r>
            <a:endParaRPr lang="en-US" b="1" dirty="0"/>
          </a:p>
        </p:txBody>
      </p:sp>
      <p:sp>
        <p:nvSpPr>
          <p:cNvPr id="14" name="Text 7"/>
          <p:cNvSpPr/>
          <p:nvPr/>
        </p:nvSpPr>
        <p:spPr>
          <a:xfrm>
            <a:off x="1805821" y="4818221"/>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err="1">
                <a:solidFill>
                  <a:srgbClr val="3B3535"/>
                </a:solidFill>
                <a:latin typeface="PT Serif" panose="020A0603040505020204" pitchFamily="18" charset="0"/>
                <a:ea typeface="Sora Light" pitchFamily="34" charset="-122"/>
                <a:cs typeface="Sora Light" pitchFamily="34" charset="-120"/>
              </a:rPr>
              <a:t>Nâng</a:t>
            </a:r>
            <a:r>
              <a:rPr lang="en-US" sz="1200" dirty="0">
                <a:solidFill>
                  <a:srgbClr val="3B3535"/>
                </a:solidFill>
                <a:latin typeface="PT Serif" panose="020A0603040505020204" pitchFamily="18" charset="0"/>
                <a:ea typeface="Sora Light" pitchFamily="34" charset="-122"/>
                <a:cs typeface="Sora Light" pitchFamily="34" charset="-120"/>
              </a:rPr>
              <a:t> vác hoặc di chuyển các bao hoặc thùng chứa nặng</a:t>
            </a:r>
            <a:endParaRPr lang="en-US" sz="1200" dirty="0"/>
          </a:p>
        </p:txBody>
      </p:sp>
      <p:sp>
        <p:nvSpPr>
          <p:cNvPr id="15" name="Text 8"/>
          <p:cNvSpPr/>
          <p:nvPr/>
        </p:nvSpPr>
        <p:spPr>
          <a:xfrm>
            <a:off x="1805821" y="5112543"/>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Sai tư thế hoặc thiết thiết bị bảo hộ</a:t>
            </a:r>
            <a:endParaRPr lang="en-US" sz="1200" dirty="0"/>
          </a:p>
        </p:txBody>
      </p:sp>
      <p:sp>
        <p:nvSpPr>
          <p:cNvPr id="16" name="Text 9"/>
          <p:cNvSpPr/>
          <p:nvPr/>
        </p:nvSpPr>
        <p:spPr>
          <a:xfrm>
            <a:off x="1805821" y="5406866"/>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Sự cố thiết bị</a:t>
            </a:r>
            <a:endParaRPr lang="en-US" sz="1200" dirty="0"/>
          </a:p>
        </p:txBody>
      </p:sp>
      <p:pic>
        <p:nvPicPr>
          <p:cNvPr id="17" name="Image 5" descr="preencoded.png"/>
          <p:cNvPicPr>
            <a:picLocks noChangeAspect="1"/>
          </p:cNvPicPr>
          <p:nvPr/>
        </p:nvPicPr>
        <p:blipFill>
          <a:blip r:embed="rId7"/>
          <a:stretch>
            <a:fillRect/>
          </a:stretch>
        </p:blipFill>
        <p:spPr>
          <a:xfrm>
            <a:off x="936308" y="5754647"/>
            <a:ext cx="668893" cy="1664732"/>
          </a:xfrm>
          <a:prstGeom prst="rect">
            <a:avLst/>
          </a:prstGeom>
        </p:spPr>
      </p:pic>
      <p:sp>
        <p:nvSpPr>
          <p:cNvPr id="18" name="Text 10"/>
          <p:cNvSpPr/>
          <p:nvPr/>
        </p:nvSpPr>
        <p:spPr>
          <a:xfrm>
            <a:off x="1805821" y="5888355"/>
            <a:ext cx="1760339" cy="220028"/>
          </a:xfrm>
          <a:prstGeom prst="rect">
            <a:avLst/>
          </a:prstGeom>
          <a:noFill/>
          <a:ln/>
        </p:spPr>
        <p:txBody>
          <a:bodyPr wrap="none" lIns="0" tIns="0" rIns="0" bIns="0" rtlCol="0" anchor="t"/>
          <a:lstStyle/>
          <a:p>
            <a:pPr marL="0" indent="0" algn="l">
              <a:lnSpc>
                <a:spcPts val="1700"/>
              </a:lnSpc>
              <a:buNone/>
            </a:pPr>
            <a:r>
              <a:rPr lang="en-US" b="1" dirty="0">
                <a:solidFill>
                  <a:srgbClr val="3B3535"/>
                </a:solidFill>
                <a:latin typeface="PT Serif" panose="020A0603040505020204" pitchFamily="18" charset="0"/>
                <a:ea typeface="Alexandria Semi Bold" pitchFamily="34" charset="-122"/>
                <a:cs typeface="Alexandria Semi Bold" pitchFamily="34" charset="-120"/>
              </a:rPr>
              <a:t>Biện pháp</a:t>
            </a:r>
            <a:endParaRPr lang="en-US" b="1" dirty="0"/>
          </a:p>
        </p:txBody>
      </p:sp>
      <p:sp>
        <p:nvSpPr>
          <p:cNvPr id="19" name="Text 11"/>
          <p:cNvSpPr/>
          <p:nvPr/>
        </p:nvSpPr>
        <p:spPr>
          <a:xfrm>
            <a:off x="1805821" y="6228755"/>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Sử dụng các thiết bị bảo hộ cá nhân</a:t>
            </a:r>
            <a:endParaRPr lang="en-US" sz="1200" dirty="0"/>
          </a:p>
        </p:txBody>
      </p:sp>
      <p:sp>
        <p:nvSpPr>
          <p:cNvPr id="20" name="Text 12"/>
          <p:cNvSpPr/>
          <p:nvPr/>
        </p:nvSpPr>
        <p:spPr>
          <a:xfrm>
            <a:off x="1805821" y="6482953"/>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Kiểm tra, bảo trì thiết bị thường xuyên</a:t>
            </a:r>
            <a:endParaRPr lang="en-US" sz="1200" dirty="0"/>
          </a:p>
        </p:txBody>
      </p:sp>
      <p:sp>
        <p:nvSpPr>
          <p:cNvPr id="21" name="Text 13"/>
          <p:cNvSpPr/>
          <p:nvPr/>
        </p:nvSpPr>
        <p:spPr>
          <a:xfrm>
            <a:off x="1805821" y="6777275"/>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Đào tạo nhân viên về quy định vận hành thiết bị, sử dụng bảo hộ lao động</a:t>
            </a:r>
            <a:endParaRPr lang="en-US" sz="1200" dirty="0"/>
          </a:p>
        </p:txBody>
      </p:sp>
      <p:sp>
        <p:nvSpPr>
          <p:cNvPr id="22" name="Text 14"/>
          <p:cNvSpPr/>
          <p:nvPr/>
        </p:nvSpPr>
        <p:spPr>
          <a:xfrm>
            <a:off x="1805821" y="7071598"/>
            <a:ext cx="12824579" cy="214074"/>
          </a:xfrm>
          <a:prstGeom prst="rect">
            <a:avLst/>
          </a:prstGeom>
          <a:noFill/>
          <a:ln/>
        </p:spPr>
        <p:txBody>
          <a:bodyPr wrap="none" lIns="0" tIns="0" rIns="0" bIns="0" rtlCol="0" anchor="t"/>
          <a:lstStyle/>
          <a:p>
            <a:pPr marL="171450" indent="-171450" algn="l">
              <a:lnSpc>
                <a:spcPts val="1650"/>
              </a:lnSpc>
              <a:buFont typeface="Arial" panose="020B0604020202020204" pitchFamily="34" charset="0"/>
              <a:buChar char="•"/>
            </a:pPr>
            <a:r>
              <a:rPr lang="en-US" sz="1200" dirty="0">
                <a:solidFill>
                  <a:srgbClr val="3B3535"/>
                </a:solidFill>
                <a:latin typeface="PT Serif" panose="020A0603040505020204" pitchFamily="18" charset="0"/>
                <a:ea typeface="Sora Light" pitchFamily="34" charset="-122"/>
                <a:cs typeface="Sora Light" pitchFamily="34" charset="-120"/>
              </a:rPr>
              <a:t>Đảm bảo môi trường làm việc sạch sẽ và có tổ chức</a:t>
            </a:r>
            <a:endParaRPr lang="en-US" sz="1200" dirty="0"/>
          </a:p>
        </p:txBody>
      </p:sp>
      <p:pic>
        <p:nvPicPr>
          <p:cNvPr id="23" name="Image 0" descr="preencoded.png">
            <a:extLst>
              <a:ext uri="{FF2B5EF4-FFF2-40B4-BE49-F238E27FC236}">
                <a16:creationId xmlns:a16="http://schemas.microsoft.com/office/drawing/2014/main" id="{9F47800E-7FCF-9265-CA19-3588BF8F5CD5}"/>
              </a:ext>
            </a:extLst>
          </p:cNvPr>
          <p:cNvPicPr>
            <a:picLocks noChangeAspect="1"/>
          </p:cNvPicPr>
          <p:nvPr/>
        </p:nvPicPr>
        <p:blipFill>
          <a:blip r:embed="rId8"/>
          <a:stretch>
            <a:fillRect/>
          </a:stretch>
        </p:blipFill>
        <p:spPr>
          <a:xfrm>
            <a:off x="11688896" y="7361924"/>
            <a:ext cx="2798953" cy="86767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559731" y="478716"/>
            <a:ext cx="5701546" cy="712708"/>
          </a:xfrm>
          <a:prstGeom prst="rect">
            <a:avLst/>
          </a:prstGeom>
          <a:noFill/>
          <a:ln/>
        </p:spPr>
        <p:txBody>
          <a:bodyPr wrap="none" lIns="0" tIns="0" rIns="0" bIns="0" rtlCol="0" anchor="t"/>
          <a:lstStyle/>
          <a:p>
            <a:pPr marL="0" indent="0" algn="ctr">
              <a:lnSpc>
                <a:spcPts val="5600"/>
              </a:lnSpc>
              <a:buNone/>
            </a:pPr>
            <a:r>
              <a:rPr lang="en-US" sz="5400" b="1" dirty="0">
                <a:solidFill>
                  <a:srgbClr val="1F1E1E"/>
                </a:solidFill>
                <a:latin typeface="PT Serif" panose="020A0603040505020204" pitchFamily="18" charset="0"/>
                <a:ea typeface="Alexandria Semi Bold" pitchFamily="34" charset="-122"/>
                <a:cs typeface="Alexandria Semi Bold" pitchFamily="34" charset="-120"/>
              </a:rPr>
              <a:t>Quy định chung</a:t>
            </a:r>
            <a:endParaRPr lang="en-US" sz="5400" b="1" dirty="0"/>
          </a:p>
        </p:txBody>
      </p:sp>
      <p:sp>
        <p:nvSpPr>
          <p:cNvPr id="3" name="Shape 1"/>
          <p:cNvSpPr/>
          <p:nvPr/>
        </p:nvSpPr>
        <p:spPr>
          <a:xfrm>
            <a:off x="1518473" y="4678383"/>
            <a:ext cx="11369991" cy="45719"/>
          </a:xfrm>
          <a:prstGeom prst="roundRect">
            <a:avLst>
              <a:gd name="adj" fmla="val 298550"/>
            </a:avLst>
          </a:prstGeom>
          <a:solidFill>
            <a:srgbClr val="BBC2DC"/>
          </a:solidFill>
          <a:ln/>
        </p:spPr>
      </p:sp>
      <p:sp>
        <p:nvSpPr>
          <p:cNvPr id="4" name="Shape 2"/>
          <p:cNvSpPr/>
          <p:nvPr/>
        </p:nvSpPr>
        <p:spPr>
          <a:xfrm>
            <a:off x="3300770" y="3929420"/>
            <a:ext cx="30480" cy="758309"/>
          </a:xfrm>
          <a:prstGeom prst="roundRect">
            <a:avLst>
              <a:gd name="adj" fmla="val 298550"/>
            </a:avLst>
          </a:prstGeom>
          <a:solidFill>
            <a:srgbClr val="3965A7"/>
          </a:solidFill>
          <a:ln/>
        </p:spPr>
      </p:sp>
      <p:sp>
        <p:nvSpPr>
          <p:cNvPr id="5" name="Shape 3"/>
          <p:cNvSpPr/>
          <p:nvPr/>
        </p:nvSpPr>
        <p:spPr>
          <a:xfrm>
            <a:off x="3072289" y="4444008"/>
            <a:ext cx="487442" cy="487442"/>
          </a:xfrm>
          <a:prstGeom prst="roundRect">
            <a:avLst>
              <a:gd name="adj" fmla="val 18669"/>
            </a:avLst>
          </a:prstGeom>
          <a:solidFill>
            <a:srgbClr val="204C8E"/>
          </a:solidFill>
          <a:ln w="7620">
            <a:solidFill>
              <a:srgbClr val="3965A7"/>
            </a:solidFill>
            <a:prstDash val="solid"/>
          </a:ln>
        </p:spPr>
      </p:sp>
      <p:sp>
        <p:nvSpPr>
          <p:cNvPr id="6" name="Text 4"/>
          <p:cNvSpPr/>
          <p:nvPr/>
        </p:nvSpPr>
        <p:spPr>
          <a:xfrm>
            <a:off x="3248739" y="4516636"/>
            <a:ext cx="134422" cy="342067"/>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anose="020A0603040505020204" pitchFamily="18" charset="0"/>
                <a:ea typeface="Alexandria Semi Bold" pitchFamily="34" charset="-122"/>
                <a:cs typeface="Alexandria Semi Bold" pitchFamily="34" charset="-120"/>
              </a:rPr>
              <a:t>1</a:t>
            </a:r>
            <a:endParaRPr lang="en-US" sz="2650" dirty="0"/>
          </a:p>
        </p:txBody>
      </p:sp>
      <p:sp>
        <p:nvSpPr>
          <p:cNvPr id="7" name="Text 5"/>
          <p:cNvSpPr/>
          <p:nvPr/>
        </p:nvSpPr>
        <p:spPr>
          <a:xfrm>
            <a:off x="1605558" y="2461974"/>
            <a:ext cx="3420904" cy="427553"/>
          </a:xfrm>
          <a:prstGeom prst="rect">
            <a:avLst/>
          </a:prstGeom>
          <a:noFill/>
          <a:ln/>
        </p:spPr>
        <p:txBody>
          <a:bodyPr wrap="none" lIns="0" tIns="0" rIns="0" bIns="0" rtlCol="0" anchor="t"/>
          <a:lstStyle/>
          <a:p>
            <a:pPr marL="0" indent="0" algn="ctr">
              <a:lnSpc>
                <a:spcPts val="3350"/>
              </a:lnSpc>
              <a:buNone/>
            </a:pPr>
            <a:r>
              <a:rPr lang="en-US" sz="2650" b="1" dirty="0">
                <a:solidFill>
                  <a:srgbClr val="3B3535"/>
                </a:solidFill>
                <a:latin typeface="PT Serif" panose="020A0603040505020204" pitchFamily="18" charset="0"/>
                <a:ea typeface="Alexandria Semi Bold" pitchFamily="34" charset="-122"/>
                <a:cs typeface="Alexandria Semi Bold" pitchFamily="34" charset="-120"/>
              </a:rPr>
              <a:t>Huấn luyện ATLD</a:t>
            </a:r>
            <a:endParaRPr lang="en-US" sz="2650" b="1" dirty="0"/>
          </a:p>
        </p:txBody>
      </p:sp>
      <p:sp>
        <p:nvSpPr>
          <p:cNvPr id="8" name="Text 6"/>
          <p:cNvSpPr/>
          <p:nvPr/>
        </p:nvSpPr>
        <p:spPr>
          <a:xfrm>
            <a:off x="974884" y="3019425"/>
            <a:ext cx="4682371"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Tổ chức các khóa huấn </a:t>
            </a:r>
            <a:r>
              <a:rPr lang="en-US" sz="1700" dirty="0" err="1">
                <a:solidFill>
                  <a:srgbClr val="3B3535"/>
                </a:solidFill>
                <a:latin typeface="PT Serif" panose="020A0603040505020204" pitchFamily="18" charset="0"/>
                <a:ea typeface="Sora Light" pitchFamily="34" charset="-122"/>
                <a:cs typeface="Sora Light" pitchFamily="34" charset="-120"/>
              </a:rPr>
              <a:t>luyện</a:t>
            </a:r>
            <a:r>
              <a:rPr lang="en-US" sz="1700" dirty="0">
                <a:solidFill>
                  <a:srgbClr val="3B3535"/>
                </a:solidFill>
                <a:latin typeface="PT Serif" panose="020A0603040505020204" pitchFamily="18" charset="0"/>
                <a:ea typeface="Sora Light" pitchFamily="34" charset="-122"/>
                <a:cs typeface="Sora Light" pitchFamily="34" charset="-120"/>
              </a:rPr>
              <a:t> </a:t>
            </a:r>
          </a:p>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an toàn lao động định kỳ cho công nhân.</a:t>
            </a:r>
            <a:endParaRPr lang="en-US" sz="1700" dirty="0"/>
          </a:p>
        </p:txBody>
      </p:sp>
      <p:sp>
        <p:nvSpPr>
          <p:cNvPr id="9" name="Shape 7"/>
          <p:cNvSpPr/>
          <p:nvPr/>
        </p:nvSpPr>
        <p:spPr>
          <a:xfrm>
            <a:off x="5966817" y="4687729"/>
            <a:ext cx="30480" cy="758309"/>
          </a:xfrm>
          <a:prstGeom prst="roundRect">
            <a:avLst>
              <a:gd name="adj" fmla="val 298550"/>
            </a:avLst>
          </a:prstGeom>
          <a:solidFill>
            <a:srgbClr val="3965A7"/>
          </a:solidFill>
          <a:ln/>
        </p:spPr>
      </p:sp>
      <p:sp>
        <p:nvSpPr>
          <p:cNvPr id="10" name="Shape 8"/>
          <p:cNvSpPr/>
          <p:nvPr/>
        </p:nvSpPr>
        <p:spPr>
          <a:xfrm>
            <a:off x="5738336" y="4444008"/>
            <a:ext cx="487442" cy="487442"/>
          </a:xfrm>
          <a:prstGeom prst="roundRect">
            <a:avLst>
              <a:gd name="adj" fmla="val 18669"/>
            </a:avLst>
          </a:prstGeom>
          <a:solidFill>
            <a:srgbClr val="204C8E"/>
          </a:solidFill>
          <a:ln w="7620">
            <a:solidFill>
              <a:srgbClr val="3965A7"/>
            </a:solidFill>
            <a:prstDash val="solid"/>
          </a:ln>
        </p:spPr>
      </p:sp>
      <p:sp>
        <p:nvSpPr>
          <p:cNvPr id="11" name="Text 9"/>
          <p:cNvSpPr/>
          <p:nvPr/>
        </p:nvSpPr>
        <p:spPr>
          <a:xfrm>
            <a:off x="5879902" y="4516636"/>
            <a:ext cx="204192" cy="342067"/>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anose="020A0603040505020204" pitchFamily="18" charset="0"/>
                <a:ea typeface="Alexandria Semi Bold" pitchFamily="34" charset="-122"/>
                <a:cs typeface="Alexandria Semi Bold" pitchFamily="34" charset="-120"/>
              </a:rPr>
              <a:t>2</a:t>
            </a:r>
            <a:endParaRPr lang="en-US" sz="2650" dirty="0"/>
          </a:p>
        </p:txBody>
      </p:sp>
      <p:sp>
        <p:nvSpPr>
          <p:cNvPr id="12" name="Text 10"/>
          <p:cNvSpPr/>
          <p:nvPr/>
        </p:nvSpPr>
        <p:spPr>
          <a:xfrm>
            <a:off x="4271605" y="5662613"/>
            <a:ext cx="3420904" cy="427553"/>
          </a:xfrm>
          <a:prstGeom prst="rect">
            <a:avLst/>
          </a:prstGeom>
          <a:noFill/>
          <a:ln/>
        </p:spPr>
        <p:txBody>
          <a:bodyPr wrap="none" lIns="0" tIns="0" rIns="0" bIns="0" rtlCol="0" anchor="t"/>
          <a:lstStyle/>
          <a:p>
            <a:pPr marL="0" indent="0" algn="ctr">
              <a:lnSpc>
                <a:spcPts val="3350"/>
              </a:lnSpc>
              <a:buNone/>
            </a:pPr>
            <a:r>
              <a:rPr lang="en-US" sz="2650" b="1" dirty="0">
                <a:solidFill>
                  <a:srgbClr val="3B3535"/>
                </a:solidFill>
                <a:latin typeface="PT Serif" panose="020A0603040505020204" pitchFamily="18" charset="0"/>
                <a:ea typeface="Alexandria Semi Bold" pitchFamily="34" charset="-122"/>
                <a:cs typeface="Alexandria Semi Bold" pitchFamily="34" charset="-120"/>
              </a:rPr>
              <a:t>Bảo trì thiết bị</a:t>
            </a:r>
            <a:endParaRPr lang="en-US" sz="2650" b="1" dirty="0"/>
          </a:p>
        </p:txBody>
      </p:sp>
      <p:sp>
        <p:nvSpPr>
          <p:cNvPr id="13" name="Text 11"/>
          <p:cNvSpPr/>
          <p:nvPr/>
        </p:nvSpPr>
        <p:spPr>
          <a:xfrm>
            <a:off x="3640931" y="6220063"/>
            <a:ext cx="4682371"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Thường xuyên kiểm tra và bảo </a:t>
            </a:r>
            <a:r>
              <a:rPr lang="en-US" sz="1700" dirty="0" err="1">
                <a:solidFill>
                  <a:srgbClr val="3B3535"/>
                </a:solidFill>
                <a:latin typeface="PT Serif" panose="020A0603040505020204" pitchFamily="18" charset="0"/>
                <a:ea typeface="Sora Light" pitchFamily="34" charset="-122"/>
                <a:cs typeface="Sora Light" pitchFamily="34" charset="-120"/>
              </a:rPr>
              <a:t>dưỡng</a:t>
            </a:r>
            <a:r>
              <a:rPr lang="en-US" sz="1700" dirty="0">
                <a:solidFill>
                  <a:srgbClr val="3B3535"/>
                </a:solidFill>
                <a:latin typeface="PT Serif" panose="020A0603040505020204" pitchFamily="18" charset="0"/>
                <a:ea typeface="Sora Light" pitchFamily="34" charset="-122"/>
                <a:cs typeface="Sora Light" pitchFamily="34" charset="-120"/>
              </a:rPr>
              <a:t> </a:t>
            </a:r>
          </a:p>
          <a:p>
            <a:pPr marL="0" indent="0" algn="ctr">
              <a:lnSpc>
                <a:spcPts val="2700"/>
              </a:lnSpc>
              <a:buNone/>
            </a:pPr>
            <a:r>
              <a:rPr lang="en-US" sz="1700" dirty="0" err="1">
                <a:solidFill>
                  <a:srgbClr val="3B3535"/>
                </a:solidFill>
                <a:latin typeface="PT Serif" panose="020A0603040505020204" pitchFamily="18" charset="0"/>
                <a:ea typeface="Sora Light" pitchFamily="34" charset="-122"/>
                <a:cs typeface="Sora Light" pitchFamily="34" charset="-120"/>
              </a:rPr>
              <a:t>máy</a:t>
            </a:r>
            <a:r>
              <a:rPr lang="en-US" sz="1700" dirty="0">
                <a:solidFill>
                  <a:srgbClr val="3B3535"/>
                </a:solidFill>
                <a:latin typeface="PT Serif" panose="020A0603040505020204" pitchFamily="18" charset="0"/>
                <a:ea typeface="Sora Light" pitchFamily="34" charset="-122"/>
                <a:cs typeface="Sora Light" pitchFamily="34" charset="-120"/>
              </a:rPr>
              <a:t> móc, thiết bị sản xuất.</a:t>
            </a:r>
            <a:endParaRPr lang="en-US" sz="1700" dirty="0"/>
          </a:p>
        </p:txBody>
      </p:sp>
      <p:sp>
        <p:nvSpPr>
          <p:cNvPr id="14" name="Shape 12"/>
          <p:cNvSpPr/>
          <p:nvPr/>
        </p:nvSpPr>
        <p:spPr>
          <a:xfrm>
            <a:off x="8632865" y="3929420"/>
            <a:ext cx="30480" cy="758309"/>
          </a:xfrm>
          <a:prstGeom prst="roundRect">
            <a:avLst>
              <a:gd name="adj" fmla="val 298550"/>
            </a:avLst>
          </a:prstGeom>
          <a:solidFill>
            <a:srgbClr val="3965A7"/>
          </a:solidFill>
          <a:ln/>
        </p:spPr>
      </p:sp>
      <p:sp>
        <p:nvSpPr>
          <p:cNvPr id="15" name="Shape 13"/>
          <p:cNvSpPr/>
          <p:nvPr/>
        </p:nvSpPr>
        <p:spPr>
          <a:xfrm>
            <a:off x="8404384" y="4444008"/>
            <a:ext cx="487442" cy="487442"/>
          </a:xfrm>
          <a:prstGeom prst="roundRect">
            <a:avLst>
              <a:gd name="adj" fmla="val 18669"/>
            </a:avLst>
          </a:prstGeom>
          <a:solidFill>
            <a:srgbClr val="204C8E"/>
          </a:solidFill>
          <a:ln w="7620">
            <a:solidFill>
              <a:srgbClr val="3965A7"/>
            </a:solidFill>
            <a:prstDash val="solid"/>
          </a:ln>
        </p:spPr>
      </p:sp>
      <p:sp>
        <p:nvSpPr>
          <p:cNvPr id="16" name="Text 14"/>
          <p:cNvSpPr/>
          <p:nvPr/>
        </p:nvSpPr>
        <p:spPr>
          <a:xfrm>
            <a:off x="8545830" y="4516636"/>
            <a:ext cx="204549" cy="342067"/>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anose="020A0603040505020204" pitchFamily="18" charset="0"/>
                <a:ea typeface="Alexandria Semi Bold" pitchFamily="34" charset="-122"/>
                <a:cs typeface="Alexandria Semi Bold" pitchFamily="34" charset="-120"/>
              </a:rPr>
              <a:t>3</a:t>
            </a:r>
            <a:endParaRPr lang="en-US" sz="2650" dirty="0"/>
          </a:p>
        </p:txBody>
      </p:sp>
      <p:sp>
        <p:nvSpPr>
          <p:cNvPr id="17" name="Text 15"/>
          <p:cNvSpPr/>
          <p:nvPr/>
        </p:nvSpPr>
        <p:spPr>
          <a:xfrm>
            <a:off x="6937653" y="2461974"/>
            <a:ext cx="3420904" cy="427553"/>
          </a:xfrm>
          <a:prstGeom prst="rect">
            <a:avLst/>
          </a:prstGeom>
          <a:noFill/>
          <a:ln/>
        </p:spPr>
        <p:txBody>
          <a:bodyPr wrap="none" lIns="0" tIns="0" rIns="0" bIns="0" rtlCol="0" anchor="t"/>
          <a:lstStyle/>
          <a:p>
            <a:pPr marL="0" indent="0" algn="ctr">
              <a:lnSpc>
                <a:spcPts val="3350"/>
              </a:lnSpc>
              <a:buNone/>
            </a:pPr>
            <a:r>
              <a:rPr lang="en-US" sz="2650" b="1" dirty="0">
                <a:solidFill>
                  <a:srgbClr val="3B3535"/>
                </a:solidFill>
                <a:latin typeface="PT Serif" panose="020A0603040505020204" pitchFamily="18" charset="0"/>
                <a:ea typeface="Alexandria Semi Bold" pitchFamily="34" charset="-122"/>
                <a:cs typeface="Alexandria Semi Bold" pitchFamily="34" charset="-120"/>
              </a:rPr>
              <a:t>Thiết bị bảo hộ</a:t>
            </a:r>
            <a:endParaRPr lang="en-US" sz="2650" b="1" dirty="0"/>
          </a:p>
        </p:txBody>
      </p:sp>
      <p:sp>
        <p:nvSpPr>
          <p:cNvPr id="18" name="Text 16"/>
          <p:cNvSpPr/>
          <p:nvPr/>
        </p:nvSpPr>
        <p:spPr>
          <a:xfrm>
            <a:off x="6306979" y="3019425"/>
            <a:ext cx="4682371"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Cung cấp và đảm bảo sử </a:t>
            </a:r>
            <a:r>
              <a:rPr lang="en-US" sz="1700" dirty="0" err="1">
                <a:solidFill>
                  <a:srgbClr val="3B3535"/>
                </a:solidFill>
                <a:latin typeface="PT Serif" panose="020A0603040505020204" pitchFamily="18" charset="0"/>
                <a:ea typeface="Sora Light" pitchFamily="34" charset="-122"/>
                <a:cs typeface="Sora Light" pitchFamily="34" charset="-120"/>
              </a:rPr>
              <a:t>dụng</a:t>
            </a:r>
            <a:r>
              <a:rPr lang="en-US" sz="1700" dirty="0">
                <a:solidFill>
                  <a:srgbClr val="3B3535"/>
                </a:solidFill>
                <a:latin typeface="PT Serif" panose="020A0603040505020204" pitchFamily="18" charset="0"/>
                <a:ea typeface="Sora Light" pitchFamily="34" charset="-122"/>
                <a:cs typeface="Sora Light" pitchFamily="34" charset="-120"/>
              </a:rPr>
              <a:t> </a:t>
            </a:r>
            <a:r>
              <a:rPr lang="en-US" sz="1700" dirty="0" err="1">
                <a:solidFill>
                  <a:srgbClr val="3B3535"/>
                </a:solidFill>
                <a:latin typeface="PT Serif" panose="020A0603040505020204" pitchFamily="18" charset="0"/>
                <a:ea typeface="Sora Light" pitchFamily="34" charset="-122"/>
                <a:cs typeface="Sora Light" pitchFamily="34" charset="-120"/>
              </a:rPr>
              <a:t>đúng</a:t>
            </a:r>
            <a:endParaRPr lang="en-US" sz="1700" dirty="0">
              <a:solidFill>
                <a:srgbClr val="3B3535"/>
              </a:solidFill>
              <a:latin typeface="PT Serif" panose="020A0603040505020204" pitchFamily="18" charset="0"/>
              <a:ea typeface="Sora Light" pitchFamily="34" charset="-122"/>
              <a:cs typeface="Sora Light" pitchFamily="34" charset="-120"/>
            </a:endParaRPr>
          </a:p>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 các thiết bị bảo hộ cá nhân.</a:t>
            </a:r>
            <a:endParaRPr lang="en-US" sz="1700" dirty="0"/>
          </a:p>
        </p:txBody>
      </p:sp>
      <p:sp>
        <p:nvSpPr>
          <p:cNvPr id="19" name="Shape 17"/>
          <p:cNvSpPr/>
          <p:nvPr/>
        </p:nvSpPr>
        <p:spPr>
          <a:xfrm>
            <a:off x="11298912" y="4687729"/>
            <a:ext cx="30480" cy="758309"/>
          </a:xfrm>
          <a:prstGeom prst="roundRect">
            <a:avLst>
              <a:gd name="adj" fmla="val 298550"/>
            </a:avLst>
          </a:prstGeom>
          <a:solidFill>
            <a:srgbClr val="3965A7"/>
          </a:solidFill>
          <a:ln/>
        </p:spPr>
      </p:sp>
      <p:sp>
        <p:nvSpPr>
          <p:cNvPr id="20" name="Shape 18"/>
          <p:cNvSpPr/>
          <p:nvPr/>
        </p:nvSpPr>
        <p:spPr>
          <a:xfrm>
            <a:off x="11070431" y="4444008"/>
            <a:ext cx="487442" cy="487442"/>
          </a:xfrm>
          <a:prstGeom prst="roundRect">
            <a:avLst>
              <a:gd name="adj" fmla="val 18669"/>
            </a:avLst>
          </a:prstGeom>
          <a:solidFill>
            <a:srgbClr val="204C8E"/>
          </a:solidFill>
          <a:ln w="7620">
            <a:solidFill>
              <a:srgbClr val="3965A7"/>
            </a:solidFill>
            <a:prstDash val="solid"/>
          </a:ln>
        </p:spPr>
      </p:sp>
      <p:sp>
        <p:nvSpPr>
          <p:cNvPr id="21" name="Text 19"/>
          <p:cNvSpPr/>
          <p:nvPr/>
        </p:nvSpPr>
        <p:spPr>
          <a:xfrm>
            <a:off x="11211044" y="4516636"/>
            <a:ext cx="206216" cy="342067"/>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PT Serif" panose="020A0603040505020204" pitchFamily="18" charset="0"/>
                <a:ea typeface="Alexandria Semi Bold" pitchFamily="34" charset="-122"/>
                <a:cs typeface="Alexandria Semi Bold" pitchFamily="34" charset="-120"/>
              </a:rPr>
              <a:t>4</a:t>
            </a:r>
            <a:endParaRPr lang="en-US" sz="2650" dirty="0"/>
          </a:p>
        </p:txBody>
      </p:sp>
      <p:sp>
        <p:nvSpPr>
          <p:cNvPr id="22" name="Text 20"/>
          <p:cNvSpPr/>
          <p:nvPr/>
        </p:nvSpPr>
        <p:spPr>
          <a:xfrm>
            <a:off x="9603700" y="5662613"/>
            <a:ext cx="3420904" cy="427553"/>
          </a:xfrm>
          <a:prstGeom prst="rect">
            <a:avLst/>
          </a:prstGeom>
          <a:noFill/>
          <a:ln/>
        </p:spPr>
        <p:txBody>
          <a:bodyPr wrap="none" lIns="0" tIns="0" rIns="0" bIns="0" rtlCol="0" anchor="t"/>
          <a:lstStyle/>
          <a:p>
            <a:pPr marL="0" indent="0" algn="ctr">
              <a:lnSpc>
                <a:spcPts val="3350"/>
              </a:lnSpc>
              <a:buNone/>
            </a:pPr>
            <a:r>
              <a:rPr lang="en-US" sz="2650" b="1" dirty="0">
                <a:solidFill>
                  <a:srgbClr val="3B3535"/>
                </a:solidFill>
                <a:latin typeface="PT Serif" panose="020A0603040505020204" pitchFamily="18" charset="0"/>
                <a:ea typeface="Alexandria Semi Bold" pitchFamily="34" charset="-122"/>
                <a:cs typeface="Alexandria Semi Bold" pitchFamily="34" charset="-120"/>
              </a:rPr>
              <a:t>Môi trường</a:t>
            </a:r>
            <a:endParaRPr lang="en-US" sz="2650" b="1" dirty="0"/>
          </a:p>
        </p:txBody>
      </p:sp>
      <p:sp>
        <p:nvSpPr>
          <p:cNvPr id="23" name="Text 21"/>
          <p:cNvSpPr/>
          <p:nvPr/>
        </p:nvSpPr>
        <p:spPr>
          <a:xfrm>
            <a:off x="8973026" y="6220063"/>
            <a:ext cx="4682371"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PT Serif" panose="020A0603040505020204" pitchFamily="18" charset="0"/>
                <a:ea typeface="Sora Light" pitchFamily="34" charset="-122"/>
                <a:cs typeface="Sora Light" pitchFamily="34" charset="-120"/>
              </a:rPr>
              <a:t>Duy trì không gian làm việc sạch sẽ, </a:t>
            </a:r>
          </a:p>
          <a:p>
            <a:pPr marL="0" indent="0" algn="ctr">
              <a:lnSpc>
                <a:spcPts val="2700"/>
              </a:lnSpc>
              <a:buNone/>
            </a:pPr>
            <a:r>
              <a:rPr lang="en-US" sz="1700" dirty="0" err="1">
                <a:solidFill>
                  <a:srgbClr val="3B3535"/>
                </a:solidFill>
                <a:latin typeface="PT Serif" panose="020A0603040505020204" pitchFamily="18" charset="0"/>
                <a:ea typeface="Sora Light" pitchFamily="34" charset="-122"/>
                <a:cs typeface="Sora Light" pitchFamily="34" charset="-120"/>
              </a:rPr>
              <a:t>thoáng</a:t>
            </a:r>
            <a:r>
              <a:rPr lang="en-US" sz="1700" dirty="0">
                <a:solidFill>
                  <a:srgbClr val="3B3535"/>
                </a:solidFill>
                <a:latin typeface="PT Serif" panose="020A0603040505020204" pitchFamily="18" charset="0"/>
                <a:ea typeface="Sora Light" pitchFamily="34" charset="-122"/>
                <a:cs typeface="Sora Light" pitchFamily="34" charset="-120"/>
              </a:rPr>
              <a:t> mát và đủ ánh sáng.</a:t>
            </a:r>
            <a:endParaRPr lang="en-US" sz="1700" dirty="0"/>
          </a:p>
        </p:txBody>
      </p:sp>
      <p:pic>
        <p:nvPicPr>
          <p:cNvPr id="24" name="Image 0" descr="preencoded.png">
            <a:extLst>
              <a:ext uri="{FF2B5EF4-FFF2-40B4-BE49-F238E27FC236}">
                <a16:creationId xmlns:a16="http://schemas.microsoft.com/office/drawing/2014/main" id="{C8C07CB6-49AE-8129-B63B-2A3BCD7CD77C}"/>
              </a:ext>
            </a:extLst>
          </p:cNvPr>
          <p:cNvPicPr>
            <a:picLocks noChangeAspect="1"/>
          </p:cNvPicPr>
          <p:nvPr/>
        </p:nvPicPr>
        <p:blipFill>
          <a:blip r:embed="rId3"/>
          <a:stretch>
            <a:fillRect/>
          </a:stretch>
        </p:blipFill>
        <p:spPr>
          <a:xfrm>
            <a:off x="11688896" y="7361924"/>
            <a:ext cx="2798953" cy="8676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45597" y="2597229"/>
            <a:ext cx="4411980" cy="4411980"/>
          </a:xfrm>
          <a:prstGeom prst="rect">
            <a:avLst/>
          </a:prstGeom>
        </p:spPr>
      </p:pic>
      <p:sp>
        <p:nvSpPr>
          <p:cNvPr id="3" name="Text 0"/>
          <p:cNvSpPr/>
          <p:nvPr/>
        </p:nvSpPr>
        <p:spPr>
          <a:xfrm>
            <a:off x="722828" y="557331"/>
            <a:ext cx="7264837" cy="679371"/>
          </a:xfrm>
          <a:prstGeom prst="rect">
            <a:avLst/>
          </a:prstGeom>
          <a:noFill/>
          <a:ln/>
        </p:spPr>
        <p:txBody>
          <a:bodyPr wrap="none" lIns="0" tIns="0" rIns="0" bIns="0" rtlCol="0" anchor="t"/>
          <a:lstStyle/>
          <a:p>
            <a:pPr marL="0" indent="0">
              <a:lnSpc>
                <a:spcPts val="5300"/>
              </a:lnSpc>
              <a:buNone/>
            </a:pPr>
            <a:r>
              <a:rPr lang="en-US" sz="4400" b="1" dirty="0">
                <a:solidFill>
                  <a:srgbClr val="1F1E1E"/>
                </a:solidFill>
                <a:latin typeface="PT Serif" panose="020A0603040505020204" pitchFamily="18" charset="0"/>
                <a:ea typeface="Alexandria Semi Bold" pitchFamily="34" charset="-122"/>
                <a:cs typeface="Alexandria Semi Bold" pitchFamily="34" charset="-120"/>
              </a:rPr>
              <a:t>Xử lý tình huống khẩn cấp</a:t>
            </a:r>
            <a:endParaRPr lang="en-US" sz="4400" b="1" dirty="0"/>
          </a:p>
        </p:txBody>
      </p:sp>
      <p:sp>
        <p:nvSpPr>
          <p:cNvPr id="4" name="Shape 1"/>
          <p:cNvSpPr/>
          <p:nvPr/>
        </p:nvSpPr>
        <p:spPr>
          <a:xfrm>
            <a:off x="1021080" y="1885950"/>
            <a:ext cx="22860" cy="5446633"/>
          </a:xfrm>
          <a:prstGeom prst="roundRect">
            <a:avLst>
              <a:gd name="adj" fmla="val 379446"/>
            </a:avLst>
          </a:prstGeom>
          <a:solidFill>
            <a:srgbClr val="BBC2DC"/>
          </a:solidFill>
          <a:ln/>
        </p:spPr>
      </p:sp>
      <p:sp>
        <p:nvSpPr>
          <p:cNvPr id="5" name="Shape 2"/>
          <p:cNvSpPr/>
          <p:nvPr/>
        </p:nvSpPr>
        <p:spPr>
          <a:xfrm>
            <a:off x="1241941" y="2339102"/>
            <a:ext cx="722828" cy="22860"/>
          </a:xfrm>
          <a:prstGeom prst="roundRect">
            <a:avLst>
              <a:gd name="adj" fmla="val 379446"/>
            </a:avLst>
          </a:prstGeom>
          <a:solidFill>
            <a:srgbClr val="3965A7"/>
          </a:solidFill>
          <a:ln/>
        </p:spPr>
      </p:sp>
      <p:sp>
        <p:nvSpPr>
          <p:cNvPr id="6" name="Shape 3"/>
          <p:cNvSpPr/>
          <p:nvPr/>
        </p:nvSpPr>
        <p:spPr>
          <a:xfrm>
            <a:off x="800219" y="2118241"/>
            <a:ext cx="464582" cy="464582"/>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68335" y="2187416"/>
            <a:ext cx="128230" cy="326112"/>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PT Serif" panose="020A0603040505020204" pitchFamily="18" charset="0"/>
                <a:ea typeface="Alexandria Semi Bold" pitchFamily="34" charset="-122"/>
                <a:cs typeface="Alexandria Semi Bold" pitchFamily="34" charset="-120"/>
              </a:rPr>
              <a:t>1</a:t>
            </a:r>
            <a:endParaRPr lang="en-US" sz="2550" dirty="0"/>
          </a:p>
        </p:txBody>
      </p:sp>
      <p:sp>
        <p:nvSpPr>
          <p:cNvPr id="8" name="Text 5"/>
          <p:cNvSpPr/>
          <p:nvPr/>
        </p:nvSpPr>
        <p:spPr>
          <a:xfrm>
            <a:off x="2168366" y="2092404"/>
            <a:ext cx="2717363" cy="339566"/>
          </a:xfrm>
          <a:prstGeom prst="rect">
            <a:avLst/>
          </a:prstGeom>
          <a:noFill/>
          <a:ln/>
        </p:spPr>
        <p:txBody>
          <a:bodyPr wrap="none" lIns="0" tIns="0" rIns="0" bIns="0" rtlCol="0" anchor="t"/>
          <a:lstStyle/>
          <a:p>
            <a:pPr marL="0" indent="0" algn="l">
              <a:lnSpc>
                <a:spcPts val="2650"/>
              </a:lnSpc>
              <a:buNone/>
            </a:pPr>
            <a:r>
              <a:rPr lang="en-US" sz="2400" b="1" dirty="0">
                <a:solidFill>
                  <a:srgbClr val="3B3535"/>
                </a:solidFill>
                <a:latin typeface="PT Serif" panose="020A0603040505020204" pitchFamily="18" charset="0"/>
                <a:ea typeface="Alexandria Semi Bold" pitchFamily="34" charset="-122"/>
                <a:cs typeface="Alexandria Semi Bold" pitchFamily="34" charset="-120"/>
              </a:rPr>
              <a:t>Dừng máy</a:t>
            </a:r>
            <a:endParaRPr lang="en-US" sz="2400" b="1" dirty="0"/>
          </a:p>
        </p:txBody>
      </p:sp>
      <p:sp>
        <p:nvSpPr>
          <p:cNvPr id="9" name="Text 6"/>
          <p:cNvSpPr/>
          <p:nvPr/>
        </p:nvSpPr>
        <p:spPr>
          <a:xfrm>
            <a:off x="2168366" y="2431971"/>
            <a:ext cx="6252805" cy="330517"/>
          </a:xfrm>
          <a:prstGeom prst="rect">
            <a:avLst/>
          </a:prstGeom>
          <a:noFill/>
          <a:ln/>
        </p:spPr>
        <p:txBody>
          <a:bodyPr wrap="none" lIns="0" tIns="0" rIns="0" bIns="0" rtlCol="0" anchor="t"/>
          <a:lstStyle/>
          <a:p>
            <a:pPr marL="0" indent="0" algn="l">
              <a:lnSpc>
                <a:spcPts val="2600"/>
              </a:lnSpc>
              <a:buNone/>
            </a:pPr>
            <a:r>
              <a:rPr lang="en-US" sz="1600" dirty="0">
                <a:solidFill>
                  <a:srgbClr val="3B3535"/>
                </a:solidFill>
                <a:latin typeface="PT Serif" panose="020A0603040505020204" pitchFamily="18" charset="0"/>
                <a:ea typeface="Sora Light" pitchFamily="34" charset="-122"/>
                <a:cs typeface="Sora Light" pitchFamily="34" charset="-120"/>
              </a:rPr>
              <a:t>Ngay lập tức dừng hoạt động của máy móc khi xảy ra tai nạn.</a:t>
            </a:r>
            <a:endParaRPr lang="en-US" sz="1600" dirty="0"/>
          </a:p>
        </p:txBody>
      </p:sp>
      <p:sp>
        <p:nvSpPr>
          <p:cNvPr id="10" name="Shape 7"/>
          <p:cNvSpPr/>
          <p:nvPr/>
        </p:nvSpPr>
        <p:spPr>
          <a:xfrm>
            <a:off x="1241941" y="3752374"/>
            <a:ext cx="722828" cy="22860"/>
          </a:xfrm>
          <a:prstGeom prst="roundRect">
            <a:avLst>
              <a:gd name="adj" fmla="val 379446"/>
            </a:avLst>
          </a:prstGeom>
          <a:solidFill>
            <a:srgbClr val="3965A7"/>
          </a:solidFill>
          <a:ln/>
        </p:spPr>
      </p:sp>
      <p:sp>
        <p:nvSpPr>
          <p:cNvPr id="11" name="Shape 8"/>
          <p:cNvSpPr/>
          <p:nvPr/>
        </p:nvSpPr>
        <p:spPr>
          <a:xfrm>
            <a:off x="800219" y="3531513"/>
            <a:ext cx="464582" cy="464582"/>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935117" y="3600688"/>
            <a:ext cx="194667" cy="326112"/>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PT Serif" panose="020A0603040505020204" pitchFamily="18" charset="0"/>
                <a:ea typeface="Alexandria Semi Bold" pitchFamily="34" charset="-122"/>
                <a:cs typeface="Alexandria Semi Bold" pitchFamily="34" charset="-120"/>
              </a:rPr>
              <a:t>2</a:t>
            </a:r>
            <a:endParaRPr lang="en-US" sz="2550" dirty="0"/>
          </a:p>
        </p:txBody>
      </p:sp>
      <p:sp>
        <p:nvSpPr>
          <p:cNvPr id="13" name="Text 10"/>
          <p:cNvSpPr/>
          <p:nvPr/>
        </p:nvSpPr>
        <p:spPr>
          <a:xfrm>
            <a:off x="2168366" y="3505676"/>
            <a:ext cx="2717363" cy="339566"/>
          </a:xfrm>
          <a:prstGeom prst="rect">
            <a:avLst/>
          </a:prstGeom>
          <a:noFill/>
          <a:ln/>
        </p:spPr>
        <p:txBody>
          <a:bodyPr wrap="none" lIns="0" tIns="0" rIns="0" bIns="0" rtlCol="0" anchor="t"/>
          <a:lstStyle/>
          <a:p>
            <a:pPr marL="0" indent="0" algn="l">
              <a:lnSpc>
                <a:spcPts val="2650"/>
              </a:lnSpc>
              <a:buNone/>
            </a:pPr>
            <a:r>
              <a:rPr lang="en-US" sz="2400" b="1" dirty="0">
                <a:solidFill>
                  <a:srgbClr val="3B3535"/>
                </a:solidFill>
                <a:latin typeface="PT Serif" panose="020A0603040505020204" pitchFamily="18" charset="0"/>
                <a:ea typeface="Alexandria Semi Bold" pitchFamily="34" charset="-122"/>
                <a:cs typeface="Alexandria Semi Bold" pitchFamily="34" charset="-120"/>
              </a:rPr>
              <a:t>Sơ cứu</a:t>
            </a:r>
            <a:endParaRPr lang="en-US" sz="2400" b="1" dirty="0"/>
          </a:p>
        </p:txBody>
      </p:sp>
      <p:sp>
        <p:nvSpPr>
          <p:cNvPr id="14" name="Text 11"/>
          <p:cNvSpPr/>
          <p:nvPr/>
        </p:nvSpPr>
        <p:spPr>
          <a:xfrm>
            <a:off x="2168366" y="3845242"/>
            <a:ext cx="6252805" cy="330517"/>
          </a:xfrm>
          <a:prstGeom prst="rect">
            <a:avLst/>
          </a:prstGeom>
          <a:noFill/>
          <a:ln/>
        </p:spPr>
        <p:txBody>
          <a:bodyPr wrap="none" lIns="0" tIns="0" rIns="0" bIns="0" rtlCol="0" anchor="t"/>
          <a:lstStyle/>
          <a:p>
            <a:pPr marL="0" indent="0" algn="l">
              <a:lnSpc>
                <a:spcPts val="2600"/>
              </a:lnSpc>
              <a:buNone/>
            </a:pPr>
            <a:r>
              <a:rPr lang="en-US" sz="1600" dirty="0">
                <a:solidFill>
                  <a:srgbClr val="3B3535"/>
                </a:solidFill>
                <a:latin typeface="PT Serif" panose="020A0603040505020204" pitchFamily="18" charset="0"/>
                <a:ea typeface="Sora Light" pitchFamily="34" charset="-122"/>
                <a:cs typeface="Sora Light" pitchFamily="34" charset="-120"/>
              </a:rPr>
              <a:t>Thực hiện sơ cứu ban đầu cho người bị nạn nếu cần thiết.</a:t>
            </a:r>
            <a:endParaRPr lang="en-US" sz="1600" dirty="0"/>
          </a:p>
        </p:txBody>
      </p:sp>
      <p:sp>
        <p:nvSpPr>
          <p:cNvPr id="15" name="Shape 12"/>
          <p:cNvSpPr/>
          <p:nvPr/>
        </p:nvSpPr>
        <p:spPr>
          <a:xfrm>
            <a:off x="1241941" y="5165646"/>
            <a:ext cx="722828" cy="22860"/>
          </a:xfrm>
          <a:prstGeom prst="roundRect">
            <a:avLst>
              <a:gd name="adj" fmla="val 379446"/>
            </a:avLst>
          </a:prstGeom>
          <a:solidFill>
            <a:srgbClr val="3965A7"/>
          </a:solidFill>
          <a:ln/>
        </p:spPr>
      </p:sp>
      <p:sp>
        <p:nvSpPr>
          <p:cNvPr id="16" name="Shape 13"/>
          <p:cNvSpPr/>
          <p:nvPr/>
        </p:nvSpPr>
        <p:spPr>
          <a:xfrm>
            <a:off x="800219" y="4944785"/>
            <a:ext cx="464582" cy="464582"/>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934998" y="5013960"/>
            <a:ext cx="195024" cy="326112"/>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PT Serif" panose="020A0603040505020204" pitchFamily="18" charset="0"/>
                <a:ea typeface="Alexandria Semi Bold" pitchFamily="34" charset="-122"/>
                <a:cs typeface="Alexandria Semi Bold" pitchFamily="34" charset="-120"/>
              </a:rPr>
              <a:t>3</a:t>
            </a:r>
            <a:endParaRPr lang="en-US" sz="2550" dirty="0"/>
          </a:p>
        </p:txBody>
      </p:sp>
      <p:sp>
        <p:nvSpPr>
          <p:cNvPr id="18" name="Text 15"/>
          <p:cNvSpPr/>
          <p:nvPr/>
        </p:nvSpPr>
        <p:spPr>
          <a:xfrm>
            <a:off x="2168366" y="4918948"/>
            <a:ext cx="2717363" cy="339566"/>
          </a:xfrm>
          <a:prstGeom prst="rect">
            <a:avLst/>
          </a:prstGeom>
          <a:noFill/>
          <a:ln/>
        </p:spPr>
        <p:txBody>
          <a:bodyPr wrap="none" lIns="0" tIns="0" rIns="0" bIns="0" rtlCol="0" anchor="t"/>
          <a:lstStyle/>
          <a:p>
            <a:pPr marL="0" indent="0" algn="l">
              <a:lnSpc>
                <a:spcPts val="2650"/>
              </a:lnSpc>
              <a:buNone/>
            </a:pPr>
            <a:r>
              <a:rPr lang="en-US" sz="2400" b="1" dirty="0">
                <a:solidFill>
                  <a:srgbClr val="3B3535"/>
                </a:solidFill>
                <a:latin typeface="PT Serif" panose="020A0603040505020204" pitchFamily="18" charset="0"/>
                <a:ea typeface="Alexandria Semi Bold" pitchFamily="34" charset="-122"/>
                <a:cs typeface="Alexandria Semi Bold" pitchFamily="34" charset="-120"/>
              </a:rPr>
              <a:t>Gọi cấp cứu</a:t>
            </a:r>
            <a:endParaRPr lang="en-US" sz="2400" b="1" dirty="0"/>
          </a:p>
        </p:txBody>
      </p:sp>
      <p:sp>
        <p:nvSpPr>
          <p:cNvPr id="19" name="Text 16"/>
          <p:cNvSpPr/>
          <p:nvPr/>
        </p:nvSpPr>
        <p:spPr>
          <a:xfrm>
            <a:off x="2168366" y="5258514"/>
            <a:ext cx="6252805" cy="330517"/>
          </a:xfrm>
          <a:prstGeom prst="rect">
            <a:avLst/>
          </a:prstGeom>
          <a:noFill/>
          <a:ln/>
        </p:spPr>
        <p:txBody>
          <a:bodyPr wrap="none" lIns="0" tIns="0" rIns="0" bIns="0" rtlCol="0" anchor="t"/>
          <a:lstStyle/>
          <a:p>
            <a:pPr marL="0" indent="0" algn="l">
              <a:lnSpc>
                <a:spcPts val="2600"/>
              </a:lnSpc>
              <a:buNone/>
            </a:pPr>
            <a:r>
              <a:rPr lang="en-US" sz="1600" dirty="0">
                <a:solidFill>
                  <a:srgbClr val="3B3535"/>
                </a:solidFill>
                <a:latin typeface="PT Serif" panose="020A0603040505020204" pitchFamily="18" charset="0"/>
                <a:ea typeface="Sora Light" pitchFamily="34" charset="-122"/>
                <a:cs typeface="Sora Light" pitchFamily="34" charset="-120"/>
              </a:rPr>
              <a:t>Liên hệ dịch vụ y tế khẩn cấp nếu tình trạng nghiêm trọng.</a:t>
            </a:r>
            <a:endParaRPr lang="en-US" sz="1600" dirty="0"/>
          </a:p>
        </p:txBody>
      </p:sp>
      <p:sp>
        <p:nvSpPr>
          <p:cNvPr id="20" name="Shape 17"/>
          <p:cNvSpPr/>
          <p:nvPr/>
        </p:nvSpPr>
        <p:spPr>
          <a:xfrm>
            <a:off x="1241941" y="6578918"/>
            <a:ext cx="722828" cy="22860"/>
          </a:xfrm>
          <a:prstGeom prst="roundRect">
            <a:avLst>
              <a:gd name="adj" fmla="val 379446"/>
            </a:avLst>
          </a:prstGeom>
          <a:solidFill>
            <a:srgbClr val="3965A7"/>
          </a:solidFill>
          <a:ln/>
        </p:spPr>
      </p:sp>
      <p:sp>
        <p:nvSpPr>
          <p:cNvPr id="21" name="Shape 18"/>
          <p:cNvSpPr/>
          <p:nvPr/>
        </p:nvSpPr>
        <p:spPr>
          <a:xfrm>
            <a:off x="800219" y="6358057"/>
            <a:ext cx="464582" cy="464582"/>
          </a:xfrm>
          <a:prstGeom prst="roundRect">
            <a:avLst>
              <a:gd name="adj" fmla="val 18671"/>
            </a:avLst>
          </a:prstGeom>
          <a:solidFill>
            <a:srgbClr val="204C8E"/>
          </a:solidFill>
          <a:ln w="7620">
            <a:solidFill>
              <a:srgbClr val="3965A7"/>
            </a:solidFill>
            <a:prstDash val="solid"/>
          </a:ln>
        </p:spPr>
      </p:sp>
      <p:sp>
        <p:nvSpPr>
          <p:cNvPr id="22" name="Text 19"/>
          <p:cNvSpPr/>
          <p:nvPr/>
        </p:nvSpPr>
        <p:spPr>
          <a:xfrm>
            <a:off x="934164" y="6427232"/>
            <a:ext cx="196691" cy="326112"/>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PT Serif" panose="020A0603040505020204" pitchFamily="18" charset="0"/>
                <a:ea typeface="Alexandria Semi Bold" pitchFamily="34" charset="-122"/>
                <a:cs typeface="Alexandria Semi Bold" pitchFamily="34" charset="-120"/>
              </a:rPr>
              <a:t>4</a:t>
            </a:r>
            <a:endParaRPr lang="en-US" sz="2550" dirty="0"/>
          </a:p>
        </p:txBody>
      </p:sp>
      <p:sp>
        <p:nvSpPr>
          <p:cNvPr id="23" name="Text 20"/>
          <p:cNvSpPr/>
          <p:nvPr/>
        </p:nvSpPr>
        <p:spPr>
          <a:xfrm>
            <a:off x="2168366" y="6332220"/>
            <a:ext cx="2717363" cy="339566"/>
          </a:xfrm>
          <a:prstGeom prst="rect">
            <a:avLst/>
          </a:prstGeom>
          <a:noFill/>
          <a:ln/>
        </p:spPr>
        <p:txBody>
          <a:bodyPr wrap="none" lIns="0" tIns="0" rIns="0" bIns="0" rtlCol="0" anchor="t"/>
          <a:lstStyle/>
          <a:p>
            <a:pPr marL="0" indent="0" algn="l">
              <a:lnSpc>
                <a:spcPts val="2650"/>
              </a:lnSpc>
              <a:buNone/>
            </a:pPr>
            <a:r>
              <a:rPr lang="en-US" sz="2400" b="1" dirty="0">
                <a:solidFill>
                  <a:srgbClr val="3B3535"/>
                </a:solidFill>
                <a:latin typeface="PT Serif" panose="020A0603040505020204" pitchFamily="18" charset="0"/>
                <a:ea typeface="Alexandria Semi Bold" pitchFamily="34" charset="-122"/>
                <a:cs typeface="Alexandria Semi Bold" pitchFamily="34" charset="-120"/>
              </a:rPr>
              <a:t>Báo cáo</a:t>
            </a:r>
            <a:endParaRPr lang="en-US" sz="2400" b="1" dirty="0"/>
          </a:p>
        </p:txBody>
      </p:sp>
      <p:sp>
        <p:nvSpPr>
          <p:cNvPr id="24" name="Text 21"/>
          <p:cNvSpPr/>
          <p:nvPr/>
        </p:nvSpPr>
        <p:spPr>
          <a:xfrm>
            <a:off x="2168366" y="6671786"/>
            <a:ext cx="6252805" cy="330517"/>
          </a:xfrm>
          <a:prstGeom prst="rect">
            <a:avLst/>
          </a:prstGeom>
          <a:noFill/>
          <a:ln/>
        </p:spPr>
        <p:txBody>
          <a:bodyPr wrap="none" lIns="0" tIns="0" rIns="0" bIns="0" rtlCol="0" anchor="t"/>
          <a:lstStyle/>
          <a:p>
            <a:pPr marL="0" indent="0" algn="l">
              <a:lnSpc>
                <a:spcPts val="2600"/>
              </a:lnSpc>
              <a:buNone/>
            </a:pPr>
            <a:r>
              <a:rPr lang="en-US" sz="1600" dirty="0">
                <a:solidFill>
                  <a:srgbClr val="3B3535"/>
                </a:solidFill>
                <a:latin typeface="PT Serif" panose="020A0603040505020204" pitchFamily="18" charset="0"/>
                <a:ea typeface="Sora Light" pitchFamily="34" charset="-122"/>
                <a:cs typeface="Sora Light" pitchFamily="34" charset="-120"/>
              </a:rPr>
              <a:t>Thông báo cho quản lý và lập báo cáo chi tiết về sự cố.</a:t>
            </a:r>
            <a:endParaRPr lang="en-US" sz="1600" dirty="0"/>
          </a:p>
        </p:txBody>
      </p:sp>
      <p:pic>
        <p:nvPicPr>
          <p:cNvPr id="25" name="Image 0" descr="preencoded.png">
            <a:extLst>
              <a:ext uri="{FF2B5EF4-FFF2-40B4-BE49-F238E27FC236}">
                <a16:creationId xmlns:a16="http://schemas.microsoft.com/office/drawing/2014/main" id="{17FDF65A-7F66-28A8-83D0-D6010828BAFB}"/>
              </a:ext>
            </a:extLst>
          </p:cNvPr>
          <p:cNvPicPr>
            <a:picLocks noChangeAspect="1"/>
          </p:cNvPicPr>
          <p:nvPr/>
        </p:nvPicPr>
        <p:blipFill>
          <a:blip r:embed="rId4"/>
          <a:stretch>
            <a:fillRect/>
          </a:stretch>
        </p:blipFill>
        <p:spPr>
          <a:xfrm>
            <a:off x="11688896" y="7361924"/>
            <a:ext cx="2798953" cy="8676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548928" y="3238713"/>
            <a:ext cx="4944547" cy="1532811"/>
          </a:xfrm>
          <a:prstGeom prst="rect">
            <a:avLst/>
          </a:prstGeom>
        </p:spPr>
      </p:pic>
      <p:sp>
        <p:nvSpPr>
          <p:cNvPr id="3" name="Text 0"/>
          <p:cNvSpPr/>
          <p:nvPr/>
        </p:nvSpPr>
        <p:spPr>
          <a:xfrm>
            <a:off x="758309" y="720650"/>
            <a:ext cx="5701546" cy="712708"/>
          </a:xfrm>
          <a:prstGeom prst="rect">
            <a:avLst/>
          </a:prstGeom>
          <a:noFill/>
          <a:ln/>
        </p:spPr>
        <p:txBody>
          <a:bodyPr wrap="none" lIns="0" tIns="0" rIns="0" bIns="0" rtlCol="0" anchor="t"/>
          <a:lstStyle/>
          <a:p>
            <a:pPr marL="0" indent="0">
              <a:lnSpc>
                <a:spcPts val="5600"/>
              </a:lnSpc>
              <a:buNone/>
            </a:pPr>
            <a:r>
              <a:rPr lang="en-US" sz="4800" b="1" dirty="0">
                <a:solidFill>
                  <a:srgbClr val="1F1E1E"/>
                </a:solidFill>
                <a:latin typeface="PT Serif" panose="020A0603040505020204" pitchFamily="18" charset="0"/>
                <a:ea typeface="Alexandria Semi Bold" pitchFamily="34" charset="-122"/>
                <a:cs typeface="Alexandria Semi Bold" pitchFamily="34" charset="-120"/>
              </a:rPr>
              <a:t>Tài liệu tham khảo</a:t>
            </a:r>
            <a:endParaRPr lang="en-US" sz="4800" b="1" dirty="0"/>
          </a:p>
        </p:txBody>
      </p:sp>
      <p:sp>
        <p:nvSpPr>
          <p:cNvPr id="4" name="Text 1"/>
          <p:cNvSpPr/>
          <p:nvPr/>
        </p:nvSpPr>
        <p:spPr>
          <a:xfrm>
            <a:off x="758309" y="2522220"/>
            <a:ext cx="5498663" cy="356235"/>
          </a:xfrm>
          <a:prstGeom prst="rect">
            <a:avLst/>
          </a:prstGeom>
          <a:noFill/>
          <a:ln/>
        </p:spPr>
        <p:txBody>
          <a:bodyPr wrap="none" lIns="0" tIns="0" rIns="0" bIns="0" rtlCol="0" anchor="t"/>
          <a:lstStyle/>
          <a:p>
            <a:pPr marL="0" indent="0">
              <a:lnSpc>
                <a:spcPts val="2800"/>
              </a:lnSpc>
              <a:buNone/>
            </a:pPr>
            <a:r>
              <a:rPr lang="en-US" sz="2200" b="1" dirty="0">
                <a:solidFill>
                  <a:srgbClr val="1F1E1E"/>
                </a:solidFill>
                <a:latin typeface="PT Serif" panose="020A0603040505020204" pitchFamily="18" charset="0"/>
                <a:ea typeface="Alexandria Semi Bold" pitchFamily="34" charset="-122"/>
                <a:cs typeface="Alexandria Semi Bold" pitchFamily="34" charset="-120"/>
              </a:rPr>
              <a:t>Bài kiểm tra an toàn lao động nhóm 3</a:t>
            </a:r>
            <a:endParaRPr lang="en-US" sz="2200" dirty="0"/>
          </a:p>
        </p:txBody>
      </p:sp>
      <p:sp>
        <p:nvSpPr>
          <p:cNvPr id="5" name="Text 2"/>
          <p:cNvSpPr/>
          <p:nvPr/>
        </p:nvSpPr>
        <p:spPr>
          <a:xfrm>
            <a:off x="758309" y="2892003"/>
            <a:ext cx="7627382" cy="346710"/>
          </a:xfrm>
          <a:prstGeom prst="rect">
            <a:avLst/>
          </a:prstGeom>
          <a:noFill/>
          <a:ln/>
        </p:spPr>
        <p:txBody>
          <a:bodyPr wrap="none" lIns="0" tIns="0" rIns="0" bIns="0" rtlCol="0" anchor="t"/>
          <a:lstStyle/>
          <a:p>
            <a:pPr marL="0" indent="0">
              <a:lnSpc>
                <a:spcPts val="2700"/>
              </a:lnSpc>
              <a:buNone/>
            </a:pPr>
            <a:r>
              <a:rPr lang="en-US" sz="1700" b="1" u="sng" dirty="0">
                <a:solidFill>
                  <a:srgbClr val="1A2D7A"/>
                </a:solidFill>
                <a:latin typeface="PT Serif" panose="020A0603040505020204" pitchFamily="18" charset="0"/>
                <a:ea typeface="Sora Light" pitchFamily="34" charset="-122"/>
                <a:cs typeface="Sora Light"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00" dirty="0"/>
          </a:p>
        </p:txBody>
      </p:sp>
      <p:sp>
        <p:nvSpPr>
          <p:cNvPr id="6" name="Text 3"/>
          <p:cNvSpPr/>
          <p:nvPr/>
        </p:nvSpPr>
        <p:spPr>
          <a:xfrm>
            <a:off x="758309" y="3875008"/>
            <a:ext cx="5323165" cy="427553"/>
          </a:xfrm>
          <a:prstGeom prst="rect">
            <a:avLst/>
          </a:prstGeom>
          <a:noFill/>
          <a:ln/>
        </p:spPr>
        <p:txBody>
          <a:bodyPr wrap="none" lIns="0" tIns="0" rIns="0" bIns="0" rtlCol="0" anchor="t"/>
          <a:lstStyle/>
          <a:p>
            <a:pPr marL="0" indent="0">
              <a:lnSpc>
                <a:spcPts val="3350"/>
              </a:lnSpc>
              <a:buNone/>
            </a:pPr>
            <a:r>
              <a:rPr lang="en-US" sz="2650" b="1" dirty="0">
                <a:solidFill>
                  <a:srgbClr val="1F1E1E"/>
                </a:solidFill>
                <a:latin typeface="PT Serif" panose="020A0603040505020204" pitchFamily="18" charset="0"/>
                <a:ea typeface="Alexandria Semi Bold" pitchFamily="34" charset="-122"/>
                <a:cs typeface="Alexandria Semi Bold" pitchFamily="34" charset="-120"/>
              </a:rPr>
              <a:t>Bảng báo giá huấn luyện ATLD</a:t>
            </a:r>
            <a:endParaRPr lang="en-US" sz="2650" dirty="0"/>
          </a:p>
        </p:txBody>
      </p:sp>
      <p:sp>
        <p:nvSpPr>
          <p:cNvPr id="7" name="Text 4"/>
          <p:cNvSpPr/>
          <p:nvPr/>
        </p:nvSpPr>
        <p:spPr>
          <a:xfrm>
            <a:off x="758309" y="4316109"/>
            <a:ext cx="7627382" cy="346710"/>
          </a:xfrm>
          <a:prstGeom prst="rect">
            <a:avLst/>
          </a:prstGeom>
          <a:noFill/>
          <a:ln/>
        </p:spPr>
        <p:txBody>
          <a:bodyPr wrap="none" lIns="0" tIns="0" rIns="0" bIns="0" rtlCol="0" anchor="t"/>
          <a:lstStyle/>
          <a:p>
            <a:pPr marL="0" indent="0">
              <a:lnSpc>
                <a:spcPts val="2700"/>
              </a:lnSpc>
              <a:buNone/>
            </a:pPr>
            <a:r>
              <a:rPr lang="en-US" sz="1700" b="1" u="sng" dirty="0">
                <a:solidFill>
                  <a:srgbClr val="1A2D7A"/>
                </a:solidFill>
                <a:latin typeface="PT Serif" panose="020A0603040505020204" pitchFamily="18" charset="0"/>
                <a:ea typeface="Sora Light" pitchFamily="34" charset="-122"/>
                <a:cs typeface="Sora Light" pitchFamily="34" charset="-120"/>
                <a:hlinkClick r:id="rId5">
                  <a:extLst>
                    <a:ext uri="{A12FA001-AC4F-418D-AE19-62706E023703}">
                      <ahyp:hlinkClr xmlns:ahyp="http://schemas.microsoft.com/office/drawing/2018/hyperlinkcolor" val="tx"/>
                    </a:ext>
                  </a:extLst>
                </a:hlinkClick>
              </a:rPr>
              <a:t>Xem chi tiết</a:t>
            </a:r>
            <a:endParaRPr lang="en-US" sz="1700" dirty="0"/>
          </a:p>
        </p:txBody>
      </p:sp>
      <p:sp>
        <p:nvSpPr>
          <p:cNvPr id="8" name="Text 5"/>
          <p:cNvSpPr/>
          <p:nvPr/>
        </p:nvSpPr>
        <p:spPr>
          <a:xfrm>
            <a:off x="758309" y="5299115"/>
            <a:ext cx="4396145" cy="427553"/>
          </a:xfrm>
          <a:prstGeom prst="rect">
            <a:avLst/>
          </a:prstGeom>
          <a:noFill/>
          <a:ln/>
        </p:spPr>
        <p:txBody>
          <a:bodyPr wrap="none" lIns="0" tIns="0" rIns="0" bIns="0" rtlCol="0" anchor="t"/>
          <a:lstStyle/>
          <a:p>
            <a:pPr marL="0" indent="0">
              <a:lnSpc>
                <a:spcPts val="3350"/>
              </a:lnSpc>
              <a:buNone/>
            </a:pPr>
            <a:r>
              <a:rPr lang="en-US" sz="2650" b="1" dirty="0">
                <a:solidFill>
                  <a:srgbClr val="1F1E1E"/>
                </a:solidFill>
                <a:latin typeface="PT Serif" panose="020A0603040505020204" pitchFamily="18" charset="0"/>
                <a:ea typeface="Alexandria Semi Bold" pitchFamily="34" charset="-122"/>
                <a:cs typeface="Alexandria Semi Bold" pitchFamily="34" charset="-120"/>
              </a:rPr>
              <a:t>Tải về tài liệu (download)</a:t>
            </a:r>
            <a:endParaRPr lang="en-US" sz="2650" dirty="0"/>
          </a:p>
        </p:txBody>
      </p:sp>
      <p:sp>
        <p:nvSpPr>
          <p:cNvPr id="9" name="Text 6"/>
          <p:cNvSpPr/>
          <p:nvPr/>
        </p:nvSpPr>
        <p:spPr>
          <a:xfrm>
            <a:off x="758309" y="5740372"/>
            <a:ext cx="8656558" cy="693420"/>
          </a:xfrm>
          <a:prstGeom prst="rect">
            <a:avLst/>
          </a:prstGeom>
          <a:noFill/>
          <a:ln/>
        </p:spPr>
        <p:txBody>
          <a:bodyPr wrap="square" lIns="0" tIns="0" rIns="0" bIns="0" rtlCol="0" anchor="t"/>
          <a:lstStyle/>
          <a:p>
            <a:pPr marL="0" indent="0">
              <a:lnSpc>
                <a:spcPts val="2700"/>
              </a:lnSpc>
              <a:buNone/>
            </a:pPr>
            <a:r>
              <a:rPr lang="en-US" sz="1700" b="1" u="sng" dirty="0">
                <a:solidFill>
                  <a:srgbClr val="1A2D7A"/>
                </a:solidFill>
                <a:latin typeface="PT Serif" panose="020A0603040505020204" pitchFamily="18" charset="0"/>
                <a:ea typeface="Sora Light" pitchFamily="34" charset="-122"/>
                <a:cs typeface="Sora Light"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viên nén mùn cưa</a:t>
            </a:r>
            <a:endParaRPr lang="en-US" sz="1700" dirty="0"/>
          </a:p>
        </p:txBody>
      </p:sp>
      <p:pic>
        <p:nvPicPr>
          <p:cNvPr id="10" name="Image 0" descr="preencoded.png">
            <a:extLst>
              <a:ext uri="{FF2B5EF4-FFF2-40B4-BE49-F238E27FC236}">
                <a16:creationId xmlns:a16="http://schemas.microsoft.com/office/drawing/2014/main" id="{F1F080B4-416F-968C-D40B-CB7BBE085796}"/>
              </a:ext>
            </a:extLst>
          </p:cNvPr>
          <p:cNvPicPr>
            <a:picLocks noChangeAspect="1"/>
          </p:cNvPicPr>
          <p:nvPr/>
        </p:nvPicPr>
        <p:blipFill>
          <a:blip r:embed="rId3"/>
          <a:stretch>
            <a:fillRect/>
          </a:stretch>
        </p:blipFill>
        <p:spPr>
          <a:xfrm>
            <a:off x="11688896" y="7361924"/>
            <a:ext cx="2798953" cy="8676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1293</Words>
  <Application>Microsoft Office PowerPoint</Application>
  <PresentationFormat>Custom</PresentationFormat>
  <Paragraphs>150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2024-11-19T04:46:25Z</dcterms:created>
  <dcterms:modified xsi:type="dcterms:W3CDTF">2024-11-19T06:39:44Z</dcterms:modified>
</cp:coreProperties>
</file>