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DM Sans" pitchFamily="2" charset="0"/>
      <p:regular r:id="rId11"/>
      <p:bold r:id="rId12"/>
    </p:embeddedFont>
    <p:embeddedFont>
      <p:font typeface="DM Sans Bold" pitchFamily="2" charset="0"/>
      <p:bold r:id="rId13"/>
    </p:embeddedFont>
    <p:embeddedFont>
      <p:font typeface="PT Serif" panose="020A0603040505020204" pitchFamily="18" charset="0"/>
      <p:regular r:id="rId14"/>
      <p:bold r:id="rId15"/>
      <p: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1212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antoannamviet.com/tai-lieu-an-toan-lao-dong-san-xuat-can-dien-tu/"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64036" y="3634363"/>
            <a:ext cx="4457700" cy="4457700"/>
          </a:xfrm>
          <a:prstGeom prst="rect">
            <a:avLst/>
          </a:prstGeom>
        </p:spPr>
      </p:pic>
      <p:sp>
        <p:nvSpPr>
          <p:cNvPr id="3" name="Text 0"/>
          <p:cNvSpPr/>
          <p:nvPr/>
        </p:nvSpPr>
        <p:spPr>
          <a:xfrm>
            <a:off x="6350437" y="1305282"/>
            <a:ext cx="7415927" cy="3353991"/>
          </a:xfrm>
          <a:prstGeom prst="rect">
            <a:avLst/>
          </a:prstGeom>
          <a:noFill/>
          <a:ln/>
        </p:spPr>
        <p:txBody>
          <a:bodyPr wrap="square" lIns="0" tIns="0" rIns="0" bIns="0" rtlCol="0" anchor="t"/>
          <a:lstStyle/>
          <a:p>
            <a:pPr marL="0" indent="0">
              <a:lnSpc>
                <a:spcPts val="8800"/>
              </a:lnSpc>
              <a:buNone/>
            </a:pPr>
            <a:r>
              <a:rPr lang="en-US" sz="7000" dirty="0">
                <a:solidFill>
                  <a:srgbClr val="020202"/>
                </a:solidFill>
                <a:latin typeface="PT Serif" pitchFamily="34" charset="0"/>
                <a:ea typeface="PT Serif" pitchFamily="34" charset="-122"/>
                <a:cs typeface="PT Serif" pitchFamily="34" charset="-120"/>
              </a:rPr>
              <a:t>An Toàn Lao Động Trong Sản Xuất </a:t>
            </a:r>
            <a:r>
              <a:rPr lang="en-US" sz="7000" b="1" dirty="0">
                <a:solidFill>
                  <a:srgbClr val="020202"/>
                </a:solidFill>
                <a:latin typeface="PT Serif" pitchFamily="34" charset="0"/>
                <a:ea typeface="PT Serif" pitchFamily="34" charset="-122"/>
                <a:cs typeface="PT Serif" pitchFamily="34" charset="-120"/>
              </a:rPr>
              <a:t>Cân Điện Tử</a:t>
            </a:r>
            <a:endParaRPr lang="en-US" sz="7000" b="1" dirty="0"/>
          </a:p>
        </p:txBody>
      </p:sp>
      <p:sp>
        <p:nvSpPr>
          <p:cNvPr id="4" name="Text 1"/>
          <p:cNvSpPr/>
          <p:nvPr/>
        </p:nvSpPr>
        <p:spPr>
          <a:xfrm>
            <a:off x="6350437" y="5029557"/>
            <a:ext cx="7415927" cy="1185148"/>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Bài giảng này cung cấp thông tin về an toàn lao động trong ngành sản </a:t>
            </a:r>
            <a:r>
              <a:rPr lang="en-US" sz="1900" dirty="0" err="1">
                <a:solidFill>
                  <a:srgbClr val="383838"/>
                </a:solidFill>
                <a:latin typeface="DM Sans" pitchFamily="34" charset="0"/>
                <a:ea typeface="DM Sans" pitchFamily="34" charset="-122"/>
                <a:cs typeface="DM Sans" pitchFamily="34" charset="-120"/>
              </a:rPr>
              <a:t>xuất</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cân</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điện</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tử</a:t>
            </a:r>
            <a:r>
              <a:rPr lang="en-US" sz="1900" dirty="0">
                <a:solidFill>
                  <a:srgbClr val="383838"/>
                </a:solidFill>
                <a:latin typeface="DM Sans" pitchFamily="34" charset="0"/>
                <a:ea typeface="DM Sans" pitchFamily="34" charset="-122"/>
                <a:cs typeface="DM Sans" pitchFamily="34" charset="-120"/>
              </a:rPr>
              <a:t>, bao gồm các nguy cơ tiềm ẩn, biện pháp phòng ngừa và xử lý tình huống khẩn cấp.</a:t>
            </a:r>
            <a:endParaRPr lang="en-US" sz="1900" dirty="0"/>
          </a:p>
        </p:txBody>
      </p:sp>
      <p:sp>
        <p:nvSpPr>
          <p:cNvPr id="5" name="Shape 2"/>
          <p:cNvSpPr/>
          <p:nvPr/>
        </p:nvSpPr>
        <p:spPr>
          <a:xfrm>
            <a:off x="6350437" y="6510814"/>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518434"/>
            <a:ext cx="379690" cy="379690"/>
          </a:xfrm>
          <a:prstGeom prst="rect">
            <a:avLst/>
          </a:prstGeom>
        </p:spPr>
      </p:pic>
      <p:sp>
        <p:nvSpPr>
          <p:cNvPr id="7" name="Text 3"/>
          <p:cNvSpPr/>
          <p:nvPr/>
        </p:nvSpPr>
        <p:spPr>
          <a:xfrm>
            <a:off x="6868716" y="6492359"/>
            <a:ext cx="3104317" cy="431959"/>
          </a:xfrm>
          <a:prstGeom prst="rect">
            <a:avLst/>
          </a:prstGeom>
          <a:noFill/>
          <a:ln/>
        </p:spPr>
        <p:txBody>
          <a:bodyPr wrap="none" lIns="0" tIns="0" rIns="0" bIns="0" rtlCol="0" anchor="t"/>
          <a:lstStyle/>
          <a:p>
            <a:pPr marL="0" indent="0" algn="l">
              <a:lnSpc>
                <a:spcPts val="3400"/>
              </a:lnSpc>
              <a:buNone/>
            </a:pPr>
            <a:r>
              <a:rPr lang="en-US" sz="2400" b="1" dirty="0" err="1">
                <a:solidFill>
                  <a:srgbClr val="383838"/>
                </a:solidFill>
                <a:latin typeface="DM Sans Bold" pitchFamily="34" charset="0"/>
                <a:ea typeface="DM Sans Bold" pitchFamily="34" charset="-122"/>
                <a:cs typeface="DM Sans Bold" pitchFamily="34" charset="-120"/>
              </a:rPr>
              <a:t>Bản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quyền</a:t>
            </a:r>
            <a:r>
              <a:rPr lang="en-US" sz="2400" b="1" dirty="0">
                <a:solidFill>
                  <a:srgbClr val="383838"/>
                </a:solidFill>
                <a:latin typeface="DM Sans Bold" pitchFamily="34" charset="0"/>
                <a:ea typeface="DM Sans Bold" pitchFamily="34" charset="-122"/>
                <a:cs typeface="DM Sans Bold" pitchFamily="34" charset="-120"/>
              </a:rPr>
              <a:t> </a:t>
            </a:r>
            <a:r>
              <a:rPr lang="en-US" sz="2400" b="1" dirty="0" err="1">
                <a:solidFill>
                  <a:srgbClr val="383838"/>
                </a:solidFill>
                <a:latin typeface="DM Sans Bold" pitchFamily="34" charset="0"/>
                <a:ea typeface="DM Sans Bold" pitchFamily="34" charset="-122"/>
                <a:cs typeface="DM Sans Bold" pitchFamily="34" charset="-120"/>
              </a:rPr>
              <a:t>thuộc</a:t>
            </a:r>
            <a:r>
              <a:rPr lang="en-US" sz="2400" b="1" dirty="0">
                <a:solidFill>
                  <a:srgbClr val="383838"/>
                </a:solidFill>
                <a:latin typeface="DM Sans Bold" pitchFamily="34" charset="0"/>
                <a:ea typeface="DM Sans Bold" pitchFamily="34" charset="-122"/>
                <a:cs typeface="DM Sans Bold" pitchFamily="34" charset="-120"/>
              </a:rPr>
              <a:t> An Toàn Nam Việt</a:t>
            </a:r>
            <a:endParaRPr lang="en-US" sz="2400" dirty="0"/>
          </a:p>
        </p:txBody>
      </p:sp>
      <p:pic>
        <p:nvPicPr>
          <p:cNvPr id="8" name="Image 0" descr="preencoded.png">
            <a:extLst>
              <a:ext uri="{FF2B5EF4-FFF2-40B4-BE49-F238E27FC236}">
                <a16:creationId xmlns:a16="http://schemas.microsoft.com/office/drawing/2014/main" id="{CB5A57CE-E9D7-FD45-43C9-8BBE5B650310}"/>
              </a:ext>
            </a:extLst>
          </p:cNvPr>
          <p:cNvPicPr>
            <a:picLocks noChangeAspect="1"/>
          </p:cNvPicPr>
          <p:nvPr/>
        </p:nvPicPr>
        <p:blipFill>
          <a:blip r:embed="rId5"/>
          <a:stretch>
            <a:fillRect/>
          </a:stretch>
        </p:blipFill>
        <p:spPr>
          <a:xfrm>
            <a:off x="11666136" y="7348968"/>
            <a:ext cx="2845478" cy="8806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628442" y="0"/>
            <a:ext cx="3445077" cy="3445077"/>
          </a:xfrm>
          <a:prstGeom prst="rect">
            <a:avLst/>
          </a:prstGeom>
        </p:spPr>
      </p:pic>
      <p:sp>
        <p:nvSpPr>
          <p:cNvPr id="3" name="Text 0"/>
          <p:cNvSpPr/>
          <p:nvPr/>
        </p:nvSpPr>
        <p:spPr>
          <a:xfrm>
            <a:off x="864036" y="3445077"/>
            <a:ext cx="12902327" cy="1619964"/>
          </a:xfrm>
          <a:prstGeom prst="rect">
            <a:avLst/>
          </a:prstGeom>
          <a:noFill/>
          <a:ln/>
        </p:spPr>
        <p:txBody>
          <a:bodyPr wrap="squar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Tình hình tai nạn lao động 6 </a:t>
            </a:r>
            <a:r>
              <a:rPr lang="en-US" sz="5100" b="1" dirty="0" err="1">
                <a:solidFill>
                  <a:srgbClr val="020202"/>
                </a:solidFill>
                <a:latin typeface="PT Serif" pitchFamily="34" charset="0"/>
                <a:ea typeface="PT Serif" pitchFamily="34" charset="-122"/>
                <a:cs typeface="PT Serif" pitchFamily="34" charset="-120"/>
              </a:rPr>
              <a:t>tháng</a:t>
            </a:r>
            <a:r>
              <a:rPr lang="en-US" sz="5100" b="1" dirty="0">
                <a:solidFill>
                  <a:srgbClr val="020202"/>
                </a:solidFill>
                <a:latin typeface="PT Serif" pitchFamily="34" charset="0"/>
                <a:ea typeface="PT Serif" pitchFamily="34" charset="-122"/>
                <a:cs typeface="PT Serif" pitchFamily="34" charset="-120"/>
              </a:rPr>
              <a:t> </a:t>
            </a:r>
          </a:p>
          <a:p>
            <a:pPr marL="0" indent="0" algn="ctr">
              <a:lnSpc>
                <a:spcPts val="6350"/>
              </a:lnSpc>
              <a:buNone/>
            </a:pPr>
            <a:r>
              <a:rPr lang="en-US" sz="5100" b="1" dirty="0" err="1">
                <a:solidFill>
                  <a:srgbClr val="020202"/>
                </a:solidFill>
                <a:latin typeface="PT Serif" pitchFamily="34" charset="0"/>
                <a:ea typeface="PT Serif" pitchFamily="34" charset="-122"/>
                <a:cs typeface="PT Serif" pitchFamily="34" charset="-120"/>
              </a:rPr>
              <a:t>đầu</a:t>
            </a:r>
            <a:r>
              <a:rPr lang="en-US" sz="5100" b="1" dirty="0">
                <a:solidFill>
                  <a:srgbClr val="020202"/>
                </a:solidFill>
                <a:latin typeface="PT Serif" pitchFamily="34" charset="0"/>
                <a:ea typeface="PT Serif" pitchFamily="34" charset="-122"/>
                <a:cs typeface="PT Serif" pitchFamily="34" charset="-120"/>
              </a:rPr>
              <a:t> năm 2024</a:t>
            </a:r>
            <a:endParaRPr lang="en-US" sz="5100" dirty="0"/>
          </a:p>
        </p:txBody>
      </p:sp>
      <p:sp>
        <p:nvSpPr>
          <p:cNvPr id="4" name="Shape 1"/>
          <p:cNvSpPr/>
          <p:nvPr/>
        </p:nvSpPr>
        <p:spPr>
          <a:xfrm>
            <a:off x="1038106" y="6039088"/>
            <a:ext cx="555427" cy="555427"/>
          </a:xfrm>
          <a:prstGeom prst="roundRect">
            <a:avLst>
              <a:gd name="adj" fmla="val 6668"/>
            </a:avLst>
          </a:prstGeom>
          <a:solidFill>
            <a:srgbClr val="E04F00"/>
          </a:solidFill>
          <a:ln/>
        </p:spPr>
      </p:sp>
      <p:sp>
        <p:nvSpPr>
          <p:cNvPr id="5" name="Text 2"/>
          <p:cNvSpPr/>
          <p:nvPr/>
        </p:nvSpPr>
        <p:spPr>
          <a:xfrm>
            <a:off x="1212175" y="6122312"/>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1</a:t>
            </a:r>
            <a:endParaRPr lang="en-US" sz="3050" dirty="0"/>
          </a:p>
        </p:txBody>
      </p:sp>
      <p:sp>
        <p:nvSpPr>
          <p:cNvPr id="6" name="Text 3"/>
          <p:cNvSpPr/>
          <p:nvPr/>
        </p:nvSpPr>
        <p:spPr>
          <a:xfrm>
            <a:off x="1840349" y="6039088"/>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vụ tai nạn</a:t>
            </a:r>
            <a:endParaRPr lang="en-US" sz="2550" dirty="0"/>
          </a:p>
        </p:txBody>
      </p:sp>
      <p:sp>
        <p:nvSpPr>
          <p:cNvPr id="7" name="Text 4"/>
          <p:cNvSpPr/>
          <p:nvPr/>
        </p:nvSpPr>
        <p:spPr>
          <a:xfrm>
            <a:off x="1840349" y="6592252"/>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3.201 vụ, giảm 7,09%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sp>
        <p:nvSpPr>
          <p:cNvPr id="8" name="Shape 5"/>
          <p:cNvSpPr/>
          <p:nvPr/>
        </p:nvSpPr>
        <p:spPr>
          <a:xfrm>
            <a:off x="5421153" y="6039088"/>
            <a:ext cx="555427" cy="555427"/>
          </a:xfrm>
          <a:prstGeom prst="roundRect">
            <a:avLst>
              <a:gd name="adj" fmla="val 6668"/>
            </a:avLst>
          </a:prstGeom>
          <a:solidFill>
            <a:srgbClr val="E04F00"/>
          </a:solidFill>
          <a:ln/>
        </p:spPr>
      </p:sp>
      <p:sp>
        <p:nvSpPr>
          <p:cNvPr id="9" name="Text 6"/>
          <p:cNvSpPr/>
          <p:nvPr/>
        </p:nvSpPr>
        <p:spPr>
          <a:xfrm>
            <a:off x="5595223" y="6122312"/>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2</a:t>
            </a:r>
            <a:endParaRPr lang="en-US" sz="3050" dirty="0"/>
          </a:p>
        </p:txBody>
      </p:sp>
      <p:sp>
        <p:nvSpPr>
          <p:cNvPr id="10" name="Text 7"/>
          <p:cNvSpPr/>
          <p:nvPr/>
        </p:nvSpPr>
        <p:spPr>
          <a:xfrm>
            <a:off x="6223397" y="6039088"/>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bị nạn</a:t>
            </a:r>
            <a:endParaRPr lang="en-US" sz="2550" dirty="0"/>
          </a:p>
        </p:txBody>
      </p:sp>
      <p:sp>
        <p:nvSpPr>
          <p:cNvPr id="11" name="Text 8"/>
          <p:cNvSpPr/>
          <p:nvPr/>
        </p:nvSpPr>
        <p:spPr>
          <a:xfrm>
            <a:off x="6223397" y="6592252"/>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3.065 người, giảm 6,04% so với cùng kỳ năm 2023.</a:t>
            </a:r>
            <a:endParaRPr lang="en-US" sz="1900" dirty="0"/>
          </a:p>
        </p:txBody>
      </p:sp>
      <p:sp>
        <p:nvSpPr>
          <p:cNvPr id="12" name="Shape 9"/>
          <p:cNvSpPr/>
          <p:nvPr/>
        </p:nvSpPr>
        <p:spPr>
          <a:xfrm>
            <a:off x="10185559" y="6045949"/>
            <a:ext cx="555427" cy="555427"/>
          </a:xfrm>
          <a:prstGeom prst="roundRect">
            <a:avLst>
              <a:gd name="adj" fmla="val 6668"/>
            </a:avLst>
          </a:prstGeom>
          <a:solidFill>
            <a:srgbClr val="E04F00"/>
          </a:solidFill>
          <a:ln/>
        </p:spPr>
      </p:sp>
      <p:sp>
        <p:nvSpPr>
          <p:cNvPr id="13" name="Text 10"/>
          <p:cNvSpPr/>
          <p:nvPr/>
        </p:nvSpPr>
        <p:spPr>
          <a:xfrm>
            <a:off x="10359629" y="6129173"/>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3</a:t>
            </a:r>
            <a:endParaRPr lang="en-US" sz="3050" dirty="0"/>
          </a:p>
        </p:txBody>
      </p:sp>
      <p:sp>
        <p:nvSpPr>
          <p:cNvPr id="14" name="Text 11"/>
          <p:cNvSpPr/>
          <p:nvPr/>
        </p:nvSpPr>
        <p:spPr>
          <a:xfrm>
            <a:off x="10987802" y="6045949"/>
            <a:ext cx="3240405" cy="405051"/>
          </a:xfrm>
          <a:prstGeom prst="rect">
            <a:avLst/>
          </a:prstGeom>
          <a:noFill/>
          <a:ln/>
        </p:spPr>
        <p:txBody>
          <a:bodyPr wrap="none" lIns="0" tIns="0" rIns="0" bIns="0" rtlCol="0" anchor="t"/>
          <a:lstStyle/>
          <a:p>
            <a:pPr marL="0" indent="0">
              <a:lnSpc>
                <a:spcPts val="3150"/>
              </a:lnSpc>
              <a:buNone/>
            </a:pPr>
            <a:r>
              <a:rPr lang="en-US" sz="2550" b="1" dirty="0">
                <a:solidFill>
                  <a:srgbClr val="383838"/>
                </a:solidFill>
                <a:latin typeface="PT Serif" pitchFamily="34" charset="0"/>
                <a:ea typeface="PT Serif" pitchFamily="34" charset="-122"/>
                <a:cs typeface="PT Serif" pitchFamily="34" charset="-120"/>
              </a:rPr>
              <a:t>Số người chết</a:t>
            </a:r>
            <a:endParaRPr lang="en-US" sz="2550" dirty="0"/>
          </a:p>
        </p:txBody>
      </p:sp>
      <p:sp>
        <p:nvSpPr>
          <p:cNvPr id="15" name="Text 12"/>
          <p:cNvSpPr/>
          <p:nvPr/>
        </p:nvSpPr>
        <p:spPr>
          <a:xfrm>
            <a:off x="10987802" y="6599113"/>
            <a:ext cx="3333988" cy="790099"/>
          </a:xfrm>
          <a:prstGeom prst="rect">
            <a:avLst/>
          </a:prstGeom>
          <a:noFill/>
          <a:ln/>
        </p:spPr>
        <p:txBody>
          <a:bodyPr wrap="square" lIns="0" tIns="0" rIns="0" bIns="0" rtlCol="0" anchor="t"/>
          <a:lstStyle/>
          <a:p>
            <a:pPr marL="0" indent="0">
              <a:lnSpc>
                <a:spcPts val="3100"/>
              </a:lnSpc>
              <a:buNone/>
            </a:pPr>
            <a:r>
              <a:rPr lang="en-US" sz="1900" dirty="0">
                <a:solidFill>
                  <a:srgbClr val="383838"/>
                </a:solidFill>
                <a:latin typeface="DM Sans" pitchFamily="34" charset="0"/>
                <a:ea typeface="DM Sans" pitchFamily="34" charset="-122"/>
                <a:cs typeface="DM Sans" pitchFamily="34" charset="-120"/>
              </a:rPr>
              <a:t>346 người, giảm 1,98% so </a:t>
            </a:r>
          </a:p>
          <a:p>
            <a:pPr marL="0" indent="0">
              <a:lnSpc>
                <a:spcPts val="3100"/>
              </a:lnSpc>
              <a:buNone/>
            </a:pPr>
            <a:r>
              <a:rPr lang="en-US" sz="1900" dirty="0" err="1">
                <a:solidFill>
                  <a:srgbClr val="383838"/>
                </a:solidFill>
                <a:latin typeface="DM Sans" pitchFamily="34" charset="0"/>
                <a:ea typeface="DM Sans" pitchFamily="34" charset="-122"/>
                <a:cs typeface="DM Sans" pitchFamily="34" charset="-120"/>
              </a:rPr>
              <a:t>với</a:t>
            </a:r>
            <a:r>
              <a:rPr lang="en-US" sz="1900" dirty="0">
                <a:solidFill>
                  <a:srgbClr val="383838"/>
                </a:solidFill>
                <a:latin typeface="DM Sans" pitchFamily="34" charset="0"/>
                <a:ea typeface="DM Sans" pitchFamily="34" charset="-122"/>
                <a:cs typeface="DM Sans" pitchFamily="34" charset="-120"/>
              </a:rPr>
              <a:t> cùng kỳ năm 2023.</a:t>
            </a:r>
            <a:endParaRPr lang="en-US" sz="1900" dirty="0"/>
          </a:p>
        </p:txBody>
      </p:sp>
      <p:pic>
        <p:nvPicPr>
          <p:cNvPr id="16" name="Image 0" descr="preencoded.png">
            <a:extLst>
              <a:ext uri="{FF2B5EF4-FFF2-40B4-BE49-F238E27FC236}">
                <a16:creationId xmlns:a16="http://schemas.microsoft.com/office/drawing/2014/main" id="{839EB63B-585D-6CE9-1878-0F24FEB04C9E}"/>
              </a:ext>
            </a:extLst>
          </p:cNvPr>
          <p:cNvPicPr>
            <a:picLocks noChangeAspect="1"/>
          </p:cNvPicPr>
          <p:nvPr/>
        </p:nvPicPr>
        <p:blipFill>
          <a:blip r:embed="rId4"/>
          <a:stretch>
            <a:fillRect/>
          </a:stretch>
        </p:blipFill>
        <p:spPr>
          <a:xfrm>
            <a:off x="11666136" y="7348968"/>
            <a:ext cx="2845478" cy="8806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420790" y="424524"/>
            <a:ext cx="5788700" cy="561023"/>
          </a:xfrm>
          <a:prstGeom prst="rect">
            <a:avLst/>
          </a:prstGeom>
          <a:noFill/>
          <a:ln/>
        </p:spPr>
        <p:txBody>
          <a:bodyPr wrap="none" lIns="0" tIns="0" rIns="0" bIns="0" rtlCol="0" anchor="t"/>
          <a:lstStyle/>
          <a:p>
            <a:pPr marL="0" indent="0" algn="ctr">
              <a:lnSpc>
                <a:spcPts val="4400"/>
              </a:lnSpc>
              <a:buNone/>
            </a:pPr>
            <a:r>
              <a:rPr lang="en-US" sz="4000" b="1" dirty="0">
                <a:solidFill>
                  <a:srgbClr val="020202"/>
                </a:solidFill>
                <a:latin typeface="PT Serif" pitchFamily="34" charset="0"/>
                <a:ea typeface="PT Serif" pitchFamily="34" charset="-122"/>
                <a:cs typeface="PT Serif" pitchFamily="34" charset="-120"/>
              </a:rPr>
              <a:t>Một số vụ tai nạn lao động</a:t>
            </a:r>
            <a:endParaRPr lang="en-US" sz="4000" dirty="0"/>
          </a:p>
        </p:txBody>
      </p:sp>
      <p:pic>
        <p:nvPicPr>
          <p:cNvPr id="3" name="Image 0" descr="preencoded.png"/>
          <p:cNvPicPr>
            <a:picLocks noChangeAspect="1"/>
          </p:cNvPicPr>
          <p:nvPr/>
        </p:nvPicPr>
        <p:blipFill>
          <a:blip r:embed="rId3"/>
          <a:stretch>
            <a:fillRect/>
          </a:stretch>
        </p:blipFill>
        <p:spPr>
          <a:xfrm>
            <a:off x="6246495" y="1504654"/>
            <a:ext cx="2137291" cy="1883450"/>
          </a:xfrm>
          <a:prstGeom prst="rect">
            <a:avLst/>
          </a:prstGeom>
        </p:spPr>
      </p:pic>
      <p:sp>
        <p:nvSpPr>
          <p:cNvPr id="4" name="Shape 1"/>
          <p:cNvSpPr/>
          <p:nvPr/>
        </p:nvSpPr>
        <p:spPr>
          <a:xfrm>
            <a:off x="598408" y="3809047"/>
            <a:ext cx="384691" cy="384691"/>
          </a:xfrm>
          <a:prstGeom prst="roundRect">
            <a:avLst>
              <a:gd name="adj" fmla="val 6667"/>
            </a:avLst>
          </a:prstGeom>
          <a:solidFill>
            <a:srgbClr val="E04F00"/>
          </a:solidFill>
          <a:ln/>
        </p:spPr>
      </p:sp>
      <p:sp>
        <p:nvSpPr>
          <p:cNvPr id="5" name="Text 2"/>
          <p:cNvSpPr/>
          <p:nvPr/>
        </p:nvSpPr>
        <p:spPr>
          <a:xfrm>
            <a:off x="718899" y="3866674"/>
            <a:ext cx="143589" cy="26931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1</a:t>
            </a:r>
            <a:endParaRPr lang="en-US" sz="2100" dirty="0"/>
          </a:p>
        </p:txBody>
      </p:sp>
      <p:sp>
        <p:nvSpPr>
          <p:cNvPr id="6" name="Text 3"/>
          <p:cNvSpPr/>
          <p:nvPr/>
        </p:nvSpPr>
        <p:spPr>
          <a:xfrm>
            <a:off x="1154073" y="3751365"/>
            <a:ext cx="12877919" cy="673179"/>
          </a:xfrm>
          <a:prstGeom prst="rect">
            <a:avLst/>
          </a:prstGeom>
          <a:noFill/>
          <a:ln/>
        </p:spPr>
        <p:txBody>
          <a:bodyPr wrap="square" lIns="0" tIns="0" rIns="0" bIns="0" rtlCol="0" anchor="t"/>
          <a:lstStyle/>
          <a:p>
            <a:pPr marL="0" indent="0" algn="just">
              <a:lnSpc>
                <a:spcPts val="2650"/>
              </a:lnSpc>
              <a:buNone/>
            </a:pPr>
            <a:r>
              <a:rPr lang="en-US" b="1" dirty="0">
                <a:solidFill>
                  <a:srgbClr val="383838"/>
                </a:solidFill>
                <a:latin typeface="PT Serif" pitchFamily="34" charset="0"/>
                <a:ea typeface="PT Serif" pitchFamily="34" charset="-122"/>
                <a:cs typeface="PT Serif" pitchFamily="34" charset="-120"/>
              </a:rPr>
              <a:t>Tai nạn do tiếp xúc với thiết bị điện</a:t>
            </a:r>
            <a:r>
              <a:rPr lang="en-US" dirty="0">
                <a:solidFill>
                  <a:srgbClr val="383838"/>
                </a:solidFill>
                <a:latin typeface="PT Serif" pitchFamily="34" charset="0"/>
                <a:ea typeface="PT Serif" pitchFamily="34" charset="-122"/>
                <a:cs typeface="PT Serif" pitchFamily="34" charset="-120"/>
              </a:rPr>
              <a:t>: </a:t>
            </a:r>
            <a:r>
              <a:rPr lang="en-US" dirty="0">
                <a:solidFill>
                  <a:schemeClr val="accent3">
                    <a:lumMod val="50000"/>
                  </a:schemeClr>
                </a:solidFill>
                <a:latin typeface="PT Serif" pitchFamily="34" charset="0"/>
                <a:ea typeface="PT Serif" pitchFamily="34" charset="-122"/>
                <a:cs typeface="PT Serif" pitchFamily="34" charset="-120"/>
              </a:rPr>
              <a:t>Một số công nhân đã gặp phải nguy cơ bị điện giật do không tuân thủ quy trình an toàn khi làm việc với các thiết bị điện</a:t>
            </a:r>
            <a:r>
              <a:rPr lang="en-US" dirty="0">
                <a:solidFill>
                  <a:srgbClr val="383838"/>
                </a:solidFill>
                <a:latin typeface="PT Serif" pitchFamily="34" charset="0"/>
                <a:ea typeface="PT Serif" pitchFamily="34" charset="-122"/>
                <a:cs typeface="PT Serif" pitchFamily="34" charset="-120"/>
              </a:rPr>
              <a:t>.</a:t>
            </a:r>
            <a:endParaRPr lang="en-US" dirty="0"/>
          </a:p>
        </p:txBody>
      </p:sp>
      <p:sp>
        <p:nvSpPr>
          <p:cNvPr id="7" name="Shape 4"/>
          <p:cNvSpPr/>
          <p:nvPr/>
        </p:nvSpPr>
        <p:spPr>
          <a:xfrm>
            <a:off x="598408" y="4845487"/>
            <a:ext cx="384691" cy="384691"/>
          </a:xfrm>
          <a:prstGeom prst="roundRect">
            <a:avLst>
              <a:gd name="adj" fmla="val 6667"/>
            </a:avLst>
          </a:prstGeom>
          <a:solidFill>
            <a:srgbClr val="E04F00"/>
          </a:solidFill>
          <a:ln/>
        </p:spPr>
      </p:sp>
      <p:sp>
        <p:nvSpPr>
          <p:cNvPr id="8" name="Text 5"/>
          <p:cNvSpPr/>
          <p:nvPr/>
        </p:nvSpPr>
        <p:spPr>
          <a:xfrm>
            <a:off x="718899" y="4903113"/>
            <a:ext cx="143589" cy="26931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2</a:t>
            </a:r>
            <a:endParaRPr lang="en-US" sz="2100" dirty="0"/>
          </a:p>
        </p:txBody>
      </p:sp>
      <p:sp>
        <p:nvSpPr>
          <p:cNvPr id="9" name="Text 6"/>
          <p:cNvSpPr/>
          <p:nvPr/>
        </p:nvSpPr>
        <p:spPr>
          <a:xfrm>
            <a:off x="1154073" y="4787805"/>
            <a:ext cx="12877919" cy="673179"/>
          </a:xfrm>
          <a:prstGeom prst="rect">
            <a:avLst/>
          </a:prstGeom>
          <a:noFill/>
          <a:ln/>
        </p:spPr>
        <p:txBody>
          <a:bodyPr wrap="square" lIns="0" tIns="0" rIns="0" bIns="0" rtlCol="0" anchor="t"/>
          <a:lstStyle/>
          <a:p>
            <a:pPr marL="0" indent="0" algn="just">
              <a:lnSpc>
                <a:spcPts val="2650"/>
              </a:lnSpc>
              <a:buNone/>
            </a:pPr>
            <a:r>
              <a:rPr lang="en-US" b="1" dirty="0">
                <a:solidFill>
                  <a:srgbClr val="383838"/>
                </a:solidFill>
                <a:latin typeface="PT Serif" pitchFamily="34" charset="0"/>
                <a:ea typeface="PT Serif" pitchFamily="34" charset="-122"/>
                <a:cs typeface="PT Serif" pitchFamily="34" charset="-120"/>
              </a:rPr>
              <a:t>Chấn thương do thiết bị cơ khí</a:t>
            </a:r>
            <a:r>
              <a:rPr lang="en-US" dirty="0">
                <a:solidFill>
                  <a:srgbClr val="383838"/>
                </a:solidFill>
                <a:latin typeface="PT Serif" pitchFamily="34" charset="0"/>
                <a:ea typeface="PT Serif" pitchFamily="34" charset="-122"/>
                <a:cs typeface="PT Serif" pitchFamily="34" charset="-120"/>
              </a:rPr>
              <a:t>: </a:t>
            </a:r>
            <a:r>
              <a:rPr lang="en-US" dirty="0">
                <a:solidFill>
                  <a:schemeClr val="accent3">
                    <a:lumMod val="50000"/>
                  </a:schemeClr>
                </a:solidFill>
                <a:latin typeface="PT Serif" pitchFamily="34" charset="0"/>
                <a:ea typeface="PT Serif" pitchFamily="34" charset="-122"/>
                <a:cs typeface="PT Serif" pitchFamily="34" charset="-120"/>
              </a:rPr>
              <a:t>Trong quá trình vận hành và bảo trì máy móc, có những trường hợp công nhân bị mắc kẹt hoặc bị thương do các bộ phận chuyển động của thiết bị.</a:t>
            </a:r>
            <a:endParaRPr lang="en-US" dirty="0">
              <a:solidFill>
                <a:schemeClr val="accent3">
                  <a:lumMod val="50000"/>
                </a:schemeClr>
              </a:solidFill>
            </a:endParaRPr>
          </a:p>
        </p:txBody>
      </p:sp>
      <p:sp>
        <p:nvSpPr>
          <p:cNvPr id="10" name="Shape 7"/>
          <p:cNvSpPr/>
          <p:nvPr/>
        </p:nvSpPr>
        <p:spPr>
          <a:xfrm>
            <a:off x="598408" y="5881926"/>
            <a:ext cx="384691" cy="384691"/>
          </a:xfrm>
          <a:prstGeom prst="roundRect">
            <a:avLst>
              <a:gd name="adj" fmla="val 6667"/>
            </a:avLst>
          </a:prstGeom>
          <a:solidFill>
            <a:srgbClr val="E04F00"/>
          </a:solidFill>
          <a:ln/>
        </p:spPr>
      </p:sp>
      <p:sp>
        <p:nvSpPr>
          <p:cNvPr id="11" name="Text 8"/>
          <p:cNvSpPr/>
          <p:nvPr/>
        </p:nvSpPr>
        <p:spPr>
          <a:xfrm>
            <a:off x="718899" y="5939552"/>
            <a:ext cx="143589" cy="26931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3</a:t>
            </a:r>
            <a:endParaRPr lang="en-US" sz="2100" dirty="0"/>
          </a:p>
        </p:txBody>
      </p:sp>
      <p:sp>
        <p:nvSpPr>
          <p:cNvPr id="12" name="Text 9"/>
          <p:cNvSpPr/>
          <p:nvPr/>
        </p:nvSpPr>
        <p:spPr>
          <a:xfrm>
            <a:off x="1154073" y="5824244"/>
            <a:ext cx="12877919" cy="673179"/>
          </a:xfrm>
          <a:prstGeom prst="rect">
            <a:avLst/>
          </a:prstGeom>
          <a:noFill/>
          <a:ln/>
        </p:spPr>
        <p:txBody>
          <a:bodyPr wrap="square" lIns="0" tIns="0" rIns="0" bIns="0" rtlCol="0" anchor="t"/>
          <a:lstStyle/>
          <a:p>
            <a:pPr marL="0" indent="0" algn="just">
              <a:lnSpc>
                <a:spcPts val="2650"/>
              </a:lnSpc>
              <a:buNone/>
            </a:pPr>
            <a:r>
              <a:rPr lang="en-US" b="1" dirty="0">
                <a:solidFill>
                  <a:srgbClr val="383838"/>
                </a:solidFill>
                <a:latin typeface="PT Serif" pitchFamily="34" charset="0"/>
                <a:ea typeface="PT Serif" pitchFamily="34" charset="-122"/>
                <a:cs typeface="PT Serif" pitchFamily="34" charset="-120"/>
              </a:rPr>
              <a:t>Nguy cơ từ vật liệu nặng</a:t>
            </a:r>
            <a:r>
              <a:rPr lang="en-US" dirty="0">
                <a:solidFill>
                  <a:srgbClr val="383838"/>
                </a:solidFill>
                <a:latin typeface="PT Serif" pitchFamily="34" charset="0"/>
                <a:ea typeface="PT Serif" pitchFamily="34" charset="-122"/>
                <a:cs typeface="PT Serif" pitchFamily="34" charset="-120"/>
              </a:rPr>
              <a:t>: </a:t>
            </a:r>
            <a:r>
              <a:rPr lang="en-US" dirty="0">
                <a:solidFill>
                  <a:schemeClr val="accent3">
                    <a:lumMod val="50000"/>
                  </a:schemeClr>
                </a:solidFill>
                <a:latin typeface="PT Serif" pitchFamily="34" charset="0"/>
                <a:ea typeface="PT Serif" pitchFamily="34" charset="-122"/>
                <a:cs typeface="PT Serif" pitchFamily="34" charset="-120"/>
              </a:rPr>
              <a:t>Việc vận chuyển và lắp đặt các bộ phận cân điện tử nặng có thể dẫn đến chấn thương cơ bắp và xương khớp nếu không tuân thủ các quy định về nâng và vận chuyển hàng </a:t>
            </a:r>
            <a:r>
              <a:rPr lang="en-US" dirty="0" err="1">
                <a:solidFill>
                  <a:schemeClr val="accent3">
                    <a:lumMod val="50000"/>
                  </a:schemeClr>
                </a:solidFill>
                <a:latin typeface="PT Serif" pitchFamily="34" charset="0"/>
                <a:ea typeface="PT Serif" pitchFamily="34" charset="-122"/>
                <a:cs typeface="PT Serif" pitchFamily="34" charset="-120"/>
              </a:rPr>
              <a:t>hóa</a:t>
            </a:r>
            <a:r>
              <a:rPr lang="en-US" dirty="0">
                <a:solidFill>
                  <a:schemeClr val="accent3">
                    <a:lumMod val="50000"/>
                  </a:schemeClr>
                </a:solidFill>
                <a:latin typeface="PT Serif" pitchFamily="34" charset="0"/>
                <a:ea typeface="PT Serif" pitchFamily="34" charset="-122"/>
                <a:cs typeface="PT Serif" pitchFamily="34" charset="-120"/>
              </a:rPr>
              <a:t>.</a:t>
            </a:r>
            <a:endParaRPr lang="en-US" dirty="0">
              <a:solidFill>
                <a:schemeClr val="accent3">
                  <a:lumMod val="50000"/>
                </a:schemeClr>
              </a:solidFill>
            </a:endParaRPr>
          </a:p>
        </p:txBody>
      </p:sp>
      <p:sp>
        <p:nvSpPr>
          <p:cNvPr id="13" name="Shape 10"/>
          <p:cNvSpPr/>
          <p:nvPr/>
        </p:nvSpPr>
        <p:spPr>
          <a:xfrm>
            <a:off x="598408" y="6918365"/>
            <a:ext cx="384691" cy="384691"/>
          </a:xfrm>
          <a:prstGeom prst="roundRect">
            <a:avLst>
              <a:gd name="adj" fmla="val 6667"/>
            </a:avLst>
          </a:prstGeom>
          <a:solidFill>
            <a:srgbClr val="E04F00"/>
          </a:solidFill>
          <a:ln/>
        </p:spPr>
      </p:sp>
      <p:sp>
        <p:nvSpPr>
          <p:cNvPr id="14" name="Text 11"/>
          <p:cNvSpPr/>
          <p:nvPr/>
        </p:nvSpPr>
        <p:spPr>
          <a:xfrm>
            <a:off x="718899" y="6975991"/>
            <a:ext cx="143589" cy="269319"/>
          </a:xfrm>
          <a:prstGeom prst="rect">
            <a:avLst/>
          </a:prstGeom>
          <a:noFill/>
          <a:ln/>
        </p:spPr>
        <p:txBody>
          <a:bodyPr wrap="none" lIns="0" tIns="0" rIns="0" bIns="0" rtlCol="0" anchor="t"/>
          <a:lstStyle/>
          <a:p>
            <a:pPr marL="0" indent="0" algn="ctr">
              <a:lnSpc>
                <a:spcPts val="2100"/>
              </a:lnSpc>
              <a:buNone/>
            </a:pPr>
            <a:r>
              <a:rPr lang="en-US" sz="2100" dirty="0">
                <a:solidFill>
                  <a:srgbClr val="FFFFFF"/>
                </a:solidFill>
                <a:latin typeface="PT Serif" pitchFamily="34" charset="0"/>
                <a:ea typeface="PT Serif" pitchFamily="34" charset="-122"/>
                <a:cs typeface="PT Serif" pitchFamily="34" charset="-120"/>
              </a:rPr>
              <a:t>4</a:t>
            </a:r>
            <a:endParaRPr lang="en-US" sz="2100" dirty="0"/>
          </a:p>
        </p:txBody>
      </p:sp>
      <p:sp>
        <p:nvSpPr>
          <p:cNvPr id="15" name="Text 12"/>
          <p:cNvSpPr/>
          <p:nvPr/>
        </p:nvSpPr>
        <p:spPr>
          <a:xfrm>
            <a:off x="1154073" y="6860683"/>
            <a:ext cx="12877919" cy="673179"/>
          </a:xfrm>
          <a:prstGeom prst="rect">
            <a:avLst/>
          </a:prstGeom>
          <a:noFill/>
          <a:ln/>
        </p:spPr>
        <p:txBody>
          <a:bodyPr wrap="square" lIns="0" tIns="0" rIns="0" bIns="0" rtlCol="0" anchor="t"/>
          <a:lstStyle/>
          <a:p>
            <a:pPr marL="0" indent="0" algn="just">
              <a:lnSpc>
                <a:spcPts val="2650"/>
              </a:lnSpc>
              <a:buNone/>
            </a:pPr>
            <a:r>
              <a:rPr lang="en-US" b="1" dirty="0">
                <a:solidFill>
                  <a:srgbClr val="383838"/>
                </a:solidFill>
                <a:latin typeface="PT Serif" pitchFamily="34" charset="0"/>
                <a:ea typeface="PT Serif" pitchFamily="34" charset="-122"/>
                <a:cs typeface="PT Serif" pitchFamily="34" charset="-120"/>
              </a:rPr>
              <a:t>Sự cố liên quan đến hóa chất</a:t>
            </a:r>
            <a:r>
              <a:rPr lang="en-US" dirty="0">
                <a:solidFill>
                  <a:srgbClr val="383838"/>
                </a:solidFill>
                <a:latin typeface="PT Serif" pitchFamily="34" charset="0"/>
                <a:ea typeface="PT Serif" pitchFamily="34" charset="-122"/>
                <a:cs typeface="PT Serif" pitchFamily="34" charset="-120"/>
              </a:rPr>
              <a:t>: </a:t>
            </a:r>
            <a:r>
              <a:rPr lang="en-US" dirty="0">
                <a:solidFill>
                  <a:schemeClr val="accent3">
                    <a:lumMod val="50000"/>
                  </a:schemeClr>
                </a:solidFill>
                <a:latin typeface="PT Serif" pitchFamily="34" charset="0"/>
                <a:ea typeface="PT Serif" pitchFamily="34" charset="-122"/>
                <a:cs typeface="PT Serif" pitchFamily="34" charset="-120"/>
              </a:rPr>
              <a:t>Trong một số nhà máy, hóa chất sử dụng trong quy trình sản xuất có thể gây ra nguy cơ cho sức khỏe nếu không được xử lý đúng cách.</a:t>
            </a:r>
            <a:endParaRPr lang="en-US" dirty="0">
              <a:solidFill>
                <a:schemeClr val="accent3">
                  <a:lumMod val="50000"/>
                </a:schemeClr>
              </a:solidFill>
            </a:endParaRPr>
          </a:p>
        </p:txBody>
      </p:sp>
      <p:pic>
        <p:nvPicPr>
          <p:cNvPr id="16" name="Image 0" descr="preencoded.png">
            <a:extLst>
              <a:ext uri="{FF2B5EF4-FFF2-40B4-BE49-F238E27FC236}">
                <a16:creationId xmlns:a16="http://schemas.microsoft.com/office/drawing/2014/main" id="{277369B5-5687-EF5D-9E4F-2D0FA2F9C7C1}"/>
              </a:ext>
            </a:extLst>
          </p:cNvPr>
          <p:cNvPicPr>
            <a:picLocks noChangeAspect="1"/>
          </p:cNvPicPr>
          <p:nvPr/>
        </p:nvPicPr>
        <p:blipFill>
          <a:blip r:embed="rId4"/>
          <a:stretch>
            <a:fillRect/>
          </a:stretch>
        </p:blipFill>
        <p:spPr>
          <a:xfrm>
            <a:off x="11666136" y="7348968"/>
            <a:ext cx="2845478" cy="8806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20869" y="528757"/>
            <a:ext cx="7388662" cy="489109"/>
          </a:xfrm>
          <a:prstGeom prst="rect">
            <a:avLst/>
          </a:prstGeom>
          <a:noFill/>
          <a:ln/>
        </p:spPr>
        <p:txBody>
          <a:bodyPr wrap="none" lIns="0" tIns="0" rIns="0" bIns="0" rtlCol="0" anchor="t"/>
          <a:lstStyle/>
          <a:p>
            <a:pPr marL="0" indent="0" algn="ctr">
              <a:lnSpc>
                <a:spcPts val="3850"/>
              </a:lnSpc>
              <a:buNone/>
            </a:pPr>
            <a:r>
              <a:rPr lang="en-US" sz="3050" b="1" dirty="0">
                <a:solidFill>
                  <a:srgbClr val="020202"/>
                </a:solidFill>
                <a:latin typeface="PT Serif" pitchFamily="34" charset="0"/>
                <a:ea typeface="PT Serif" pitchFamily="34" charset="-122"/>
                <a:cs typeface="PT Serif" pitchFamily="34" charset="-120"/>
              </a:rPr>
              <a:t>Các công đoạn sản xuất trong nhà máy </a:t>
            </a:r>
            <a:endParaRPr lang="en-US" sz="3050" dirty="0"/>
          </a:p>
        </p:txBody>
      </p:sp>
      <p:sp>
        <p:nvSpPr>
          <p:cNvPr id="4" name="Shape 1"/>
          <p:cNvSpPr/>
          <p:nvPr/>
        </p:nvSpPr>
        <p:spPr>
          <a:xfrm>
            <a:off x="788075" y="3624501"/>
            <a:ext cx="15240" cy="4076224"/>
          </a:xfrm>
          <a:prstGeom prst="roundRect">
            <a:avLst>
              <a:gd name="adj" fmla="val 146734"/>
            </a:avLst>
          </a:prstGeom>
          <a:solidFill>
            <a:srgbClr val="D8D4D4"/>
          </a:solidFill>
          <a:ln/>
        </p:spPr>
      </p:sp>
      <p:sp>
        <p:nvSpPr>
          <p:cNvPr id="5" name="Shape 2"/>
          <p:cNvSpPr/>
          <p:nvPr/>
        </p:nvSpPr>
        <p:spPr>
          <a:xfrm>
            <a:off x="627995" y="3792141"/>
            <a:ext cx="335399" cy="335399"/>
          </a:xfrm>
          <a:prstGeom prst="roundRect">
            <a:avLst>
              <a:gd name="adj" fmla="val 6667"/>
            </a:avLst>
          </a:prstGeom>
          <a:solidFill>
            <a:srgbClr val="E04F00"/>
          </a:solidFill>
          <a:ln/>
        </p:spPr>
      </p:sp>
      <p:sp>
        <p:nvSpPr>
          <p:cNvPr id="6" name="Text 3"/>
          <p:cNvSpPr/>
          <p:nvPr/>
        </p:nvSpPr>
        <p:spPr>
          <a:xfrm>
            <a:off x="733127" y="3842385"/>
            <a:ext cx="125135" cy="234791"/>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PT Serif" pitchFamily="34" charset="0"/>
                <a:ea typeface="PT Serif" pitchFamily="34" charset="-122"/>
                <a:cs typeface="PT Serif" pitchFamily="34" charset="-120"/>
              </a:rPr>
              <a:t>1</a:t>
            </a:r>
            <a:endParaRPr lang="en-US" sz="1800" dirty="0"/>
          </a:p>
        </p:txBody>
      </p:sp>
      <p:sp>
        <p:nvSpPr>
          <p:cNvPr id="7" name="Text 4"/>
          <p:cNvSpPr/>
          <p:nvPr/>
        </p:nvSpPr>
        <p:spPr>
          <a:xfrm>
            <a:off x="1093827" y="3773567"/>
            <a:ext cx="2348032"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Gia công cơ khí</a:t>
            </a:r>
            <a:endParaRPr lang="en-US" sz="1800" dirty="0"/>
          </a:p>
        </p:txBody>
      </p:sp>
      <p:sp>
        <p:nvSpPr>
          <p:cNvPr id="8" name="Text 5"/>
          <p:cNvSpPr/>
          <p:nvPr/>
        </p:nvSpPr>
        <p:spPr>
          <a:xfrm>
            <a:off x="1093827" y="4156472"/>
            <a:ext cx="12964478" cy="238482"/>
          </a:xfrm>
          <a:prstGeom prst="rect">
            <a:avLst/>
          </a:prstGeom>
          <a:noFill/>
          <a:ln/>
        </p:spPr>
        <p:txBody>
          <a:bodyPr wrap="none" lIns="0" tIns="0" rIns="0" bIns="0" rtlCol="0" anchor="t"/>
          <a:lstStyle/>
          <a:p>
            <a:pPr marL="0" indent="0" algn="l">
              <a:lnSpc>
                <a:spcPts val="1850"/>
              </a:lnSpc>
              <a:buNone/>
            </a:pPr>
            <a:r>
              <a:rPr lang="en-US" sz="1150" dirty="0">
                <a:solidFill>
                  <a:srgbClr val="383838"/>
                </a:solidFill>
                <a:latin typeface="DM Sans" pitchFamily="34" charset="0"/>
                <a:ea typeface="DM Sans" pitchFamily="34" charset="-122"/>
                <a:cs typeface="DM Sans" pitchFamily="34" charset="-120"/>
              </a:rPr>
              <a:t>Các bộ phận được gia công bằng máy móc hiện đại như máy phay, máy tiện và </a:t>
            </a:r>
            <a:r>
              <a:rPr lang="en-US" sz="1150" dirty="0" err="1">
                <a:solidFill>
                  <a:srgbClr val="383838"/>
                </a:solidFill>
                <a:latin typeface="DM Sans" pitchFamily="34" charset="0"/>
                <a:ea typeface="DM Sans" pitchFamily="34" charset="-122"/>
                <a:cs typeface="DM Sans" pitchFamily="34" charset="-120"/>
              </a:rPr>
              <a:t>máy</a:t>
            </a:r>
            <a:r>
              <a:rPr lang="en-US" sz="1150" dirty="0">
                <a:solidFill>
                  <a:srgbClr val="383838"/>
                </a:solidFill>
                <a:latin typeface="DM Sans" pitchFamily="34" charset="0"/>
                <a:ea typeface="DM Sans" pitchFamily="34" charset="-122"/>
                <a:cs typeface="DM Sans" pitchFamily="34" charset="-120"/>
              </a:rPr>
              <a:t> </a:t>
            </a:r>
            <a:r>
              <a:rPr lang="en-US" sz="1150" dirty="0" err="1">
                <a:solidFill>
                  <a:srgbClr val="383838"/>
                </a:solidFill>
                <a:latin typeface="DM Sans" pitchFamily="34" charset="0"/>
                <a:ea typeface="DM Sans" pitchFamily="34" charset="-122"/>
                <a:cs typeface="DM Sans" pitchFamily="34" charset="-120"/>
              </a:rPr>
              <a:t>cắt</a:t>
            </a:r>
            <a:r>
              <a:rPr lang="en-US" sz="1150" dirty="0">
                <a:solidFill>
                  <a:srgbClr val="383838"/>
                </a:solidFill>
                <a:latin typeface="DM Sans" pitchFamily="34" charset="0"/>
                <a:ea typeface="DM Sans" pitchFamily="34" charset="-122"/>
                <a:cs typeface="DM Sans" pitchFamily="34" charset="-120"/>
              </a:rPr>
              <a:t>.</a:t>
            </a:r>
            <a:endParaRPr lang="en-US" sz="1150" dirty="0"/>
          </a:p>
        </p:txBody>
      </p:sp>
      <p:sp>
        <p:nvSpPr>
          <p:cNvPr id="9" name="Shape 6"/>
          <p:cNvSpPr/>
          <p:nvPr/>
        </p:nvSpPr>
        <p:spPr>
          <a:xfrm>
            <a:off x="627995" y="4860727"/>
            <a:ext cx="335399" cy="335399"/>
          </a:xfrm>
          <a:prstGeom prst="roundRect">
            <a:avLst>
              <a:gd name="adj" fmla="val 6667"/>
            </a:avLst>
          </a:prstGeom>
          <a:solidFill>
            <a:srgbClr val="E04F00"/>
          </a:solidFill>
          <a:ln/>
        </p:spPr>
      </p:sp>
      <p:sp>
        <p:nvSpPr>
          <p:cNvPr id="10" name="Text 7"/>
          <p:cNvSpPr/>
          <p:nvPr/>
        </p:nvSpPr>
        <p:spPr>
          <a:xfrm>
            <a:off x="733127" y="4910971"/>
            <a:ext cx="125135" cy="234791"/>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PT Serif" pitchFamily="34" charset="0"/>
                <a:ea typeface="PT Serif" pitchFamily="34" charset="-122"/>
                <a:cs typeface="PT Serif" pitchFamily="34" charset="-120"/>
              </a:rPr>
              <a:t>2</a:t>
            </a:r>
            <a:endParaRPr lang="en-US" sz="1800" dirty="0"/>
          </a:p>
        </p:txBody>
      </p:sp>
      <p:sp>
        <p:nvSpPr>
          <p:cNvPr id="11" name="Text 8"/>
          <p:cNvSpPr/>
          <p:nvPr/>
        </p:nvSpPr>
        <p:spPr>
          <a:xfrm>
            <a:off x="1093827" y="4842153"/>
            <a:ext cx="2843927"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Lắp ráp linh kiện điện tử</a:t>
            </a:r>
            <a:endParaRPr lang="en-US" sz="1800" dirty="0"/>
          </a:p>
        </p:txBody>
      </p:sp>
      <p:sp>
        <p:nvSpPr>
          <p:cNvPr id="12" name="Text 9"/>
          <p:cNvSpPr/>
          <p:nvPr/>
        </p:nvSpPr>
        <p:spPr>
          <a:xfrm>
            <a:off x="1093827" y="5225058"/>
            <a:ext cx="12964478" cy="238482"/>
          </a:xfrm>
          <a:prstGeom prst="rect">
            <a:avLst/>
          </a:prstGeom>
          <a:noFill/>
          <a:ln/>
        </p:spPr>
        <p:txBody>
          <a:bodyPr wrap="none" lIns="0" tIns="0" rIns="0" bIns="0" rtlCol="0" anchor="t"/>
          <a:lstStyle/>
          <a:p>
            <a:pPr marL="0" indent="0" algn="l">
              <a:lnSpc>
                <a:spcPts val="1850"/>
              </a:lnSpc>
              <a:buNone/>
            </a:pPr>
            <a:r>
              <a:rPr lang="en-US" sz="1150" dirty="0">
                <a:solidFill>
                  <a:srgbClr val="383838"/>
                </a:solidFill>
                <a:latin typeface="DM Sans" pitchFamily="34" charset="0"/>
                <a:ea typeface="DM Sans" pitchFamily="34" charset="-122"/>
                <a:cs typeface="DM Sans" pitchFamily="34" charset="-120"/>
              </a:rPr>
              <a:t>Lắp ráp và hàn các linh kiện như cảm biến, mạch điều khiển và bảng mạch in vào các bo mạch.</a:t>
            </a:r>
            <a:endParaRPr lang="en-US" sz="1150" dirty="0"/>
          </a:p>
        </p:txBody>
      </p:sp>
      <p:sp>
        <p:nvSpPr>
          <p:cNvPr id="13" name="Shape 10"/>
          <p:cNvSpPr/>
          <p:nvPr/>
        </p:nvSpPr>
        <p:spPr>
          <a:xfrm>
            <a:off x="627995" y="5929313"/>
            <a:ext cx="335399" cy="335399"/>
          </a:xfrm>
          <a:prstGeom prst="roundRect">
            <a:avLst>
              <a:gd name="adj" fmla="val 6667"/>
            </a:avLst>
          </a:prstGeom>
          <a:solidFill>
            <a:srgbClr val="E04F00"/>
          </a:solidFill>
          <a:ln/>
        </p:spPr>
      </p:sp>
      <p:sp>
        <p:nvSpPr>
          <p:cNvPr id="14" name="Text 11"/>
          <p:cNvSpPr/>
          <p:nvPr/>
        </p:nvSpPr>
        <p:spPr>
          <a:xfrm>
            <a:off x="733127" y="5979557"/>
            <a:ext cx="125135" cy="234791"/>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PT Serif" pitchFamily="34" charset="0"/>
                <a:ea typeface="PT Serif" pitchFamily="34" charset="-122"/>
                <a:cs typeface="PT Serif" pitchFamily="34" charset="-120"/>
              </a:rPr>
              <a:t>3</a:t>
            </a:r>
            <a:endParaRPr lang="en-US" sz="1800" dirty="0"/>
          </a:p>
        </p:txBody>
      </p:sp>
      <p:sp>
        <p:nvSpPr>
          <p:cNvPr id="15" name="Text 12"/>
          <p:cNvSpPr/>
          <p:nvPr/>
        </p:nvSpPr>
        <p:spPr>
          <a:xfrm>
            <a:off x="1093827" y="5910739"/>
            <a:ext cx="2348032" cy="293489"/>
          </a:xfrm>
          <a:prstGeom prst="rect">
            <a:avLst/>
          </a:prstGeom>
          <a:noFill/>
          <a:ln/>
        </p:spPr>
        <p:txBody>
          <a:bodyPr wrap="none" lIns="0" tIns="0" rIns="0" bIns="0" rtlCol="0" anchor="t"/>
          <a:lstStyle/>
          <a:p>
            <a:pPr marL="0" indent="0">
              <a:lnSpc>
                <a:spcPts val="2300"/>
              </a:lnSpc>
              <a:buNone/>
            </a:pPr>
            <a:r>
              <a:rPr lang="en-US" sz="1800" b="1" dirty="0">
                <a:solidFill>
                  <a:srgbClr val="383838"/>
                </a:solidFill>
                <a:latin typeface="PT Serif" pitchFamily="34" charset="0"/>
                <a:ea typeface="PT Serif" pitchFamily="34" charset="-122"/>
                <a:cs typeface="PT Serif" pitchFamily="34" charset="-120"/>
              </a:rPr>
              <a:t>Lắp ráp tổng thể</a:t>
            </a:r>
            <a:endParaRPr lang="en-US" sz="1800" dirty="0"/>
          </a:p>
        </p:txBody>
      </p:sp>
      <p:sp>
        <p:nvSpPr>
          <p:cNvPr id="16" name="Text 13"/>
          <p:cNvSpPr/>
          <p:nvPr/>
        </p:nvSpPr>
        <p:spPr>
          <a:xfrm>
            <a:off x="1093827" y="6293644"/>
            <a:ext cx="12964478" cy="238482"/>
          </a:xfrm>
          <a:prstGeom prst="rect">
            <a:avLst/>
          </a:prstGeom>
          <a:noFill/>
          <a:ln/>
        </p:spPr>
        <p:txBody>
          <a:bodyPr wrap="none" lIns="0" tIns="0" rIns="0" bIns="0" rtlCol="0" anchor="t"/>
          <a:lstStyle/>
          <a:p>
            <a:pPr marL="0" indent="0" algn="l">
              <a:lnSpc>
                <a:spcPts val="1850"/>
              </a:lnSpc>
              <a:buNone/>
            </a:pPr>
            <a:r>
              <a:rPr lang="en-US" sz="1150" dirty="0">
                <a:solidFill>
                  <a:srgbClr val="383838"/>
                </a:solidFill>
                <a:latin typeface="DM Sans" pitchFamily="34" charset="0"/>
                <a:ea typeface="DM Sans" pitchFamily="34" charset="-122"/>
                <a:cs typeface="DM Sans" pitchFamily="34" charset="-120"/>
              </a:rPr>
              <a:t>Gắn các bộ phận như cảm biến, mạch điều khiển, và bảng mạch vào </a:t>
            </a:r>
            <a:r>
              <a:rPr lang="en-US" sz="1150" dirty="0" err="1">
                <a:solidFill>
                  <a:srgbClr val="383838"/>
                </a:solidFill>
                <a:latin typeface="DM Sans" pitchFamily="34" charset="0"/>
                <a:ea typeface="DM Sans" pitchFamily="34" charset="-122"/>
                <a:cs typeface="DM Sans" pitchFamily="34" charset="-120"/>
              </a:rPr>
              <a:t>vỏ</a:t>
            </a:r>
            <a:r>
              <a:rPr lang="en-US" sz="1150" dirty="0">
                <a:solidFill>
                  <a:srgbClr val="383838"/>
                </a:solidFill>
                <a:latin typeface="DM Sans" pitchFamily="34" charset="0"/>
                <a:ea typeface="DM Sans" pitchFamily="34" charset="-122"/>
                <a:cs typeface="DM Sans" pitchFamily="34" charset="-120"/>
              </a:rPr>
              <a:t> </a:t>
            </a:r>
            <a:r>
              <a:rPr lang="en-US" sz="1150" dirty="0" err="1">
                <a:solidFill>
                  <a:srgbClr val="383838"/>
                </a:solidFill>
                <a:latin typeface="DM Sans" pitchFamily="34" charset="0"/>
                <a:ea typeface="DM Sans" pitchFamily="34" charset="-122"/>
                <a:cs typeface="DM Sans" pitchFamily="34" charset="-120"/>
              </a:rPr>
              <a:t>máy</a:t>
            </a:r>
            <a:r>
              <a:rPr lang="en-US" sz="1150" dirty="0">
                <a:solidFill>
                  <a:srgbClr val="383838"/>
                </a:solidFill>
                <a:latin typeface="DM Sans" pitchFamily="34" charset="0"/>
                <a:ea typeface="DM Sans" pitchFamily="34" charset="-122"/>
                <a:cs typeface="DM Sans" pitchFamily="34" charset="-120"/>
              </a:rPr>
              <a:t>.</a:t>
            </a:r>
            <a:endParaRPr lang="en-US" sz="1150" dirty="0"/>
          </a:p>
        </p:txBody>
      </p:sp>
      <p:sp>
        <p:nvSpPr>
          <p:cNvPr id="17" name="Shape 14"/>
          <p:cNvSpPr/>
          <p:nvPr/>
        </p:nvSpPr>
        <p:spPr>
          <a:xfrm>
            <a:off x="627995" y="6997898"/>
            <a:ext cx="335399" cy="335399"/>
          </a:xfrm>
          <a:prstGeom prst="roundRect">
            <a:avLst>
              <a:gd name="adj" fmla="val 6667"/>
            </a:avLst>
          </a:prstGeom>
          <a:solidFill>
            <a:srgbClr val="E04F00"/>
          </a:solidFill>
          <a:ln/>
        </p:spPr>
      </p:sp>
      <p:sp>
        <p:nvSpPr>
          <p:cNvPr id="18" name="Text 15"/>
          <p:cNvSpPr/>
          <p:nvPr/>
        </p:nvSpPr>
        <p:spPr>
          <a:xfrm>
            <a:off x="733127" y="7048143"/>
            <a:ext cx="125135" cy="234791"/>
          </a:xfrm>
          <a:prstGeom prst="rect">
            <a:avLst/>
          </a:prstGeom>
          <a:noFill/>
          <a:ln/>
        </p:spPr>
        <p:txBody>
          <a:bodyPr wrap="none" lIns="0" tIns="0" rIns="0" bIns="0" rtlCol="0" anchor="t"/>
          <a:lstStyle/>
          <a:p>
            <a:pPr marL="0" indent="0" algn="ctr">
              <a:lnSpc>
                <a:spcPts val="1800"/>
              </a:lnSpc>
              <a:buNone/>
            </a:pPr>
            <a:r>
              <a:rPr lang="en-US" sz="1800" dirty="0">
                <a:solidFill>
                  <a:srgbClr val="FFFFFF"/>
                </a:solidFill>
                <a:latin typeface="PT Serif" pitchFamily="34" charset="0"/>
                <a:ea typeface="PT Serif" pitchFamily="34" charset="-122"/>
                <a:cs typeface="PT Serif" pitchFamily="34" charset="-120"/>
              </a:rPr>
              <a:t>4</a:t>
            </a:r>
            <a:endParaRPr lang="en-US" sz="1800" dirty="0"/>
          </a:p>
        </p:txBody>
      </p:sp>
      <p:sp>
        <p:nvSpPr>
          <p:cNvPr id="19" name="Text 16"/>
          <p:cNvSpPr/>
          <p:nvPr/>
        </p:nvSpPr>
        <p:spPr>
          <a:xfrm>
            <a:off x="1093827" y="6979325"/>
            <a:ext cx="3249097" cy="244435"/>
          </a:xfrm>
          <a:prstGeom prst="rect">
            <a:avLst/>
          </a:prstGeom>
          <a:noFill/>
          <a:ln/>
        </p:spPr>
        <p:txBody>
          <a:bodyPr wrap="none" lIns="0" tIns="0" rIns="0" bIns="0" rtlCol="0" anchor="t"/>
          <a:lstStyle/>
          <a:p>
            <a:pPr marL="0" indent="0">
              <a:lnSpc>
                <a:spcPts val="1900"/>
              </a:lnSpc>
              <a:buNone/>
            </a:pPr>
            <a:r>
              <a:rPr lang="en-US" sz="1500" b="1" dirty="0">
                <a:solidFill>
                  <a:srgbClr val="383838"/>
                </a:solidFill>
                <a:latin typeface="PT Serif" pitchFamily="34" charset="0"/>
                <a:ea typeface="PT Serif" pitchFamily="34" charset="-122"/>
                <a:cs typeface="PT Serif" pitchFamily="34" charset="-120"/>
              </a:rPr>
              <a:t>Hiệu chỉnh và kiểm tra chất lượng</a:t>
            </a:r>
            <a:endParaRPr lang="en-US" sz="1500" dirty="0"/>
          </a:p>
        </p:txBody>
      </p:sp>
      <p:sp>
        <p:nvSpPr>
          <p:cNvPr id="20" name="Text 17"/>
          <p:cNvSpPr/>
          <p:nvPr/>
        </p:nvSpPr>
        <p:spPr>
          <a:xfrm>
            <a:off x="1093827" y="7313176"/>
            <a:ext cx="12964478" cy="238482"/>
          </a:xfrm>
          <a:prstGeom prst="rect">
            <a:avLst/>
          </a:prstGeom>
          <a:noFill/>
          <a:ln/>
        </p:spPr>
        <p:txBody>
          <a:bodyPr wrap="none" lIns="0" tIns="0" rIns="0" bIns="0" rtlCol="0" anchor="t"/>
          <a:lstStyle/>
          <a:p>
            <a:pPr marL="0" indent="0" algn="l">
              <a:lnSpc>
                <a:spcPts val="1850"/>
              </a:lnSpc>
              <a:buNone/>
            </a:pPr>
            <a:r>
              <a:rPr lang="en-US" sz="1150" dirty="0">
                <a:solidFill>
                  <a:srgbClr val="383838"/>
                </a:solidFill>
                <a:latin typeface="DM Sans" pitchFamily="34" charset="0"/>
                <a:ea typeface="DM Sans" pitchFamily="34" charset="-122"/>
                <a:cs typeface="DM Sans" pitchFamily="34" charset="-120"/>
              </a:rPr>
              <a:t>Sau khi cân điện tử hoàn chỉnh, nó sẽ được đưa qua một quy trình hiệu chỉnh chi tiết để đảm bảo rằng các chỉ số đo lường của cân phản ánh chính xác trọng lượng </a:t>
            </a:r>
            <a:r>
              <a:rPr lang="en-US" sz="1150" dirty="0" err="1">
                <a:solidFill>
                  <a:srgbClr val="383838"/>
                </a:solidFill>
                <a:latin typeface="DM Sans" pitchFamily="34" charset="0"/>
                <a:ea typeface="DM Sans" pitchFamily="34" charset="-122"/>
                <a:cs typeface="DM Sans" pitchFamily="34" charset="-120"/>
              </a:rPr>
              <a:t>thực</a:t>
            </a:r>
            <a:r>
              <a:rPr lang="en-US" sz="1150" dirty="0">
                <a:solidFill>
                  <a:srgbClr val="383838"/>
                </a:solidFill>
                <a:latin typeface="DM Sans" pitchFamily="34" charset="0"/>
                <a:ea typeface="DM Sans" pitchFamily="34" charset="-122"/>
                <a:cs typeface="DM Sans" pitchFamily="34" charset="-120"/>
              </a:rPr>
              <a:t> </a:t>
            </a:r>
            <a:r>
              <a:rPr lang="en-US" sz="1150" dirty="0" err="1">
                <a:solidFill>
                  <a:srgbClr val="383838"/>
                </a:solidFill>
                <a:latin typeface="DM Sans" pitchFamily="34" charset="0"/>
                <a:ea typeface="DM Sans" pitchFamily="34" charset="-122"/>
                <a:cs typeface="DM Sans" pitchFamily="34" charset="-120"/>
              </a:rPr>
              <a:t>tế</a:t>
            </a:r>
            <a:r>
              <a:rPr lang="en-US" sz="1150" dirty="0">
                <a:solidFill>
                  <a:srgbClr val="383838"/>
                </a:solidFill>
                <a:latin typeface="DM Sans" pitchFamily="34" charset="0"/>
                <a:ea typeface="DM Sans" pitchFamily="34" charset="-122"/>
                <a:cs typeface="DM Sans" pitchFamily="34" charset="-120"/>
              </a:rPr>
              <a:t>.</a:t>
            </a:r>
            <a:endParaRPr lang="en-US" sz="1150" dirty="0"/>
          </a:p>
        </p:txBody>
      </p:sp>
      <p:pic>
        <p:nvPicPr>
          <p:cNvPr id="1026" name="Picture 2">
            <a:extLst>
              <a:ext uri="{FF2B5EF4-FFF2-40B4-BE49-F238E27FC236}">
                <a16:creationId xmlns:a16="http://schemas.microsoft.com/office/drawing/2014/main" id="{F4F3B1F7-469F-1EBF-C74A-E6A93B1122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0308" y="1262753"/>
            <a:ext cx="5984945" cy="1970199"/>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0" descr="preencoded.png">
            <a:extLst>
              <a:ext uri="{FF2B5EF4-FFF2-40B4-BE49-F238E27FC236}">
                <a16:creationId xmlns:a16="http://schemas.microsoft.com/office/drawing/2014/main" id="{BE3B1F42-C05E-2829-8456-80CF357ABDDC}"/>
              </a:ext>
            </a:extLst>
          </p:cNvPr>
          <p:cNvPicPr>
            <a:picLocks noChangeAspect="1"/>
          </p:cNvPicPr>
          <p:nvPr/>
        </p:nvPicPr>
        <p:blipFill>
          <a:blip r:embed="rId4"/>
          <a:stretch>
            <a:fillRect/>
          </a:stretch>
        </p:blipFill>
        <p:spPr>
          <a:xfrm>
            <a:off x="11666136" y="7348968"/>
            <a:ext cx="2845478" cy="88063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871615" y="354092"/>
            <a:ext cx="6887170" cy="420529"/>
          </a:xfrm>
          <a:prstGeom prst="rect">
            <a:avLst/>
          </a:prstGeom>
          <a:noFill/>
          <a:ln/>
        </p:spPr>
        <p:txBody>
          <a:bodyPr wrap="none" lIns="0" tIns="0" rIns="0" bIns="0" rtlCol="0" anchor="t"/>
          <a:lstStyle/>
          <a:p>
            <a:pPr marL="0" indent="0" algn="ctr">
              <a:lnSpc>
                <a:spcPts val="3300"/>
              </a:lnSpc>
              <a:buNone/>
            </a:pPr>
            <a:r>
              <a:rPr lang="en-US" sz="2600" b="1" dirty="0">
                <a:solidFill>
                  <a:srgbClr val="020202"/>
                </a:solidFill>
                <a:latin typeface="PT Serif" pitchFamily="34" charset="0"/>
                <a:ea typeface="PT Serif" pitchFamily="34" charset="-122"/>
                <a:cs typeface="PT Serif" pitchFamily="34" charset="-120"/>
              </a:rPr>
              <a:t>Nguyên nhân dẫn đến tai nạn khi sản xuất</a:t>
            </a:r>
            <a:endParaRPr lang="en-US" sz="2600" dirty="0"/>
          </a:p>
        </p:txBody>
      </p:sp>
      <p:pic>
        <p:nvPicPr>
          <p:cNvPr id="3" name="Image 0" descr="preencoded.png"/>
          <p:cNvPicPr>
            <a:picLocks noChangeAspect="1"/>
          </p:cNvPicPr>
          <p:nvPr/>
        </p:nvPicPr>
        <p:blipFill>
          <a:blip r:embed="rId3"/>
          <a:stretch>
            <a:fillRect/>
          </a:stretch>
        </p:blipFill>
        <p:spPr>
          <a:xfrm>
            <a:off x="5984303" y="1030843"/>
            <a:ext cx="3601657" cy="3601657"/>
          </a:xfrm>
          <a:prstGeom prst="rect">
            <a:avLst/>
          </a:prstGeom>
        </p:spPr>
      </p:pic>
      <p:sp>
        <p:nvSpPr>
          <p:cNvPr id="4" name="Shape 1"/>
          <p:cNvSpPr/>
          <p:nvPr/>
        </p:nvSpPr>
        <p:spPr>
          <a:xfrm>
            <a:off x="1366166" y="5342772"/>
            <a:ext cx="288250" cy="288250"/>
          </a:xfrm>
          <a:prstGeom prst="roundRect">
            <a:avLst>
              <a:gd name="adj" fmla="val 6669"/>
            </a:avLst>
          </a:prstGeom>
          <a:solidFill>
            <a:srgbClr val="E04F00"/>
          </a:solidFill>
          <a:ln/>
        </p:spPr>
      </p:sp>
      <p:sp>
        <p:nvSpPr>
          <p:cNvPr id="5" name="Text 2"/>
          <p:cNvSpPr/>
          <p:nvPr/>
        </p:nvSpPr>
        <p:spPr>
          <a:xfrm>
            <a:off x="1456535" y="5385992"/>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itchFamily="34" charset="0"/>
                <a:ea typeface="PT Serif" pitchFamily="34" charset="-122"/>
                <a:cs typeface="PT Serif" pitchFamily="34" charset="-120"/>
              </a:rPr>
              <a:t>1</a:t>
            </a:r>
            <a:endParaRPr lang="en-US" sz="1550" dirty="0"/>
          </a:p>
        </p:txBody>
      </p:sp>
      <p:sp>
        <p:nvSpPr>
          <p:cNvPr id="6" name="Text 3"/>
          <p:cNvSpPr/>
          <p:nvPr/>
        </p:nvSpPr>
        <p:spPr>
          <a:xfrm>
            <a:off x="1772229" y="5395605"/>
            <a:ext cx="1701998" cy="210264"/>
          </a:xfrm>
          <a:prstGeom prst="rect">
            <a:avLst/>
          </a:prstGeom>
          <a:noFill/>
          <a:ln/>
        </p:spPr>
        <p:txBody>
          <a:bodyPr wrap="none" lIns="0" tIns="0" rIns="0" bIns="0" rtlCol="0" anchor="t"/>
          <a:lstStyle/>
          <a:p>
            <a:pPr marL="0" indent="0">
              <a:lnSpc>
                <a:spcPts val="1650"/>
              </a:lnSpc>
              <a:buNone/>
            </a:pPr>
            <a:r>
              <a:rPr lang="en-US" sz="1300" b="1" dirty="0">
                <a:solidFill>
                  <a:srgbClr val="383838"/>
                </a:solidFill>
                <a:latin typeface="PT Serif" pitchFamily="34" charset="0"/>
                <a:ea typeface="PT Serif" pitchFamily="34" charset="-122"/>
                <a:cs typeface="PT Serif" pitchFamily="34" charset="-120"/>
              </a:rPr>
              <a:t>Thiếu thiết bị bảo hộ</a:t>
            </a:r>
            <a:endParaRPr lang="en-US" sz="1300" dirty="0"/>
          </a:p>
        </p:txBody>
      </p:sp>
      <p:sp>
        <p:nvSpPr>
          <p:cNvPr id="7" name="Text 4"/>
          <p:cNvSpPr/>
          <p:nvPr/>
        </p:nvSpPr>
        <p:spPr>
          <a:xfrm>
            <a:off x="1772229" y="5682665"/>
            <a:ext cx="3993594" cy="204907"/>
          </a:xfrm>
          <a:prstGeom prst="rect">
            <a:avLst/>
          </a:prstGeom>
          <a:noFill/>
          <a:ln/>
        </p:spPr>
        <p:txBody>
          <a:bodyPr wrap="none" lIns="0" tIns="0" rIns="0" bIns="0" rtlCol="0" anchor="t"/>
          <a:lstStyle/>
          <a:p>
            <a:pPr marL="0" indent="0">
              <a:lnSpc>
                <a:spcPts val="1600"/>
              </a:lnSpc>
              <a:buNone/>
            </a:pPr>
            <a:r>
              <a:rPr lang="en-US" sz="1000" dirty="0">
                <a:solidFill>
                  <a:srgbClr val="383838"/>
                </a:solidFill>
                <a:latin typeface="DM Sans" pitchFamily="34" charset="0"/>
                <a:ea typeface="DM Sans" pitchFamily="34" charset="-122"/>
                <a:cs typeface="DM Sans" pitchFamily="34" charset="-120"/>
              </a:rPr>
              <a:t>Công nhân không sử dụng thiết </a:t>
            </a:r>
            <a:r>
              <a:rPr lang="en-US" sz="1000" dirty="0" err="1">
                <a:solidFill>
                  <a:srgbClr val="383838"/>
                </a:solidFill>
                <a:latin typeface="DM Sans" pitchFamily="34" charset="0"/>
                <a:ea typeface="DM Sans" pitchFamily="34" charset="-122"/>
                <a:cs typeface="DM Sans" pitchFamily="34" charset="-120"/>
              </a:rPr>
              <a:t>bị</a:t>
            </a:r>
            <a:r>
              <a:rPr lang="en-US" sz="10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000" dirty="0" err="1">
                <a:solidFill>
                  <a:srgbClr val="383838"/>
                </a:solidFill>
                <a:latin typeface="DM Sans" pitchFamily="34" charset="0"/>
                <a:ea typeface="DM Sans" pitchFamily="34" charset="-122"/>
                <a:cs typeface="DM Sans" pitchFamily="34" charset="-120"/>
              </a:rPr>
              <a:t>bảo</a:t>
            </a:r>
            <a:r>
              <a:rPr lang="en-US" sz="1000" dirty="0">
                <a:solidFill>
                  <a:srgbClr val="383838"/>
                </a:solidFill>
                <a:latin typeface="DM Sans" pitchFamily="34" charset="0"/>
                <a:ea typeface="DM Sans" pitchFamily="34" charset="-122"/>
                <a:cs typeface="DM Sans" pitchFamily="34" charset="-120"/>
              </a:rPr>
              <a:t> hộ cá nhân đúng cách.</a:t>
            </a:r>
            <a:endParaRPr lang="en-US" sz="1000" dirty="0"/>
          </a:p>
        </p:txBody>
      </p:sp>
      <p:sp>
        <p:nvSpPr>
          <p:cNvPr id="8" name="Shape 5"/>
          <p:cNvSpPr/>
          <p:nvPr/>
        </p:nvSpPr>
        <p:spPr>
          <a:xfrm>
            <a:off x="5893934" y="5395605"/>
            <a:ext cx="288250" cy="288250"/>
          </a:xfrm>
          <a:prstGeom prst="roundRect">
            <a:avLst>
              <a:gd name="adj" fmla="val 6669"/>
            </a:avLst>
          </a:prstGeom>
          <a:solidFill>
            <a:srgbClr val="E04F00"/>
          </a:solidFill>
          <a:ln/>
        </p:spPr>
      </p:sp>
      <p:sp>
        <p:nvSpPr>
          <p:cNvPr id="9" name="Text 6"/>
          <p:cNvSpPr/>
          <p:nvPr/>
        </p:nvSpPr>
        <p:spPr>
          <a:xfrm>
            <a:off x="5984303" y="5438825"/>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itchFamily="34" charset="0"/>
                <a:ea typeface="PT Serif" pitchFamily="34" charset="-122"/>
                <a:cs typeface="PT Serif" pitchFamily="34" charset="-120"/>
              </a:rPr>
              <a:t>2</a:t>
            </a:r>
            <a:endParaRPr lang="en-US" sz="1550" dirty="0"/>
          </a:p>
        </p:txBody>
      </p:sp>
      <p:sp>
        <p:nvSpPr>
          <p:cNvPr id="10" name="Text 7"/>
          <p:cNvSpPr/>
          <p:nvPr/>
        </p:nvSpPr>
        <p:spPr>
          <a:xfrm>
            <a:off x="6310296" y="5395605"/>
            <a:ext cx="1681996" cy="210264"/>
          </a:xfrm>
          <a:prstGeom prst="rect">
            <a:avLst/>
          </a:prstGeom>
          <a:noFill/>
          <a:ln/>
        </p:spPr>
        <p:txBody>
          <a:bodyPr wrap="none" lIns="0" tIns="0" rIns="0" bIns="0" rtlCol="0" anchor="t"/>
          <a:lstStyle/>
          <a:p>
            <a:pPr marL="0" indent="0">
              <a:lnSpc>
                <a:spcPts val="1650"/>
              </a:lnSpc>
              <a:buNone/>
            </a:pPr>
            <a:r>
              <a:rPr lang="en-US" sz="1300" b="1" dirty="0">
                <a:solidFill>
                  <a:srgbClr val="383838"/>
                </a:solidFill>
                <a:latin typeface="PT Serif" pitchFamily="34" charset="0"/>
                <a:ea typeface="PT Serif" pitchFamily="34" charset="-122"/>
                <a:cs typeface="PT Serif" pitchFamily="34" charset="-120"/>
              </a:rPr>
              <a:t>Hư hỏng thiết bị</a:t>
            </a:r>
            <a:endParaRPr lang="en-US" sz="1300" dirty="0"/>
          </a:p>
        </p:txBody>
      </p:sp>
      <p:sp>
        <p:nvSpPr>
          <p:cNvPr id="11" name="Text 8"/>
          <p:cNvSpPr/>
          <p:nvPr/>
        </p:nvSpPr>
        <p:spPr>
          <a:xfrm>
            <a:off x="6310296" y="5682665"/>
            <a:ext cx="3993594" cy="204907"/>
          </a:xfrm>
          <a:prstGeom prst="rect">
            <a:avLst/>
          </a:prstGeom>
          <a:noFill/>
          <a:ln/>
        </p:spPr>
        <p:txBody>
          <a:bodyPr wrap="none" lIns="0" tIns="0" rIns="0" bIns="0" rtlCol="0" anchor="t"/>
          <a:lstStyle/>
          <a:p>
            <a:pPr marL="0" indent="0">
              <a:lnSpc>
                <a:spcPts val="1600"/>
              </a:lnSpc>
              <a:buNone/>
            </a:pPr>
            <a:r>
              <a:rPr lang="en-US" sz="1000" dirty="0">
                <a:solidFill>
                  <a:srgbClr val="383838"/>
                </a:solidFill>
                <a:latin typeface="DM Sans" pitchFamily="34" charset="0"/>
                <a:ea typeface="DM Sans" pitchFamily="34" charset="-122"/>
                <a:cs typeface="DM Sans" pitchFamily="34" charset="-120"/>
              </a:rPr>
              <a:t>Máy móc bị hỏng hoặc không </a:t>
            </a:r>
            <a:r>
              <a:rPr lang="en-US" sz="1000" dirty="0" err="1">
                <a:solidFill>
                  <a:srgbClr val="383838"/>
                </a:solidFill>
                <a:latin typeface="DM Sans" pitchFamily="34" charset="0"/>
                <a:ea typeface="DM Sans" pitchFamily="34" charset="-122"/>
                <a:cs typeface="DM Sans" pitchFamily="34" charset="-120"/>
              </a:rPr>
              <a:t>được</a:t>
            </a:r>
            <a:r>
              <a:rPr lang="en-US" sz="10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000" dirty="0" err="1">
                <a:solidFill>
                  <a:srgbClr val="383838"/>
                </a:solidFill>
                <a:latin typeface="DM Sans" pitchFamily="34" charset="0"/>
                <a:ea typeface="DM Sans" pitchFamily="34" charset="-122"/>
                <a:cs typeface="DM Sans" pitchFamily="34" charset="-120"/>
              </a:rPr>
              <a:t>bảo</a:t>
            </a:r>
            <a:r>
              <a:rPr lang="en-US" sz="1000" dirty="0">
                <a:solidFill>
                  <a:srgbClr val="383838"/>
                </a:solidFill>
                <a:latin typeface="DM Sans" pitchFamily="34" charset="0"/>
                <a:ea typeface="DM Sans" pitchFamily="34" charset="-122"/>
                <a:cs typeface="DM Sans" pitchFamily="34" charset="-120"/>
              </a:rPr>
              <a:t> trì định kỳ.</a:t>
            </a:r>
            <a:endParaRPr lang="en-US" sz="1000" dirty="0"/>
          </a:p>
        </p:txBody>
      </p:sp>
      <p:sp>
        <p:nvSpPr>
          <p:cNvPr id="12" name="Shape 9"/>
          <p:cNvSpPr/>
          <p:nvPr/>
        </p:nvSpPr>
        <p:spPr>
          <a:xfrm>
            <a:off x="10432002" y="5395605"/>
            <a:ext cx="288250" cy="288250"/>
          </a:xfrm>
          <a:prstGeom prst="roundRect">
            <a:avLst>
              <a:gd name="adj" fmla="val 6669"/>
            </a:avLst>
          </a:prstGeom>
          <a:solidFill>
            <a:srgbClr val="E04F00"/>
          </a:solidFill>
          <a:ln/>
        </p:spPr>
      </p:sp>
      <p:sp>
        <p:nvSpPr>
          <p:cNvPr id="13" name="Text 10"/>
          <p:cNvSpPr/>
          <p:nvPr/>
        </p:nvSpPr>
        <p:spPr>
          <a:xfrm>
            <a:off x="10522370" y="5438825"/>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itchFamily="34" charset="0"/>
                <a:ea typeface="PT Serif" pitchFamily="34" charset="-122"/>
                <a:cs typeface="PT Serif" pitchFamily="34" charset="-120"/>
              </a:rPr>
              <a:t>3</a:t>
            </a:r>
            <a:endParaRPr lang="en-US" sz="1550" dirty="0"/>
          </a:p>
        </p:txBody>
      </p:sp>
      <p:sp>
        <p:nvSpPr>
          <p:cNvPr id="14" name="Text 11"/>
          <p:cNvSpPr/>
          <p:nvPr/>
        </p:nvSpPr>
        <p:spPr>
          <a:xfrm>
            <a:off x="10848363" y="5395605"/>
            <a:ext cx="1681996" cy="210264"/>
          </a:xfrm>
          <a:prstGeom prst="rect">
            <a:avLst/>
          </a:prstGeom>
          <a:noFill/>
          <a:ln/>
        </p:spPr>
        <p:txBody>
          <a:bodyPr wrap="none" lIns="0" tIns="0" rIns="0" bIns="0" rtlCol="0" anchor="t"/>
          <a:lstStyle/>
          <a:p>
            <a:pPr marL="0" indent="0">
              <a:lnSpc>
                <a:spcPts val="1650"/>
              </a:lnSpc>
              <a:buNone/>
            </a:pPr>
            <a:r>
              <a:rPr lang="en-US" sz="1300" b="1" dirty="0">
                <a:solidFill>
                  <a:srgbClr val="383838"/>
                </a:solidFill>
                <a:latin typeface="PT Serif" pitchFamily="34" charset="0"/>
                <a:ea typeface="PT Serif" pitchFamily="34" charset="-122"/>
                <a:cs typeface="PT Serif" pitchFamily="34" charset="-120"/>
              </a:rPr>
              <a:t>Thiếu đào tạo</a:t>
            </a:r>
            <a:endParaRPr lang="en-US" sz="1300" dirty="0"/>
          </a:p>
        </p:txBody>
      </p:sp>
      <p:sp>
        <p:nvSpPr>
          <p:cNvPr id="15" name="Text 12"/>
          <p:cNvSpPr/>
          <p:nvPr/>
        </p:nvSpPr>
        <p:spPr>
          <a:xfrm>
            <a:off x="10848363" y="5682665"/>
            <a:ext cx="3993594" cy="409813"/>
          </a:xfrm>
          <a:prstGeom prst="rect">
            <a:avLst/>
          </a:prstGeom>
          <a:noFill/>
          <a:ln/>
        </p:spPr>
        <p:txBody>
          <a:bodyPr wrap="square" lIns="0" tIns="0" rIns="0" bIns="0" rtlCol="0" anchor="t"/>
          <a:lstStyle/>
          <a:p>
            <a:pPr marL="0" indent="0">
              <a:lnSpc>
                <a:spcPts val="1600"/>
              </a:lnSpc>
              <a:buNone/>
            </a:pPr>
            <a:r>
              <a:rPr lang="en-US" sz="1000" dirty="0">
                <a:solidFill>
                  <a:srgbClr val="383838"/>
                </a:solidFill>
                <a:latin typeface="DM Sans" pitchFamily="34" charset="0"/>
                <a:ea typeface="DM Sans" pitchFamily="34" charset="-122"/>
                <a:cs typeface="DM Sans" pitchFamily="34" charset="-120"/>
              </a:rPr>
              <a:t>Công nhân chưa được đào tạo đầy </a:t>
            </a:r>
            <a:r>
              <a:rPr lang="en-US" sz="1000" dirty="0" err="1">
                <a:solidFill>
                  <a:srgbClr val="383838"/>
                </a:solidFill>
                <a:latin typeface="DM Sans" pitchFamily="34" charset="0"/>
                <a:ea typeface="DM Sans" pitchFamily="34" charset="-122"/>
                <a:cs typeface="DM Sans" pitchFamily="34" charset="-120"/>
              </a:rPr>
              <a:t>đủ</a:t>
            </a:r>
            <a:r>
              <a:rPr lang="en-US" sz="10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000" dirty="0" err="1">
                <a:solidFill>
                  <a:srgbClr val="383838"/>
                </a:solidFill>
                <a:latin typeface="DM Sans" pitchFamily="34" charset="0"/>
                <a:ea typeface="DM Sans" pitchFamily="34" charset="-122"/>
                <a:cs typeface="DM Sans" pitchFamily="34" charset="-120"/>
              </a:rPr>
              <a:t>về</a:t>
            </a:r>
            <a:r>
              <a:rPr lang="en-US" sz="1000" dirty="0">
                <a:solidFill>
                  <a:srgbClr val="383838"/>
                </a:solidFill>
                <a:latin typeface="DM Sans" pitchFamily="34" charset="0"/>
                <a:ea typeface="DM Sans" pitchFamily="34" charset="-122"/>
                <a:cs typeface="DM Sans" pitchFamily="34" charset="-120"/>
              </a:rPr>
              <a:t> quy trình làm việc an toàn.</a:t>
            </a:r>
            <a:endParaRPr lang="en-US" sz="1000" dirty="0"/>
          </a:p>
        </p:txBody>
      </p:sp>
      <p:sp>
        <p:nvSpPr>
          <p:cNvPr id="16" name="Shape 13"/>
          <p:cNvSpPr/>
          <p:nvPr/>
        </p:nvSpPr>
        <p:spPr>
          <a:xfrm>
            <a:off x="1381543" y="7000284"/>
            <a:ext cx="288250" cy="288250"/>
          </a:xfrm>
          <a:prstGeom prst="roundRect">
            <a:avLst>
              <a:gd name="adj" fmla="val 6669"/>
            </a:avLst>
          </a:prstGeom>
          <a:solidFill>
            <a:srgbClr val="E04F00"/>
          </a:solidFill>
          <a:ln/>
        </p:spPr>
      </p:sp>
      <p:sp>
        <p:nvSpPr>
          <p:cNvPr id="17" name="Text 14"/>
          <p:cNvSpPr/>
          <p:nvPr/>
        </p:nvSpPr>
        <p:spPr>
          <a:xfrm>
            <a:off x="1471912" y="7043504"/>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itchFamily="34" charset="0"/>
                <a:ea typeface="PT Serif" pitchFamily="34" charset="-122"/>
                <a:cs typeface="PT Serif" pitchFamily="34" charset="-120"/>
              </a:rPr>
              <a:t>4</a:t>
            </a:r>
            <a:endParaRPr lang="en-US" sz="1550" dirty="0"/>
          </a:p>
        </p:txBody>
      </p:sp>
      <p:sp>
        <p:nvSpPr>
          <p:cNvPr id="18" name="Text 15"/>
          <p:cNvSpPr/>
          <p:nvPr/>
        </p:nvSpPr>
        <p:spPr>
          <a:xfrm>
            <a:off x="1772229" y="6973729"/>
            <a:ext cx="2073831" cy="210264"/>
          </a:xfrm>
          <a:prstGeom prst="rect">
            <a:avLst/>
          </a:prstGeom>
          <a:noFill/>
          <a:ln/>
        </p:spPr>
        <p:txBody>
          <a:bodyPr wrap="none" lIns="0" tIns="0" rIns="0" bIns="0" rtlCol="0" anchor="t"/>
          <a:lstStyle/>
          <a:p>
            <a:pPr marL="0" indent="0">
              <a:lnSpc>
                <a:spcPts val="1650"/>
              </a:lnSpc>
              <a:buNone/>
            </a:pPr>
            <a:r>
              <a:rPr lang="en-US" sz="1300" b="1" dirty="0">
                <a:solidFill>
                  <a:srgbClr val="383838"/>
                </a:solidFill>
                <a:latin typeface="PT Serif" pitchFamily="34" charset="0"/>
                <a:ea typeface="PT Serif" pitchFamily="34" charset="-122"/>
                <a:cs typeface="PT Serif" pitchFamily="34" charset="-120"/>
              </a:rPr>
              <a:t>Không tuân thủ quy trình</a:t>
            </a:r>
            <a:endParaRPr lang="en-US" sz="1300" dirty="0"/>
          </a:p>
        </p:txBody>
      </p:sp>
      <p:sp>
        <p:nvSpPr>
          <p:cNvPr id="19" name="Text 16"/>
          <p:cNvSpPr/>
          <p:nvPr/>
        </p:nvSpPr>
        <p:spPr>
          <a:xfrm>
            <a:off x="1772229" y="7260789"/>
            <a:ext cx="3993594" cy="204907"/>
          </a:xfrm>
          <a:prstGeom prst="rect">
            <a:avLst/>
          </a:prstGeom>
          <a:noFill/>
          <a:ln/>
        </p:spPr>
        <p:txBody>
          <a:bodyPr wrap="none" lIns="0" tIns="0" rIns="0" bIns="0" rtlCol="0" anchor="t"/>
          <a:lstStyle/>
          <a:p>
            <a:pPr marL="0" indent="0">
              <a:lnSpc>
                <a:spcPts val="1600"/>
              </a:lnSpc>
              <a:buNone/>
            </a:pPr>
            <a:r>
              <a:rPr lang="en-US" sz="1000" dirty="0">
                <a:solidFill>
                  <a:srgbClr val="383838"/>
                </a:solidFill>
                <a:latin typeface="DM Sans" pitchFamily="34" charset="0"/>
                <a:ea typeface="DM Sans" pitchFamily="34" charset="-122"/>
                <a:cs typeface="DM Sans" pitchFamily="34" charset="-120"/>
              </a:rPr>
              <a:t>Công nhân không được đào </a:t>
            </a:r>
            <a:r>
              <a:rPr lang="en-US" sz="1000" dirty="0" err="1">
                <a:solidFill>
                  <a:srgbClr val="383838"/>
                </a:solidFill>
                <a:latin typeface="DM Sans" pitchFamily="34" charset="0"/>
                <a:ea typeface="DM Sans" pitchFamily="34" charset="-122"/>
                <a:cs typeface="DM Sans" pitchFamily="34" charset="-120"/>
              </a:rPr>
              <a:t>tạo</a:t>
            </a:r>
            <a:r>
              <a:rPr lang="en-US" sz="10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000" dirty="0" err="1">
                <a:solidFill>
                  <a:srgbClr val="383838"/>
                </a:solidFill>
                <a:latin typeface="DM Sans" pitchFamily="34" charset="0"/>
                <a:ea typeface="DM Sans" pitchFamily="34" charset="-122"/>
                <a:cs typeface="DM Sans" pitchFamily="34" charset="-120"/>
              </a:rPr>
              <a:t>đầy</a:t>
            </a:r>
            <a:r>
              <a:rPr lang="en-US" sz="1000" dirty="0">
                <a:solidFill>
                  <a:srgbClr val="383838"/>
                </a:solidFill>
                <a:latin typeface="DM Sans" pitchFamily="34" charset="0"/>
                <a:ea typeface="DM Sans" pitchFamily="34" charset="-122"/>
                <a:cs typeface="DM Sans" pitchFamily="34" charset="-120"/>
              </a:rPr>
              <a:t> đủ về các quy trình an toàn.</a:t>
            </a:r>
            <a:endParaRPr lang="en-US" sz="1000" dirty="0"/>
          </a:p>
        </p:txBody>
      </p:sp>
      <p:sp>
        <p:nvSpPr>
          <p:cNvPr id="20" name="Shape 17"/>
          <p:cNvSpPr/>
          <p:nvPr/>
        </p:nvSpPr>
        <p:spPr>
          <a:xfrm>
            <a:off x="5893934" y="6973729"/>
            <a:ext cx="288250" cy="288250"/>
          </a:xfrm>
          <a:prstGeom prst="roundRect">
            <a:avLst>
              <a:gd name="adj" fmla="val 6669"/>
            </a:avLst>
          </a:prstGeom>
          <a:solidFill>
            <a:srgbClr val="E04F00"/>
          </a:solidFill>
          <a:ln/>
        </p:spPr>
      </p:sp>
      <p:sp>
        <p:nvSpPr>
          <p:cNvPr id="21" name="Text 18"/>
          <p:cNvSpPr/>
          <p:nvPr/>
        </p:nvSpPr>
        <p:spPr>
          <a:xfrm>
            <a:off x="5984303" y="7016949"/>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itchFamily="34" charset="0"/>
                <a:ea typeface="PT Serif" pitchFamily="34" charset="-122"/>
                <a:cs typeface="PT Serif" pitchFamily="34" charset="-120"/>
              </a:rPr>
              <a:t>5</a:t>
            </a:r>
            <a:endParaRPr lang="en-US" sz="1550" dirty="0"/>
          </a:p>
        </p:txBody>
      </p:sp>
      <p:sp>
        <p:nvSpPr>
          <p:cNvPr id="22" name="Text 19"/>
          <p:cNvSpPr/>
          <p:nvPr/>
        </p:nvSpPr>
        <p:spPr>
          <a:xfrm>
            <a:off x="6310296" y="6973729"/>
            <a:ext cx="2244566" cy="210264"/>
          </a:xfrm>
          <a:prstGeom prst="rect">
            <a:avLst/>
          </a:prstGeom>
          <a:noFill/>
          <a:ln/>
        </p:spPr>
        <p:txBody>
          <a:bodyPr wrap="none" lIns="0" tIns="0" rIns="0" bIns="0" rtlCol="0" anchor="t"/>
          <a:lstStyle/>
          <a:p>
            <a:pPr marL="0" indent="0">
              <a:lnSpc>
                <a:spcPts val="1650"/>
              </a:lnSpc>
              <a:buNone/>
            </a:pPr>
            <a:r>
              <a:rPr lang="en-US" sz="1300" b="1" dirty="0">
                <a:solidFill>
                  <a:srgbClr val="383838"/>
                </a:solidFill>
                <a:latin typeface="PT Serif" pitchFamily="34" charset="0"/>
                <a:ea typeface="PT Serif" pitchFamily="34" charset="-122"/>
                <a:cs typeface="PT Serif" pitchFamily="34" charset="-120"/>
              </a:rPr>
              <a:t>Môi trường không đảm bảo</a:t>
            </a:r>
            <a:endParaRPr lang="en-US" sz="1300" dirty="0"/>
          </a:p>
        </p:txBody>
      </p:sp>
      <p:sp>
        <p:nvSpPr>
          <p:cNvPr id="23" name="Text 20"/>
          <p:cNvSpPr/>
          <p:nvPr/>
        </p:nvSpPr>
        <p:spPr>
          <a:xfrm>
            <a:off x="6310296" y="7260789"/>
            <a:ext cx="3993594" cy="204907"/>
          </a:xfrm>
          <a:prstGeom prst="rect">
            <a:avLst/>
          </a:prstGeom>
          <a:noFill/>
          <a:ln/>
        </p:spPr>
        <p:txBody>
          <a:bodyPr wrap="none" lIns="0" tIns="0" rIns="0" bIns="0" rtlCol="0" anchor="t"/>
          <a:lstStyle/>
          <a:p>
            <a:pPr marL="0" indent="0">
              <a:lnSpc>
                <a:spcPts val="1600"/>
              </a:lnSpc>
              <a:buNone/>
            </a:pPr>
            <a:r>
              <a:rPr lang="en-US" sz="1000" dirty="0">
                <a:solidFill>
                  <a:srgbClr val="383838"/>
                </a:solidFill>
                <a:latin typeface="DM Sans" pitchFamily="34" charset="0"/>
                <a:ea typeface="DM Sans" pitchFamily="34" charset="-122"/>
                <a:cs typeface="DM Sans" pitchFamily="34" charset="-120"/>
              </a:rPr>
              <a:t>Ánh sáng, thông gió, mặt sàn ẩm ướt, … </a:t>
            </a:r>
          </a:p>
          <a:p>
            <a:pPr marL="0" indent="0">
              <a:lnSpc>
                <a:spcPts val="1600"/>
              </a:lnSpc>
              <a:buNone/>
            </a:pPr>
            <a:r>
              <a:rPr lang="en-US" sz="1000" dirty="0" err="1">
                <a:solidFill>
                  <a:srgbClr val="383838"/>
                </a:solidFill>
                <a:latin typeface="DM Sans" pitchFamily="34" charset="0"/>
                <a:ea typeface="DM Sans" pitchFamily="34" charset="-122"/>
                <a:cs typeface="DM Sans" pitchFamily="34" charset="-120"/>
              </a:rPr>
              <a:t>đều</a:t>
            </a:r>
            <a:r>
              <a:rPr lang="en-US" sz="1000" dirty="0">
                <a:solidFill>
                  <a:srgbClr val="383838"/>
                </a:solidFill>
                <a:latin typeface="DM Sans" pitchFamily="34" charset="0"/>
                <a:ea typeface="DM Sans" pitchFamily="34" charset="-122"/>
                <a:cs typeface="DM Sans" pitchFamily="34" charset="-120"/>
              </a:rPr>
              <a:t> có thể là nguyên nhân </a:t>
            </a:r>
            <a:endParaRPr lang="en-US" sz="1000" dirty="0"/>
          </a:p>
        </p:txBody>
      </p:sp>
      <p:sp>
        <p:nvSpPr>
          <p:cNvPr id="24" name="Shape 21"/>
          <p:cNvSpPr/>
          <p:nvPr/>
        </p:nvSpPr>
        <p:spPr>
          <a:xfrm>
            <a:off x="10432002" y="6973729"/>
            <a:ext cx="288250" cy="288250"/>
          </a:xfrm>
          <a:prstGeom prst="roundRect">
            <a:avLst>
              <a:gd name="adj" fmla="val 6669"/>
            </a:avLst>
          </a:prstGeom>
          <a:solidFill>
            <a:srgbClr val="E04F00"/>
          </a:solidFill>
          <a:ln/>
        </p:spPr>
      </p:sp>
      <p:sp>
        <p:nvSpPr>
          <p:cNvPr id="25" name="Text 22"/>
          <p:cNvSpPr/>
          <p:nvPr/>
        </p:nvSpPr>
        <p:spPr>
          <a:xfrm>
            <a:off x="10522370" y="7016949"/>
            <a:ext cx="107513" cy="201811"/>
          </a:xfrm>
          <a:prstGeom prst="rect">
            <a:avLst/>
          </a:prstGeom>
          <a:noFill/>
          <a:ln/>
        </p:spPr>
        <p:txBody>
          <a:bodyPr wrap="none" lIns="0" tIns="0" rIns="0" bIns="0" rtlCol="0" anchor="t"/>
          <a:lstStyle/>
          <a:p>
            <a:pPr marL="0" indent="0" algn="ctr">
              <a:lnSpc>
                <a:spcPts val="1550"/>
              </a:lnSpc>
              <a:buNone/>
            </a:pPr>
            <a:r>
              <a:rPr lang="en-US" sz="1550" dirty="0">
                <a:solidFill>
                  <a:srgbClr val="FFFFFF"/>
                </a:solidFill>
                <a:latin typeface="PT Serif" pitchFamily="34" charset="0"/>
                <a:ea typeface="PT Serif" pitchFamily="34" charset="-122"/>
                <a:cs typeface="PT Serif" pitchFamily="34" charset="-120"/>
              </a:rPr>
              <a:t>6</a:t>
            </a:r>
            <a:endParaRPr lang="en-US" sz="1550" dirty="0"/>
          </a:p>
        </p:txBody>
      </p:sp>
      <p:sp>
        <p:nvSpPr>
          <p:cNvPr id="26" name="Text 23"/>
          <p:cNvSpPr/>
          <p:nvPr/>
        </p:nvSpPr>
        <p:spPr>
          <a:xfrm>
            <a:off x="10848363" y="6973729"/>
            <a:ext cx="1681996" cy="210264"/>
          </a:xfrm>
          <a:prstGeom prst="rect">
            <a:avLst/>
          </a:prstGeom>
          <a:noFill/>
          <a:ln/>
        </p:spPr>
        <p:txBody>
          <a:bodyPr wrap="none" lIns="0" tIns="0" rIns="0" bIns="0" rtlCol="0" anchor="t"/>
          <a:lstStyle/>
          <a:p>
            <a:pPr marL="0" indent="0">
              <a:lnSpc>
                <a:spcPts val="1650"/>
              </a:lnSpc>
              <a:buNone/>
            </a:pPr>
            <a:r>
              <a:rPr lang="en-US" sz="1300" b="1" dirty="0">
                <a:solidFill>
                  <a:srgbClr val="383838"/>
                </a:solidFill>
                <a:latin typeface="PT Serif" pitchFamily="34" charset="0"/>
                <a:ea typeface="PT Serif" pitchFamily="34" charset="-122"/>
                <a:cs typeface="PT Serif" pitchFamily="34" charset="-120"/>
              </a:rPr>
              <a:t>Bệnh nghề nghiệp</a:t>
            </a:r>
            <a:endParaRPr lang="en-US" sz="1300" dirty="0"/>
          </a:p>
        </p:txBody>
      </p:sp>
      <p:sp>
        <p:nvSpPr>
          <p:cNvPr id="27" name="Text 24"/>
          <p:cNvSpPr/>
          <p:nvPr/>
        </p:nvSpPr>
        <p:spPr>
          <a:xfrm>
            <a:off x="10848363" y="7260789"/>
            <a:ext cx="3993594" cy="409813"/>
          </a:xfrm>
          <a:prstGeom prst="rect">
            <a:avLst/>
          </a:prstGeom>
          <a:noFill/>
          <a:ln/>
        </p:spPr>
        <p:txBody>
          <a:bodyPr wrap="square" lIns="0" tIns="0" rIns="0" bIns="0" rtlCol="0" anchor="t"/>
          <a:lstStyle/>
          <a:p>
            <a:pPr marL="0" indent="0">
              <a:lnSpc>
                <a:spcPts val="1600"/>
              </a:lnSpc>
              <a:buNone/>
            </a:pPr>
            <a:r>
              <a:rPr lang="en-US" sz="1000" dirty="0">
                <a:solidFill>
                  <a:srgbClr val="383838"/>
                </a:solidFill>
                <a:latin typeface="DM Sans" pitchFamily="34" charset="0"/>
                <a:ea typeface="DM Sans" pitchFamily="34" charset="-122"/>
                <a:cs typeface="DM Sans" pitchFamily="34" charset="-120"/>
              </a:rPr>
              <a:t>Giữ nguyên một tư thế trong thời </a:t>
            </a:r>
            <a:r>
              <a:rPr lang="en-US" sz="1000" dirty="0" err="1">
                <a:solidFill>
                  <a:srgbClr val="383838"/>
                </a:solidFill>
                <a:latin typeface="DM Sans" pitchFamily="34" charset="0"/>
                <a:ea typeface="DM Sans" pitchFamily="34" charset="-122"/>
                <a:cs typeface="DM Sans" pitchFamily="34" charset="-120"/>
              </a:rPr>
              <a:t>gian</a:t>
            </a:r>
            <a:r>
              <a:rPr lang="en-US" sz="1000" dirty="0">
                <a:solidFill>
                  <a:srgbClr val="383838"/>
                </a:solidFill>
                <a:latin typeface="DM Sans" pitchFamily="34" charset="0"/>
                <a:ea typeface="DM Sans" pitchFamily="34" charset="-122"/>
                <a:cs typeface="DM Sans" pitchFamily="34" charset="-120"/>
              </a:rPr>
              <a:t> </a:t>
            </a:r>
          </a:p>
          <a:p>
            <a:pPr marL="0" indent="0">
              <a:lnSpc>
                <a:spcPts val="1600"/>
              </a:lnSpc>
              <a:buNone/>
            </a:pPr>
            <a:r>
              <a:rPr lang="en-US" sz="1000" dirty="0" err="1">
                <a:solidFill>
                  <a:srgbClr val="383838"/>
                </a:solidFill>
                <a:latin typeface="DM Sans" pitchFamily="34" charset="0"/>
                <a:ea typeface="DM Sans" pitchFamily="34" charset="-122"/>
                <a:cs typeface="DM Sans" pitchFamily="34" charset="-120"/>
              </a:rPr>
              <a:t>dài</a:t>
            </a:r>
            <a:r>
              <a:rPr lang="en-US" sz="1000" dirty="0">
                <a:solidFill>
                  <a:srgbClr val="383838"/>
                </a:solidFill>
                <a:latin typeface="DM Sans" pitchFamily="34" charset="0"/>
                <a:ea typeface="DM Sans" pitchFamily="34" charset="-122"/>
                <a:cs typeface="DM Sans" pitchFamily="34" charset="-120"/>
              </a:rPr>
              <a:t> hay tiếp xúc với hóa chất, bụi </a:t>
            </a:r>
            <a:endParaRPr lang="en-US" sz="1000" dirty="0"/>
          </a:p>
        </p:txBody>
      </p:sp>
      <p:sp>
        <p:nvSpPr>
          <p:cNvPr id="28" name="Text 25"/>
          <p:cNvSpPr/>
          <p:nvPr/>
        </p:nvSpPr>
        <p:spPr>
          <a:xfrm>
            <a:off x="572095" y="7670602"/>
            <a:ext cx="13486209" cy="204907"/>
          </a:xfrm>
          <a:prstGeom prst="rect">
            <a:avLst/>
          </a:prstGeom>
          <a:noFill/>
          <a:ln/>
        </p:spPr>
        <p:txBody>
          <a:bodyPr wrap="none" lIns="0" tIns="0" rIns="0" bIns="0" rtlCol="0" anchor="t"/>
          <a:lstStyle/>
          <a:p>
            <a:pPr marL="0" indent="0">
              <a:lnSpc>
                <a:spcPts val="1600"/>
              </a:lnSpc>
              <a:buNone/>
            </a:pPr>
            <a:endParaRPr lang="en-US" sz="1000" dirty="0"/>
          </a:p>
        </p:txBody>
      </p:sp>
      <p:pic>
        <p:nvPicPr>
          <p:cNvPr id="29" name="Image 0" descr="preencoded.png">
            <a:extLst>
              <a:ext uri="{FF2B5EF4-FFF2-40B4-BE49-F238E27FC236}">
                <a16:creationId xmlns:a16="http://schemas.microsoft.com/office/drawing/2014/main" id="{EB02BD47-1550-0D69-CE72-52E869FCAB78}"/>
              </a:ext>
            </a:extLst>
          </p:cNvPr>
          <p:cNvPicPr>
            <a:picLocks noChangeAspect="1"/>
          </p:cNvPicPr>
          <p:nvPr/>
        </p:nvPicPr>
        <p:blipFill>
          <a:blip r:embed="rId4"/>
          <a:stretch>
            <a:fillRect/>
          </a:stretch>
        </p:blipFill>
        <p:spPr>
          <a:xfrm>
            <a:off x="11666136" y="7348968"/>
            <a:ext cx="2845478" cy="8806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873828" y="310515"/>
            <a:ext cx="6480810" cy="809982"/>
          </a:xfrm>
          <a:prstGeom prst="rect">
            <a:avLst/>
          </a:prstGeom>
          <a:noFill/>
          <a:ln/>
        </p:spPr>
        <p:txBody>
          <a:bodyPr wrap="none" lIns="0" tIns="0" rIns="0" bIns="0" rtlCol="0" anchor="t"/>
          <a:lstStyle/>
          <a:p>
            <a:pPr marL="0" indent="0" algn="ctr">
              <a:lnSpc>
                <a:spcPts val="6350"/>
              </a:lnSpc>
              <a:buNone/>
            </a:pPr>
            <a:r>
              <a:rPr lang="en-US" sz="5100" b="1" dirty="0">
                <a:solidFill>
                  <a:srgbClr val="020202"/>
                </a:solidFill>
                <a:latin typeface="PT Serif" pitchFamily="34" charset="0"/>
                <a:ea typeface="PT Serif" pitchFamily="34" charset="-122"/>
                <a:cs typeface="PT Serif" pitchFamily="34" charset="-120"/>
              </a:rPr>
              <a:t>Quy định chung</a:t>
            </a:r>
            <a:endParaRPr lang="en-US" sz="5100" dirty="0"/>
          </a:p>
        </p:txBody>
      </p:sp>
      <p:sp>
        <p:nvSpPr>
          <p:cNvPr id="3" name="Shape 1"/>
          <p:cNvSpPr/>
          <p:nvPr/>
        </p:nvSpPr>
        <p:spPr>
          <a:xfrm>
            <a:off x="864037" y="4766667"/>
            <a:ext cx="12902327" cy="30480"/>
          </a:xfrm>
          <a:prstGeom prst="roundRect">
            <a:avLst>
              <a:gd name="adj" fmla="val 121500"/>
            </a:avLst>
          </a:prstGeom>
          <a:solidFill>
            <a:srgbClr val="D8D4D4"/>
          </a:solidFill>
          <a:ln/>
        </p:spPr>
      </p:sp>
      <p:sp>
        <p:nvSpPr>
          <p:cNvPr id="4" name="Shape 2"/>
          <p:cNvSpPr/>
          <p:nvPr/>
        </p:nvSpPr>
        <p:spPr>
          <a:xfrm>
            <a:off x="3355062" y="3902690"/>
            <a:ext cx="30480" cy="864037"/>
          </a:xfrm>
          <a:prstGeom prst="roundRect">
            <a:avLst>
              <a:gd name="adj" fmla="val 121500"/>
            </a:avLst>
          </a:prstGeom>
          <a:solidFill>
            <a:srgbClr val="F96819"/>
          </a:solidFill>
          <a:ln/>
        </p:spPr>
      </p:sp>
      <p:sp>
        <p:nvSpPr>
          <p:cNvPr id="5" name="Shape 3"/>
          <p:cNvSpPr/>
          <p:nvPr/>
        </p:nvSpPr>
        <p:spPr>
          <a:xfrm>
            <a:off x="3092648" y="4488954"/>
            <a:ext cx="555427" cy="555427"/>
          </a:xfrm>
          <a:prstGeom prst="roundRect">
            <a:avLst>
              <a:gd name="adj" fmla="val 6668"/>
            </a:avLst>
          </a:prstGeom>
          <a:solidFill>
            <a:srgbClr val="E04F00"/>
          </a:solidFill>
          <a:ln/>
        </p:spPr>
      </p:sp>
      <p:sp>
        <p:nvSpPr>
          <p:cNvPr id="6" name="Text 4"/>
          <p:cNvSpPr/>
          <p:nvPr/>
        </p:nvSpPr>
        <p:spPr>
          <a:xfrm>
            <a:off x="3266718"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1</a:t>
            </a:r>
            <a:endParaRPr lang="en-US" sz="3050" dirty="0"/>
          </a:p>
        </p:txBody>
      </p:sp>
      <p:sp>
        <p:nvSpPr>
          <p:cNvPr id="7" name="Text 5"/>
          <p:cNvSpPr/>
          <p:nvPr/>
        </p:nvSpPr>
        <p:spPr>
          <a:xfrm>
            <a:off x="1426131"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Huấn luyện ATLD</a:t>
            </a:r>
            <a:endParaRPr lang="en-US" sz="3050" dirty="0"/>
          </a:p>
        </p:txBody>
      </p:sp>
      <p:sp>
        <p:nvSpPr>
          <p:cNvPr id="8" name="Text 6"/>
          <p:cNvSpPr/>
          <p:nvPr/>
        </p:nvSpPr>
        <p:spPr>
          <a:xfrm>
            <a:off x="1110853" y="2865596"/>
            <a:ext cx="4519136"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Tổ chức các khóa huấn luyện an </a:t>
            </a:r>
            <a:r>
              <a:rPr lang="en-US" sz="1900" dirty="0" err="1">
                <a:solidFill>
                  <a:srgbClr val="383838"/>
                </a:solidFill>
                <a:latin typeface="DM Sans" pitchFamily="34" charset="0"/>
                <a:ea typeface="DM Sans" pitchFamily="34" charset="-122"/>
                <a:cs typeface="DM Sans" pitchFamily="34" charset="-120"/>
              </a:rPr>
              <a:t>toàn</a:t>
            </a:r>
            <a:r>
              <a:rPr lang="en-US" sz="1900" dirty="0">
                <a:solidFill>
                  <a:srgbClr val="383838"/>
                </a:solidFill>
                <a:latin typeface="DM Sans" pitchFamily="34" charset="0"/>
                <a:ea typeface="DM Sans" pitchFamily="34" charset="-122"/>
                <a:cs typeface="DM Sans" pitchFamily="34" charset="-120"/>
              </a:rPr>
              <a:t> </a:t>
            </a: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lao</a:t>
            </a:r>
            <a:r>
              <a:rPr lang="en-US" sz="1900" dirty="0">
                <a:solidFill>
                  <a:srgbClr val="383838"/>
                </a:solidFill>
                <a:latin typeface="DM Sans" pitchFamily="34" charset="0"/>
                <a:ea typeface="DM Sans" pitchFamily="34" charset="-122"/>
                <a:cs typeface="DM Sans" pitchFamily="34" charset="-120"/>
              </a:rPr>
              <a:t> động định kỳ cho công nhân.</a:t>
            </a:r>
            <a:endParaRPr lang="en-US" sz="1900" dirty="0"/>
          </a:p>
        </p:txBody>
      </p:sp>
      <p:sp>
        <p:nvSpPr>
          <p:cNvPr id="9" name="Shape 7"/>
          <p:cNvSpPr/>
          <p:nvPr/>
        </p:nvSpPr>
        <p:spPr>
          <a:xfrm>
            <a:off x="5984796" y="4766608"/>
            <a:ext cx="30480" cy="864037"/>
          </a:xfrm>
          <a:prstGeom prst="roundRect">
            <a:avLst>
              <a:gd name="adj" fmla="val 121500"/>
            </a:avLst>
          </a:prstGeom>
          <a:solidFill>
            <a:srgbClr val="F96819"/>
          </a:solidFill>
          <a:ln/>
        </p:spPr>
      </p:sp>
      <p:sp>
        <p:nvSpPr>
          <p:cNvPr id="10" name="Shape 8"/>
          <p:cNvSpPr/>
          <p:nvPr/>
        </p:nvSpPr>
        <p:spPr>
          <a:xfrm>
            <a:off x="5722382" y="4488954"/>
            <a:ext cx="555427" cy="555427"/>
          </a:xfrm>
          <a:prstGeom prst="roundRect">
            <a:avLst>
              <a:gd name="adj" fmla="val 6668"/>
            </a:avLst>
          </a:prstGeom>
          <a:solidFill>
            <a:srgbClr val="E04F00"/>
          </a:solidFill>
          <a:ln/>
        </p:spPr>
      </p:sp>
      <p:sp>
        <p:nvSpPr>
          <p:cNvPr id="11" name="Text 9"/>
          <p:cNvSpPr/>
          <p:nvPr/>
        </p:nvSpPr>
        <p:spPr>
          <a:xfrm>
            <a:off x="5896451"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2</a:t>
            </a:r>
            <a:endParaRPr lang="en-US" sz="3050" dirty="0"/>
          </a:p>
        </p:txBody>
      </p:sp>
      <p:sp>
        <p:nvSpPr>
          <p:cNvPr id="12" name="Text 10"/>
          <p:cNvSpPr/>
          <p:nvPr/>
        </p:nvSpPr>
        <p:spPr>
          <a:xfrm>
            <a:off x="4055983"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Bảo trì thiết bị</a:t>
            </a:r>
            <a:endParaRPr lang="en-US" sz="3050" dirty="0"/>
          </a:p>
        </p:txBody>
      </p:sp>
      <p:sp>
        <p:nvSpPr>
          <p:cNvPr id="13" name="Text 11"/>
          <p:cNvSpPr/>
          <p:nvPr/>
        </p:nvSpPr>
        <p:spPr>
          <a:xfrm>
            <a:off x="3740587"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Thường xuyên kiểm tra và bảo dưỡng máy móc, thiết bị sản xuất.</a:t>
            </a:r>
            <a:endParaRPr lang="en-US" sz="1900" dirty="0"/>
          </a:p>
        </p:txBody>
      </p:sp>
      <p:sp>
        <p:nvSpPr>
          <p:cNvPr id="14" name="Shape 12"/>
          <p:cNvSpPr/>
          <p:nvPr/>
        </p:nvSpPr>
        <p:spPr>
          <a:xfrm>
            <a:off x="8614648" y="3902690"/>
            <a:ext cx="30480" cy="864037"/>
          </a:xfrm>
          <a:prstGeom prst="roundRect">
            <a:avLst>
              <a:gd name="adj" fmla="val 121500"/>
            </a:avLst>
          </a:prstGeom>
          <a:solidFill>
            <a:srgbClr val="F96819"/>
          </a:solidFill>
          <a:ln/>
        </p:spPr>
      </p:sp>
      <p:sp>
        <p:nvSpPr>
          <p:cNvPr id="15" name="Shape 13"/>
          <p:cNvSpPr/>
          <p:nvPr/>
        </p:nvSpPr>
        <p:spPr>
          <a:xfrm>
            <a:off x="8352234" y="4488954"/>
            <a:ext cx="555427" cy="555427"/>
          </a:xfrm>
          <a:prstGeom prst="roundRect">
            <a:avLst>
              <a:gd name="adj" fmla="val 6668"/>
            </a:avLst>
          </a:prstGeom>
          <a:solidFill>
            <a:srgbClr val="E04F00"/>
          </a:solidFill>
          <a:ln/>
        </p:spPr>
      </p:sp>
      <p:sp>
        <p:nvSpPr>
          <p:cNvPr id="16" name="Text 14"/>
          <p:cNvSpPr/>
          <p:nvPr/>
        </p:nvSpPr>
        <p:spPr>
          <a:xfrm>
            <a:off x="8526304"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3</a:t>
            </a:r>
            <a:endParaRPr lang="en-US" sz="3050" dirty="0"/>
          </a:p>
        </p:txBody>
      </p:sp>
      <p:sp>
        <p:nvSpPr>
          <p:cNvPr id="17" name="Text 15"/>
          <p:cNvSpPr/>
          <p:nvPr/>
        </p:nvSpPr>
        <p:spPr>
          <a:xfrm>
            <a:off x="6685836" y="223146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Thiết bị bảo hộ</a:t>
            </a:r>
            <a:endParaRPr lang="en-US" sz="3050" dirty="0"/>
          </a:p>
        </p:txBody>
      </p:sp>
      <p:sp>
        <p:nvSpPr>
          <p:cNvPr id="18" name="Text 16"/>
          <p:cNvSpPr/>
          <p:nvPr/>
        </p:nvSpPr>
        <p:spPr>
          <a:xfrm>
            <a:off x="6370439" y="286559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Cung cấp và đảm bảo sử </a:t>
            </a:r>
            <a:r>
              <a:rPr lang="en-US" sz="1900" dirty="0" err="1">
                <a:solidFill>
                  <a:srgbClr val="383838"/>
                </a:solidFill>
                <a:latin typeface="DM Sans" pitchFamily="34" charset="0"/>
                <a:ea typeface="DM Sans" pitchFamily="34" charset="-122"/>
                <a:cs typeface="DM Sans" pitchFamily="34" charset="-120"/>
              </a:rPr>
              <a:t>dụng</a:t>
            </a:r>
            <a:r>
              <a:rPr lang="en-US" sz="1900" dirty="0">
                <a:solidFill>
                  <a:srgbClr val="383838"/>
                </a:solidFill>
                <a:latin typeface="DM Sans" pitchFamily="34" charset="0"/>
                <a:ea typeface="DM Sans" pitchFamily="34" charset="-122"/>
                <a:cs typeface="DM Sans" pitchFamily="34" charset="-120"/>
              </a:rPr>
              <a:t> </a:t>
            </a:r>
            <a:r>
              <a:rPr lang="en-US" sz="1900" dirty="0" err="1">
                <a:solidFill>
                  <a:srgbClr val="383838"/>
                </a:solidFill>
                <a:latin typeface="DM Sans" pitchFamily="34" charset="0"/>
                <a:ea typeface="DM Sans" pitchFamily="34" charset="-122"/>
                <a:cs typeface="DM Sans" pitchFamily="34" charset="-120"/>
              </a:rPr>
              <a:t>đúng</a:t>
            </a:r>
            <a:endParaRPr lang="en-US" sz="1900" dirty="0">
              <a:solidFill>
                <a:srgbClr val="383838"/>
              </a:solidFill>
              <a:latin typeface="DM Sans" pitchFamily="34" charset="0"/>
              <a:ea typeface="DM Sans" pitchFamily="34" charset="-122"/>
              <a:cs typeface="DM Sans" pitchFamily="34" charset="-120"/>
            </a:endParaRPr>
          </a:p>
          <a:p>
            <a:pPr marL="0" indent="0" algn="ctr">
              <a:lnSpc>
                <a:spcPts val="3100"/>
              </a:lnSpc>
              <a:buNone/>
            </a:pPr>
            <a:r>
              <a:rPr lang="en-US" sz="1900" dirty="0" err="1">
                <a:solidFill>
                  <a:srgbClr val="383838"/>
                </a:solidFill>
                <a:latin typeface="DM Sans" pitchFamily="34" charset="0"/>
                <a:ea typeface="DM Sans" pitchFamily="34" charset="-122"/>
                <a:cs typeface="DM Sans" pitchFamily="34" charset="-120"/>
              </a:rPr>
              <a:t>các</a:t>
            </a:r>
            <a:r>
              <a:rPr lang="en-US" sz="1900" dirty="0">
                <a:solidFill>
                  <a:srgbClr val="383838"/>
                </a:solidFill>
                <a:latin typeface="DM Sans" pitchFamily="34" charset="0"/>
                <a:ea typeface="DM Sans" pitchFamily="34" charset="-122"/>
                <a:cs typeface="DM Sans" pitchFamily="34" charset="-120"/>
              </a:rPr>
              <a:t> thiết bị bảo hộ cá nhân.</a:t>
            </a:r>
            <a:endParaRPr lang="en-US" sz="1900" dirty="0"/>
          </a:p>
        </p:txBody>
      </p:sp>
      <p:sp>
        <p:nvSpPr>
          <p:cNvPr id="19" name="Shape 17"/>
          <p:cNvSpPr/>
          <p:nvPr/>
        </p:nvSpPr>
        <p:spPr>
          <a:xfrm>
            <a:off x="11244501" y="4766608"/>
            <a:ext cx="30480" cy="864037"/>
          </a:xfrm>
          <a:prstGeom prst="roundRect">
            <a:avLst>
              <a:gd name="adj" fmla="val 121500"/>
            </a:avLst>
          </a:prstGeom>
          <a:solidFill>
            <a:srgbClr val="F96819"/>
          </a:solidFill>
          <a:ln/>
        </p:spPr>
      </p:sp>
      <p:sp>
        <p:nvSpPr>
          <p:cNvPr id="20" name="Shape 18"/>
          <p:cNvSpPr/>
          <p:nvPr/>
        </p:nvSpPr>
        <p:spPr>
          <a:xfrm>
            <a:off x="10982087" y="4488954"/>
            <a:ext cx="555427" cy="555427"/>
          </a:xfrm>
          <a:prstGeom prst="roundRect">
            <a:avLst>
              <a:gd name="adj" fmla="val 6668"/>
            </a:avLst>
          </a:prstGeom>
          <a:solidFill>
            <a:srgbClr val="E04F00"/>
          </a:solidFill>
          <a:ln/>
        </p:spPr>
      </p:sp>
      <p:sp>
        <p:nvSpPr>
          <p:cNvPr id="21" name="Text 19"/>
          <p:cNvSpPr/>
          <p:nvPr/>
        </p:nvSpPr>
        <p:spPr>
          <a:xfrm>
            <a:off x="11156156" y="4572179"/>
            <a:ext cx="207288" cy="388858"/>
          </a:xfrm>
          <a:prstGeom prst="rect">
            <a:avLst/>
          </a:prstGeom>
          <a:noFill/>
          <a:ln/>
        </p:spPr>
        <p:txBody>
          <a:bodyPr wrap="none" lIns="0" tIns="0" rIns="0" bIns="0" rtlCol="0" anchor="t"/>
          <a:lstStyle/>
          <a:p>
            <a:pPr marL="0" indent="0" algn="ctr">
              <a:lnSpc>
                <a:spcPts val="3050"/>
              </a:lnSpc>
              <a:buNone/>
            </a:pPr>
            <a:r>
              <a:rPr lang="en-US" sz="3050" dirty="0">
                <a:solidFill>
                  <a:srgbClr val="FFFFFF"/>
                </a:solidFill>
                <a:latin typeface="PT Serif" pitchFamily="34" charset="0"/>
                <a:ea typeface="PT Serif" pitchFamily="34" charset="-122"/>
                <a:cs typeface="PT Serif" pitchFamily="34" charset="-120"/>
              </a:rPr>
              <a:t>4</a:t>
            </a:r>
            <a:endParaRPr lang="en-US" sz="3050" dirty="0"/>
          </a:p>
        </p:txBody>
      </p:sp>
      <p:sp>
        <p:nvSpPr>
          <p:cNvPr id="22" name="Text 20"/>
          <p:cNvSpPr/>
          <p:nvPr/>
        </p:nvSpPr>
        <p:spPr>
          <a:xfrm>
            <a:off x="9315688" y="5877639"/>
            <a:ext cx="3888462" cy="486013"/>
          </a:xfrm>
          <a:prstGeom prst="rect">
            <a:avLst/>
          </a:prstGeom>
          <a:noFill/>
          <a:ln/>
        </p:spPr>
        <p:txBody>
          <a:bodyPr wrap="none" lIns="0" tIns="0" rIns="0" bIns="0" rtlCol="0" anchor="t"/>
          <a:lstStyle/>
          <a:p>
            <a:pPr marL="0" indent="0" algn="ctr">
              <a:lnSpc>
                <a:spcPts val="3800"/>
              </a:lnSpc>
              <a:buNone/>
            </a:pPr>
            <a:r>
              <a:rPr lang="en-US" sz="3050" b="1" dirty="0">
                <a:solidFill>
                  <a:srgbClr val="383838"/>
                </a:solidFill>
                <a:latin typeface="PT Serif" pitchFamily="34" charset="0"/>
                <a:ea typeface="PT Serif" pitchFamily="34" charset="-122"/>
                <a:cs typeface="PT Serif" pitchFamily="34" charset="-120"/>
              </a:rPr>
              <a:t>Môi trường</a:t>
            </a:r>
            <a:endParaRPr lang="en-US" sz="3050" dirty="0"/>
          </a:p>
        </p:txBody>
      </p:sp>
      <p:sp>
        <p:nvSpPr>
          <p:cNvPr id="23" name="Text 21"/>
          <p:cNvSpPr/>
          <p:nvPr/>
        </p:nvSpPr>
        <p:spPr>
          <a:xfrm>
            <a:off x="9000292" y="6511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383838"/>
                </a:solidFill>
                <a:latin typeface="DM Sans" pitchFamily="34" charset="0"/>
                <a:ea typeface="DM Sans" pitchFamily="34" charset="-122"/>
                <a:cs typeface="DM Sans" pitchFamily="34" charset="-120"/>
              </a:rPr>
              <a:t>Duy trì không gian làm việc sạch sẽ, thoáng mát và đủ ánh sáng.</a:t>
            </a:r>
            <a:endParaRPr lang="en-US" sz="1900" dirty="0"/>
          </a:p>
        </p:txBody>
      </p:sp>
      <p:pic>
        <p:nvPicPr>
          <p:cNvPr id="24" name="Image 0" descr="preencoded.png">
            <a:extLst>
              <a:ext uri="{FF2B5EF4-FFF2-40B4-BE49-F238E27FC236}">
                <a16:creationId xmlns:a16="http://schemas.microsoft.com/office/drawing/2014/main" id="{C7607D1D-7AD3-D13A-A906-B4664A1DB3B2}"/>
              </a:ext>
            </a:extLst>
          </p:cNvPr>
          <p:cNvPicPr>
            <a:picLocks noChangeAspect="1"/>
          </p:cNvPicPr>
          <p:nvPr/>
        </p:nvPicPr>
        <p:blipFill>
          <a:blip r:embed="rId3"/>
          <a:stretch>
            <a:fillRect/>
          </a:stretch>
        </p:blipFill>
        <p:spPr>
          <a:xfrm>
            <a:off x="11666136" y="7348968"/>
            <a:ext cx="2845478" cy="8806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81210" y="2714625"/>
            <a:ext cx="4411980" cy="4411980"/>
          </a:xfrm>
          <a:prstGeom prst="rect">
            <a:avLst/>
          </a:prstGeom>
        </p:spPr>
      </p:pic>
      <p:sp>
        <p:nvSpPr>
          <p:cNvPr id="3" name="Text 0"/>
          <p:cNvSpPr/>
          <p:nvPr/>
        </p:nvSpPr>
        <p:spPr>
          <a:xfrm>
            <a:off x="777657" y="526318"/>
            <a:ext cx="6793706" cy="658535"/>
          </a:xfrm>
          <a:prstGeom prst="rect">
            <a:avLst/>
          </a:prstGeom>
          <a:noFill/>
          <a:ln/>
        </p:spPr>
        <p:txBody>
          <a:bodyPr wrap="none" lIns="0" tIns="0" rIns="0" bIns="0" rtlCol="0" anchor="t"/>
          <a:lstStyle/>
          <a:p>
            <a:pPr marL="0" indent="0">
              <a:lnSpc>
                <a:spcPts val="5150"/>
              </a:lnSpc>
              <a:buNone/>
            </a:pPr>
            <a:r>
              <a:rPr lang="en-US" sz="4100" b="1" dirty="0">
                <a:solidFill>
                  <a:srgbClr val="020202"/>
                </a:solidFill>
                <a:latin typeface="PT Serif" pitchFamily="34" charset="0"/>
                <a:ea typeface="PT Serif" pitchFamily="34" charset="-122"/>
                <a:cs typeface="PT Serif" pitchFamily="34" charset="-120"/>
              </a:rPr>
              <a:t>Xử lý tình huống khẩn cấp</a:t>
            </a:r>
            <a:endParaRPr lang="en-US" sz="4100" dirty="0"/>
          </a:p>
        </p:txBody>
      </p:sp>
      <p:sp>
        <p:nvSpPr>
          <p:cNvPr id="4" name="Shape 1"/>
          <p:cNvSpPr/>
          <p:nvPr/>
        </p:nvSpPr>
        <p:spPr>
          <a:xfrm>
            <a:off x="992029" y="1949529"/>
            <a:ext cx="22860" cy="5290066"/>
          </a:xfrm>
          <a:prstGeom prst="roundRect">
            <a:avLst>
              <a:gd name="adj" fmla="val 131708"/>
            </a:avLst>
          </a:prstGeom>
          <a:solidFill>
            <a:srgbClr val="D8D4D4"/>
          </a:solidFill>
          <a:ln/>
        </p:spPr>
      </p:sp>
      <p:sp>
        <p:nvSpPr>
          <p:cNvPr id="5" name="Shape 2"/>
          <p:cNvSpPr/>
          <p:nvPr/>
        </p:nvSpPr>
        <p:spPr>
          <a:xfrm>
            <a:off x="1206401" y="2389584"/>
            <a:ext cx="702469" cy="22860"/>
          </a:xfrm>
          <a:prstGeom prst="roundRect">
            <a:avLst>
              <a:gd name="adj" fmla="val 131708"/>
            </a:avLst>
          </a:prstGeom>
          <a:solidFill>
            <a:srgbClr val="F96819"/>
          </a:solidFill>
          <a:ln/>
        </p:spPr>
      </p:sp>
      <p:sp>
        <p:nvSpPr>
          <p:cNvPr id="6" name="Shape 3"/>
          <p:cNvSpPr/>
          <p:nvPr/>
        </p:nvSpPr>
        <p:spPr>
          <a:xfrm>
            <a:off x="777657" y="2175272"/>
            <a:ext cx="451604" cy="451604"/>
          </a:xfrm>
          <a:prstGeom prst="roundRect">
            <a:avLst>
              <a:gd name="adj" fmla="val 6667"/>
            </a:avLst>
          </a:prstGeom>
          <a:solidFill>
            <a:srgbClr val="E04F00"/>
          </a:solidFill>
          <a:ln/>
        </p:spPr>
      </p:sp>
      <p:sp>
        <p:nvSpPr>
          <p:cNvPr id="7" name="Text 4"/>
          <p:cNvSpPr/>
          <p:nvPr/>
        </p:nvSpPr>
        <p:spPr>
          <a:xfrm>
            <a:off x="919222" y="2243018"/>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1</a:t>
            </a:r>
            <a:endParaRPr lang="en-US" sz="2450" dirty="0"/>
          </a:p>
        </p:txBody>
      </p:sp>
      <p:sp>
        <p:nvSpPr>
          <p:cNvPr id="8" name="Text 5"/>
          <p:cNvSpPr/>
          <p:nvPr/>
        </p:nvSpPr>
        <p:spPr>
          <a:xfrm>
            <a:off x="2107406" y="2150150"/>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Dừng máy</a:t>
            </a:r>
            <a:endParaRPr lang="en-US" sz="2050" dirty="0"/>
          </a:p>
        </p:txBody>
      </p:sp>
      <p:sp>
        <p:nvSpPr>
          <p:cNvPr id="9" name="Text 6"/>
          <p:cNvSpPr/>
          <p:nvPr/>
        </p:nvSpPr>
        <p:spPr>
          <a:xfrm>
            <a:off x="2107406" y="2599849"/>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Ngay lập tức dừng hoạt động của máy móc khi xảy ra tai nạn.</a:t>
            </a:r>
            <a:endParaRPr lang="en-US" sz="1550" dirty="0"/>
          </a:p>
        </p:txBody>
      </p:sp>
      <p:sp>
        <p:nvSpPr>
          <p:cNvPr id="10" name="Shape 7"/>
          <p:cNvSpPr/>
          <p:nvPr/>
        </p:nvSpPr>
        <p:spPr>
          <a:xfrm>
            <a:off x="1206401" y="3762256"/>
            <a:ext cx="702469" cy="22860"/>
          </a:xfrm>
          <a:prstGeom prst="roundRect">
            <a:avLst>
              <a:gd name="adj" fmla="val 131708"/>
            </a:avLst>
          </a:prstGeom>
          <a:solidFill>
            <a:srgbClr val="F96819"/>
          </a:solidFill>
          <a:ln/>
        </p:spPr>
      </p:sp>
      <p:sp>
        <p:nvSpPr>
          <p:cNvPr id="11" name="Shape 8"/>
          <p:cNvSpPr/>
          <p:nvPr/>
        </p:nvSpPr>
        <p:spPr>
          <a:xfrm>
            <a:off x="777657" y="3547943"/>
            <a:ext cx="451604" cy="451604"/>
          </a:xfrm>
          <a:prstGeom prst="roundRect">
            <a:avLst>
              <a:gd name="adj" fmla="val 6667"/>
            </a:avLst>
          </a:prstGeom>
          <a:solidFill>
            <a:srgbClr val="E04F00"/>
          </a:solidFill>
          <a:ln/>
        </p:spPr>
      </p:sp>
      <p:sp>
        <p:nvSpPr>
          <p:cNvPr id="12" name="Text 9"/>
          <p:cNvSpPr/>
          <p:nvPr/>
        </p:nvSpPr>
        <p:spPr>
          <a:xfrm>
            <a:off x="919222" y="3615690"/>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2</a:t>
            </a:r>
            <a:endParaRPr lang="en-US" sz="2450" dirty="0"/>
          </a:p>
        </p:txBody>
      </p:sp>
      <p:sp>
        <p:nvSpPr>
          <p:cNvPr id="13" name="Text 10"/>
          <p:cNvSpPr/>
          <p:nvPr/>
        </p:nvSpPr>
        <p:spPr>
          <a:xfrm>
            <a:off x="2107406" y="3522821"/>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Sơ cứu</a:t>
            </a:r>
            <a:endParaRPr lang="en-US" sz="2050" dirty="0"/>
          </a:p>
        </p:txBody>
      </p:sp>
      <p:sp>
        <p:nvSpPr>
          <p:cNvPr id="14" name="Text 11"/>
          <p:cNvSpPr/>
          <p:nvPr/>
        </p:nvSpPr>
        <p:spPr>
          <a:xfrm>
            <a:off x="2107406" y="3972520"/>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Thực hiện sơ cứu ban đầu cho người bị nạn nếu cần thiết.</a:t>
            </a:r>
            <a:endParaRPr lang="en-US" sz="1550" dirty="0"/>
          </a:p>
        </p:txBody>
      </p:sp>
      <p:sp>
        <p:nvSpPr>
          <p:cNvPr id="15" name="Shape 12"/>
          <p:cNvSpPr/>
          <p:nvPr/>
        </p:nvSpPr>
        <p:spPr>
          <a:xfrm>
            <a:off x="1206401" y="5134928"/>
            <a:ext cx="702469" cy="22860"/>
          </a:xfrm>
          <a:prstGeom prst="roundRect">
            <a:avLst>
              <a:gd name="adj" fmla="val 131708"/>
            </a:avLst>
          </a:prstGeom>
          <a:solidFill>
            <a:srgbClr val="F96819"/>
          </a:solidFill>
          <a:ln/>
        </p:spPr>
      </p:sp>
      <p:sp>
        <p:nvSpPr>
          <p:cNvPr id="16" name="Shape 13"/>
          <p:cNvSpPr/>
          <p:nvPr/>
        </p:nvSpPr>
        <p:spPr>
          <a:xfrm>
            <a:off x="777657" y="4920615"/>
            <a:ext cx="451604" cy="451604"/>
          </a:xfrm>
          <a:prstGeom prst="roundRect">
            <a:avLst>
              <a:gd name="adj" fmla="val 6667"/>
            </a:avLst>
          </a:prstGeom>
          <a:solidFill>
            <a:srgbClr val="E04F00"/>
          </a:solidFill>
          <a:ln/>
        </p:spPr>
      </p:sp>
      <p:sp>
        <p:nvSpPr>
          <p:cNvPr id="17" name="Text 14"/>
          <p:cNvSpPr/>
          <p:nvPr/>
        </p:nvSpPr>
        <p:spPr>
          <a:xfrm>
            <a:off x="919222" y="4988362"/>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3</a:t>
            </a:r>
            <a:endParaRPr lang="en-US" sz="2450" dirty="0"/>
          </a:p>
        </p:txBody>
      </p:sp>
      <p:sp>
        <p:nvSpPr>
          <p:cNvPr id="18" name="Text 15"/>
          <p:cNvSpPr/>
          <p:nvPr/>
        </p:nvSpPr>
        <p:spPr>
          <a:xfrm>
            <a:off x="2107406" y="4895493"/>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Gọi cấp cứu</a:t>
            </a:r>
            <a:endParaRPr lang="en-US" sz="2050" dirty="0"/>
          </a:p>
        </p:txBody>
      </p:sp>
      <p:sp>
        <p:nvSpPr>
          <p:cNvPr id="19" name="Text 16"/>
          <p:cNvSpPr/>
          <p:nvPr/>
        </p:nvSpPr>
        <p:spPr>
          <a:xfrm>
            <a:off x="2107406" y="5345192"/>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Liên hệ dịch vụ y tế khẩn cấp nếu tình trạng nghiêm trọng.</a:t>
            </a:r>
            <a:endParaRPr lang="en-US" sz="1550" dirty="0"/>
          </a:p>
        </p:txBody>
      </p:sp>
      <p:sp>
        <p:nvSpPr>
          <p:cNvPr id="20" name="Shape 17"/>
          <p:cNvSpPr/>
          <p:nvPr/>
        </p:nvSpPr>
        <p:spPr>
          <a:xfrm>
            <a:off x="1206401" y="6507599"/>
            <a:ext cx="702469" cy="22860"/>
          </a:xfrm>
          <a:prstGeom prst="roundRect">
            <a:avLst>
              <a:gd name="adj" fmla="val 131708"/>
            </a:avLst>
          </a:prstGeom>
          <a:solidFill>
            <a:srgbClr val="F96819"/>
          </a:solidFill>
          <a:ln/>
        </p:spPr>
      </p:sp>
      <p:sp>
        <p:nvSpPr>
          <p:cNvPr id="21" name="Shape 18"/>
          <p:cNvSpPr/>
          <p:nvPr/>
        </p:nvSpPr>
        <p:spPr>
          <a:xfrm>
            <a:off x="777657" y="6293287"/>
            <a:ext cx="451604" cy="451604"/>
          </a:xfrm>
          <a:prstGeom prst="roundRect">
            <a:avLst>
              <a:gd name="adj" fmla="val 6667"/>
            </a:avLst>
          </a:prstGeom>
          <a:solidFill>
            <a:srgbClr val="E04F00"/>
          </a:solidFill>
          <a:ln/>
        </p:spPr>
      </p:sp>
      <p:sp>
        <p:nvSpPr>
          <p:cNvPr id="22" name="Text 19"/>
          <p:cNvSpPr/>
          <p:nvPr/>
        </p:nvSpPr>
        <p:spPr>
          <a:xfrm>
            <a:off x="919222" y="6361033"/>
            <a:ext cx="168473" cy="316111"/>
          </a:xfrm>
          <a:prstGeom prst="rect">
            <a:avLst/>
          </a:prstGeom>
          <a:noFill/>
          <a:ln/>
        </p:spPr>
        <p:txBody>
          <a:bodyPr wrap="none" lIns="0" tIns="0" rIns="0" bIns="0" rtlCol="0" anchor="t"/>
          <a:lstStyle/>
          <a:p>
            <a:pPr marL="0" indent="0" algn="ctr">
              <a:lnSpc>
                <a:spcPts val="2450"/>
              </a:lnSpc>
              <a:buNone/>
            </a:pPr>
            <a:r>
              <a:rPr lang="en-US" sz="2450" dirty="0">
                <a:solidFill>
                  <a:srgbClr val="FFFFFF"/>
                </a:solidFill>
                <a:latin typeface="PT Serif" pitchFamily="34" charset="0"/>
                <a:ea typeface="PT Serif" pitchFamily="34" charset="-122"/>
                <a:cs typeface="PT Serif" pitchFamily="34" charset="-120"/>
              </a:rPr>
              <a:t>4</a:t>
            </a:r>
            <a:endParaRPr lang="en-US" sz="2450" dirty="0"/>
          </a:p>
        </p:txBody>
      </p:sp>
      <p:sp>
        <p:nvSpPr>
          <p:cNvPr id="23" name="Text 20"/>
          <p:cNvSpPr/>
          <p:nvPr/>
        </p:nvSpPr>
        <p:spPr>
          <a:xfrm>
            <a:off x="2107406" y="6268164"/>
            <a:ext cx="2634377" cy="329327"/>
          </a:xfrm>
          <a:prstGeom prst="rect">
            <a:avLst/>
          </a:prstGeom>
          <a:noFill/>
          <a:ln/>
        </p:spPr>
        <p:txBody>
          <a:bodyPr wrap="none" lIns="0" tIns="0" rIns="0" bIns="0" rtlCol="0" anchor="t"/>
          <a:lstStyle/>
          <a:p>
            <a:pPr marL="0" indent="0" algn="l">
              <a:lnSpc>
                <a:spcPts val="2550"/>
              </a:lnSpc>
              <a:buNone/>
            </a:pPr>
            <a:r>
              <a:rPr lang="en-US" sz="2050" b="1" dirty="0">
                <a:solidFill>
                  <a:srgbClr val="383838"/>
                </a:solidFill>
                <a:latin typeface="PT Serif" pitchFamily="34" charset="0"/>
                <a:ea typeface="PT Serif" pitchFamily="34" charset="-122"/>
                <a:cs typeface="PT Serif" pitchFamily="34" charset="-120"/>
              </a:rPr>
              <a:t>Báo cáo</a:t>
            </a:r>
            <a:endParaRPr lang="en-US" sz="2050" dirty="0"/>
          </a:p>
        </p:txBody>
      </p:sp>
      <p:sp>
        <p:nvSpPr>
          <p:cNvPr id="24" name="Text 21"/>
          <p:cNvSpPr/>
          <p:nvPr/>
        </p:nvSpPr>
        <p:spPr>
          <a:xfrm>
            <a:off x="2107406" y="6717863"/>
            <a:ext cx="6334125" cy="321112"/>
          </a:xfrm>
          <a:prstGeom prst="rect">
            <a:avLst/>
          </a:prstGeom>
          <a:noFill/>
          <a:ln/>
        </p:spPr>
        <p:txBody>
          <a:bodyPr wrap="none" lIns="0" tIns="0" rIns="0" bIns="0" rtlCol="0" anchor="t"/>
          <a:lstStyle/>
          <a:p>
            <a:pPr marL="0" indent="0" algn="l">
              <a:lnSpc>
                <a:spcPts val="2500"/>
              </a:lnSpc>
              <a:buNone/>
            </a:pPr>
            <a:r>
              <a:rPr lang="en-US" sz="1550" dirty="0">
                <a:solidFill>
                  <a:srgbClr val="383838"/>
                </a:solidFill>
                <a:latin typeface="DM Sans" pitchFamily="34" charset="0"/>
                <a:ea typeface="DM Sans" pitchFamily="34" charset="-122"/>
                <a:cs typeface="DM Sans" pitchFamily="34" charset="-120"/>
              </a:rPr>
              <a:t>Thông báo cho quản lý và lập báo cáo chi tiết về sự cố.</a:t>
            </a:r>
            <a:endParaRPr lang="en-US" sz="1550" dirty="0"/>
          </a:p>
        </p:txBody>
      </p:sp>
      <p:pic>
        <p:nvPicPr>
          <p:cNvPr id="25" name="Image 0" descr="preencoded.png">
            <a:extLst>
              <a:ext uri="{FF2B5EF4-FFF2-40B4-BE49-F238E27FC236}">
                <a16:creationId xmlns:a16="http://schemas.microsoft.com/office/drawing/2014/main" id="{B1D9DB97-AACE-4058-2757-7555AAA66DEA}"/>
              </a:ext>
            </a:extLst>
          </p:cNvPr>
          <p:cNvPicPr>
            <a:picLocks noChangeAspect="1"/>
          </p:cNvPicPr>
          <p:nvPr/>
        </p:nvPicPr>
        <p:blipFill>
          <a:blip r:embed="rId4"/>
          <a:stretch>
            <a:fillRect/>
          </a:stretch>
        </p:blipFill>
        <p:spPr>
          <a:xfrm>
            <a:off x="11666136" y="7348968"/>
            <a:ext cx="2845478" cy="880632"/>
          </a:xfrm>
          <a:prstGeom prst="rect">
            <a:avLst/>
          </a:prstGeom>
        </p:spPr>
      </p:pic>
      <p:pic>
        <p:nvPicPr>
          <p:cNvPr id="26" name="Image 0" descr="preencoded.png">
            <a:extLst>
              <a:ext uri="{FF2B5EF4-FFF2-40B4-BE49-F238E27FC236}">
                <a16:creationId xmlns:a16="http://schemas.microsoft.com/office/drawing/2014/main" id="{1F2A6367-6C38-3E76-4705-7A1850A4EF07}"/>
              </a:ext>
            </a:extLst>
          </p:cNvPr>
          <p:cNvPicPr>
            <a:picLocks noChangeAspect="1"/>
          </p:cNvPicPr>
          <p:nvPr/>
        </p:nvPicPr>
        <p:blipFill>
          <a:blip r:embed="rId4"/>
          <a:stretch>
            <a:fillRect/>
          </a:stretch>
        </p:blipFill>
        <p:spPr>
          <a:xfrm>
            <a:off x="11818536" y="7501368"/>
            <a:ext cx="2845478" cy="8806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4037" y="1221938"/>
            <a:ext cx="6480810" cy="809982"/>
          </a:xfrm>
          <a:prstGeom prst="rect">
            <a:avLst/>
          </a:prstGeom>
          <a:noFill/>
          <a:ln/>
        </p:spPr>
        <p:txBody>
          <a:bodyPr wrap="none" lIns="0" tIns="0" rIns="0" bIns="0" rtlCol="0" anchor="t"/>
          <a:lstStyle/>
          <a:p>
            <a:pPr marL="0" indent="0" algn="l">
              <a:lnSpc>
                <a:spcPts val="6350"/>
              </a:lnSpc>
              <a:buNone/>
            </a:pPr>
            <a:r>
              <a:rPr lang="en-US" sz="5100" b="1" dirty="0">
                <a:solidFill>
                  <a:srgbClr val="020202"/>
                </a:solidFill>
                <a:latin typeface="PT Serif" pitchFamily="34" charset="0"/>
                <a:ea typeface="PT Serif" pitchFamily="34" charset="-122"/>
                <a:cs typeface="PT Serif" pitchFamily="34" charset="-120"/>
              </a:rPr>
              <a:t>Tài liệu tham khảo</a:t>
            </a:r>
            <a:endParaRPr lang="en-US" sz="5100" dirty="0"/>
          </a:p>
        </p:txBody>
      </p:sp>
      <p:sp>
        <p:nvSpPr>
          <p:cNvPr id="3" name="Text 1"/>
          <p:cNvSpPr/>
          <p:nvPr/>
        </p:nvSpPr>
        <p:spPr>
          <a:xfrm>
            <a:off x="864037" y="2649022"/>
            <a:ext cx="4931926"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Bài kiểm tra ATLD nhóm 3</a:t>
            </a:r>
            <a:endParaRPr lang="en-US" sz="3050" dirty="0"/>
          </a:p>
        </p:txBody>
      </p:sp>
      <p:sp>
        <p:nvSpPr>
          <p:cNvPr id="4" name="Text 2"/>
          <p:cNvSpPr/>
          <p:nvPr/>
        </p:nvSpPr>
        <p:spPr>
          <a:xfrm>
            <a:off x="864037" y="3044071"/>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Trắc nghiệm an toàn lao động nhóm 3</a:t>
            </a:r>
            <a:endParaRPr lang="en-US" sz="1900" dirty="0"/>
          </a:p>
        </p:txBody>
      </p:sp>
      <p:sp>
        <p:nvSpPr>
          <p:cNvPr id="5" name="Text 3"/>
          <p:cNvSpPr/>
          <p:nvPr/>
        </p:nvSpPr>
        <p:spPr>
          <a:xfrm>
            <a:off x="864037" y="4023717"/>
            <a:ext cx="5752505"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Bảng báo giá huấn luyện ATLD</a:t>
            </a:r>
            <a:endParaRPr lang="en-US" sz="3050" dirty="0"/>
          </a:p>
        </p:txBody>
      </p:sp>
      <p:sp>
        <p:nvSpPr>
          <p:cNvPr id="6" name="Text 4"/>
          <p:cNvSpPr/>
          <p:nvPr/>
        </p:nvSpPr>
        <p:spPr>
          <a:xfrm>
            <a:off x="864037" y="4435614"/>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4">
                  <a:extLst>
                    <a:ext uri="{A12FA001-AC4F-418D-AE19-62706E023703}">
                      <ahyp:hlinkClr xmlns:ahyp="http://schemas.microsoft.com/office/drawing/2018/hyperlinkcolor" val="tx"/>
                    </a:ext>
                  </a:extLst>
                </a:hlinkClick>
              </a:rPr>
              <a:t>Xem chi tiết</a:t>
            </a:r>
            <a:endParaRPr lang="en-US" sz="1900" dirty="0"/>
          </a:p>
        </p:txBody>
      </p:sp>
      <p:sp>
        <p:nvSpPr>
          <p:cNvPr id="7" name="Text 5"/>
          <p:cNvSpPr/>
          <p:nvPr/>
        </p:nvSpPr>
        <p:spPr>
          <a:xfrm>
            <a:off x="864037" y="5398413"/>
            <a:ext cx="4827627" cy="486013"/>
          </a:xfrm>
          <a:prstGeom prst="rect">
            <a:avLst/>
          </a:prstGeom>
          <a:noFill/>
          <a:ln/>
        </p:spPr>
        <p:txBody>
          <a:bodyPr wrap="none" lIns="0" tIns="0" rIns="0" bIns="0" rtlCol="0" anchor="t"/>
          <a:lstStyle/>
          <a:p>
            <a:pPr marL="0" indent="0">
              <a:lnSpc>
                <a:spcPts val="3800"/>
              </a:lnSpc>
              <a:buNone/>
            </a:pPr>
            <a:r>
              <a:rPr lang="en-US" sz="3050" b="1" dirty="0">
                <a:solidFill>
                  <a:srgbClr val="020202"/>
                </a:solidFill>
                <a:latin typeface="PT Serif" pitchFamily="34" charset="0"/>
                <a:ea typeface="PT Serif" pitchFamily="34" charset="-122"/>
                <a:cs typeface="PT Serif" pitchFamily="34" charset="-120"/>
              </a:rPr>
              <a:t>Tải về tài liệu (download)</a:t>
            </a:r>
            <a:endParaRPr lang="en-US" sz="3050" dirty="0"/>
          </a:p>
        </p:txBody>
      </p:sp>
      <p:sp>
        <p:nvSpPr>
          <p:cNvPr id="8" name="Text 6"/>
          <p:cNvSpPr/>
          <p:nvPr/>
        </p:nvSpPr>
        <p:spPr>
          <a:xfrm>
            <a:off x="864037" y="5838953"/>
            <a:ext cx="6690122"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rgbClr val="E04F00"/>
                </a:solidFill>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Download tài liệu huấn luyện an toàn lao động sản xuất cân điện tử</a:t>
            </a:r>
            <a:endParaRPr lang="en-US" sz="1900" dirty="0"/>
          </a:p>
        </p:txBody>
      </p:sp>
      <p:pic>
        <p:nvPicPr>
          <p:cNvPr id="9" name="Image 0" descr="preencoded.png"/>
          <p:cNvPicPr>
            <a:picLocks noChangeAspect="1"/>
          </p:cNvPicPr>
          <p:nvPr/>
        </p:nvPicPr>
        <p:blipFill>
          <a:blip r:embed="rId6"/>
          <a:stretch>
            <a:fillRect/>
          </a:stretch>
        </p:blipFill>
        <p:spPr>
          <a:xfrm>
            <a:off x="8156495" y="3641645"/>
            <a:ext cx="5609868" cy="1736169"/>
          </a:xfrm>
          <a:prstGeom prst="rect">
            <a:avLst/>
          </a:prstGeom>
        </p:spPr>
      </p:pic>
      <p:pic>
        <p:nvPicPr>
          <p:cNvPr id="10" name="Image 0" descr="preencoded.png">
            <a:extLst>
              <a:ext uri="{FF2B5EF4-FFF2-40B4-BE49-F238E27FC236}">
                <a16:creationId xmlns:a16="http://schemas.microsoft.com/office/drawing/2014/main" id="{9138BDAE-B696-4EB0-8E1F-BB391848EFD9}"/>
              </a:ext>
            </a:extLst>
          </p:cNvPr>
          <p:cNvPicPr>
            <a:picLocks noChangeAspect="1"/>
          </p:cNvPicPr>
          <p:nvPr/>
        </p:nvPicPr>
        <p:blipFill>
          <a:blip r:embed="rId6"/>
          <a:stretch>
            <a:fillRect/>
          </a:stretch>
        </p:blipFill>
        <p:spPr>
          <a:xfrm>
            <a:off x="11666136" y="7348968"/>
            <a:ext cx="2845478" cy="88063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782</Words>
  <Application>Microsoft Office PowerPoint</Application>
  <PresentationFormat>Custom</PresentationFormat>
  <Paragraphs>106</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PT Serif</vt:lpstr>
      <vt:lpstr>Arial</vt:lpstr>
      <vt:lpstr>DM Sans Bold</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2024-11-13T04:06:43Z</dcterms:created>
  <dcterms:modified xsi:type="dcterms:W3CDTF">2024-11-13T04:22:55Z</dcterms:modified>
</cp:coreProperties>
</file>