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4630400" cy="8229600"/>
  <p:notesSz cx="8229600" cy="1463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6020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hyperlink" Target="https://antoannamviet.com/bai-kiem-tra-an-toan-lao-dong-nhom-3/"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hyperlink" Target="https://antoannamviet.com/tai-lieu-an-toan-lao-dong-san-xuat-tam-xia-rang/" TargetMode="External"/><Relationship Id="rId4" Type="http://schemas.openxmlformats.org/officeDocument/2006/relationships/hyperlink" Target="https://antoannamviet.com/bao-gia-huan-luyen-an-toan-lao-do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40689" y="987143"/>
            <a:ext cx="4869061" cy="6764060"/>
          </a:xfrm>
          <a:prstGeom prst="rect">
            <a:avLst/>
          </a:prstGeom>
        </p:spPr>
      </p:pic>
      <p:sp>
        <p:nvSpPr>
          <p:cNvPr id="3" name="Text 0"/>
          <p:cNvSpPr/>
          <p:nvPr/>
        </p:nvSpPr>
        <p:spPr>
          <a:xfrm>
            <a:off x="6350437" y="1187768"/>
            <a:ext cx="7415927" cy="3193971"/>
          </a:xfrm>
          <a:prstGeom prst="rect">
            <a:avLst/>
          </a:prstGeom>
          <a:noFill/>
          <a:ln/>
        </p:spPr>
        <p:txBody>
          <a:bodyPr wrap="square" lIns="0" tIns="0" rIns="0" bIns="0" rtlCol="0" anchor="t"/>
          <a:lstStyle/>
          <a:p>
            <a:pPr marL="0" indent="0">
              <a:lnSpc>
                <a:spcPts val="8350"/>
              </a:lnSpc>
              <a:buNone/>
            </a:pPr>
            <a:r>
              <a:rPr lang="en-US" sz="6700" b="1" dirty="0">
                <a:solidFill>
                  <a:srgbClr val="312F2B"/>
                </a:solidFill>
                <a:latin typeface="Times New Roman" panose="02020603050405020304" pitchFamily="18" charset="0"/>
                <a:ea typeface="Gelasio" pitchFamily="34" charset="-122"/>
                <a:cs typeface="Times New Roman" panose="02020603050405020304" pitchFamily="18" charset="0"/>
              </a:rPr>
              <a:t>An toàn lao động trong sản </a:t>
            </a:r>
            <a:r>
              <a:rPr lang="en-US" sz="6700" b="1" dirty="0" err="1">
                <a:solidFill>
                  <a:srgbClr val="312F2B"/>
                </a:solidFill>
                <a:latin typeface="Times New Roman" panose="02020603050405020304" pitchFamily="18" charset="0"/>
                <a:ea typeface="Gelasio" pitchFamily="34" charset="-122"/>
                <a:cs typeface="Times New Roman" panose="02020603050405020304" pitchFamily="18" charset="0"/>
              </a:rPr>
              <a:t>xuất</a:t>
            </a:r>
            <a:r>
              <a:rPr lang="en-US" sz="6700" b="1" dirty="0">
                <a:solidFill>
                  <a:srgbClr val="312F2B"/>
                </a:solidFill>
                <a:latin typeface="Times New Roman" panose="02020603050405020304" pitchFamily="18" charset="0"/>
                <a:ea typeface="Gelasio" pitchFamily="34" charset="-122"/>
                <a:cs typeface="Times New Roman" panose="02020603050405020304" pitchFamily="18" charset="0"/>
              </a:rPr>
              <a:t> </a:t>
            </a:r>
          </a:p>
          <a:p>
            <a:pPr marL="0" indent="0">
              <a:lnSpc>
                <a:spcPts val="8350"/>
              </a:lnSpc>
              <a:buNone/>
            </a:pPr>
            <a:r>
              <a:rPr lang="en-US" sz="6700" b="1" dirty="0" err="1">
                <a:solidFill>
                  <a:srgbClr val="312F2B"/>
                </a:solidFill>
                <a:latin typeface="Times New Roman" panose="02020603050405020304" pitchFamily="18" charset="0"/>
                <a:ea typeface="Gelasio" pitchFamily="34" charset="-122"/>
                <a:cs typeface="Times New Roman" panose="02020603050405020304" pitchFamily="18" charset="0"/>
              </a:rPr>
              <a:t>Tăm</a:t>
            </a:r>
            <a:r>
              <a:rPr lang="en-US" sz="6700" b="1" dirty="0">
                <a:solidFill>
                  <a:srgbClr val="312F2B"/>
                </a:solidFill>
                <a:latin typeface="Times New Roman" panose="02020603050405020304" pitchFamily="18" charset="0"/>
                <a:ea typeface="Gelasio" pitchFamily="34" charset="-122"/>
                <a:cs typeface="Times New Roman" panose="02020603050405020304" pitchFamily="18" charset="0"/>
              </a:rPr>
              <a:t> </a:t>
            </a:r>
            <a:r>
              <a:rPr lang="en-US" sz="6700" b="1" dirty="0" err="1">
                <a:solidFill>
                  <a:srgbClr val="312F2B"/>
                </a:solidFill>
                <a:latin typeface="Times New Roman" panose="02020603050405020304" pitchFamily="18" charset="0"/>
                <a:ea typeface="Gelasio" pitchFamily="34" charset="-122"/>
                <a:cs typeface="Times New Roman" panose="02020603050405020304" pitchFamily="18" charset="0"/>
              </a:rPr>
              <a:t>Xỉa</a:t>
            </a:r>
            <a:r>
              <a:rPr lang="en-US" sz="6700" b="1" dirty="0">
                <a:solidFill>
                  <a:srgbClr val="312F2B"/>
                </a:solidFill>
                <a:latin typeface="Times New Roman" panose="02020603050405020304" pitchFamily="18" charset="0"/>
                <a:ea typeface="Gelasio" pitchFamily="34" charset="-122"/>
                <a:cs typeface="Times New Roman" panose="02020603050405020304" pitchFamily="18" charset="0"/>
              </a:rPr>
              <a:t> </a:t>
            </a:r>
            <a:r>
              <a:rPr lang="en-US" sz="6700" b="1" dirty="0" err="1">
                <a:solidFill>
                  <a:srgbClr val="312F2B"/>
                </a:solidFill>
                <a:latin typeface="Times New Roman" panose="02020603050405020304" pitchFamily="18" charset="0"/>
                <a:ea typeface="Gelasio" pitchFamily="34" charset="-122"/>
                <a:cs typeface="Times New Roman" panose="02020603050405020304" pitchFamily="18" charset="0"/>
              </a:rPr>
              <a:t>Răng</a:t>
            </a:r>
            <a:endParaRPr lang="en-US" sz="6700" b="1" dirty="0"/>
          </a:p>
        </p:txBody>
      </p:sp>
      <p:sp>
        <p:nvSpPr>
          <p:cNvPr id="4" name="Text 1"/>
          <p:cNvSpPr/>
          <p:nvPr/>
        </p:nvSpPr>
        <p:spPr>
          <a:xfrm>
            <a:off x="6358057" y="5055750"/>
            <a:ext cx="7415927" cy="1580198"/>
          </a:xfrm>
          <a:prstGeom prst="rect">
            <a:avLst/>
          </a:prstGeom>
          <a:noFill/>
          <a:ln/>
        </p:spPr>
        <p:txBody>
          <a:bodyPr wrap="square" lIns="0" tIns="0" rIns="0" bIns="0" rtlCol="0" anchor="t"/>
          <a:lstStyle/>
          <a:p>
            <a:pPr marL="0" indent="0">
              <a:lnSpc>
                <a:spcPts val="3100"/>
              </a:lnSpc>
              <a:buNone/>
            </a:pPr>
            <a:r>
              <a:rPr lang="en-US" sz="1900" dirty="0">
                <a:solidFill>
                  <a:srgbClr val="272525"/>
                </a:solidFill>
                <a:latin typeface="Times New Roman" panose="02020603050405020304" pitchFamily="18" charset="0"/>
                <a:ea typeface="Lato" pitchFamily="34" charset="-122"/>
                <a:cs typeface="Times New Roman" panose="02020603050405020304" pitchFamily="18" charset="0"/>
              </a:rPr>
              <a:t>Báo cáo về tình hình tai nạn lao động 6 tháng đầu năm 2024 và các biện pháp an toàn trong sản xuất tăm xỉa răng. Tập trung vào các công đoạn xử lý gỗ, cắt gỗ, định hình, làm nhẵn, khử trùng và sơn phủ.</a:t>
            </a:r>
            <a:endParaRPr lang="en-US" sz="1900" dirty="0"/>
          </a:p>
        </p:txBody>
      </p:sp>
      <p:sp>
        <p:nvSpPr>
          <p:cNvPr id="5" name="Shape 2"/>
          <p:cNvSpPr/>
          <p:nvPr/>
        </p:nvSpPr>
        <p:spPr>
          <a:xfrm>
            <a:off x="6350437" y="6628328"/>
            <a:ext cx="394930" cy="394930"/>
          </a:xfrm>
          <a:prstGeom prst="roundRect">
            <a:avLst>
              <a:gd name="adj" fmla="val 23151155"/>
            </a:avLst>
          </a:prstGeom>
          <a:noFill/>
          <a:ln w="7620">
            <a:solidFill>
              <a:srgbClr val="FFFFFF"/>
            </a:solidFill>
            <a:prstDash val="solid"/>
          </a:ln>
        </p:spPr>
      </p:sp>
      <p:pic>
        <p:nvPicPr>
          <p:cNvPr id="6" name="Image 1" descr="preencoded.png"/>
          <p:cNvPicPr>
            <a:picLocks noChangeAspect="1"/>
          </p:cNvPicPr>
          <p:nvPr/>
        </p:nvPicPr>
        <p:blipFill>
          <a:blip r:embed="rId4"/>
          <a:stretch>
            <a:fillRect/>
          </a:stretch>
        </p:blipFill>
        <p:spPr>
          <a:xfrm>
            <a:off x="6358057" y="6635948"/>
            <a:ext cx="379690" cy="379690"/>
          </a:xfrm>
          <a:prstGeom prst="rect">
            <a:avLst/>
          </a:prstGeom>
        </p:spPr>
      </p:pic>
      <p:sp>
        <p:nvSpPr>
          <p:cNvPr id="7" name="Text 3"/>
          <p:cNvSpPr/>
          <p:nvPr/>
        </p:nvSpPr>
        <p:spPr>
          <a:xfrm>
            <a:off x="6868716" y="6609874"/>
            <a:ext cx="2892147" cy="431959"/>
          </a:xfrm>
          <a:prstGeom prst="rect">
            <a:avLst/>
          </a:prstGeom>
          <a:noFill/>
          <a:ln/>
        </p:spPr>
        <p:txBody>
          <a:bodyPr wrap="none" lIns="0" tIns="0" rIns="0" bIns="0" rtlCol="0" anchor="t"/>
          <a:lstStyle/>
          <a:p>
            <a:pPr marL="0" indent="0" algn="l">
              <a:lnSpc>
                <a:spcPts val="3400"/>
              </a:lnSpc>
              <a:buNone/>
            </a:pPr>
            <a:r>
              <a:rPr lang="en-US" sz="2400" b="1" dirty="0" err="1">
                <a:solidFill>
                  <a:srgbClr val="272525"/>
                </a:solidFill>
                <a:latin typeface="Times New Roman" panose="02020603050405020304" pitchFamily="18" charset="0"/>
                <a:ea typeface="Lato Bold" pitchFamily="34" charset="-122"/>
                <a:cs typeface="Times New Roman" panose="02020603050405020304" pitchFamily="18" charset="0"/>
              </a:rPr>
              <a:t>Bản</a:t>
            </a:r>
            <a:r>
              <a:rPr lang="en-US" sz="2400" b="1" dirty="0">
                <a:solidFill>
                  <a:srgbClr val="272525"/>
                </a:solidFill>
                <a:latin typeface="Times New Roman" panose="02020603050405020304" pitchFamily="18" charset="0"/>
                <a:ea typeface="Lato Bold" pitchFamily="34" charset="-122"/>
                <a:cs typeface="Times New Roman" panose="02020603050405020304" pitchFamily="18" charset="0"/>
              </a:rPr>
              <a:t> </a:t>
            </a:r>
            <a:r>
              <a:rPr lang="en-US" sz="2400" b="1" dirty="0" err="1">
                <a:solidFill>
                  <a:srgbClr val="272525"/>
                </a:solidFill>
                <a:latin typeface="Times New Roman" panose="02020603050405020304" pitchFamily="18" charset="0"/>
                <a:ea typeface="Lato Bold" pitchFamily="34" charset="-122"/>
                <a:cs typeface="Times New Roman" panose="02020603050405020304" pitchFamily="18" charset="0"/>
              </a:rPr>
              <a:t>quyền</a:t>
            </a:r>
            <a:r>
              <a:rPr lang="en-US" sz="2400" b="1" dirty="0">
                <a:solidFill>
                  <a:srgbClr val="272525"/>
                </a:solidFill>
                <a:latin typeface="Times New Roman" panose="02020603050405020304" pitchFamily="18" charset="0"/>
                <a:ea typeface="Lato Bold" pitchFamily="34" charset="-122"/>
                <a:cs typeface="Times New Roman" panose="02020603050405020304" pitchFamily="18" charset="0"/>
              </a:rPr>
              <a:t> </a:t>
            </a:r>
            <a:r>
              <a:rPr lang="en-US" sz="2400" b="1" dirty="0" err="1">
                <a:solidFill>
                  <a:srgbClr val="272525"/>
                </a:solidFill>
                <a:latin typeface="Times New Roman" panose="02020603050405020304" pitchFamily="18" charset="0"/>
                <a:ea typeface="Lato Bold" pitchFamily="34" charset="-122"/>
                <a:cs typeface="Times New Roman" panose="02020603050405020304" pitchFamily="18" charset="0"/>
              </a:rPr>
              <a:t>thuộc</a:t>
            </a:r>
            <a:r>
              <a:rPr lang="en-US" sz="2400" b="1" dirty="0">
                <a:solidFill>
                  <a:srgbClr val="272525"/>
                </a:solidFill>
                <a:latin typeface="Times New Roman" panose="02020603050405020304" pitchFamily="18" charset="0"/>
                <a:ea typeface="Lato Bold" pitchFamily="34" charset="-122"/>
                <a:cs typeface="Times New Roman" panose="02020603050405020304" pitchFamily="18" charset="0"/>
              </a:rPr>
              <a:t> An Toàn Nam Việt</a:t>
            </a:r>
            <a:endParaRPr lang="en-US" sz="2400" dirty="0"/>
          </a:p>
        </p:txBody>
      </p:sp>
      <p:pic>
        <p:nvPicPr>
          <p:cNvPr id="8" name="Image 0" descr="preencoded.png">
            <a:extLst>
              <a:ext uri="{FF2B5EF4-FFF2-40B4-BE49-F238E27FC236}">
                <a16:creationId xmlns:a16="http://schemas.microsoft.com/office/drawing/2014/main" id="{8886A33E-6CDA-C89D-A212-871F54B0D4A5}"/>
              </a:ext>
            </a:extLst>
          </p:cNvPr>
          <p:cNvPicPr>
            <a:picLocks noChangeAspect="1"/>
          </p:cNvPicPr>
          <p:nvPr/>
        </p:nvPicPr>
        <p:blipFill>
          <a:blip r:embed="rId5"/>
          <a:stretch>
            <a:fillRect/>
          </a:stretch>
        </p:blipFill>
        <p:spPr>
          <a:xfrm>
            <a:off x="11937446" y="7415684"/>
            <a:ext cx="2483689" cy="76866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560965" y="2616874"/>
            <a:ext cx="4351020" cy="4411980"/>
          </a:xfrm>
          <a:prstGeom prst="rect">
            <a:avLst/>
          </a:prstGeom>
        </p:spPr>
      </p:pic>
      <p:sp>
        <p:nvSpPr>
          <p:cNvPr id="3" name="Text 0"/>
          <p:cNvSpPr/>
          <p:nvPr/>
        </p:nvSpPr>
        <p:spPr>
          <a:xfrm>
            <a:off x="864037" y="1092160"/>
            <a:ext cx="7226737" cy="771525"/>
          </a:xfrm>
          <a:prstGeom prst="rect">
            <a:avLst/>
          </a:prstGeom>
          <a:noFill/>
          <a:ln/>
        </p:spPr>
        <p:txBody>
          <a:bodyPr wrap="none" lIns="0" tIns="0" rIns="0" bIns="0" rtlCol="0" anchor="t"/>
          <a:lstStyle/>
          <a:p>
            <a:pPr marL="0" indent="0">
              <a:lnSpc>
                <a:spcPts val="6050"/>
              </a:lnSpc>
              <a:buNone/>
            </a:pPr>
            <a:r>
              <a:rPr lang="en-US" sz="6600" b="1" dirty="0">
                <a:solidFill>
                  <a:srgbClr val="312F2B"/>
                </a:solidFill>
                <a:latin typeface="Times New Roman" panose="02020603050405020304" pitchFamily="18" charset="0"/>
                <a:ea typeface="Gelasio" pitchFamily="34" charset="-122"/>
                <a:cs typeface="Times New Roman" panose="02020603050405020304" pitchFamily="18" charset="0"/>
              </a:rPr>
              <a:t>Tình hình tai nạn lao động</a:t>
            </a:r>
            <a:endParaRPr lang="en-US" sz="6600" b="1" dirty="0"/>
          </a:p>
        </p:txBody>
      </p:sp>
      <p:sp>
        <p:nvSpPr>
          <p:cNvPr id="4" name="Shape 1"/>
          <p:cNvSpPr/>
          <p:nvPr/>
        </p:nvSpPr>
        <p:spPr>
          <a:xfrm>
            <a:off x="864037" y="2803026"/>
            <a:ext cx="555427" cy="555427"/>
          </a:xfrm>
          <a:prstGeom prst="roundRect">
            <a:avLst>
              <a:gd name="adj" fmla="val 18669"/>
            </a:avLst>
          </a:prstGeom>
          <a:solidFill>
            <a:srgbClr val="E8E8E3"/>
          </a:solidFill>
          <a:ln w="15240">
            <a:solidFill>
              <a:srgbClr val="CECEC9"/>
            </a:solidFill>
            <a:prstDash val="solid"/>
          </a:ln>
        </p:spPr>
      </p:sp>
      <p:sp>
        <p:nvSpPr>
          <p:cNvPr id="5" name="Text 2"/>
          <p:cNvSpPr/>
          <p:nvPr/>
        </p:nvSpPr>
        <p:spPr>
          <a:xfrm>
            <a:off x="1062157" y="2895538"/>
            <a:ext cx="159187" cy="370284"/>
          </a:xfrm>
          <a:prstGeom prst="rect">
            <a:avLst/>
          </a:prstGeom>
          <a:noFill/>
          <a:ln/>
        </p:spPr>
        <p:txBody>
          <a:bodyPr wrap="none" lIns="0" tIns="0" rIns="0" bIns="0" rtlCol="0" anchor="t"/>
          <a:lstStyle/>
          <a:p>
            <a:pPr marL="0" indent="0" algn="ctr">
              <a:lnSpc>
                <a:spcPts val="2900"/>
              </a:lnSpc>
              <a:buNone/>
            </a:pPr>
            <a:r>
              <a:rPr lang="en-US" sz="2900" dirty="0">
                <a:solidFill>
                  <a:srgbClr val="272525"/>
                </a:solidFill>
                <a:latin typeface="Times New Roman" panose="02020603050405020304" pitchFamily="18" charset="0"/>
                <a:ea typeface="Gelasio" pitchFamily="34" charset="-122"/>
                <a:cs typeface="Times New Roman" panose="02020603050405020304" pitchFamily="18" charset="0"/>
              </a:rPr>
              <a:t>1</a:t>
            </a:r>
            <a:endParaRPr lang="en-US" sz="2900" dirty="0"/>
          </a:p>
        </p:txBody>
      </p:sp>
      <p:sp>
        <p:nvSpPr>
          <p:cNvPr id="6" name="Text 3"/>
          <p:cNvSpPr/>
          <p:nvPr/>
        </p:nvSpPr>
        <p:spPr>
          <a:xfrm>
            <a:off x="1666280" y="2803026"/>
            <a:ext cx="3086100" cy="385763"/>
          </a:xfrm>
          <a:prstGeom prst="rect">
            <a:avLst/>
          </a:prstGeom>
          <a:noFill/>
          <a:ln/>
        </p:spPr>
        <p:txBody>
          <a:bodyPr wrap="none" lIns="0" tIns="0" rIns="0" bIns="0" rtlCol="0" anchor="t"/>
          <a:lstStyle/>
          <a:p>
            <a:pPr marL="0" indent="0">
              <a:lnSpc>
                <a:spcPts val="3000"/>
              </a:lnSpc>
              <a:buNone/>
            </a:pPr>
            <a:r>
              <a:rPr lang="en-US" sz="2400" dirty="0">
                <a:solidFill>
                  <a:srgbClr val="272525"/>
                </a:solidFill>
                <a:latin typeface="Times New Roman" panose="02020603050405020304" pitchFamily="18" charset="0"/>
                <a:ea typeface="Gelasio" pitchFamily="34" charset="-122"/>
                <a:cs typeface="Times New Roman" panose="02020603050405020304" pitchFamily="18" charset="0"/>
              </a:rPr>
              <a:t>Số vụ tai nạn</a:t>
            </a:r>
            <a:endParaRPr lang="en-US" sz="2400" dirty="0"/>
          </a:p>
        </p:txBody>
      </p:sp>
      <p:sp>
        <p:nvSpPr>
          <p:cNvPr id="7" name="Text 4"/>
          <p:cNvSpPr/>
          <p:nvPr/>
        </p:nvSpPr>
        <p:spPr>
          <a:xfrm>
            <a:off x="1666280" y="3250343"/>
            <a:ext cx="7095883" cy="790099"/>
          </a:xfrm>
          <a:prstGeom prst="rect">
            <a:avLst/>
          </a:prstGeom>
          <a:noFill/>
          <a:ln/>
        </p:spPr>
        <p:txBody>
          <a:bodyPr wrap="square" lIns="0" tIns="0" rIns="0" bIns="0" rtlCol="0" anchor="t"/>
          <a:lstStyle/>
          <a:p>
            <a:pPr marL="0" indent="0">
              <a:lnSpc>
                <a:spcPts val="3100"/>
              </a:lnSpc>
              <a:buNone/>
            </a:pPr>
            <a:r>
              <a:rPr lang="en-US" sz="1900" dirty="0">
                <a:solidFill>
                  <a:srgbClr val="272525"/>
                </a:solidFill>
                <a:latin typeface="Times New Roman" panose="02020603050405020304" pitchFamily="18" charset="0"/>
                <a:ea typeface="Lato" pitchFamily="34" charset="-122"/>
                <a:cs typeface="Times New Roman" panose="02020603050405020304" pitchFamily="18" charset="0"/>
              </a:rPr>
              <a:t>3.201 vụ tai nạn lao động, giảm 7,09% so với cùng kỳ năm 2023.</a:t>
            </a:r>
            <a:endParaRPr lang="en-US" sz="1900" dirty="0"/>
          </a:p>
        </p:txBody>
      </p:sp>
      <p:sp>
        <p:nvSpPr>
          <p:cNvPr id="8" name="Shape 5"/>
          <p:cNvSpPr/>
          <p:nvPr/>
        </p:nvSpPr>
        <p:spPr>
          <a:xfrm>
            <a:off x="864037" y="4367627"/>
            <a:ext cx="555427" cy="555427"/>
          </a:xfrm>
          <a:prstGeom prst="roundRect">
            <a:avLst>
              <a:gd name="adj" fmla="val 18669"/>
            </a:avLst>
          </a:prstGeom>
          <a:solidFill>
            <a:srgbClr val="E8E8E3"/>
          </a:solidFill>
          <a:ln w="15240">
            <a:solidFill>
              <a:srgbClr val="CECEC9"/>
            </a:solidFill>
            <a:prstDash val="solid"/>
          </a:ln>
        </p:spPr>
      </p:sp>
      <p:sp>
        <p:nvSpPr>
          <p:cNvPr id="9" name="Text 6"/>
          <p:cNvSpPr/>
          <p:nvPr/>
        </p:nvSpPr>
        <p:spPr>
          <a:xfrm>
            <a:off x="1038225" y="4460138"/>
            <a:ext cx="206931" cy="370284"/>
          </a:xfrm>
          <a:prstGeom prst="rect">
            <a:avLst/>
          </a:prstGeom>
          <a:noFill/>
          <a:ln/>
        </p:spPr>
        <p:txBody>
          <a:bodyPr wrap="none" lIns="0" tIns="0" rIns="0" bIns="0" rtlCol="0" anchor="t"/>
          <a:lstStyle/>
          <a:p>
            <a:pPr marL="0" indent="0" algn="ctr">
              <a:lnSpc>
                <a:spcPts val="2900"/>
              </a:lnSpc>
              <a:buNone/>
            </a:pPr>
            <a:r>
              <a:rPr lang="en-US" sz="2900" dirty="0">
                <a:solidFill>
                  <a:srgbClr val="272525"/>
                </a:solidFill>
                <a:latin typeface="Times New Roman" panose="02020603050405020304" pitchFamily="18" charset="0"/>
                <a:ea typeface="Gelasio" pitchFamily="34" charset="-122"/>
                <a:cs typeface="Times New Roman" panose="02020603050405020304" pitchFamily="18" charset="0"/>
              </a:rPr>
              <a:t>2</a:t>
            </a:r>
            <a:endParaRPr lang="en-US" sz="2900" dirty="0"/>
          </a:p>
        </p:txBody>
      </p:sp>
      <p:sp>
        <p:nvSpPr>
          <p:cNvPr id="10" name="Text 7"/>
          <p:cNvSpPr/>
          <p:nvPr/>
        </p:nvSpPr>
        <p:spPr>
          <a:xfrm>
            <a:off x="1666280" y="4367627"/>
            <a:ext cx="3086100" cy="385763"/>
          </a:xfrm>
          <a:prstGeom prst="rect">
            <a:avLst/>
          </a:prstGeom>
          <a:noFill/>
          <a:ln/>
        </p:spPr>
        <p:txBody>
          <a:bodyPr wrap="none" lIns="0" tIns="0" rIns="0" bIns="0" rtlCol="0" anchor="t"/>
          <a:lstStyle/>
          <a:p>
            <a:pPr marL="0" indent="0">
              <a:lnSpc>
                <a:spcPts val="3000"/>
              </a:lnSpc>
              <a:buNone/>
            </a:pPr>
            <a:r>
              <a:rPr lang="en-US" sz="2400" dirty="0">
                <a:solidFill>
                  <a:srgbClr val="272525"/>
                </a:solidFill>
                <a:latin typeface="Times New Roman" panose="02020603050405020304" pitchFamily="18" charset="0"/>
                <a:ea typeface="Gelasio" pitchFamily="34" charset="-122"/>
                <a:cs typeface="Times New Roman" panose="02020603050405020304" pitchFamily="18" charset="0"/>
              </a:rPr>
              <a:t>Số người bị nạn</a:t>
            </a:r>
            <a:endParaRPr lang="en-US" sz="2400" dirty="0"/>
          </a:p>
        </p:txBody>
      </p:sp>
      <p:sp>
        <p:nvSpPr>
          <p:cNvPr id="11" name="Text 8"/>
          <p:cNvSpPr/>
          <p:nvPr/>
        </p:nvSpPr>
        <p:spPr>
          <a:xfrm>
            <a:off x="1666280" y="4801347"/>
            <a:ext cx="6613684" cy="395049"/>
          </a:xfrm>
          <a:prstGeom prst="rect">
            <a:avLst/>
          </a:prstGeom>
          <a:noFill/>
          <a:ln/>
        </p:spPr>
        <p:txBody>
          <a:bodyPr wrap="none" lIns="0" tIns="0" rIns="0" bIns="0" rtlCol="0" anchor="t"/>
          <a:lstStyle/>
          <a:p>
            <a:pPr marL="0" indent="0">
              <a:lnSpc>
                <a:spcPts val="3100"/>
              </a:lnSpc>
              <a:buNone/>
            </a:pPr>
            <a:r>
              <a:rPr lang="en-US" sz="1900" dirty="0">
                <a:solidFill>
                  <a:srgbClr val="272525"/>
                </a:solidFill>
                <a:latin typeface="Times New Roman" panose="02020603050405020304" pitchFamily="18" charset="0"/>
                <a:ea typeface="Lato" pitchFamily="34" charset="-122"/>
                <a:cs typeface="Times New Roman" panose="02020603050405020304" pitchFamily="18" charset="0"/>
              </a:rPr>
              <a:t>3.065 người bị nạn, giảm 6,04% so với cùng kỳ năm 2023.</a:t>
            </a:r>
            <a:endParaRPr lang="en-US" sz="1900" dirty="0"/>
          </a:p>
        </p:txBody>
      </p:sp>
      <p:sp>
        <p:nvSpPr>
          <p:cNvPr id="12" name="Shape 9"/>
          <p:cNvSpPr/>
          <p:nvPr/>
        </p:nvSpPr>
        <p:spPr>
          <a:xfrm>
            <a:off x="864037" y="6104868"/>
            <a:ext cx="555427" cy="555427"/>
          </a:xfrm>
          <a:prstGeom prst="roundRect">
            <a:avLst>
              <a:gd name="adj" fmla="val 18669"/>
            </a:avLst>
          </a:prstGeom>
          <a:solidFill>
            <a:srgbClr val="E8E8E3"/>
          </a:solidFill>
          <a:ln w="15240">
            <a:solidFill>
              <a:srgbClr val="CECEC9"/>
            </a:solidFill>
            <a:prstDash val="solid"/>
          </a:ln>
        </p:spPr>
      </p:sp>
      <p:sp>
        <p:nvSpPr>
          <p:cNvPr id="13" name="Text 10"/>
          <p:cNvSpPr/>
          <p:nvPr/>
        </p:nvSpPr>
        <p:spPr>
          <a:xfrm>
            <a:off x="1039535" y="6197379"/>
            <a:ext cx="204311" cy="370284"/>
          </a:xfrm>
          <a:prstGeom prst="rect">
            <a:avLst/>
          </a:prstGeom>
          <a:noFill/>
          <a:ln/>
        </p:spPr>
        <p:txBody>
          <a:bodyPr wrap="none" lIns="0" tIns="0" rIns="0" bIns="0" rtlCol="0" anchor="t"/>
          <a:lstStyle/>
          <a:p>
            <a:pPr marL="0" indent="0" algn="ctr">
              <a:lnSpc>
                <a:spcPts val="2900"/>
              </a:lnSpc>
              <a:buNone/>
            </a:pPr>
            <a:r>
              <a:rPr lang="en-US" sz="2900" dirty="0">
                <a:solidFill>
                  <a:srgbClr val="272525"/>
                </a:solidFill>
                <a:latin typeface="Times New Roman" panose="02020603050405020304" pitchFamily="18" charset="0"/>
                <a:ea typeface="Gelasio" pitchFamily="34" charset="-122"/>
                <a:cs typeface="Times New Roman" panose="02020603050405020304" pitchFamily="18" charset="0"/>
              </a:rPr>
              <a:t>3</a:t>
            </a:r>
            <a:endParaRPr lang="en-US" sz="2900" dirty="0"/>
          </a:p>
        </p:txBody>
      </p:sp>
      <p:sp>
        <p:nvSpPr>
          <p:cNvPr id="14" name="Text 11"/>
          <p:cNvSpPr/>
          <p:nvPr/>
        </p:nvSpPr>
        <p:spPr>
          <a:xfrm>
            <a:off x="1666280" y="6104868"/>
            <a:ext cx="3086100" cy="385763"/>
          </a:xfrm>
          <a:prstGeom prst="rect">
            <a:avLst/>
          </a:prstGeom>
          <a:noFill/>
          <a:ln/>
        </p:spPr>
        <p:txBody>
          <a:bodyPr wrap="none" lIns="0" tIns="0" rIns="0" bIns="0" rtlCol="0" anchor="t"/>
          <a:lstStyle/>
          <a:p>
            <a:pPr marL="0" indent="0">
              <a:lnSpc>
                <a:spcPts val="3000"/>
              </a:lnSpc>
              <a:buNone/>
            </a:pPr>
            <a:r>
              <a:rPr lang="en-US" sz="2400" dirty="0">
                <a:solidFill>
                  <a:srgbClr val="272525"/>
                </a:solidFill>
                <a:latin typeface="Times New Roman" panose="02020603050405020304" pitchFamily="18" charset="0"/>
                <a:ea typeface="Gelasio" pitchFamily="34" charset="-122"/>
                <a:cs typeface="Times New Roman" panose="02020603050405020304" pitchFamily="18" charset="0"/>
              </a:rPr>
              <a:t>Số vụ chết người</a:t>
            </a:r>
            <a:endParaRPr lang="en-US" sz="2400" dirty="0"/>
          </a:p>
        </p:txBody>
      </p:sp>
      <p:sp>
        <p:nvSpPr>
          <p:cNvPr id="15" name="Text 12"/>
          <p:cNvSpPr/>
          <p:nvPr/>
        </p:nvSpPr>
        <p:spPr>
          <a:xfrm>
            <a:off x="1666280" y="6484098"/>
            <a:ext cx="7457623" cy="790099"/>
          </a:xfrm>
          <a:prstGeom prst="rect">
            <a:avLst/>
          </a:prstGeom>
          <a:noFill/>
          <a:ln/>
        </p:spPr>
        <p:txBody>
          <a:bodyPr wrap="square" lIns="0" tIns="0" rIns="0" bIns="0" rtlCol="0" anchor="t"/>
          <a:lstStyle/>
          <a:p>
            <a:pPr marL="0" indent="0">
              <a:lnSpc>
                <a:spcPts val="3100"/>
              </a:lnSpc>
              <a:buNone/>
            </a:pPr>
            <a:r>
              <a:rPr lang="en-US" sz="1900" dirty="0">
                <a:solidFill>
                  <a:srgbClr val="272525"/>
                </a:solidFill>
                <a:latin typeface="Times New Roman" panose="02020603050405020304" pitchFamily="18" charset="0"/>
                <a:ea typeface="Lato" pitchFamily="34" charset="-122"/>
                <a:cs typeface="Times New Roman" panose="02020603050405020304" pitchFamily="18" charset="0"/>
              </a:rPr>
              <a:t>320 vụ tai nạn chết người, giảm 7,25% so với cùng kỳ năm 2023.</a:t>
            </a:r>
            <a:endParaRPr lang="en-US" sz="1900" dirty="0"/>
          </a:p>
        </p:txBody>
      </p:sp>
      <p:pic>
        <p:nvPicPr>
          <p:cNvPr id="16" name="Image 0" descr="preencoded.png">
            <a:extLst>
              <a:ext uri="{FF2B5EF4-FFF2-40B4-BE49-F238E27FC236}">
                <a16:creationId xmlns:a16="http://schemas.microsoft.com/office/drawing/2014/main" id="{0C42E324-F1D7-1FC9-291E-50764CFFE525}"/>
              </a:ext>
            </a:extLst>
          </p:cNvPr>
          <p:cNvPicPr>
            <a:picLocks noChangeAspect="1"/>
          </p:cNvPicPr>
          <p:nvPr/>
        </p:nvPicPr>
        <p:blipFill>
          <a:blip r:embed="rId4"/>
          <a:stretch>
            <a:fillRect/>
          </a:stretch>
        </p:blipFill>
        <p:spPr>
          <a:xfrm>
            <a:off x="11937446" y="7415684"/>
            <a:ext cx="2483689" cy="76866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601200" y="3501152"/>
            <a:ext cx="4572000" cy="2567940"/>
          </a:xfrm>
          <a:prstGeom prst="rect">
            <a:avLst/>
          </a:prstGeom>
        </p:spPr>
      </p:pic>
      <p:sp>
        <p:nvSpPr>
          <p:cNvPr id="4" name="Text 0"/>
          <p:cNvSpPr/>
          <p:nvPr/>
        </p:nvSpPr>
        <p:spPr>
          <a:xfrm>
            <a:off x="842248" y="661749"/>
            <a:ext cx="6016109" cy="751999"/>
          </a:xfrm>
          <a:prstGeom prst="rect">
            <a:avLst/>
          </a:prstGeom>
          <a:noFill/>
          <a:ln/>
        </p:spPr>
        <p:txBody>
          <a:bodyPr wrap="none" lIns="0" tIns="0" rIns="0" bIns="0" rtlCol="0" anchor="t"/>
          <a:lstStyle/>
          <a:p>
            <a:pPr marL="0" indent="0">
              <a:lnSpc>
                <a:spcPts val="5900"/>
              </a:lnSpc>
              <a:buNone/>
            </a:pPr>
            <a:r>
              <a:rPr lang="en-US" sz="7200" b="1" dirty="0">
                <a:solidFill>
                  <a:srgbClr val="312F2B"/>
                </a:solidFill>
                <a:latin typeface="Times New Roman" panose="02020603050405020304" pitchFamily="18" charset="0"/>
                <a:ea typeface="Gelasio" pitchFamily="34" charset="-122"/>
                <a:cs typeface="Times New Roman" panose="02020603050405020304" pitchFamily="18" charset="0"/>
              </a:rPr>
              <a:t>Xử lý nguyên liệu</a:t>
            </a:r>
            <a:endParaRPr lang="en-US" sz="7200" b="1" dirty="0"/>
          </a:p>
        </p:txBody>
      </p:sp>
      <p:sp>
        <p:nvSpPr>
          <p:cNvPr id="5" name="Shape 1"/>
          <p:cNvSpPr/>
          <p:nvPr/>
        </p:nvSpPr>
        <p:spPr>
          <a:xfrm>
            <a:off x="1187887" y="1774627"/>
            <a:ext cx="30480" cy="5795129"/>
          </a:xfrm>
          <a:prstGeom prst="roundRect">
            <a:avLst>
              <a:gd name="adj" fmla="val 331602"/>
            </a:avLst>
          </a:prstGeom>
          <a:solidFill>
            <a:srgbClr val="CECEC9"/>
          </a:solidFill>
          <a:ln/>
        </p:spPr>
      </p:sp>
      <p:sp>
        <p:nvSpPr>
          <p:cNvPr id="6" name="Shape 2"/>
          <p:cNvSpPr/>
          <p:nvPr/>
        </p:nvSpPr>
        <p:spPr>
          <a:xfrm>
            <a:off x="1443335" y="2300645"/>
            <a:ext cx="842248" cy="30480"/>
          </a:xfrm>
          <a:prstGeom prst="roundRect">
            <a:avLst>
              <a:gd name="adj" fmla="val 331602"/>
            </a:avLst>
          </a:prstGeom>
          <a:solidFill>
            <a:srgbClr val="CECEC9"/>
          </a:solidFill>
          <a:ln/>
        </p:spPr>
      </p:sp>
      <p:sp>
        <p:nvSpPr>
          <p:cNvPr id="7" name="Shape 3"/>
          <p:cNvSpPr/>
          <p:nvPr/>
        </p:nvSpPr>
        <p:spPr>
          <a:xfrm>
            <a:off x="932438" y="2045256"/>
            <a:ext cx="541377" cy="541377"/>
          </a:xfrm>
          <a:prstGeom prst="roundRect">
            <a:avLst>
              <a:gd name="adj" fmla="val 18669"/>
            </a:avLst>
          </a:prstGeom>
          <a:solidFill>
            <a:srgbClr val="E8E8E3"/>
          </a:solidFill>
          <a:ln w="7620">
            <a:solidFill>
              <a:srgbClr val="CECEC9"/>
            </a:solidFill>
            <a:prstDash val="solid"/>
          </a:ln>
        </p:spPr>
      </p:sp>
      <p:sp>
        <p:nvSpPr>
          <p:cNvPr id="8" name="Text 4"/>
          <p:cNvSpPr/>
          <p:nvPr/>
        </p:nvSpPr>
        <p:spPr>
          <a:xfrm>
            <a:off x="1125557" y="2135386"/>
            <a:ext cx="155138" cy="360998"/>
          </a:xfrm>
          <a:prstGeom prst="rect">
            <a:avLst/>
          </a:prstGeom>
          <a:noFill/>
          <a:ln/>
        </p:spPr>
        <p:txBody>
          <a:bodyPr wrap="none" lIns="0" tIns="0" rIns="0" bIns="0" rtlCol="0" anchor="t"/>
          <a:lstStyle/>
          <a:p>
            <a:pPr marL="0" indent="0" algn="ctr">
              <a:lnSpc>
                <a:spcPts val="2800"/>
              </a:lnSpc>
              <a:buNone/>
            </a:pPr>
            <a:r>
              <a:rPr lang="en-US" sz="2800" dirty="0">
                <a:solidFill>
                  <a:srgbClr val="272525"/>
                </a:solidFill>
                <a:latin typeface="Times New Roman" panose="02020603050405020304" pitchFamily="18" charset="0"/>
                <a:ea typeface="Gelasio" pitchFamily="34" charset="-122"/>
                <a:cs typeface="Times New Roman" panose="02020603050405020304" pitchFamily="18" charset="0"/>
              </a:rPr>
              <a:t>1</a:t>
            </a:r>
            <a:endParaRPr lang="en-US" sz="2800" dirty="0"/>
          </a:p>
        </p:txBody>
      </p:sp>
      <p:sp>
        <p:nvSpPr>
          <p:cNvPr id="9" name="Text 5"/>
          <p:cNvSpPr/>
          <p:nvPr/>
        </p:nvSpPr>
        <p:spPr>
          <a:xfrm>
            <a:off x="2526625" y="2015252"/>
            <a:ext cx="3007995" cy="375880"/>
          </a:xfrm>
          <a:prstGeom prst="rect">
            <a:avLst/>
          </a:prstGeom>
          <a:noFill/>
          <a:ln/>
        </p:spPr>
        <p:txBody>
          <a:bodyPr wrap="none" lIns="0" tIns="0" rIns="0" bIns="0" rtlCol="0" anchor="t"/>
          <a:lstStyle/>
          <a:p>
            <a:pPr marL="0" indent="0" algn="l">
              <a:lnSpc>
                <a:spcPts val="2950"/>
              </a:lnSpc>
              <a:buNone/>
            </a:pPr>
            <a:r>
              <a:rPr lang="en-US" sz="2350" dirty="0">
                <a:solidFill>
                  <a:srgbClr val="272525"/>
                </a:solidFill>
                <a:latin typeface="Times New Roman" panose="02020603050405020304" pitchFamily="18" charset="0"/>
                <a:ea typeface="Gelasio" pitchFamily="34" charset="-122"/>
                <a:cs typeface="Times New Roman" panose="02020603050405020304" pitchFamily="18" charset="0"/>
              </a:rPr>
              <a:t>Đặc điểm công việc</a:t>
            </a:r>
            <a:endParaRPr lang="en-US" sz="2350" dirty="0"/>
          </a:p>
        </p:txBody>
      </p:sp>
      <p:sp>
        <p:nvSpPr>
          <p:cNvPr id="10" name="Text 6"/>
          <p:cNvSpPr/>
          <p:nvPr/>
        </p:nvSpPr>
        <p:spPr>
          <a:xfrm>
            <a:off x="2526625" y="2535436"/>
            <a:ext cx="5775127" cy="769858"/>
          </a:xfrm>
          <a:prstGeom prst="rect">
            <a:avLst/>
          </a:prstGeom>
          <a:noFill/>
          <a:ln/>
        </p:spPr>
        <p:txBody>
          <a:bodyPr wrap="square" lIns="0" tIns="0" rIns="0" bIns="0" rtlCol="0" anchor="t"/>
          <a:lstStyle/>
          <a:p>
            <a:pPr marL="0" indent="0" algn="l">
              <a:lnSpc>
                <a:spcPts val="3000"/>
              </a:lnSpc>
              <a:buNone/>
            </a:pPr>
            <a:r>
              <a:rPr lang="en-US" sz="1850" dirty="0">
                <a:solidFill>
                  <a:srgbClr val="272525"/>
                </a:solidFill>
                <a:latin typeface="Times New Roman" panose="02020603050405020304" pitchFamily="18" charset="0"/>
                <a:ea typeface="Lato" pitchFamily="34" charset="-122"/>
                <a:cs typeface="Times New Roman" panose="02020603050405020304" pitchFamily="18" charset="0"/>
              </a:rPr>
              <a:t>Cắt tre, gỗ thành thanh nhỏ và loại bỏ tạp chất để đảm bảo chất lượng.</a:t>
            </a:r>
            <a:endParaRPr lang="en-US" sz="1850" dirty="0"/>
          </a:p>
        </p:txBody>
      </p:sp>
      <p:sp>
        <p:nvSpPr>
          <p:cNvPr id="11" name="Shape 7"/>
          <p:cNvSpPr/>
          <p:nvPr/>
        </p:nvSpPr>
        <p:spPr>
          <a:xfrm>
            <a:off x="1443335" y="4312563"/>
            <a:ext cx="842248" cy="30480"/>
          </a:xfrm>
          <a:prstGeom prst="roundRect">
            <a:avLst>
              <a:gd name="adj" fmla="val 331602"/>
            </a:avLst>
          </a:prstGeom>
          <a:solidFill>
            <a:srgbClr val="CECEC9"/>
          </a:solidFill>
          <a:ln/>
        </p:spPr>
      </p:sp>
      <p:sp>
        <p:nvSpPr>
          <p:cNvPr id="12" name="Shape 8"/>
          <p:cNvSpPr/>
          <p:nvPr/>
        </p:nvSpPr>
        <p:spPr>
          <a:xfrm>
            <a:off x="932438" y="4057174"/>
            <a:ext cx="541377" cy="541377"/>
          </a:xfrm>
          <a:prstGeom prst="roundRect">
            <a:avLst>
              <a:gd name="adj" fmla="val 18669"/>
            </a:avLst>
          </a:prstGeom>
          <a:solidFill>
            <a:srgbClr val="E8E8E3"/>
          </a:solidFill>
          <a:ln w="7620">
            <a:solidFill>
              <a:srgbClr val="CECEC9"/>
            </a:solidFill>
            <a:prstDash val="solid"/>
          </a:ln>
        </p:spPr>
      </p:sp>
      <p:sp>
        <p:nvSpPr>
          <p:cNvPr id="13" name="Text 9"/>
          <p:cNvSpPr/>
          <p:nvPr/>
        </p:nvSpPr>
        <p:spPr>
          <a:xfrm>
            <a:off x="1102221" y="4147304"/>
            <a:ext cx="201692" cy="360998"/>
          </a:xfrm>
          <a:prstGeom prst="rect">
            <a:avLst/>
          </a:prstGeom>
          <a:noFill/>
          <a:ln/>
        </p:spPr>
        <p:txBody>
          <a:bodyPr wrap="none" lIns="0" tIns="0" rIns="0" bIns="0" rtlCol="0" anchor="t"/>
          <a:lstStyle/>
          <a:p>
            <a:pPr marL="0" indent="0" algn="ctr">
              <a:lnSpc>
                <a:spcPts val="2800"/>
              </a:lnSpc>
              <a:buNone/>
            </a:pPr>
            <a:r>
              <a:rPr lang="en-US" sz="2800" dirty="0">
                <a:solidFill>
                  <a:srgbClr val="272525"/>
                </a:solidFill>
                <a:latin typeface="Times New Roman" panose="02020603050405020304" pitchFamily="18" charset="0"/>
                <a:ea typeface="Gelasio" pitchFamily="34" charset="-122"/>
                <a:cs typeface="Times New Roman" panose="02020603050405020304" pitchFamily="18" charset="0"/>
              </a:rPr>
              <a:t>2</a:t>
            </a:r>
            <a:endParaRPr lang="en-US" sz="2800" dirty="0"/>
          </a:p>
        </p:txBody>
      </p:sp>
      <p:sp>
        <p:nvSpPr>
          <p:cNvPr id="14" name="Text 10"/>
          <p:cNvSpPr/>
          <p:nvPr/>
        </p:nvSpPr>
        <p:spPr>
          <a:xfrm>
            <a:off x="2526625" y="4027170"/>
            <a:ext cx="3007995" cy="375880"/>
          </a:xfrm>
          <a:prstGeom prst="rect">
            <a:avLst/>
          </a:prstGeom>
          <a:noFill/>
          <a:ln/>
        </p:spPr>
        <p:txBody>
          <a:bodyPr wrap="none" lIns="0" tIns="0" rIns="0" bIns="0" rtlCol="0" anchor="t"/>
          <a:lstStyle/>
          <a:p>
            <a:pPr marL="0" indent="0" algn="l">
              <a:lnSpc>
                <a:spcPts val="2950"/>
              </a:lnSpc>
              <a:buNone/>
            </a:pPr>
            <a:r>
              <a:rPr lang="en-US" sz="2350" dirty="0">
                <a:solidFill>
                  <a:srgbClr val="272525"/>
                </a:solidFill>
                <a:latin typeface="Times New Roman" panose="02020603050405020304" pitchFamily="18" charset="0"/>
                <a:ea typeface="Gelasio" pitchFamily="34" charset="-122"/>
                <a:cs typeface="Times New Roman" panose="02020603050405020304" pitchFamily="18" charset="0"/>
              </a:rPr>
              <a:t>Nguy cơ tai nạn</a:t>
            </a:r>
            <a:endParaRPr lang="en-US" sz="2350" dirty="0"/>
          </a:p>
        </p:txBody>
      </p:sp>
      <p:sp>
        <p:nvSpPr>
          <p:cNvPr id="15" name="Text 11"/>
          <p:cNvSpPr/>
          <p:nvPr/>
        </p:nvSpPr>
        <p:spPr>
          <a:xfrm>
            <a:off x="2526625" y="4547354"/>
            <a:ext cx="5775127" cy="769858"/>
          </a:xfrm>
          <a:prstGeom prst="rect">
            <a:avLst/>
          </a:prstGeom>
          <a:noFill/>
          <a:ln/>
        </p:spPr>
        <p:txBody>
          <a:bodyPr wrap="square" lIns="0" tIns="0" rIns="0" bIns="0" rtlCol="0" anchor="t"/>
          <a:lstStyle/>
          <a:p>
            <a:pPr marL="0" indent="0" algn="l">
              <a:lnSpc>
                <a:spcPts val="3000"/>
              </a:lnSpc>
              <a:buNone/>
            </a:pPr>
            <a:r>
              <a:rPr lang="en-US" sz="1850" dirty="0">
                <a:solidFill>
                  <a:srgbClr val="272525"/>
                </a:solidFill>
                <a:latin typeface="Times New Roman" panose="02020603050405020304" pitchFamily="18" charset="0"/>
                <a:ea typeface="Lato" pitchFamily="34" charset="-122"/>
                <a:cs typeface="Times New Roman" panose="02020603050405020304" pitchFamily="18" charset="0"/>
              </a:rPr>
              <a:t>Chấn thương do tiếp xúc với máy cắt và các vấn đề hô hấp do bụi gỗ.</a:t>
            </a:r>
            <a:endParaRPr lang="en-US" sz="1850" dirty="0"/>
          </a:p>
        </p:txBody>
      </p:sp>
      <p:sp>
        <p:nvSpPr>
          <p:cNvPr id="16" name="Shape 12"/>
          <p:cNvSpPr/>
          <p:nvPr/>
        </p:nvSpPr>
        <p:spPr>
          <a:xfrm>
            <a:off x="1443335" y="6324481"/>
            <a:ext cx="842248" cy="30480"/>
          </a:xfrm>
          <a:prstGeom prst="roundRect">
            <a:avLst>
              <a:gd name="adj" fmla="val 331602"/>
            </a:avLst>
          </a:prstGeom>
          <a:solidFill>
            <a:srgbClr val="CECEC9"/>
          </a:solidFill>
          <a:ln/>
        </p:spPr>
      </p:sp>
      <p:sp>
        <p:nvSpPr>
          <p:cNvPr id="17" name="Shape 13"/>
          <p:cNvSpPr/>
          <p:nvPr/>
        </p:nvSpPr>
        <p:spPr>
          <a:xfrm>
            <a:off x="932438" y="6069092"/>
            <a:ext cx="541377" cy="541377"/>
          </a:xfrm>
          <a:prstGeom prst="roundRect">
            <a:avLst>
              <a:gd name="adj" fmla="val 18669"/>
            </a:avLst>
          </a:prstGeom>
          <a:solidFill>
            <a:srgbClr val="E8E8E3"/>
          </a:solidFill>
          <a:ln w="7620">
            <a:solidFill>
              <a:srgbClr val="CECEC9"/>
            </a:solidFill>
            <a:prstDash val="solid"/>
          </a:ln>
        </p:spPr>
      </p:sp>
      <p:sp>
        <p:nvSpPr>
          <p:cNvPr id="18" name="Text 14"/>
          <p:cNvSpPr/>
          <p:nvPr/>
        </p:nvSpPr>
        <p:spPr>
          <a:xfrm>
            <a:off x="1103531" y="6159222"/>
            <a:ext cx="199192" cy="360998"/>
          </a:xfrm>
          <a:prstGeom prst="rect">
            <a:avLst/>
          </a:prstGeom>
          <a:noFill/>
          <a:ln/>
        </p:spPr>
        <p:txBody>
          <a:bodyPr wrap="none" lIns="0" tIns="0" rIns="0" bIns="0" rtlCol="0" anchor="t"/>
          <a:lstStyle/>
          <a:p>
            <a:pPr marL="0" indent="0" algn="ctr">
              <a:lnSpc>
                <a:spcPts val="2800"/>
              </a:lnSpc>
              <a:buNone/>
            </a:pPr>
            <a:r>
              <a:rPr lang="en-US" sz="2800" dirty="0">
                <a:solidFill>
                  <a:srgbClr val="272525"/>
                </a:solidFill>
                <a:latin typeface="Times New Roman" panose="02020603050405020304" pitchFamily="18" charset="0"/>
                <a:ea typeface="Gelasio" pitchFamily="34" charset="-122"/>
                <a:cs typeface="Times New Roman" panose="02020603050405020304" pitchFamily="18" charset="0"/>
              </a:rPr>
              <a:t>3</a:t>
            </a:r>
            <a:endParaRPr lang="en-US" sz="2800" dirty="0"/>
          </a:p>
        </p:txBody>
      </p:sp>
      <p:sp>
        <p:nvSpPr>
          <p:cNvPr id="19" name="Text 15"/>
          <p:cNvSpPr/>
          <p:nvPr/>
        </p:nvSpPr>
        <p:spPr>
          <a:xfrm>
            <a:off x="2526625" y="6039088"/>
            <a:ext cx="3066931" cy="375880"/>
          </a:xfrm>
          <a:prstGeom prst="rect">
            <a:avLst/>
          </a:prstGeom>
          <a:noFill/>
          <a:ln/>
        </p:spPr>
        <p:txBody>
          <a:bodyPr wrap="none" lIns="0" tIns="0" rIns="0" bIns="0" rtlCol="0" anchor="t"/>
          <a:lstStyle/>
          <a:p>
            <a:pPr marL="0" indent="0" algn="l">
              <a:lnSpc>
                <a:spcPts val="2950"/>
              </a:lnSpc>
              <a:buNone/>
            </a:pPr>
            <a:r>
              <a:rPr lang="en-US" sz="2350" dirty="0">
                <a:solidFill>
                  <a:srgbClr val="272525"/>
                </a:solidFill>
                <a:latin typeface="Times New Roman" panose="02020603050405020304" pitchFamily="18" charset="0"/>
                <a:ea typeface="Gelasio" pitchFamily="34" charset="-122"/>
                <a:cs typeface="Times New Roman" panose="02020603050405020304" pitchFamily="18" charset="0"/>
              </a:rPr>
              <a:t>Biện pháp phòng tránh</a:t>
            </a:r>
            <a:endParaRPr lang="en-US" sz="2350" dirty="0"/>
          </a:p>
        </p:txBody>
      </p:sp>
      <p:sp>
        <p:nvSpPr>
          <p:cNvPr id="20" name="Text 16"/>
          <p:cNvSpPr/>
          <p:nvPr/>
        </p:nvSpPr>
        <p:spPr>
          <a:xfrm>
            <a:off x="2526625" y="6559272"/>
            <a:ext cx="5775127" cy="769858"/>
          </a:xfrm>
          <a:prstGeom prst="rect">
            <a:avLst/>
          </a:prstGeom>
          <a:noFill/>
          <a:ln/>
        </p:spPr>
        <p:txBody>
          <a:bodyPr wrap="square" lIns="0" tIns="0" rIns="0" bIns="0" rtlCol="0" anchor="t"/>
          <a:lstStyle/>
          <a:p>
            <a:pPr marL="0" indent="0" algn="l">
              <a:lnSpc>
                <a:spcPts val="3000"/>
              </a:lnSpc>
              <a:buNone/>
            </a:pPr>
            <a:r>
              <a:rPr lang="en-US" sz="1850" dirty="0">
                <a:solidFill>
                  <a:srgbClr val="272525"/>
                </a:solidFill>
                <a:latin typeface="Times New Roman" panose="02020603050405020304" pitchFamily="18" charset="0"/>
                <a:ea typeface="Lato" pitchFamily="34" charset="-122"/>
                <a:cs typeface="Times New Roman" panose="02020603050405020304" pitchFamily="18" charset="0"/>
              </a:rPr>
              <a:t>Đào tạo an toàn, bảo trì máy móc và sử dụng thiết bị bảo hộ cá nhân.</a:t>
            </a:r>
            <a:endParaRPr lang="en-US" sz="1850" dirty="0"/>
          </a:p>
        </p:txBody>
      </p:sp>
      <p:pic>
        <p:nvPicPr>
          <p:cNvPr id="21" name="Image 0" descr="preencoded.png">
            <a:extLst>
              <a:ext uri="{FF2B5EF4-FFF2-40B4-BE49-F238E27FC236}">
                <a16:creationId xmlns:a16="http://schemas.microsoft.com/office/drawing/2014/main" id="{3F3EBD74-4C0E-4D80-1427-D63B27537568}"/>
              </a:ext>
            </a:extLst>
          </p:cNvPr>
          <p:cNvPicPr>
            <a:picLocks noChangeAspect="1"/>
          </p:cNvPicPr>
          <p:nvPr/>
        </p:nvPicPr>
        <p:blipFill>
          <a:blip r:embed="rId4"/>
          <a:stretch>
            <a:fillRect/>
          </a:stretch>
        </p:blipFill>
        <p:spPr>
          <a:xfrm>
            <a:off x="11937446" y="7415684"/>
            <a:ext cx="2483689" cy="76866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261691" y="3316247"/>
            <a:ext cx="4869180" cy="2738914"/>
          </a:xfrm>
          <a:prstGeom prst="rect">
            <a:avLst/>
          </a:prstGeom>
        </p:spPr>
      </p:pic>
      <p:sp>
        <p:nvSpPr>
          <p:cNvPr id="4" name="Text 0"/>
          <p:cNvSpPr/>
          <p:nvPr/>
        </p:nvSpPr>
        <p:spPr>
          <a:xfrm>
            <a:off x="864037" y="722471"/>
            <a:ext cx="6172200" cy="771525"/>
          </a:xfrm>
          <a:prstGeom prst="rect">
            <a:avLst/>
          </a:prstGeom>
          <a:noFill/>
          <a:ln/>
        </p:spPr>
        <p:txBody>
          <a:bodyPr wrap="none" lIns="0" tIns="0" rIns="0" bIns="0" rtlCol="0" anchor="t"/>
          <a:lstStyle/>
          <a:p>
            <a:pPr marL="0" indent="0">
              <a:lnSpc>
                <a:spcPts val="6050"/>
              </a:lnSpc>
              <a:buNone/>
            </a:pPr>
            <a:r>
              <a:rPr lang="en-US" sz="6600" b="1" dirty="0">
                <a:solidFill>
                  <a:srgbClr val="312F2B"/>
                </a:solidFill>
                <a:latin typeface="Times New Roman" panose="02020603050405020304" pitchFamily="18" charset="0"/>
                <a:ea typeface="Gelasio" pitchFamily="34" charset="-122"/>
                <a:cs typeface="Times New Roman" panose="02020603050405020304" pitchFamily="18" charset="0"/>
              </a:rPr>
              <a:t>Cắt nguyên liệu</a:t>
            </a:r>
            <a:endParaRPr lang="en-US" sz="6600" b="1" dirty="0"/>
          </a:p>
        </p:txBody>
      </p:sp>
      <p:sp>
        <p:nvSpPr>
          <p:cNvPr id="5" name="Shape 1"/>
          <p:cNvSpPr/>
          <p:nvPr/>
        </p:nvSpPr>
        <p:spPr>
          <a:xfrm>
            <a:off x="864037" y="1864281"/>
            <a:ext cx="7415927" cy="1848088"/>
          </a:xfrm>
          <a:prstGeom prst="roundRect">
            <a:avLst>
              <a:gd name="adj" fmla="val 5611"/>
            </a:avLst>
          </a:prstGeom>
          <a:solidFill>
            <a:srgbClr val="E8E8E3"/>
          </a:solidFill>
          <a:ln w="15240">
            <a:solidFill>
              <a:srgbClr val="CECEC9"/>
            </a:solidFill>
            <a:prstDash val="solid"/>
          </a:ln>
        </p:spPr>
      </p:sp>
      <p:sp>
        <p:nvSpPr>
          <p:cNvPr id="6" name="Text 2"/>
          <p:cNvSpPr/>
          <p:nvPr/>
        </p:nvSpPr>
        <p:spPr>
          <a:xfrm>
            <a:off x="1126093" y="2126337"/>
            <a:ext cx="3086100" cy="385763"/>
          </a:xfrm>
          <a:prstGeom prst="rect">
            <a:avLst/>
          </a:prstGeom>
          <a:noFill/>
          <a:ln/>
        </p:spPr>
        <p:txBody>
          <a:bodyPr wrap="none" lIns="0" tIns="0" rIns="0" bIns="0" rtlCol="0" anchor="t"/>
          <a:lstStyle/>
          <a:p>
            <a:pPr marL="0" indent="0">
              <a:lnSpc>
                <a:spcPts val="3000"/>
              </a:lnSpc>
              <a:buNone/>
            </a:pPr>
            <a:r>
              <a:rPr lang="en-US" sz="2400" dirty="0">
                <a:solidFill>
                  <a:srgbClr val="272525"/>
                </a:solidFill>
                <a:latin typeface="Times New Roman" panose="02020603050405020304" pitchFamily="18" charset="0"/>
                <a:ea typeface="Gelasio" pitchFamily="34" charset="-122"/>
                <a:cs typeface="Times New Roman" panose="02020603050405020304" pitchFamily="18" charset="0"/>
              </a:rPr>
              <a:t>Quy trình</a:t>
            </a:r>
            <a:endParaRPr lang="en-US" sz="2400" dirty="0"/>
          </a:p>
        </p:txBody>
      </p:sp>
      <p:sp>
        <p:nvSpPr>
          <p:cNvPr id="7" name="Text 3"/>
          <p:cNvSpPr/>
          <p:nvPr/>
        </p:nvSpPr>
        <p:spPr>
          <a:xfrm>
            <a:off x="1126093" y="2660213"/>
            <a:ext cx="7083410" cy="790099"/>
          </a:xfrm>
          <a:prstGeom prst="rect">
            <a:avLst/>
          </a:prstGeom>
          <a:noFill/>
          <a:ln/>
        </p:spPr>
        <p:txBody>
          <a:bodyPr wrap="square" lIns="0" tIns="0" rIns="0" bIns="0" rtlCol="0" anchor="t"/>
          <a:lstStyle/>
          <a:p>
            <a:pPr marL="0" indent="0">
              <a:lnSpc>
                <a:spcPts val="3100"/>
              </a:lnSpc>
              <a:buNone/>
            </a:pPr>
            <a:r>
              <a:rPr lang="en-US" sz="1900" dirty="0">
                <a:solidFill>
                  <a:srgbClr val="272525"/>
                </a:solidFill>
                <a:latin typeface="Times New Roman" panose="02020603050405020304" pitchFamily="18" charset="0"/>
                <a:ea typeface="Lato" pitchFamily="34" charset="-122"/>
                <a:cs typeface="Times New Roman" panose="02020603050405020304" pitchFamily="18" charset="0"/>
              </a:rPr>
              <a:t>Sử dụng máy cắt chuyên dụng để tạo ra các đoạn gỗ có kích thước cụ thể.</a:t>
            </a:r>
            <a:endParaRPr lang="en-US" sz="1900" dirty="0"/>
          </a:p>
        </p:txBody>
      </p:sp>
      <p:sp>
        <p:nvSpPr>
          <p:cNvPr id="8" name="Shape 4"/>
          <p:cNvSpPr/>
          <p:nvPr/>
        </p:nvSpPr>
        <p:spPr>
          <a:xfrm>
            <a:off x="864037" y="3959185"/>
            <a:ext cx="7415927" cy="1453039"/>
          </a:xfrm>
          <a:prstGeom prst="roundRect">
            <a:avLst>
              <a:gd name="adj" fmla="val 7136"/>
            </a:avLst>
          </a:prstGeom>
          <a:solidFill>
            <a:srgbClr val="E8E8E3"/>
          </a:solidFill>
          <a:ln w="15240">
            <a:solidFill>
              <a:srgbClr val="CECEC9"/>
            </a:solidFill>
            <a:prstDash val="solid"/>
          </a:ln>
        </p:spPr>
      </p:sp>
      <p:sp>
        <p:nvSpPr>
          <p:cNvPr id="9" name="Text 5"/>
          <p:cNvSpPr/>
          <p:nvPr/>
        </p:nvSpPr>
        <p:spPr>
          <a:xfrm>
            <a:off x="1126093" y="4221242"/>
            <a:ext cx="3086100" cy="385763"/>
          </a:xfrm>
          <a:prstGeom prst="rect">
            <a:avLst/>
          </a:prstGeom>
          <a:noFill/>
          <a:ln/>
        </p:spPr>
        <p:txBody>
          <a:bodyPr wrap="none" lIns="0" tIns="0" rIns="0" bIns="0" rtlCol="0" anchor="t"/>
          <a:lstStyle/>
          <a:p>
            <a:pPr marL="0" indent="0">
              <a:lnSpc>
                <a:spcPts val="3000"/>
              </a:lnSpc>
              <a:buNone/>
            </a:pPr>
            <a:r>
              <a:rPr lang="en-US" sz="2400" dirty="0">
                <a:solidFill>
                  <a:srgbClr val="272525"/>
                </a:solidFill>
                <a:latin typeface="Times New Roman" panose="02020603050405020304" pitchFamily="18" charset="0"/>
                <a:ea typeface="Gelasio" pitchFamily="34" charset="-122"/>
                <a:cs typeface="Times New Roman" panose="02020603050405020304" pitchFamily="18" charset="0"/>
              </a:rPr>
              <a:t>Rủi ro</a:t>
            </a:r>
            <a:endParaRPr lang="en-US" sz="2400" dirty="0"/>
          </a:p>
        </p:txBody>
      </p:sp>
      <p:sp>
        <p:nvSpPr>
          <p:cNvPr id="10" name="Text 6"/>
          <p:cNvSpPr/>
          <p:nvPr/>
        </p:nvSpPr>
        <p:spPr>
          <a:xfrm>
            <a:off x="1126093" y="4755118"/>
            <a:ext cx="6891814" cy="395049"/>
          </a:xfrm>
          <a:prstGeom prst="rect">
            <a:avLst/>
          </a:prstGeom>
          <a:noFill/>
          <a:ln/>
        </p:spPr>
        <p:txBody>
          <a:bodyPr wrap="none" lIns="0" tIns="0" rIns="0" bIns="0" rtlCol="0" anchor="t"/>
          <a:lstStyle/>
          <a:p>
            <a:pPr marL="0" indent="0">
              <a:lnSpc>
                <a:spcPts val="3100"/>
              </a:lnSpc>
              <a:buNone/>
            </a:pPr>
            <a:r>
              <a:rPr lang="en-US" sz="1900" dirty="0">
                <a:solidFill>
                  <a:srgbClr val="272525"/>
                </a:solidFill>
                <a:latin typeface="Times New Roman" panose="02020603050405020304" pitchFamily="18" charset="0"/>
                <a:ea typeface="Lato" pitchFamily="34" charset="-122"/>
                <a:cs typeface="Times New Roman" panose="02020603050405020304" pitchFamily="18" charset="0"/>
              </a:rPr>
              <a:t>Nguy cơ bị cắt, kẹt tay vào máy và hít phải bụi gỗ.</a:t>
            </a:r>
            <a:endParaRPr lang="en-US" sz="1900" dirty="0"/>
          </a:p>
        </p:txBody>
      </p:sp>
      <p:sp>
        <p:nvSpPr>
          <p:cNvPr id="11" name="Shape 7"/>
          <p:cNvSpPr/>
          <p:nvPr/>
        </p:nvSpPr>
        <p:spPr>
          <a:xfrm>
            <a:off x="864037" y="5659041"/>
            <a:ext cx="7415927" cy="1848088"/>
          </a:xfrm>
          <a:prstGeom prst="roundRect">
            <a:avLst>
              <a:gd name="adj" fmla="val 5611"/>
            </a:avLst>
          </a:prstGeom>
          <a:solidFill>
            <a:srgbClr val="E8E8E3"/>
          </a:solidFill>
          <a:ln w="15240">
            <a:solidFill>
              <a:srgbClr val="CECEC9"/>
            </a:solidFill>
            <a:prstDash val="solid"/>
          </a:ln>
        </p:spPr>
      </p:sp>
      <p:sp>
        <p:nvSpPr>
          <p:cNvPr id="12" name="Text 8"/>
          <p:cNvSpPr/>
          <p:nvPr/>
        </p:nvSpPr>
        <p:spPr>
          <a:xfrm>
            <a:off x="1126093" y="5921097"/>
            <a:ext cx="3086100" cy="385763"/>
          </a:xfrm>
          <a:prstGeom prst="rect">
            <a:avLst/>
          </a:prstGeom>
          <a:noFill/>
          <a:ln/>
        </p:spPr>
        <p:txBody>
          <a:bodyPr wrap="none" lIns="0" tIns="0" rIns="0" bIns="0" rtlCol="0" anchor="t"/>
          <a:lstStyle/>
          <a:p>
            <a:pPr marL="0" indent="0">
              <a:lnSpc>
                <a:spcPts val="3000"/>
              </a:lnSpc>
              <a:buNone/>
            </a:pPr>
            <a:r>
              <a:rPr lang="en-US" sz="2400" dirty="0">
                <a:solidFill>
                  <a:srgbClr val="272525"/>
                </a:solidFill>
                <a:latin typeface="Times New Roman" panose="02020603050405020304" pitchFamily="18" charset="0"/>
                <a:ea typeface="Gelasio" pitchFamily="34" charset="-122"/>
                <a:cs typeface="Times New Roman" panose="02020603050405020304" pitchFamily="18" charset="0"/>
              </a:rPr>
              <a:t>An toàn</a:t>
            </a:r>
            <a:endParaRPr lang="en-US" sz="2400" dirty="0"/>
          </a:p>
        </p:txBody>
      </p:sp>
      <p:sp>
        <p:nvSpPr>
          <p:cNvPr id="13" name="Text 9"/>
          <p:cNvSpPr/>
          <p:nvPr/>
        </p:nvSpPr>
        <p:spPr>
          <a:xfrm>
            <a:off x="1126093" y="6454973"/>
            <a:ext cx="6891814" cy="790099"/>
          </a:xfrm>
          <a:prstGeom prst="rect">
            <a:avLst/>
          </a:prstGeom>
          <a:noFill/>
          <a:ln/>
        </p:spPr>
        <p:txBody>
          <a:bodyPr wrap="square" lIns="0" tIns="0" rIns="0" bIns="0" rtlCol="0" anchor="t"/>
          <a:lstStyle/>
          <a:p>
            <a:pPr marL="0" indent="0">
              <a:lnSpc>
                <a:spcPts val="3100"/>
              </a:lnSpc>
              <a:buNone/>
            </a:pPr>
            <a:r>
              <a:rPr lang="en-US" sz="1900" dirty="0">
                <a:solidFill>
                  <a:srgbClr val="272525"/>
                </a:solidFill>
                <a:latin typeface="Times New Roman" panose="02020603050405020304" pitchFamily="18" charset="0"/>
                <a:ea typeface="Lato" pitchFamily="34" charset="-122"/>
                <a:cs typeface="Times New Roman" panose="02020603050405020304" pitchFamily="18" charset="0"/>
              </a:rPr>
              <a:t>Tuân thủ quy trình vận hành, sử dụng thiết bị bảo hộ và bảo trì máy móc định kỳ.</a:t>
            </a:r>
            <a:endParaRPr lang="en-US" sz="1900" dirty="0"/>
          </a:p>
        </p:txBody>
      </p:sp>
      <p:pic>
        <p:nvPicPr>
          <p:cNvPr id="14" name="Image 0" descr="preencoded.png">
            <a:extLst>
              <a:ext uri="{FF2B5EF4-FFF2-40B4-BE49-F238E27FC236}">
                <a16:creationId xmlns:a16="http://schemas.microsoft.com/office/drawing/2014/main" id="{26B5B171-B5F2-854C-48C4-E5754310AEA1}"/>
              </a:ext>
            </a:extLst>
          </p:cNvPr>
          <p:cNvPicPr>
            <a:picLocks noChangeAspect="1"/>
          </p:cNvPicPr>
          <p:nvPr/>
        </p:nvPicPr>
        <p:blipFill>
          <a:blip r:embed="rId4"/>
          <a:stretch>
            <a:fillRect/>
          </a:stretch>
        </p:blipFill>
        <p:spPr>
          <a:xfrm>
            <a:off x="11937446" y="7415684"/>
            <a:ext cx="2483689" cy="76866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rot="6666266">
            <a:off x="8240192" y="2442707"/>
            <a:ext cx="6688628" cy="4459086"/>
          </a:xfrm>
          <a:prstGeom prst="rect">
            <a:avLst/>
          </a:prstGeom>
        </p:spPr>
      </p:pic>
      <p:sp>
        <p:nvSpPr>
          <p:cNvPr id="3" name="Text 0"/>
          <p:cNvSpPr/>
          <p:nvPr/>
        </p:nvSpPr>
        <p:spPr>
          <a:xfrm>
            <a:off x="843677" y="664488"/>
            <a:ext cx="6027063" cy="753308"/>
          </a:xfrm>
          <a:prstGeom prst="rect">
            <a:avLst/>
          </a:prstGeom>
          <a:noFill/>
          <a:ln/>
        </p:spPr>
        <p:txBody>
          <a:bodyPr wrap="none" lIns="0" tIns="0" rIns="0" bIns="0" rtlCol="0" anchor="t"/>
          <a:lstStyle/>
          <a:p>
            <a:pPr marL="0" indent="0">
              <a:lnSpc>
                <a:spcPts val="5900"/>
              </a:lnSpc>
              <a:buNone/>
            </a:pPr>
            <a:r>
              <a:rPr lang="en-US" sz="6600" b="1" dirty="0">
                <a:solidFill>
                  <a:srgbClr val="312F2B"/>
                </a:solidFill>
                <a:latin typeface="Times New Roman" panose="02020603050405020304" pitchFamily="18" charset="0"/>
                <a:ea typeface="Gelasio" pitchFamily="34" charset="-122"/>
                <a:cs typeface="Times New Roman" panose="02020603050405020304" pitchFamily="18" charset="0"/>
              </a:rPr>
              <a:t>Định hình</a:t>
            </a:r>
            <a:endParaRPr lang="en-US" sz="6600" b="1" dirty="0"/>
          </a:p>
        </p:txBody>
      </p:sp>
      <p:pic>
        <p:nvPicPr>
          <p:cNvPr id="4" name="Image 1" descr="preencoded.png"/>
          <p:cNvPicPr>
            <a:picLocks noChangeAspect="1"/>
          </p:cNvPicPr>
          <p:nvPr/>
        </p:nvPicPr>
        <p:blipFill>
          <a:blip r:embed="rId4"/>
          <a:stretch>
            <a:fillRect/>
          </a:stretch>
        </p:blipFill>
        <p:spPr>
          <a:xfrm>
            <a:off x="843677" y="2321169"/>
            <a:ext cx="1205389" cy="1386794"/>
          </a:xfrm>
          <a:prstGeom prst="rect">
            <a:avLst/>
          </a:prstGeom>
        </p:spPr>
      </p:pic>
      <p:sp>
        <p:nvSpPr>
          <p:cNvPr id="5" name="Text 1"/>
          <p:cNvSpPr/>
          <p:nvPr/>
        </p:nvSpPr>
        <p:spPr>
          <a:xfrm>
            <a:off x="2410658" y="2323446"/>
            <a:ext cx="3013472" cy="376595"/>
          </a:xfrm>
          <a:prstGeom prst="rect">
            <a:avLst/>
          </a:prstGeom>
          <a:noFill/>
          <a:ln/>
        </p:spPr>
        <p:txBody>
          <a:bodyPr wrap="none" lIns="0" tIns="0" rIns="0" bIns="0" rtlCol="0" anchor="t"/>
          <a:lstStyle/>
          <a:p>
            <a:pPr marL="0" indent="0" algn="l">
              <a:lnSpc>
                <a:spcPts val="2950"/>
              </a:lnSpc>
              <a:buNone/>
            </a:pPr>
            <a:r>
              <a:rPr lang="en-US" sz="2350" b="1" dirty="0">
                <a:solidFill>
                  <a:srgbClr val="272525"/>
                </a:solidFill>
                <a:latin typeface="Times New Roman" panose="02020603050405020304" pitchFamily="18" charset="0"/>
                <a:ea typeface="Gelasio" pitchFamily="34" charset="-122"/>
                <a:cs typeface="Times New Roman" panose="02020603050405020304" pitchFamily="18" charset="0"/>
              </a:rPr>
              <a:t>Công đoạn</a:t>
            </a:r>
            <a:endParaRPr lang="en-US" sz="2350" b="1" dirty="0"/>
          </a:p>
        </p:txBody>
      </p:sp>
      <p:sp>
        <p:nvSpPr>
          <p:cNvPr id="6" name="Text 2"/>
          <p:cNvSpPr/>
          <p:nvPr/>
        </p:nvSpPr>
        <p:spPr>
          <a:xfrm>
            <a:off x="2410658" y="2625137"/>
            <a:ext cx="5889665" cy="771525"/>
          </a:xfrm>
          <a:prstGeom prst="rect">
            <a:avLst/>
          </a:prstGeom>
          <a:noFill/>
          <a:ln/>
        </p:spPr>
        <p:txBody>
          <a:bodyPr wrap="square" lIns="0" tIns="0" rIns="0" bIns="0" rtlCol="0" anchor="t"/>
          <a:lstStyle/>
          <a:p>
            <a:pPr marL="0" indent="0" algn="l">
              <a:lnSpc>
                <a:spcPts val="3000"/>
              </a:lnSpc>
              <a:buNone/>
            </a:pPr>
            <a:r>
              <a:rPr lang="en-US" sz="1850" dirty="0">
                <a:solidFill>
                  <a:srgbClr val="272525"/>
                </a:solidFill>
                <a:latin typeface="Times New Roman" panose="02020603050405020304" pitchFamily="18" charset="0"/>
                <a:ea typeface="Lato" pitchFamily="34" charset="-122"/>
                <a:cs typeface="Times New Roman" panose="02020603050405020304" pitchFamily="18" charset="0"/>
              </a:rPr>
              <a:t>Xử lý gỗ để tạo hình dáng tăm xỉa răng bằng máy móc chuyên dụng.</a:t>
            </a:r>
            <a:endParaRPr lang="en-US" sz="1850" dirty="0"/>
          </a:p>
        </p:txBody>
      </p:sp>
      <p:pic>
        <p:nvPicPr>
          <p:cNvPr id="7" name="Image 2" descr="preencoded.png"/>
          <p:cNvPicPr>
            <a:picLocks noChangeAspect="1"/>
          </p:cNvPicPr>
          <p:nvPr/>
        </p:nvPicPr>
        <p:blipFill>
          <a:blip r:embed="rId5"/>
          <a:stretch>
            <a:fillRect/>
          </a:stretch>
        </p:blipFill>
        <p:spPr>
          <a:xfrm>
            <a:off x="843676" y="3707963"/>
            <a:ext cx="1205389" cy="1386794"/>
          </a:xfrm>
          <a:prstGeom prst="rect">
            <a:avLst/>
          </a:prstGeom>
        </p:spPr>
      </p:pic>
      <p:sp>
        <p:nvSpPr>
          <p:cNvPr id="8" name="Text 3"/>
          <p:cNvSpPr/>
          <p:nvPr/>
        </p:nvSpPr>
        <p:spPr>
          <a:xfrm>
            <a:off x="2410658" y="3948946"/>
            <a:ext cx="3013472" cy="376595"/>
          </a:xfrm>
          <a:prstGeom prst="rect">
            <a:avLst/>
          </a:prstGeom>
          <a:noFill/>
          <a:ln/>
        </p:spPr>
        <p:txBody>
          <a:bodyPr wrap="none" lIns="0" tIns="0" rIns="0" bIns="0" rtlCol="0" anchor="t"/>
          <a:lstStyle/>
          <a:p>
            <a:pPr marL="0" indent="0" algn="l">
              <a:lnSpc>
                <a:spcPts val="2950"/>
              </a:lnSpc>
              <a:buNone/>
            </a:pPr>
            <a:r>
              <a:rPr lang="en-US" sz="2350" b="1" dirty="0">
                <a:solidFill>
                  <a:srgbClr val="272525"/>
                </a:solidFill>
                <a:latin typeface="Times New Roman" panose="02020603050405020304" pitchFamily="18" charset="0"/>
                <a:ea typeface="Gelasio" pitchFamily="34" charset="-122"/>
                <a:cs typeface="Times New Roman" panose="02020603050405020304" pitchFamily="18" charset="0"/>
              </a:rPr>
              <a:t>Tai nạn</a:t>
            </a:r>
            <a:endParaRPr lang="en-US" sz="2350" b="1" dirty="0"/>
          </a:p>
        </p:txBody>
      </p:sp>
      <p:sp>
        <p:nvSpPr>
          <p:cNvPr id="9" name="Text 4"/>
          <p:cNvSpPr/>
          <p:nvPr/>
        </p:nvSpPr>
        <p:spPr>
          <a:xfrm>
            <a:off x="2410658" y="4308139"/>
            <a:ext cx="5889665" cy="385763"/>
          </a:xfrm>
          <a:prstGeom prst="rect">
            <a:avLst/>
          </a:prstGeom>
          <a:noFill/>
          <a:ln/>
        </p:spPr>
        <p:txBody>
          <a:bodyPr wrap="none" lIns="0" tIns="0" rIns="0" bIns="0" rtlCol="0" anchor="t"/>
          <a:lstStyle/>
          <a:p>
            <a:pPr marL="0" indent="0" algn="l">
              <a:lnSpc>
                <a:spcPts val="3000"/>
              </a:lnSpc>
              <a:buNone/>
            </a:pPr>
            <a:r>
              <a:rPr lang="en-US" sz="1850" dirty="0">
                <a:solidFill>
                  <a:srgbClr val="272525"/>
                </a:solidFill>
                <a:latin typeface="Times New Roman" panose="02020603050405020304" pitchFamily="18" charset="0"/>
                <a:ea typeface="Lato" pitchFamily="34" charset="-122"/>
                <a:cs typeface="Times New Roman" panose="02020603050405020304" pitchFamily="18" charset="0"/>
              </a:rPr>
              <a:t>Chấn thương do tiếp xúc với máy móc và hít phải bụi gỗ.</a:t>
            </a:r>
            <a:endParaRPr lang="en-US" sz="1850" dirty="0"/>
          </a:p>
        </p:txBody>
      </p:sp>
      <p:pic>
        <p:nvPicPr>
          <p:cNvPr id="10" name="Image 3" descr="preencoded.png"/>
          <p:cNvPicPr>
            <a:picLocks noChangeAspect="1"/>
          </p:cNvPicPr>
          <p:nvPr/>
        </p:nvPicPr>
        <p:blipFill>
          <a:blip r:embed="rId6"/>
          <a:stretch>
            <a:fillRect/>
          </a:stretch>
        </p:blipFill>
        <p:spPr>
          <a:xfrm>
            <a:off x="843677" y="5094757"/>
            <a:ext cx="1205389" cy="1386794"/>
          </a:xfrm>
          <a:prstGeom prst="rect">
            <a:avLst/>
          </a:prstGeom>
        </p:spPr>
      </p:pic>
      <p:sp>
        <p:nvSpPr>
          <p:cNvPr id="11" name="Text 5"/>
          <p:cNvSpPr/>
          <p:nvPr/>
        </p:nvSpPr>
        <p:spPr>
          <a:xfrm>
            <a:off x="2410658" y="5188889"/>
            <a:ext cx="3013472" cy="376595"/>
          </a:xfrm>
          <a:prstGeom prst="rect">
            <a:avLst/>
          </a:prstGeom>
          <a:noFill/>
          <a:ln/>
        </p:spPr>
        <p:txBody>
          <a:bodyPr wrap="none" lIns="0" tIns="0" rIns="0" bIns="0" rtlCol="0" anchor="t"/>
          <a:lstStyle/>
          <a:p>
            <a:pPr marL="0" indent="0" algn="l">
              <a:lnSpc>
                <a:spcPts val="2950"/>
              </a:lnSpc>
              <a:buNone/>
            </a:pPr>
            <a:r>
              <a:rPr lang="en-US" sz="2350" b="1" dirty="0">
                <a:solidFill>
                  <a:srgbClr val="272525"/>
                </a:solidFill>
                <a:latin typeface="Times New Roman" panose="02020603050405020304" pitchFamily="18" charset="0"/>
                <a:ea typeface="Gelasio" pitchFamily="34" charset="-122"/>
                <a:cs typeface="Times New Roman" panose="02020603050405020304" pitchFamily="18" charset="0"/>
              </a:rPr>
              <a:t>Phòng ngừa</a:t>
            </a:r>
            <a:endParaRPr lang="en-US" sz="2350" b="1" dirty="0"/>
          </a:p>
        </p:txBody>
      </p:sp>
      <p:sp>
        <p:nvSpPr>
          <p:cNvPr id="12" name="Text 6"/>
          <p:cNvSpPr/>
          <p:nvPr/>
        </p:nvSpPr>
        <p:spPr>
          <a:xfrm>
            <a:off x="2410657" y="5565484"/>
            <a:ext cx="5889665" cy="771525"/>
          </a:xfrm>
          <a:prstGeom prst="rect">
            <a:avLst/>
          </a:prstGeom>
          <a:noFill/>
          <a:ln/>
        </p:spPr>
        <p:txBody>
          <a:bodyPr wrap="square" lIns="0" tIns="0" rIns="0" bIns="0" rtlCol="0" anchor="t"/>
          <a:lstStyle/>
          <a:p>
            <a:pPr marL="0" indent="0" algn="l">
              <a:lnSpc>
                <a:spcPts val="3000"/>
              </a:lnSpc>
              <a:buNone/>
            </a:pPr>
            <a:r>
              <a:rPr lang="en-US" sz="1850" dirty="0">
                <a:solidFill>
                  <a:srgbClr val="272525"/>
                </a:solidFill>
                <a:latin typeface="Times New Roman" panose="02020603050405020304" pitchFamily="18" charset="0"/>
                <a:ea typeface="Lato" pitchFamily="34" charset="-122"/>
                <a:cs typeface="Times New Roman" panose="02020603050405020304" pitchFamily="18" charset="0"/>
              </a:rPr>
              <a:t>Đào tạo kỹ thuật, sử dụng thiết bị bảo hộ và duy trì môi trường làm việc an toàn.</a:t>
            </a:r>
            <a:endParaRPr lang="en-US" sz="1850" dirty="0"/>
          </a:p>
        </p:txBody>
      </p:sp>
      <p:pic>
        <p:nvPicPr>
          <p:cNvPr id="13" name="Image 0" descr="preencoded.png">
            <a:extLst>
              <a:ext uri="{FF2B5EF4-FFF2-40B4-BE49-F238E27FC236}">
                <a16:creationId xmlns:a16="http://schemas.microsoft.com/office/drawing/2014/main" id="{F9C867F3-CF17-E39E-52AB-6F2225310BFD}"/>
              </a:ext>
            </a:extLst>
          </p:cNvPr>
          <p:cNvPicPr>
            <a:picLocks noChangeAspect="1"/>
          </p:cNvPicPr>
          <p:nvPr/>
        </p:nvPicPr>
        <p:blipFill>
          <a:blip r:embed="rId7"/>
          <a:stretch>
            <a:fillRect/>
          </a:stretch>
        </p:blipFill>
        <p:spPr>
          <a:xfrm>
            <a:off x="11937446" y="7415684"/>
            <a:ext cx="2483689" cy="76866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528548" y="731103"/>
            <a:ext cx="3573304" cy="446603"/>
          </a:xfrm>
          <a:prstGeom prst="rect">
            <a:avLst/>
          </a:prstGeom>
          <a:noFill/>
          <a:ln/>
        </p:spPr>
        <p:txBody>
          <a:bodyPr wrap="none" lIns="0" tIns="0" rIns="0" bIns="0" rtlCol="0" anchor="t"/>
          <a:lstStyle/>
          <a:p>
            <a:pPr marL="0" indent="0" algn="ctr">
              <a:lnSpc>
                <a:spcPts val="3500"/>
              </a:lnSpc>
              <a:buNone/>
            </a:pPr>
            <a:r>
              <a:rPr lang="en-US" sz="6600" b="1" dirty="0">
                <a:solidFill>
                  <a:srgbClr val="312F2B"/>
                </a:solidFill>
                <a:latin typeface="Times New Roman" panose="02020603050405020304" pitchFamily="18" charset="0"/>
                <a:ea typeface="Gelasio" pitchFamily="34" charset="-122"/>
                <a:cs typeface="Times New Roman" panose="02020603050405020304" pitchFamily="18" charset="0"/>
              </a:rPr>
              <a:t>Làm nhẵn</a:t>
            </a:r>
            <a:endParaRPr lang="en-US" sz="6600" b="1" dirty="0"/>
          </a:p>
        </p:txBody>
      </p:sp>
      <p:pic>
        <p:nvPicPr>
          <p:cNvPr id="3" name="Image 0" descr="preencoded.png"/>
          <p:cNvPicPr>
            <a:picLocks noChangeAspect="1"/>
          </p:cNvPicPr>
          <p:nvPr/>
        </p:nvPicPr>
        <p:blipFill>
          <a:blip r:embed="rId3"/>
          <a:stretch>
            <a:fillRect/>
          </a:stretch>
        </p:blipFill>
        <p:spPr>
          <a:xfrm>
            <a:off x="5219921" y="1320581"/>
            <a:ext cx="4190556" cy="4190556"/>
          </a:xfrm>
          <a:prstGeom prst="rect">
            <a:avLst/>
          </a:prstGeom>
        </p:spPr>
      </p:pic>
      <p:sp>
        <p:nvSpPr>
          <p:cNvPr id="4" name="Text 1"/>
          <p:cNvSpPr/>
          <p:nvPr/>
        </p:nvSpPr>
        <p:spPr>
          <a:xfrm>
            <a:off x="572095" y="6466046"/>
            <a:ext cx="13486209" cy="228600"/>
          </a:xfrm>
          <a:prstGeom prst="rect">
            <a:avLst/>
          </a:prstGeom>
          <a:noFill/>
          <a:ln/>
        </p:spPr>
        <p:txBody>
          <a:bodyPr wrap="none" lIns="0" tIns="0" rIns="0" bIns="0" rtlCol="0" anchor="t"/>
          <a:lstStyle/>
          <a:p>
            <a:pPr marL="0" indent="0">
              <a:lnSpc>
                <a:spcPts val="1800"/>
              </a:lnSpc>
              <a:buNone/>
            </a:pPr>
            <a:endParaRPr lang="en-US" sz="1100" dirty="0"/>
          </a:p>
        </p:txBody>
      </p:sp>
      <p:sp>
        <p:nvSpPr>
          <p:cNvPr id="5" name="Text 2"/>
          <p:cNvSpPr/>
          <p:nvPr/>
        </p:nvSpPr>
        <p:spPr>
          <a:xfrm>
            <a:off x="642433" y="6099810"/>
            <a:ext cx="1786652" cy="223361"/>
          </a:xfrm>
          <a:prstGeom prst="rect">
            <a:avLst/>
          </a:prstGeom>
          <a:noFill/>
          <a:ln/>
        </p:spPr>
        <p:txBody>
          <a:bodyPr wrap="none" lIns="0" tIns="0" rIns="0" bIns="0" rtlCol="0" anchor="t"/>
          <a:lstStyle/>
          <a:p>
            <a:pPr marL="0" indent="0">
              <a:lnSpc>
                <a:spcPts val="1750"/>
              </a:lnSpc>
              <a:buNone/>
            </a:pPr>
            <a:r>
              <a:rPr lang="en-US" b="1" dirty="0">
                <a:solidFill>
                  <a:srgbClr val="312F2B"/>
                </a:solidFill>
                <a:latin typeface="Times New Roman" panose="02020603050405020304" pitchFamily="18" charset="0"/>
                <a:ea typeface="Gelasio" pitchFamily="34" charset="-122"/>
                <a:cs typeface="Times New Roman" panose="02020603050405020304" pitchFamily="18" charset="0"/>
              </a:rPr>
              <a:t>Mục đích</a:t>
            </a:r>
            <a:endParaRPr lang="en-US" b="1" dirty="0"/>
          </a:p>
        </p:txBody>
      </p:sp>
      <p:sp>
        <p:nvSpPr>
          <p:cNvPr id="6" name="Text 3"/>
          <p:cNvSpPr/>
          <p:nvPr/>
        </p:nvSpPr>
        <p:spPr>
          <a:xfrm>
            <a:off x="642433" y="6608921"/>
            <a:ext cx="4262438" cy="228600"/>
          </a:xfrm>
          <a:prstGeom prst="rect">
            <a:avLst/>
          </a:prstGeom>
          <a:noFill/>
          <a:ln/>
        </p:spPr>
        <p:txBody>
          <a:bodyPr wrap="none" lIns="0" tIns="0" rIns="0" bIns="0" rtlCol="0" anchor="t"/>
          <a:lstStyle/>
          <a:p>
            <a:pPr marL="0" indent="0">
              <a:lnSpc>
                <a:spcPts val="1800"/>
              </a:lnSpc>
              <a:buNone/>
            </a:pPr>
            <a:r>
              <a:rPr lang="en-US" sz="1400" dirty="0">
                <a:solidFill>
                  <a:srgbClr val="272525"/>
                </a:solidFill>
                <a:latin typeface="Times New Roman" panose="02020603050405020304" pitchFamily="18" charset="0"/>
                <a:ea typeface="Lato" pitchFamily="34" charset="-122"/>
                <a:cs typeface="Times New Roman" panose="02020603050405020304" pitchFamily="18" charset="0"/>
              </a:rPr>
              <a:t>Loại bỏ cạnh sắc nhọn và tạo bề </a:t>
            </a:r>
            <a:r>
              <a:rPr lang="en-US" sz="1400" dirty="0" err="1">
                <a:solidFill>
                  <a:srgbClr val="272525"/>
                </a:solidFill>
                <a:latin typeface="Times New Roman" panose="02020603050405020304" pitchFamily="18" charset="0"/>
                <a:ea typeface="Lato" pitchFamily="34" charset="-122"/>
                <a:cs typeface="Times New Roman" panose="02020603050405020304" pitchFamily="18" charset="0"/>
              </a:rPr>
              <a:t>mặt</a:t>
            </a:r>
            <a:r>
              <a:rPr lang="en-US" sz="1400" dirty="0">
                <a:solidFill>
                  <a:srgbClr val="272525"/>
                </a:solidFill>
                <a:latin typeface="Times New Roman" panose="02020603050405020304" pitchFamily="18" charset="0"/>
                <a:ea typeface="Lato" pitchFamily="34" charset="-122"/>
                <a:cs typeface="Times New Roman" panose="02020603050405020304" pitchFamily="18" charset="0"/>
              </a:rPr>
              <a:t> </a:t>
            </a:r>
          </a:p>
          <a:p>
            <a:pPr marL="0" indent="0">
              <a:lnSpc>
                <a:spcPts val="1800"/>
              </a:lnSpc>
              <a:buNone/>
            </a:pPr>
            <a:r>
              <a:rPr lang="en-US" sz="1400" dirty="0" err="1">
                <a:solidFill>
                  <a:srgbClr val="272525"/>
                </a:solidFill>
                <a:latin typeface="Times New Roman" panose="02020603050405020304" pitchFamily="18" charset="0"/>
                <a:ea typeface="Lato" pitchFamily="34" charset="-122"/>
                <a:cs typeface="Times New Roman" panose="02020603050405020304" pitchFamily="18" charset="0"/>
              </a:rPr>
              <a:t>mịn</a:t>
            </a:r>
            <a:r>
              <a:rPr lang="en-US" sz="1400" dirty="0">
                <a:solidFill>
                  <a:srgbClr val="272525"/>
                </a:solidFill>
                <a:latin typeface="Times New Roman" panose="02020603050405020304" pitchFamily="18" charset="0"/>
                <a:ea typeface="Lato" pitchFamily="34" charset="-122"/>
                <a:cs typeface="Times New Roman" panose="02020603050405020304" pitchFamily="18" charset="0"/>
              </a:rPr>
              <a:t> màng cho tăm xỉa răng.</a:t>
            </a:r>
            <a:endParaRPr lang="en-US" sz="1400" dirty="0"/>
          </a:p>
        </p:txBody>
      </p:sp>
      <p:sp>
        <p:nvSpPr>
          <p:cNvPr id="7" name="Text 4"/>
          <p:cNvSpPr/>
          <p:nvPr/>
        </p:nvSpPr>
        <p:spPr>
          <a:xfrm>
            <a:off x="5261106" y="6099810"/>
            <a:ext cx="1786652" cy="223361"/>
          </a:xfrm>
          <a:prstGeom prst="rect">
            <a:avLst/>
          </a:prstGeom>
          <a:noFill/>
          <a:ln/>
        </p:spPr>
        <p:txBody>
          <a:bodyPr wrap="none" lIns="0" tIns="0" rIns="0" bIns="0" rtlCol="0" anchor="t"/>
          <a:lstStyle/>
          <a:p>
            <a:pPr marL="0" indent="0">
              <a:lnSpc>
                <a:spcPts val="1750"/>
              </a:lnSpc>
              <a:buNone/>
            </a:pPr>
            <a:r>
              <a:rPr lang="en-US" b="1" dirty="0">
                <a:solidFill>
                  <a:srgbClr val="312F2B"/>
                </a:solidFill>
                <a:latin typeface="Times New Roman" panose="02020603050405020304" pitchFamily="18" charset="0"/>
                <a:ea typeface="Gelasio" pitchFamily="34" charset="-122"/>
                <a:cs typeface="Times New Roman" panose="02020603050405020304" pitchFamily="18" charset="0"/>
              </a:rPr>
              <a:t>Nguy cơ</a:t>
            </a:r>
            <a:endParaRPr lang="en-US" b="1" dirty="0"/>
          </a:p>
        </p:txBody>
      </p:sp>
      <p:sp>
        <p:nvSpPr>
          <p:cNvPr id="8" name="Text 5"/>
          <p:cNvSpPr/>
          <p:nvPr/>
        </p:nvSpPr>
        <p:spPr>
          <a:xfrm>
            <a:off x="5219921" y="6651784"/>
            <a:ext cx="4262438" cy="228600"/>
          </a:xfrm>
          <a:prstGeom prst="rect">
            <a:avLst/>
          </a:prstGeom>
          <a:noFill/>
          <a:ln/>
        </p:spPr>
        <p:txBody>
          <a:bodyPr wrap="none" lIns="0" tIns="0" rIns="0" bIns="0" rtlCol="0" anchor="t"/>
          <a:lstStyle/>
          <a:p>
            <a:pPr marL="0" indent="0">
              <a:lnSpc>
                <a:spcPts val="1800"/>
              </a:lnSpc>
              <a:buNone/>
            </a:pPr>
            <a:r>
              <a:rPr lang="en-US" sz="1400" dirty="0">
                <a:solidFill>
                  <a:srgbClr val="272525"/>
                </a:solidFill>
                <a:latin typeface="Times New Roman" panose="02020603050405020304" pitchFamily="18" charset="0"/>
                <a:ea typeface="Lato" pitchFamily="34" charset="-122"/>
                <a:cs typeface="Times New Roman" panose="02020603050405020304" pitchFamily="18" charset="0"/>
              </a:rPr>
              <a:t>Chấn thương do tiếp xúc với máy làm </a:t>
            </a:r>
            <a:r>
              <a:rPr lang="en-US" sz="1400" dirty="0" err="1">
                <a:solidFill>
                  <a:srgbClr val="272525"/>
                </a:solidFill>
                <a:latin typeface="Times New Roman" panose="02020603050405020304" pitchFamily="18" charset="0"/>
                <a:ea typeface="Lato" pitchFamily="34" charset="-122"/>
                <a:cs typeface="Times New Roman" panose="02020603050405020304" pitchFamily="18" charset="0"/>
              </a:rPr>
              <a:t>nhẵn</a:t>
            </a:r>
            <a:r>
              <a:rPr lang="en-US" sz="1400" dirty="0">
                <a:solidFill>
                  <a:srgbClr val="272525"/>
                </a:solidFill>
                <a:latin typeface="Times New Roman" panose="02020603050405020304" pitchFamily="18" charset="0"/>
                <a:ea typeface="Lato" pitchFamily="34" charset="-122"/>
                <a:cs typeface="Times New Roman" panose="02020603050405020304" pitchFamily="18" charset="0"/>
              </a:rPr>
              <a:t> </a:t>
            </a:r>
          </a:p>
          <a:p>
            <a:pPr marL="0" indent="0">
              <a:lnSpc>
                <a:spcPts val="1800"/>
              </a:lnSpc>
              <a:buNone/>
            </a:pPr>
            <a:r>
              <a:rPr lang="en-US" sz="1400" dirty="0" err="1">
                <a:solidFill>
                  <a:srgbClr val="272525"/>
                </a:solidFill>
                <a:latin typeface="Times New Roman" panose="02020603050405020304" pitchFamily="18" charset="0"/>
                <a:ea typeface="Lato" pitchFamily="34" charset="-122"/>
                <a:cs typeface="Times New Roman" panose="02020603050405020304" pitchFamily="18" charset="0"/>
              </a:rPr>
              <a:t>và</a:t>
            </a:r>
            <a:r>
              <a:rPr lang="en-US" sz="1400" dirty="0">
                <a:solidFill>
                  <a:srgbClr val="272525"/>
                </a:solidFill>
                <a:latin typeface="Times New Roman" panose="02020603050405020304" pitchFamily="18" charset="0"/>
                <a:ea typeface="Lato" pitchFamily="34" charset="-122"/>
                <a:cs typeface="Times New Roman" panose="02020603050405020304" pitchFamily="18" charset="0"/>
              </a:rPr>
              <a:t> hít phải bụi gỗ mịn.</a:t>
            </a:r>
            <a:endParaRPr lang="en-US" sz="1400" dirty="0"/>
          </a:p>
        </p:txBody>
      </p:sp>
      <p:sp>
        <p:nvSpPr>
          <p:cNvPr id="9" name="Text 6"/>
          <p:cNvSpPr/>
          <p:nvPr/>
        </p:nvSpPr>
        <p:spPr>
          <a:xfrm>
            <a:off x="9879778" y="6099810"/>
            <a:ext cx="1786652" cy="223361"/>
          </a:xfrm>
          <a:prstGeom prst="rect">
            <a:avLst/>
          </a:prstGeom>
          <a:noFill/>
          <a:ln/>
        </p:spPr>
        <p:txBody>
          <a:bodyPr wrap="none" lIns="0" tIns="0" rIns="0" bIns="0" rtlCol="0" anchor="t"/>
          <a:lstStyle/>
          <a:p>
            <a:pPr marL="0" indent="0">
              <a:lnSpc>
                <a:spcPts val="1750"/>
              </a:lnSpc>
              <a:buNone/>
            </a:pPr>
            <a:r>
              <a:rPr lang="en-US" b="1" dirty="0">
                <a:solidFill>
                  <a:srgbClr val="312F2B"/>
                </a:solidFill>
                <a:latin typeface="Times New Roman" panose="02020603050405020304" pitchFamily="18" charset="0"/>
                <a:ea typeface="Gelasio" pitchFamily="34" charset="-122"/>
                <a:cs typeface="Times New Roman" panose="02020603050405020304" pitchFamily="18" charset="0"/>
              </a:rPr>
              <a:t>Biện pháp an toàn</a:t>
            </a:r>
            <a:endParaRPr lang="en-US" b="1" dirty="0"/>
          </a:p>
        </p:txBody>
      </p:sp>
      <p:sp>
        <p:nvSpPr>
          <p:cNvPr id="10" name="Text 7"/>
          <p:cNvSpPr/>
          <p:nvPr/>
        </p:nvSpPr>
        <p:spPr>
          <a:xfrm>
            <a:off x="9879778" y="6608921"/>
            <a:ext cx="4262438" cy="228600"/>
          </a:xfrm>
          <a:prstGeom prst="rect">
            <a:avLst/>
          </a:prstGeom>
          <a:noFill/>
          <a:ln/>
        </p:spPr>
        <p:txBody>
          <a:bodyPr wrap="none" lIns="0" tIns="0" rIns="0" bIns="0" rtlCol="0" anchor="t"/>
          <a:lstStyle/>
          <a:p>
            <a:pPr marL="0" indent="0">
              <a:lnSpc>
                <a:spcPts val="1800"/>
              </a:lnSpc>
              <a:buNone/>
            </a:pPr>
            <a:r>
              <a:rPr lang="en-US" sz="1400" dirty="0">
                <a:solidFill>
                  <a:srgbClr val="272525"/>
                </a:solidFill>
                <a:latin typeface="Times New Roman" panose="02020603050405020304" pitchFamily="18" charset="0"/>
                <a:ea typeface="Lato" pitchFamily="34" charset="-122"/>
                <a:cs typeface="Times New Roman" panose="02020603050405020304" pitchFamily="18" charset="0"/>
              </a:rPr>
              <a:t>Sử dụng thiết bị bảo hộ, bảo trì máy móc </a:t>
            </a:r>
            <a:r>
              <a:rPr lang="en-US" sz="1400" dirty="0" err="1">
                <a:solidFill>
                  <a:srgbClr val="272525"/>
                </a:solidFill>
                <a:latin typeface="Times New Roman" panose="02020603050405020304" pitchFamily="18" charset="0"/>
                <a:ea typeface="Lato" pitchFamily="34" charset="-122"/>
                <a:cs typeface="Times New Roman" panose="02020603050405020304" pitchFamily="18" charset="0"/>
              </a:rPr>
              <a:t>và</a:t>
            </a:r>
            <a:r>
              <a:rPr lang="en-US" sz="1400" dirty="0">
                <a:solidFill>
                  <a:srgbClr val="272525"/>
                </a:solidFill>
                <a:latin typeface="Times New Roman" panose="02020603050405020304" pitchFamily="18" charset="0"/>
                <a:ea typeface="Lato" pitchFamily="34" charset="-122"/>
                <a:cs typeface="Times New Roman" panose="02020603050405020304" pitchFamily="18" charset="0"/>
              </a:rPr>
              <a:t> </a:t>
            </a:r>
          </a:p>
          <a:p>
            <a:pPr marL="0" indent="0">
              <a:lnSpc>
                <a:spcPts val="1800"/>
              </a:lnSpc>
              <a:buNone/>
            </a:pPr>
            <a:r>
              <a:rPr lang="en-US" sz="1400" dirty="0" err="1">
                <a:solidFill>
                  <a:srgbClr val="272525"/>
                </a:solidFill>
                <a:latin typeface="Times New Roman" panose="02020603050405020304" pitchFamily="18" charset="0"/>
                <a:ea typeface="Lato" pitchFamily="34" charset="-122"/>
                <a:cs typeface="Times New Roman" panose="02020603050405020304" pitchFamily="18" charset="0"/>
              </a:rPr>
              <a:t>đảm</a:t>
            </a:r>
            <a:r>
              <a:rPr lang="en-US" sz="1400" dirty="0">
                <a:solidFill>
                  <a:srgbClr val="272525"/>
                </a:solidFill>
                <a:latin typeface="Times New Roman" panose="02020603050405020304" pitchFamily="18" charset="0"/>
                <a:ea typeface="Lato" pitchFamily="34" charset="-122"/>
                <a:cs typeface="Times New Roman" panose="02020603050405020304" pitchFamily="18" charset="0"/>
              </a:rPr>
              <a:t> bảo thông gió tốt.</a:t>
            </a:r>
            <a:endParaRPr lang="en-US" sz="1400" dirty="0"/>
          </a:p>
        </p:txBody>
      </p:sp>
      <p:pic>
        <p:nvPicPr>
          <p:cNvPr id="11" name="Image 0" descr="preencoded.png">
            <a:extLst>
              <a:ext uri="{FF2B5EF4-FFF2-40B4-BE49-F238E27FC236}">
                <a16:creationId xmlns:a16="http://schemas.microsoft.com/office/drawing/2014/main" id="{B94BFFC3-9EB3-CB46-F3A8-86CFC7D4A688}"/>
              </a:ext>
            </a:extLst>
          </p:cNvPr>
          <p:cNvPicPr>
            <a:picLocks noChangeAspect="1"/>
          </p:cNvPicPr>
          <p:nvPr/>
        </p:nvPicPr>
        <p:blipFill>
          <a:blip r:embed="rId4"/>
          <a:stretch>
            <a:fillRect/>
          </a:stretch>
        </p:blipFill>
        <p:spPr>
          <a:xfrm>
            <a:off x="11937446" y="7415684"/>
            <a:ext cx="2483689" cy="76866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rcRect t="19565"/>
          <a:stretch/>
        </p:blipFill>
        <p:spPr>
          <a:xfrm rot="173473">
            <a:off x="9771021" y="2839713"/>
            <a:ext cx="4191000" cy="3371018"/>
          </a:xfrm>
          <a:prstGeom prst="rect">
            <a:avLst/>
          </a:prstGeom>
        </p:spPr>
      </p:pic>
      <p:sp>
        <p:nvSpPr>
          <p:cNvPr id="4" name="Text 0"/>
          <p:cNvSpPr/>
          <p:nvPr/>
        </p:nvSpPr>
        <p:spPr>
          <a:xfrm>
            <a:off x="842248" y="661749"/>
            <a:ext cx="6016109" cy="751999"/>
          </a:xfrm>
          <a:prstGeom prst="rect">
            <a:avLst/>
          </a:prstGeom>
          <a:noFill/>
          <a:ln/>
        </p:spPr>
        <p:txBody>
          <a:bodyPr wrap="none" lIns="0" tIns="0" rIns="0" bIns="0" rtlCol="0" anchor="t"/>
          <a:lstStyle/>
          <a:p>
            <a:pPr marL="0" indent="0">
              <a:lnSpc>
                <a:spcPts val="5900"/>
              </a:lnSpc>
              <a:buNone/>
            </a:pPr>
            <a:r>
              <a:rPr lang="en-US" sz="6600" b="1" dirty="0">
                <a:solidFill>
                  <a:srgbClr val="312F2B"/>
                </a:solidFill>
                <a:latin typeface="Times New Roman" panose="02020603050405020304" pitchFamily="18" charset="0"/>
                <a:ea typeface="Gelasio" pitchFamily="34" charset="-122"/>
                <a:cs typeface="Times New Roman" panose="02020603050405020304" pitchFamily="18" charset="0"/>
              </a:rPr>
              <a:t>Chà nhám</a:t>
            </a:r>
            <a:endParaRPr lang="en-US" sz="6600" b="1" dirty="0"/>
          </a:p>
        </p:txBody>
      </p:sp>
      <p:sp>
        <p:nvSpPr>
          <p:cNvPr id="5" name="Shape 1"/>
          <p:cNvSpPr/>
          <p:nvPr/>
        </p:nvSpPr>
        <p:spPr>
          <a:xfrm>
            <a:off x="1187887" y="1774627"/>
            <a:ext cx="30480" cy="5795129"/>
          </a:xfrm>
          <a:prstGeom prst="roundRect">
            <a:avLst>
              <a:gd name="adj" fmla="val 331602"/>
            </a:avLst>
          </a:prstGeom>
          <a:solidFill>
            <a:srgbClr val="CECEC9"/>
          </a:solidFill>
          <a:ln/>
        </p:spPr>
      </p:sp>
      <p:sp>
        <p:nvSpPr>
          <p:cNvPr id="6" name="Shape 2"/>
          <p:cNvSpPr/>
          <p:nvPr/>
        </p:nvSpPr>
        <p:spPr>
          <a:xfrm>
            <a:off x="1443335" y="2300645"/>
            <a:ext cx="842248" cy="30480"/>
          </a:xfrm>
          <a:prstGeom prst="roundRect">
            <a:avLst>
              <a:gd name="adj" fmla="val 331602"/>
            </a:avLst>
          </a:prstGeom>
          <a:solidFill>
            <a:srgbClr val="CECEC9"/>
          </a:solidFill>
          <a:ln/>
        </p:spPr>
      </p:sp>
      <p:sp>
        <p:nvSpPr>
          <p:cNvPr id="7" name="Shape 3"/>
          <p:cNvSpPr/>
          <p:nvPr/>
        </p:nvSpPr>
        <p:spPr>
          <a:xfrm>
            <a:off x="932438" y="2045256"/>
            <a:ext cx="541377" cy="541377"/>
          </a:xfrm>
          <a:prstGeom prst="roundRect">
            <a:avLst>
              <a:gd name="adj" fmla="val 18669"/>
            </a:avLst>
          </a:prstGeom>
          <a:solidFill>
            <a:srgbClr val="E8E8E3"/>
          </a:solidFill>
          <a:ln w="7620">
            <a:solidFill>
              <a:srgbClr val="CECEC9"/>
            </a:solidFill>
            <a:prstDash val="solid"/>
          </a:ln>
        </p:spPr>
      </p:sp>
      <p:sp>
        <p:nvSpPr>
          <p:cNvPr id="8" name="Text 4"/>
          <p:cNvSpPr/>
          <p:nvPr/>
        </p:nvSpPr>
        <p:spPr>
          <a:xfrm>
            <a:off x="1125557" y="2135386"/>
            <a:ext cx="155138" cy="360998"/>
          </a:xfrm>
          <a:prstGeom prst="rect">
            <a:avLst/>
          </a:prstGeom>
          <a:noFill/>
          <a:ln/>
        </p:spPr>
        <p:txBody>
          <a:bodyPr wrap="none" lIns="0" tIns="0" rIns="0" bIns="0" rtlCol="0" anchor="t"/>
          <a:lstStyle/>
          <a:p>
            <a:pPr marL="0" indent="0" algn="ctr">
              <a:lnSpc>
                <a:spcPts val="2800"/>
              </a:lnSpc>
              <a:buNone/>
            </a:pPr>
            <a:r>
              <a:rPr lang="en-US" sz="2800" dirty="0">
                <a:solidFill>
                  <a:srgbClr val="272525"/>
                </a:solidFill>
                <a:latin typeface="Times New Roman" panose="02020603050405020304" pitchFamily="18" charset="0"/>
                <a:ea typeface="Gelasio" pitchFamily="34" charset="-122"/>
                <a:cs typeface="Times New Roman" panose="02020603050405020304" pitchFamily="18" charset="0"/>
              </a:rPr>
              <a:t>1</a:t>
            </a:r>
            <a:endParaRPr lang="en-US" sz="2800" dirty="0"/>
          </a:p>
        </p:txBody>
      </p:sp>
      <p:sp>
        <p:nvSpPr>
          <p:cNvPr id="9" name="Text 5"/>
          <p:cNvSpPr/>
          <p:nvPr/>
        </p:nvSpPr>
        <p:spPr>
          <a:xfrm>
            <a:off x="2526625" y="2015252"/>
            <a:ext cx="3007995" cy="375880"/>
          </a:xfrm>
          <a:prstGeom prst="rect">
            <a:avLst/>
          </a:prstGeom>
          <a:noFill/>
          <a:ln/>
        </p:spPr>
        <p:txBody>
          <a:bodyPr wrap="none" lIns="0" tIns="0" rIns="0" bIns="0" rtlCol="0" anchor="t"/>
          <a:lstStyle/>
          <a:p>
            <a:pPr marL="0" indent="0" algn="l">
              <a:lnSpc>
                <a:spcPts val="2950"/>
              </a:lnSpc>
              <a:buNone/>
            </a:pPr>
            <a:r>
              <a:rPr lang="en-US" sz="2350" dirty="0">
                <a:solidFill>
                  <a:srgbClr val="272525"/>
                </a:solidFill>
                <a:latin typeface="Times New Roman" panose="02020603050405020304" pitchFamily="18" charset="0"/>
                <a:ea typeface="Gelasio" pitchFamily="34" charset="-122"/>
                <a:cs typeface="Times New Roman" panose="02020603050405020304" pitchFamily="18" charset="0"/>
              </a:rPr>
              <a:t>Quy trình</a:t>
            </a:r>
            <a:endParaRPr lang="en-US" sz="2350" dirty="0"/>
          </a:p>
        </p:txBody>
      </p:sp>
      <p:sp>
        <p:nvSpPr>
          <p:cNvPr id="10" name="Text 6"/>
          <p:cNvSpPr/>
          <p:nvPr/>
        </p:nvSpPr>
        <p:spPr>
          <a:xfrm>
            <a:off x="2526625" y="2535436"/>
            <a:ext cx="5775127" cy="769858"/>
          </a:xfrm>
          <a:prstGeom prst="rect">
            <a:avLst/>
          </a:prstGeom>
          <a:noFill/>
          <a:ln/>
        </p:spPr>
        <p:txBody>
          <a:bodyPr wrap="square" lIns="0" tIns="0" rIns="0" bIns="0" rtlCol="0" anchor="t"/>
          <a:lstStyle/>
          <a:p>
            <a:pPr marL="0" indent="0" algn="l">
              <a:lnSpc>
                <a:spcPts val="3000"/>
              </a:lnSpc>
              <a:buNone/>
            </a:pPr>
            <a:r>
              <a:rPr lang="en-US" sz="1850" dirty="0">
                <a:solidFill>
                  <a:srgbClr val="272525"/>
                </a:solidFill>
                <a:latin typeface="Times New Roman" panose="02020603050405020304" pitchFamily="18" charset="0"/>
                <a:ea typeface="Lato" pitchFamily="34" charset="-122"/>
                <a:cs typeface="Times New Roman" panose="02020603050405020304" pitchFamily="18" charset="0"/>
              </a:rPr>
              <a:t>Sử dụng máy chà nhám để tạo độ mịn tối ưu cho tăm xỉa răng.</a:t>
            </a:r>
            <a:endParaRPr lang="en-US" sz="1850" dirty="0"/>
          </a:p>
        </p:txBody>
      </p:sp>
      <p:sp>
        <p:nvSpPr>
          <p:cNvPr id="11" name="Shape 7"/>
          <p:cNvSpPr/>
          <p:nvPr/>
        </p:nvSpPr>
        <p:spPr>
          <a:xfrm>
            <a:off x="1443335" y="4312563"/>
            <a:ext cx="842248" cy="30480"/>
          </a:xfrm>
          <a:prstGeom prst="roundRect">
            <a:avLst>
              <a:gd name="adj" fmla="val 331602"/>
            </a:avLst>
          </a:prstGeom>
          <a:solidFill>
            <a:srgbClr val="CECEC9"/>
          </a:solidFill>
          <a:ln/>
        </p:spPr>
      </p:sp>
      <p:sp>
        <p:nvSpPr>
          <p:cNvPr id="12" name="Shape 8"/>
          <p:cNvSpPr/>
          <p:nvPr/>
        </p:nvSpPr>
        <p:spPr>
          <a:xfrm>
            <a:off x="932438" y="4057174"/>
            <a:ext cx="541377" cy="541377"/>
          </a:xfrm>
          <a:prstGeom prst="roundRect">
            <a:avLst>
              <a:gd name="adj" fmla="val 18669"/>
            </a:avLst>
          </a:prstGeom>
          <a:solidFill>
            <a:srgbClr val="E8E8E3"/>
          </a:solidFill>
          <a:ln w="7620">
            <a:solidFill>
              <a:srgbClr val="CECEC9"/>
            </a:solidFill>
            <a:prstDash val="solid"/>
          </a:ln>
        </p:spPr>
      </p:sp>
      <p:sp>
        <p:nvSpPr>
          <p:cNvPr id="13" name="Text 9"/>
          <p:cNvSpPr/>
          <p:nvPr/>
        </p:nvSpPr>
        <p:spPr>
          <a:xfrm>
            <a:off x="1102221" y="4147304"/>
            <a:ext cx="201692" cy="360998"/>
          </a:xfrm>
          <a:prstGeom prst="rect">
            <a:avLst/>
          </a:prstGeom>
          <a:noFill/>
          <a:ln/>
        </p:spPr>
        <p:txBody>
          <a:bodyPr wrap="none" lIns="0" tIns="0" rIns="0" bIns="0" rtlCol="0" anchor="t"/>
          <a:lstStyle/>
          <a:p>
            <a:pPr marL="0" indent="0" algn="ctr">
              <a:lnSpc>
                <a:spcPts val="2800"/>
              </a:lnSpc>
              <a:buNone/>
            </a:pPr>
            <a:r>
              <a:rPr lang="en-US" sz="2800" dirty="0">
                <a:solidFill>
                  <a:srgbClr val="272525"/>
                </a:solidFill>
                <a:latin typeface="Times New Roman" panose="02020603050405020304" pitchFamily="18" charset="0"/>
                <a:ea typeface="Gelasio" pitchFamily="34" charset="-122"/>
                <a:cs typeface="Times New Roman" panose="02020603050405020304" pitchFamily="18" charset="0"/>
              </a:rPr>
              <a:t>2</a:t>
            </a:r>
            <a:endParaRPr lang="en-US" sz="2800" dirty="0"/>
          </a:p>
        </p:txBody>
      </p:sp>
      <p:sp>
        <p:nvSpPr>
          <p:cNvPr id="14" name="Text 10"/>
          <p:cNvSpPr/>
          <p:nvPr/>
        </p:nvSpPr>
        <p:spPr>
          <a:xfrm>
            <a:off x="2526625" y="4027170"/>
            <a:ext cx="3007995" cy="375880"/>
          </a:xfrm>
          <a:prstGeom prst="rect">
            <a:avLst/>
          </a:prstGeom>
          <a:noFill/>
          <a:ln/>
        </p:spPr>
        <p:txBody>
          <a:bodyPr wrap="none" lIns="0" tIns="0" rIns="0" bIns="0" rtlCol="0" anchor="t"/>
          <a:lstStyle/>
          <a:p>
            <a:pPr marL="0" indent="0" algn="l">
              <a:lnSpc>
                <a:spcPts val="2950"/>
              </a:lnSpc>
              <a:buNone/>
            </a:pPr>
            <a:r>
              <a:rPr lang="en-US" sz="2350" dirty="0">
                <a:solidFill>
                  <a:srgbClr val="272525"/>
                </a:solidFill>
                <a:latin typeface="Times New Roman" panose="02020603050405020304" pitchFamily="18" charset="0"/>
                <a:ea typeface="Gelasio" pitchFamily="34" charset="-122"/>
                <a:cs typeface="Times New Roman" panose="02020603050405020304" pitchFamily="18" charset="0"/>
              </a:rPr>
              <a:t>Rủi ro</a:t>
            </a:r>
            <a:endParaRPr lang="en-US" sz="2350" dirty="0"/>
          </a:p>
        </p:txBody>
      </p:sp>
      <p:sp>
        <p:nvSpPr>
          <p:cNvPr id="15" name="Text 11"/>
          <p:cNvSpPr/>
          <p:nvPr/>
        </p:nvSpPr>
        <p:spPr>
          <a:xfrm>
            <a:off x="2526625" y="4547354"/>
            <a:ext cx="5775127" cy="769858"/>
          </a:xfrm>
          <a:prstGeom prst="rect">
            <a:avLst/>
          </a:prstGeom>
          <a:noFill/>
          <a:ln/>
        </p:spPr>
        <p:txBody>
          <a:bodyPr wrap="square" lIns="0" tIns="0" rIns="0" bIns="0" rtlCol="0" anchor="t"/>
          <a:lstStyle/>
          <a:p>
            <a:pPr marL="0" indent="0" algn="l">
              <a:lnSpc>
                <a:spcPts val="3000"/>
              </a:lnSpc>
              <a:buNone/>
            </a:pPr>
            <a:r>
              <a:rPr lang="en-US" sz="1850" dirty="0">
                <a:solidFill>
                  <a:srgbClr val="272525"/>
                </a:solidFill>
                <a:latin typeface="Times New Roman" panose="02020603050405020304" pitchFamily="18" charset="0"/>
                <a:ea typeface="Lato" pitchFamily="34" charset="-122"/>
                <a:cs typeface="Times New Roman" panose="02020603050405020304" pitchFamily="18" charset="0"/>
              </a:rPr>
              <a:t>Chấn thương do tiếp xúc với đĩa chà nhám và hít phải bụi gỗ mịn.</a:t>
            </a:r>
            <a:endParaRPr lang="en-US" sz="1850" dirty="0"/>
          </a:p>
        </p:txBody>
      </p:sp>
      <p:sp>
        <p:nvSpPr>
          <p:cNvPr id="16" name="Shape 12"/>
          <p:cNvSpPr/>
          <p:nvPr/>
        </p:nvSpPr>
        <p:spPr>
          <a:xfrm>
            <a:off x="1443335" y="6324481"/>
            <a:ext cx="842248" cy="30480"/>
          </a:xfrm>
          <a:prstGeom prst="roundRect">
            <a:avLst>
              <a:gd name="adj" fmla="val 331602"/>
            </a:avLst>
          </a:prstGeom>
          <a:solidFill>
            <a:srgbClr val="CECEC9"/>
          </a:solidFill>
          <a:ln/>
        </p:spPr>
      </p:sp>
      <p:sp>
        <p:nvSpPr>
          <p:cNvPr id="17" name="Shape 13"/>
          <p:cNvSpPr/>
          <p:nvPr/>
        </p:nvSpPr>
        <p:spPr>
          <a:xfrm>
            <a:off x="932438" y="6069092"/>
            <a:ext cx="541377" cy="541377"/>
          </a:xfrm>
          <a:prstGeom prst="roundRect">
            <a:avLst>
              <a:gd name="adj" fmla="val 18669"/>
            </a:avLst>
          </a:prstGeom>
          <a:solidFill>
            <a:srgbClr val="E8E8E3"/>
          </a:solidFill>
          <a:ln w="7620">
            <a:solidFill>
              <a:srgbClr val="CECEC9"/>
            </a:solidFill>
            <a:prstDash val="solid"/>
          </a:ln>
        </p:spPr>
      </p:sp>
      <p:sp>
        <p:nvSpPr>
          <p:cNvPr id="18" name="Text 14"/>
          <p:cNvSpPr/>
          <p:nvPr/>
        </p:nvSpPr>
        <p:spPr>
          <a:xfrm>
            <a:off x="1103531" y="6159222"/>
            <a:ext cx="199192" cy="360998"/>
          </a:xfrm>
          <a:prstGeom prst="rect">
            <a:avLst/>
          </a:prstGeom>
          <a:noFill/>
          <a:ln/>
        </p:spPr>
        <p:txBody>
          <a:bodyPr wrap="none" lIns="0" tIns="0" rIns="0" bIns="0" rtlCol="0" anchor="t"/>
          <a:lstStyle/>
          <a:p>
            <a:pPr marL="0" indent="0" algn="ctr">
              <a:lnSpc>
                <a:spcPts val="2800"/>
              </a:lnSpc>
              <a:buNone/>
            </a:pPr>
            <a:r>
              <a:rPr lang="en-US" sz="2800" dirty="0">
                <a:solidFill>
                  <a:srgbClr val="272525"/>
                </a:solidFill>
                <a:latin typeface="Times New Roman" panose="02020603050405020304" pitchFamily="18" charset="0"/>
                <a:ea typeface="Gelasio" pitchFamily="34" charset="-122"/>
                <a:cs typeface="Times New Roman" panose="02020603050405020304" pitchFamily="18" charset="0"/>
              </a:rPr>
              <a:t>3</a:t>
            </a:r>
            <a:endParaRPr lang="en-US" sz="2800" dirty="0"/>
          </a:p>
        </p:txBody>
      </p:sp>
      <p:sp>
        <p:nvSpPr>
          <p:cNvPr id="19" name="Text 15"/>
          <p:cNvSpPr/>
          <p:nvPr/>
        </p:nvSpPr>
        <p:spPr>
          <a:xfrm>
            <a:off x="2526625" y="6039088"/>
            <a:ext cx="3007995" cy="375880"/>
          </a:xfrm>
          <a:prstGeom prst="rect">
            <a:avLst/>
          </a:prstGeom>
          <a:noFill/>
          <a:ln/>
        </p:spPr>
        <p:txBody>
          <a:bodyPr wrap="none" lIns="0" tIns="0" rIns="0" bIns="0" rtlCol="0" anchor="t"/>
          <a:lstStyle/>
          <a:p>
            <a:pPr marL="0" indent="0" algn="l">
              <a:lnSpc>
                <a:spcPts val="2950"/>
              </a:lnSpc>
              <a:buNone/>
            </a:pPr>
            <a:r>
              <a:rPr lang="en-US" sz="2350" dirty="0">
                <a:solidFill>
                  <a:srgbClr val="272525"/>
                </a:solidFill>
                <a:latin typeface="Times New Roman" panose="02020603050405020304" pitchFamily="18" charset="0"/>
                <a:ea typeface="Gelasio" pitchFamily="34" charset="-122"/>
                <a:cs typeface="Times New Roman" panose="02020603050405020304" pitchFamily="18" charset="0"/>
              </a:rPr>
              <a:t>An toàn</a:t>
            </a:r>
            <a:endParaRPr lang="en-US" sz="2350" dirty="0"/>
          </a:p>
        </p:txBody>
      </p:sp>
      <p:sp>
        <p:nvSpPr>
          <p:cNvPr id="20" name="Text 16"/>
          <p:cNvSpPr/>
          <p:nvPr/>
        </p:nvSpPr>
        <p:spPr>
          <a:xfrm>
            <a:off x="2526625" y="6559272"/>
            <a:ext cx="5775127" cy="769858"/>
          </a:xfrm>
          <a:prstGeom prst="rect">
            <a:avLst/>
          </a:prstGeom>
          <a:noFill/>
          <a:ln/>
        </p:spPr>
        <p:txBody>
          <a:bodyPr wrap="square" lIns="0" tIns="0" rIns="0" bIns="0" rtlCol="0" anchor="t"/>
          <a:lstStyle/>
          <a:p>
            <a:pPr marL="0" indent="0" algn="l">
              <a:lnSpc>
                <a:spcPts val="3000"/>
              </a:lnSpc>
              <a:buNone/>
            </a:pPr>
            <a:r>
              <a:rPr lang="en-US" sz="1850" dirty="0">
                <a:solidFill>
                  <a:srgbClr val="272525"/>
                </a:solidFill>
                <a:latin typeface="Times New Roman" panose="02020603050405020304" pitchFamily="18" charset="0"/>
                <a:ea typeface="Lato" pitchFamily="34" charset="-122"/>
                <a:cs typeface="Times New Roman" panose="02020603050405020304" pitchFamily="18" charset="0"/>
              </a:rPr>
              <a:t>Đào tạo kỹ thuật, sử dụng thiết bị bảo hộ và duy trì môi trường làm việc sạch sẽ.</a:t>
            </a:r>
            <a:endParaRPr lang="en-US" sz="1850" dirty="0"/>
          </a:p>
        </p:txBody>
      </p:sp>
      <p:pic>
        <p:nvPicPr>
          <p:cNvPr id="21" name="Image 0" descr="preencoded.png">
            <a:extLst>
              <a:ext uri="{FF2B5EF4-FFF2-40B4-BE49-F238E27FC236}">
                <a16:creationId xmlns:a16="http://schemas.microsoft.com/office/drawing/2014/main" id="{63BB0B2F-D6E1-5EED-5128-9CF47883AD63}"/>
              </a:ext>
            </a:extLst>
          </p:cNvPr>
          <p:cNvPicPr>
            <a:picLocks noChangeAspect="1"/>
          </p:cNvPicPr>
          <p:nvPr/>
        </p:nvPicPr>
        <p:blipFill>
          <a:blip r:embed="rId4"/>
          <a:stretch>
            <a:fillRect/>
          </a:stretch>
        </p:blipFill>
        <p:spPr>
          <a:xfrm>
            <a:off x="11937446" y="7415684"/>
            <a:ext cx="2483689" cy="76866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415343" y="2728198"/>
            <a:ext cx="4943713" cy="2773085"/>
          </a:xfrm>
          <a:prstGeom prst="rect">
            <a:avLst/>
          </a:prstGeom>
        </p:spPr>
      </p:pic>
      <p:sp>
        <p:nvSpPr>
          <p:cNvPr id="3" name="Text 0"/>
          <p:cNvSpPr/>
          <p:nvPr/>
        </p:nvSpPr>
        <p:spPr>
          <a:xfrm>
            <a:off x="759500" y="598527"/>
            <a:ext cx="5425083" cy="678180"/>
          </a:xfrm>
          <a:prstGeom prst="rect">
            <a:avLst/>
          </a:prstGeom>
          <a:noFill/>
          <a:ln/>
        </p:spPr>
        <p:txBody>
          <a:bodyPr wrap="none" lIns="0" tIns="0" rIns="0" bIns="0" rtlCol="0" anchor="t"/>
          <a:lstStyle/>
          <a:p>
            <a:pPr marL="0" indent="0">
              <a:lnSpc>
                <a:spcPts val="5300"/>
              </a:lnSpc>
              <a:buNone/>
            </a:pPr>
            <a:r>
              <a:rPr lang="en-US" sz="6600" b="1" dirty="0">
                <a:solidFill>
                  <a:srgbClr val="312F2B"/>
                </a:solidFill>
                <a:latin typeface="Times New Roman" panose="02020603050405020304" pitchFamily="18" charset="0"/>
                <a:ea typeface="Gelasio" pitchFamily="34" charset="-122"/>
                <a:cs typeface="Times New Roman" panose="02020603050405020304" pitchFamily="18" charset="0"/>
              </a:rPr>
              <a:t>Khử trùng</a:t>
            </a:r>
            <a:endParaRPr lang="en-US" sz="6600" b="1" dirty="0"/>
          </a:p>
        </p:txBody>
      </p:sp>
      <p:pic>
        <p:nvPicPr>
          <p:cNvPr id="4" name="Image 1" descr="preencoded.png"/>
          <p:cNvPicPr>
            <a:picLocks noChangeAspect="1"/>
          </p:cNvPicPr>
          <p:nvPr/>
        </p:nvPicPr>
        <p:blipFill>
          <a:blip r:embed="rId4"/>
          <a:stretch>
            <a:fillRect/>
          </a:stretch>
        </p:blipFill>
        <p:spPr>
          <a:xfrm>
            <a:off x="759500" y="2346986"/>
            <a:ext cx="542449" cy="542449"/>
          </a:xfrm>
          <a:prstGeom prst="rect">
            <a:avLst/>
          </a:prstGeom>
        </p:spPr>
      </p:pic>
      <p:sp>
        <p:nvSpPr>
          <p:cNvPr id="5" name="Text 1"/>
          <p:cNvSpPr/>
          <p:nvPr/>
        </p:nvSpPr>
        <p:spPr>
          <a:xfrm>
            <a:off x="1633706" y="2376999"/>
            <a:ext cx="2712482" cy="338971"/>
          </a:xfrm>
          <a:prstGeom prst="rect">
            <a:avLst/>
          </a:prstGeom>
          <a:noFill/>
          <a:ln/>
        </p:spPr>
        <p:txBody>
          <a:bodyPr wrap="none" lIns="0" tIns="0" rIns="0" bIns="0" rtlCol="0" anchor="t"/>
          <a:lstStyle/>
          <a:p>
            <a:pPr marL="0" indent="0" algn="l">
              <a:lnSpc>
                <a:spcPts val="2650"/>
              </a:lnSpc>
              <a:buNone/>
            </a:pPr>
            <a:r>
              <a:rPr lang="en-US" sz="2100" b="1" dirty="0">
                <a:solidFill>
                  <a:srgbClr val="272525"/>
                </a:solidFill>
                <a:latin typeface="Times New Roman" panose="02020603050405020304" pitchFamily="18" charset="0"/>
                <a:ea typeface="Gelasio" pitchFamily="34" charset="-122"/>
                <a:cs typeface="Times New Roman" panose="02020603050405020304" pitchFamily="18" charset="0"/>
              </a:rPr>
              <a:t>Mục đích</a:t>
            </a:r>
            <a:endParaRPr lang="en-US" sz="2100" b="1" dirty="0"/>
          </a:p>
        </p:txBody>
      </p:sp>
      <p:sp>
        <p:nvSpPr>
          <p:cNvPr id="6" name="Text 2"/>
          <p:cNvSpPr/>
          <p:nvPr/>
        </p:nvSpPr>
        <p:spPr>
          <a:xfrm>
            <a:off x="1633706" y="2715842"/>
            <a:ext cx="7625001" cy="347186"/>
          </a:xfrm>
          <a:prstGeom prst="rect">
            <a:avLst/>
          </a:prstGeom>
          <a:noFill/>
          <a:ln/>
        </p:spPr>
        <p:txBody>
          <a:bodyPr wrap="none" lIns="0" tIns="0" rIns="0" bIns="0" rtlCol="0" anchor="t"/>
          <a:lstStyle/>
          <a:p>
            <a:pPr marL="0" indent="0" algn="l">
              <a:lnSpc>
                <a:spcPts val="2700"/>
              </a:lnSpc>
              <a:buNone/>
            </a:pPr>
            <a:r>
              <a:rPr lang="en-US" sz="1700" dirty="0">
                <a:solidFill>
                  <a:srgbClr val="272525"/>
                </a:solidFill>
                <a:latin typeface="Times New Roman" panose="02020603050405020304" pitchFamily="18" charset="0"/>
                <a:ea typeface="Lato" pitchFamily="34" charset="-122"/>
                <a:cs typeface="Times New Roman" panose="02020603050405020304" pitchFamily="18" charset="0"/>
              </a:rPr>
              <a:t>Tiêu diệt vi khuẩn, virus và nấm mốc trên bề mặt tăm xỉa răng.</a:t>
            </a:r>
            <a:endParaRPr lang="en-US" sz="1700" dirty="0"/>
          </a:p>
        </p:txBody>
      </p:sp>
      <p:pic>
        <p:nvPicPr>
          <p:cNvPr id="7" name="Image 2" descr="preencoded.png"/>
          <p:cNvPicPr>
            <a:picLocks noChangeAspect="1"/>
          </p:cNvPicPr>
          <p:nvPr/>
        </p:nvPicPr>
        <p:blipFill>
          <a:blip r:embed="rId5"/>
          <a:stretch>
            <a:fillRect/>
          </a:stretch>
        </p:blipFill>
        <p:spPr>
          <a:xfrm>
            <a:off x="759500" y="3828693"/>
            <a:ext cx="542449" cy="542449"/>
          </a:xfrm>
          <a:prstGeom prst="rect">
            <a:avLst/>
          </a:prstGeom>
        </p:spPr>
      </p:pic>
      <p:sp>
        <p:nvSpPr>
          <p:cNvPr id="8" name="Text 3"/>
          <p:cNvSpPr/>
          <p:nvPr/>
        </p:nvSpPr>
        <p:spPr>
          <a:xfrm>
            <a:off x="1633706" y="3776025"/>
            <a:ext cx="2712482" cy="338971"/>
          </a:xfrm>
          <a:prstGeom prst="rect">
            <a:avLst/>
          </a:prstGeom>
          <a:noFill/>
          <a:ln/>
        </p:spPr>
        <p:txBody>
          <a:bodyPr wrap="none" lIns="0" tIns="0" rIns="0" bIns="0" rtlCol="0" anchor="t"/>
          <a:lstStyle/>
          <a:p>
            <a:pPr marL="0" indent="0" algn="l">
              <a:lnSpc>
                <a:spcPts val="2650"/>
              </a:lnSpc>
              <a:buNone/>
            </a:pPr>
            <a:r>
              <a:rPr lang="en-US" sz="2100" b="1" dirty="0">
                <a:solidFill>
                  <a:srgbClr val="272525"/>
                </a:solidFill>
                <a:latin typeface="Times New Roman" panose="02020603050405020304" pitchFamily="18" charset="0"/>
                <a:ea typeface="Gelasio" pitchFamily="34" charset="-122"/>
                <a:cs typeface="Times New Roman" panose="02020603050405020304" pitchFamily="18" charset="0"/>
              </a:rPr>
              <a:t>Phương pháp</a:t>
            </a:r>
            <a:endParaRPr lang="en-US" sz="2100" b="1" dirty="0"/>
          </a:p>
        </p:txBody>
      </p:sp>
      <p:sp>
        <p:nvSpPr>
          <p:cNvPr id="9" name="Text 4"/>
          <p:cNvSpPr/>
          <p:nvPr/>
        </p:nvSpPr>
        <p:spPr>
          <a:xfrm>
            <a:off x="1633705" y="4114740"/>
            <a:ext cx="7625001" cy="347186"/>
          </a:xfrm>
          <a:prstGeom prst="rect">
            <a:avLst/>
          </a:prstGeom>
          <a:noFill/>
          <a:ln/>
        </p:spPr>
        <p:txBody>
          <a:bodyPr wrap="none" lIns="0" tIns="0" rIns="0" bIns="0" rtlCol="0" anchor="t"/>
          <a:lstStyle/>
          <a:p>
            <a:pPr marL="0" indent="0" algn="l">
              <a:lnSpc>
                <a:spcPts val="2700"/>
              </a:lnSpc>
              <a:buNone/>
            </a:pPr>
            <a:r>
              <a:rPr lang="en-US" sz="1700" dirty="0">
                <a:solidFill>
                  <a:srgbClr val="272525"/>
                </a:solidFill>
                <a:latin typeface="Times New Roman" panose="02020603050405020304" pitchFamily="18" charset="0"/>
                <a:ea typeface="Lato" pitchFamily="34" charset="-122"/>
                <a:cs typeface="Times New Roman" panose="02020603050405020304" pitchFamily="18" charset="0"/>
              </a:rPr>
              <a:t>Sử dụng hấp hơi áp suất cao, tia UV hoặc hóa chất diệt khuẩn.</a:t>
            </a:r>
            <a:endParaRPr lang="en-US" sz="1700" dirty="0"/>
          </a:p>
        </p:txBody>
      </p:sp>
      <p:pic>
        <p:nvPicPr>
          <p:cNvPr id="10" name="Image 3" descr="preencoded.png"/>
          <p:cNvPicPr>
            <a:picLocks noChangeAspect="1"/>
          </p:cNvPicPr>
          <p:nvPr/>
        </p:nvPicPr>
        <p:blipFill>
          <a:blip r:embed="rId6"/>
          <a:stretch>
            <a:fillRect/>
          </a:stretch>
        </p:blipFill>
        <p:spPr>
          <a:xfrm>
            <a:off x="759500" y="5451482"/>
            <a:ext cx="542449" cy="542449"/>
          </a:xfrm>
          <a:prstGeom prst="rect">
            <a:avLst/>
          </a:prstGeom>
        </p:spPr>
      </p:pic>
      <p:sp>
        <p:nvSpPr>
          <p:cNvPr id="11" name="Text 5"/>
          <p:cNvSpPr/>
          <p:nvPr/>
        </p:nvSpPr>
        <p:spPr>
          <a:xfrm>
            <a:off x="1633706" y="5418267"/>
            <a:ext cx="2712482" cy="338971"/>
          </a:xfrm>
          <a:prstGeom prst="rect">
            <a:avLst/>
          </a:prstGeom>
          <a:noFill/>
          <a:ln/>
        </p:spPr>
        <p:txBody>
          <a:bodyPr wrap="none" lIns="0" tIns="0" rIns="0" bIns="0" rtlCol="0" anchor="t"/>
          <a:lstStyle/>
          <a:p>
            <a:pPr marL="0" indent="0" algn="l">
              <a:lnSpc>
                <a:spcPts val="2650"/>
              </a:lnSpc>
              <a:buNone/>
            </a:pPr>
            <a:r>
              <a:rPr lang="en-US" sz="2100" b="1" dirty="0">
                <a:solidFill>
                  <a:srgbClr val="272525"/>
                </a:solidFill>
                <a:latin typeface="Times New Roman" panose="02020603050405020304" pitchFamily="18" charset="0"/>
                <a:ea typeface="Gelasio" pitchFamily="34" charset="-122"/>
                <a:cs typeface="Times New Roman" panose="02020603050405020304" pitchFamily="18" charset="0"/>
              </a:rPr>
              <a:t>An toàn</a:t>
            </a:r>
            <a:endParaRPr lang="en-US" sz="2100" b="1" dirty="0"/>
          </a:p>
        </p:txBody>
      </p:sp>
      <p:sp>
        <p:nvSpPr>
          <p:cNvPr id="12" name="Text 6"/>
          <p:cNvSpPr/>
          <p:nvPr/>
        </p:nvSpPr>
        <p:spPr>
          <a:xfrm>
            <a:off x="1633704" y="5756727"/>
            <a:ext cx="7625001" cy="347186"/>
          </a:xfrm>
          <a:prstGeom prst="rect">
            <a:avLst/>
          </a:prstGeom>
          <a:noFill/>
          <a:ln/>
        </p:spPr>
        <p:txBody>
          <a:bodyPr wrap="none" lIns="0" tIns="0" rIns="0" bIns="0" rtlCol="0" anchor="t"/>
          <a:lstStyle/>
          <a:p>
            <a:pPr marL="0" indent="0" algn="l">
              <a:lnSpc>
                <a:spcPts val="2700"/>
              </a:lnSpc>
              <a:buNone/>
            </a:pPr>
            <a:r>
              <a:rPr lang="en-US" sz="1700" dirty="0">
                <a:solidFill>
                  <a:srgbClr val="272525"/>
                </a:solidFill>
                <a:latin typeface="Times New Roman" panose="02020603050405020304" pitchFamily="18" charset="0"/>
                <a:ea typeface="Lato" pitchFamily="34" charset="-122"/>
                <a:cs typeface="Times New Roman" panose="02020603050405020304" pitchFamily="18" charset="0"/>
              </a:rPr>
              <a:t>Tuân thủ quy trình, sử dụng thiết bị bảo hộ và đảm bảo thông gió tốt.</a:t>
            </a:r>
            <a:endParaRPr lang="en-US" sz="1700" dirty="0"/>
          </a:p>
        </p:txBody>
      </p:sp>
      <p:pic>
        <p:nvPicPr>
          <p:cNvPr id="13" name="Image 0" descr="preencoded.png">
            <a:extLst>
              <a:ext uri="{FF2B5EF4-FFF2-40B4-BE49-F238E27FC236}">
                <a16:creationId xmlns:a16="http://schemas.microsoft.com/office/drawing/2014/main" id="{EB804333-FEBA-4F54-0731-74D539257CB2}"/>
              </a:ext>
            </a:extLst>
          </p:cNvPr>
          <p:cNvPicPr>
            <a:picLocks noChangeAspect="1"/>
          </p:cNvPicPr>
          <p:nvPr/>
        </p:nvPicPr>
        <p:blipFill>
          <a:blip r:embed="rId7"/>
          <a:stretch>
            <a:fillRect/>
          </a:stretch>
        </p:blipFill>
        <p:spPr>
          <a:xfrm>
            <a:off x="11937446" y="7415684"/>
            <a:ext cx="2483689" cy="76866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9281788" y="2126337"/>
            <a:ext cx="4869180" cy="4869180"/>
          </a:xfrm>
          <a:prstGeom prst="rect">
            <a:avLst/>
          </a:prstGeom>
        </p:spPr>
      </p:pic>
      <p:sp>
        <p:nvSpPr>
          <p:cNvPr id="4" name="Text 0"/>
          <p:cNvSpPr/>
          <p:nvPr/>
        </p:nvSpPr>
        <p:spPr>
          <a:xfrm>
            <a:off x="864037" y="722471"/>
            <a:ext cx="6172200" cy="771525"/>
          </a:xfrm>
          <a:prstGeom prst="rect">
            <a:avLst/>
          </a:prstGeom>
          <a:noFill/>
          <a:ln/>
        </p:spPr>
        <p:txBody>
          <a:bodyPr wrap="none" lIns="0" tIns="0" rIns="0" bIns="0" rtlCol="0" anchor="t"/>
          <a:lstStyle/>
          <a:p>
            <a:pPr marL="0" indent="0">
              <a:lnSpc>
                <a:spcPts val="6050"/>
              </a:lnSpc>
              <a:buNone/>
            </a:pPr>
            <a:r>
              <a:rPr lang="en-US" sz="6600" b="1" dirty="0">
                <a:solidFill>
                  <a:srgbClr val="312F2B"/>
                </a:solidFill>
                <a:latin typeface="Times New Roman" panose="02020603050405020304" pitchFamily="18" charset="0"/>
                <a:ea typeface="Gelasio" pitchFamily="34" charset="-122"/>
                <a:cs typeface="Times New Roman" panose="02020603050405020304" pitchFamily="18" charset="0"/>
              </a:rPr>
              <a:t>Sơn hoặc phủ</a:t>
            </a:r>
            <a:endParaRPr lang="en-US" sz="6600" b="1" dirty="0"/>
          </a:p>
        </p:txBody>
      </p:sp>
      <p:sp>
        <p:nvSpPr>
          <p:cNvPr id="5" name="Shape 1"/>
          <p:cNvSpPr/>
          <p:nvPr/>
        </p:nvSpPr>
        <p:spPr>
          <a:xfrm>
            <a:off x="864037" y="1864281"/>
            <a:ext cx="7415927" cy="1453039"/>
          </a:xfrm>
          <a:prstGeom prst="roundRect">
            <a:avLst>
              <a:gd name="adj" fmla="val 7136"/>
            </a:avLst>
          </a:prstGeom>
          <a:solidFill>
            <a:srgbClr val="E8E8E3"/>
          </a:solidFill>
          <a:ln w="15240">
            <a:solidFill>
              <a:srgbClr val="CECEC9"/>
            </a:solidFill>
            <a:prstDash val="solid"/>
          </a:ln>
        </p:spPr>
      </p:sp>
      <p:sp>
        <p:nvSpPr>
          <p:cNvPr id="6" name="Text 2"/>
          <p:cNvSpPr/>
          <p:nvPr/>
        </p:nvSpPr>
        <p:spPr>
          <a:xfrm>
            <a:off x="1126093" y="2126337"/>
            <a:ext cx="3086100" cy="385763"/>
          </a:xfrm>
          <a:prstGeom prst="rect">
            <a:avLst/>
          </a:prstGeom>
          <a:noFill/>
          <a:ln/>
        </p:spPr>
        <p:txBody>
          <a:bodyPr wrap="none" lIns="0" tIns="0" rIns="0" bIns="0" rtlCol="0" anchor="t"/>
          <a:lstStyle/>
          <a:p>
            <a:pPr marL="0" indent="0">
              <a:lnSpc>
                <a:spcPts val="3000"/>
              </a:lnSpc>
              <a:buNone/>
            </a:pPr>
            <a:r>
              <a:rPr lang="en-US" sz="2400" dirty="0">
                <a:solidFill>
                  <a:srgbClr val="272525"/>
                </a:solidFill>
                <a:latin typeface="Times New Roman" panose="02020603050405020304" pitchFamily="18" charset="0"/>
                <a:ea typeface="Gelasio" pitchFamily="34" charset="-122"/>
                <a:cs typeface="Times New Roman" panose="02020603050405020304" pitchFamily="18" charset="0"/>
              </a:rPr>
              <a:t>Công đoạn</a:t>
            </a:r>
            <a:endParaRPr lang="en-US" sz="2400" dirty="0"/>
          </a:p>
        </p:txBody>
      </p:sp>
      <p:sp>
        <p:nvSpPr>
          <p:cNvPr id="7" name="Text 3"/>
          <p:cNvSpPr/>
          <p:nvPr/>
        </p:nvSpPr>
        <p:spPr>
          <a:xfrm>
            <a:off x="1126093" y="2660213"/>
            <a:ext cx="6891814" cy="395049"/>
          </a:xfrm>
          <a:prstGeom prst="rect">
            <a:avLst/>
          </a:prstGeom>
          <a:noFill/>
          <a:ln/>
        </p:spPr>
        <p:txBody>
          <a:bodyPr wrap="none" lIns="0" tIns="0" rIns="0" bIns="0" rtlCol="0" anchor="t"/>
          <a:lstStyle/>
          <a:p>
            <a:pPr marL="0" indent="0">
              <a:lnSpc>
                <a:spcPts val="3100"/>
              </a:lnSpc>
              <a:buNone/>
            </a:pPr>
            <a:r>
              <a:rPr lang="en-US" sz="1900" dirty="0">
                <a:solidFill>
                  <a:srgbClr val="272525"/>
                </a:solidFill>
                <a:latin typeface="Times New Roman" panose="02020603050405020304" pitchFamily="18" charset="0"/>
                <a:ea typeface="Lato" pitchFamily="34" charset="-122"/>
                <a:cs typeface="Times New Roman" panose="02020603050405020304" pitchFamily="18" charset="0"/>
              </a:rPr>
              <a:t>Phủ lớp sơn hoặc chất bảo vệ lên bề mặt tăm xỉa răng.</a:t>
            </a:r>
            <a:endParaRPr lang="en-US" sz="1900" dirty="0"/>
          </a:p>
        </p:txBody>
      </p:sp>
      <p:sp>
        <p:nvSpPr>
          <p:cNvPr id="8" name="Shape 4"/>
          <p:cNvSpPr/>
          <p:nvPr/>
        </p:nvSpPr>
        <p:spPr>
          <a:xfrm>
            <a:off x="864037" y="3564136"/>
            <a:ext cx="7415927" cy="1848088"/>
          </a:xfrm>
          <a:prstGeom prst="roundRect">
            <a:avLst>
              <a:gd name="adj" fmla="val 5611"/>
            </a:avLst>
          </a:prstGeom>
          <a:solidFill>
            <a:srgbClr val="E8E8E3"/>
          </a:solidFill>
          <a:ln w="15240">
            <a:solidFill>
              <a:srgbClr val="CECEC9"/>
            </a:solidFill>
            <a:prstDash val="solid"/>
          </a:ln>
        </p:spPr>
      </p:sp>
      <p:sp>
        <p:nvSpPr>
          <p:cNvPr id="9" name="Text 5"/>
          <p:cNvSpPr/>
          <p:nvPr/>
        </p:nvSpPr>
        <p:spPr>
          <a:xfrm>
            <a:off x="1126093" y="3826193"/>
            <a:ext cx="3086100" cy="385763"/>
          </a:xfrm>
          <a:prstGeom prst="rect">
            <a:avLst/>
          </a:prstGeom>
          <a:noFill/>
          <a:ln/>
        </p:spPr>
        <p:txBody>
          <a:bodyPr wrap="none" lIns="0" tIns="0" rIns="0" bIns="0" rtlCol="0" anchor="t"/>
          <a:lstStyle/>
          <a:p>
            <a:pPr marL="0" indent="0">
              <a:lnSpc>
                <a:spcPts val="3000"/>
              </a:lnSpc>
              <a:buNone/>
            </a:pPr>
            <a:r>
              <a:rPr lang="en-US" sz="2400" dirty="0">
                <a:solidFill>
                  <a:srgbClr val="272525"/>
                </a:solidFill>
                <a:latin typeface="Times New Roman" panose="02020603050405020304" pitchFamily="18" charset="0"/>
                <a:ea typeface="Gelasio" pitchFamily="34" charset="-122"/>
                <a:cs typeface="Times New Roman" panose="02020603050405020304" pitchFamily="18" charset="0"/>
              </a:rPr>
              <a:t>Nguy cơ</a:t>
            </a:r>
            <a:endParaRPr lang="en-US" sz="2400" dirty="0"/>
          </a:p>
        </p:txBody>
      </p:sp>
      <p:sp>
        <p:nvSpPr>
          <p:cNvPr id="10" name="Text 6"/>
          <p:cNvSpPr/>
          <p:nvPr/>
        </p:nvSpPr>
        <p:spPr>
          <a:xfrm>
            <a:off x="1126093" y="4360069"/>
            <a:ext cx="6891814" cy="790099"/>
          </a:xfrm>
          <a:prstGeom prst="rect">
            <a:avLst/>
          </a:prstGeom>
          <a:noFill/>
          <a:ln/>
        </p:spPr>
        <p:txBody>
          <a:bodyPr wrap="square" lIns="0" tIns="0" rIns="0" bIns="0" rtlCol="0" anchor="t"/>
          <a:lstStyle/>
          <a:p>
            <a:pPr marL="0" indent="0">
              <a:lnSpc>
                <a:spcPts val="3100"/>
              </a:lnSpc>
              <a:buNone/>
            </a:pPr>
            <a:r>
              <a:rPr lang="en-US" sz="1900" dirty="0">
                <a:solidFill>
                  <a:srgbClr val="272525"/>
                </a:solidFill>
                <a:latin typeface="Times New Roman" panose="02020603050405020304" pitchFamily="18" charset="0"/>
                <a:ea typeface="Lato" pitchFamily="34" charset="-122"/>
                <a:cs typeface="Times New Roman" panose="02020603050405020304" pitchFamily="18" charset="0"/>
              </a:rPr>
              <a:t>Tiếp xúc với hóa chất độc hại và nguy cơ cháy nổ do hơi sơn dễ cháy.</a:t>
            </a:r>
            <a:endParaRPr lang="en-US" sz="1900" dirty="0"/>
          </a:p>
        </p:txBody>
      </p:sp>
      <p:sp>
        <p:nvSpPr>
          <p:cNvPr id="11" name="Shape 7"/>
          <p:cNvSpPr/>
          <p:nvPr/>
        </p:nvSpPr>
        <p:spPr>
          <a:xfrm>
            <a:off x="864037" y="5659041"/>
            <a:ext cx="7415927" cy="1848088"/>
          </a:xfrm>
          <a:prstGeom prst="roundRect">
            <a:avLst>
              <a:gd name="adj" fmla="val 5611"/>
            </a:avLst>
          </a:prstGeom>
          <a:solidFill>
            <a:srgbClr val="E8E8E3"/>
          </a:solidFill>
          <a:ln w="15240">
            <a:solidFill>
              <a:srgbClr val="CECEC9"/>
            </a:solidFill>
            <a:prstDash val="solid"/>
          </a:ln>
        </p:spPr>
      </p:sp>
      <p:sp>
        <p:nvSpPr>
          <p:cNvPr id="12" name="Text 8"/>
          <p:cNvSpPr/>
          <p:nvPr/>
        </p:nvSpPr>
        <p:spPr>
          <a:xfrm>
            <a:off x="1126093" y="5921097"/>
            <a:ext cx="3086100" cy="385763"/>
          </a:xfrm>
          <a:prstGeom prst="rect">
            <a:avLst/>
          </a:prstGeom>
          <a:noFill/>
          <a:ln/>
        </p:spPr>
        <p:txBody>
          <a:bodyPr wrap="none" lIns="0" tIns="0" rIns="0" bIns="0" rtlCol="0" anchor="t"/>
          <a:lstStyle/>
          <a:p>
            <a:pPr marL="0" indent="0">
              <a:lnSpc>
                <a:spcPts val="3000"/>
              </a:lnSpc>
              <a:buNone/>
            </a:pPr>
            <a:r>
              <a:rPr lang="en-US" sz="2400" dirty="0">
                <a:solidFill>
                  <a:srgbClr val="272525"/>
                </a:solidFill>
                <a:latin typeface="Times New Roman" panose="02020603050405020304" pitchFamily="18" charset="0"/>
                <a:ea typeface="Gelasio" pitchFamily="34" charset="-122"/>
                <a:cs typeface="Times New Roman" panose="02020603050405020304" pitchFamily="18" charset="0"/>
              </a:rPr>
              <a:t>Biện pháp an toàn</a:t>
            </a:r>
            <a:endParaRPr lang="en-US" sz="2400" dirty="0"/>
          </a:p>
        </p:txBody>
      </p:sp>
      <p:sp>
        <p:nvSpPr>
          <p:cNvPr id="13" name="Text 9"/>
          <p:cNvSpPr/>
          <p:nvPr/>
        </p:nvSpPr>
        <p:spPr>
          <a:xfrm>
            <a:off x="1126093" y="6454973"/>
            <a:ext cx="6891814" cy="790099"/>
          </a:xfrm>
          <a:prstGeom prst="rect">
            <a:avLst/>
          </a:prstGeom>
          <a:noFill/>
          <a:ln/>
        </p:spPr>
        <p:txBody>
          <a:bodyPr wrap="square" lIns="0" tIns="0" rIns="0" bIns="0" rtlCol="0" anchor="t"/>
          <a:lstStyle/>
          <a:p>
            <a:pPr marL="0" indent="0">
              <a:lnSpc>
                <a:spcPts val="3100"/>
              </a:lnSpc>
              <a:buNone/>
            </a:pPr>
            <a:r>
              <a:rPr lang="en-US" sz="1900" dirty="0">
                <a:solidFill>
                  <a:srgbClr val="272525"/>
                </a:solidFill>
                <a:latin typeface="Times New Roman" panose="02020603050405020304" pitchFamily="18" charset="0"/>
                <a:ea typeface="Lato" pitchFamily="34" charset="-122"/>
                <a:cs typeface="Times New Roman" panose="02020603050405020304" pitchFamily="18" charset="0"/>
              </a:rPr>
              <a:t>Sử dụng thiết bị bảo hộ, đảm bảo thông gió tốt và tuân thủ quy trình an toàn.</a:t>
            </a:r>
            <a:endParaRPr lang="en-US" sz="1900" dirty="0"/>
          </a:p>
        </p:txBody>
      </p:sp>
      <p:pic>
        <p:nvPicPr>
          <p:cNvPr id="14" name="Image 0" descr="preencoded.png">
            <a:extLst>
              <a:ext uri="{FF2B5EF4-FFF2-40B4-BE49-F238E27FC236}">
                <a16:creationId xmlns:a16="http://schemas.microsoft.com/office/drawing/2014/main" id="{D8D8CF7D-EDA3-2825-BEE8-B4EB97ABA5F5}"/>
              </a:ext>
            </a:extLst>
          </p:cNvPr>
          <p:cNvPicPr>
            <a:picLocks noChangeAspect="1"/>
          </p:cNvPicPr>
          <p:nvPr/>
        </p:nvPicPr>
        <p:blipFill>
          <a:blip r:embed="rId4"/>
          <a:stretch>
            <a:fillRect/>
          </a:stretch>
        </p:blipFill>
        <p:spPr>
          <a:xfrm>
            <a:off x="11937446" y="7415684"/>
            <a:ext cx="2483689" cy="76866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229100" y="738783"/>
            <a:ext cx="6172200" cy="771525"/>
          </a:xfrm>
          <a:prstGeom prst="rect">
            <a:avLst/>
          </a:prstGeom>
          <a:noFill/>
          <a:ln/>
        </p:spPr>
        <p:txBody>
          <a:bodyPr wrap="none" lIns="0" tIns="0" rIns="0" bIns="0" rtlCol="0" anchor="t"/>
          <a:lstStyle/>
          <a:p>
            <a:pPr marL="0" indent="0" algn="ctr">
              <a:lnSpc>
                <a:spcPts val="6050"/>
              </a:lnSpc>
              <a:buNone/>
            </a:pPr>
            <a:r>
              <a:rPr lang="en-US" sz="6600" b="1" dirty="0">
                <a:solidFill>
                  <a:srgbClr val="312F2B"/>
                </a:solidFill>
                <a:latin typeface="Times New Roman" panose="02020603050405020304" pitchFamily="18" charset="0"/>
                <a:ea typeface="Gelasio" pitchFamily="34" charset="-122"/>
                <a:cs typeface="Times New Roman" panose="02020603050405020304" pitchFamily="18" charset="0"/>
              </a:rPr>
              <a:t>Quy định chung</a:t>
            </a:r>
            <a:endParaRPr lang="en-US" sz="6600" b="1" dirty="0"/>
          </a:p>
        </p:txBody>
      </p:sp>
      <p:sp>
        <p:nvSpPr>
          <p:cNvPr id="3" name="Shape 1"/>
          <p:cNvSpPr/>
          <p:nvPr/>
        </p:nvSpPr>
        <p:spPr>
          <a:xfrm>
            <a:off x="864037" y="4978837"/>
            <a:ext cx="12902327" cy="30480"/>
          </a:xfrm>
          <a:prstGeom prst="roundRect">
            <a:avLst>
              <a:gd name="adj" fmla="val 340200"/>
            </a:avLst>
          </a:prstGeom>
          <a:solidFill>
            <a:srgbClr val="CECEC9"/>
          </a:solidFill>
          <a:ln/>
        </p:spPr>
      </p:sp>
      <p:sp>
        <p:nvSpPr>
          <p:cNvPr id="4" name="Shape 2"/>
          <p:cNvSpPr/>
          <p:nvPr/>
        </p:nvSpPr>
        <p:spPr>
          <a:xfrm>
            <a:off x="3355181" y="4114800"/>
            <a:ext cx="30480" cy="864037"/>
          </a:xfrm>
          <a:prstGeom prst="roundRect">
            <a:avLst>
              <a:gd name="adj" fmla="val 340200"/>
            </a:avLst>
          </a:prstGeom>
          <a:solidFill>
            <a:srgbClr val="CECEC9"/>
          </a:solidFill>
          <a:ln/>
        </p:spPr>
      </p:sp>
      <p:sp>
        <p:nvSpPr>
          <p:cNvPr id="5" name="Shape 3"/>
          <p:cNvSpPr/>
          <p:nvPr/>
        </p:nvSpPr>
        <p:spPr>
          <a:xfrm>
            <a:off x="3154442" y="4762857"/>
            <a:ext cx="431959" cy="431959"/>
          </a:xfrm>
          <a:prstGeom prst="roundRect">
            <a:avLst>
              <a:gd name="adj" fmla="val 24005"/>
            </a:avLst>
          </a:prstGeom>
          <a:solidFill>
            <a:srgbClr val="E8E8E3"/>
          </a:solidFill>
          <a:ln w="15240">
            <a:solidFill>
              <a:srgbClr val="CECEC9"/>
            </a:solidFill>
            <a:prstDash val="solid"/>
          </a:ln>
        </p:spPr>
      </p:sp>
      <p:sp>
        <p:nvSpPr>
          <p:cNvPr id="6" name="Text 4"/>
          <p:cNvSpPr/>
          <p:nvPr/>
        </p:nvSpPr>
        <p:spPr>
          <a:xfrm>
            <a:off x="1110853" y="2466856"/>
            <a:ext cx="5028690" cy="925592"/>
          </a:xfrm>
          <a:prstGeom prst="rect">
            <a:avLst/>
          </a:prstGeom>
          <a:noFill/>
          <a:ln/>
        </p:spPr>
        <p:txBody>
          <a:bodyPr wrap="square" lIns="0" tIns="0" rIns="0" bIns="0" rtlCol="0" anchor="t"/>
          <a:lstStyle/>
          <a:p>
            <a:pPr marL="0" indent="0" algn="ctr">
              <a:lnSpc>
                <a:spcPts val="3600"/>
              </a:lnSpc>
              <a:buNone/>
            </a:pPr>
            <a:r>
              <a:rPr lang="en-US" sz="2900" dirty="0">
                <a:solidFill>
                  <a:srgbClr val="272525"/>
                </a:solidFill>
                <a:latin typeface="Times New Roman" panose="02020603050405020304" pitchFamily="18" charset="0"/>
                <a:ea typeface="Gelasio" pitchFamily="34" charset="-122"/>
                <a:cs typeface="Times New Roman" panose="02020603050405020304" pitchFamily="18" charset="0"/>
              </a:rPr>
              <a:t>Huấn luyện an toàn lao động</a:t>
            </a:r>
            <a:endParaRPr lang="en-US" sz="2900" dirty="0"/>
          </a:p>
        </p:txBody>
      </p:sp>
      <p:sp>
        <p:nvSpPr>
          <p:cNvPr id="7" name="Text 5"/>
          <p:cNvSpPr/>
          <p:nvPr/>
        </p:nvSpPr>
        <p:spPr>
          <a:xfrm>
            <a:off x="1110853" y="3077766"/>
            <a:ext cx="4843582" cy="790099"/>
          </a:xfrm>
          <a:prstGeom prst="rect">
            <a:avLst/>
          </a:prstGeom>
          <a:noFill/>
          <a:ln/>
        </p:spPr>
        <p:txBody>
          <a:bodyPr wrap="square" lIns="0" tIns="0" rIns="0" bIns="0" rtlCol="0" anchor="t"/>
          <a:lstStyle/>
          <a:p>
            <a:pPr marL="0" indent="0" algn="ctr">
              <a:lnSpc>
                <a:spcPts val="3100"/>
              </a:lnSpc>
              <a:buNone/>
            </a:pPr>
            <a:r>
              <a:rPr lang="en-US" sz="1900" dirty="0">
                <a:solidFill>
                  <a:srgbClr val="272525"/>
                </a:solidFill>
                <a:latin typeface="Times New Roman" panose="02020603050405020304" pitchFamily="18" charset="0"/>
                <a:ea typeface="Lato" pitchFamily="34" charset="-122"/>
                <a:cs typeface="Times New Roman" panose="02020603050405020304" pitchFamily="18" charset="0"/>
              </a:rPr>
              <a:t>Tổ chức các khóa huấn luyện an </a:t>
            </a:r>
            <a:r>
              <a:rPr lang="en-US" sz="1900" dirty="0" err="1">
                <a:solidFill>
                  <a:srgbClr val="272525"/>
                </a:solidFill>
                <a:latin typeface="Times New Roman" panose="02020603050405020304" pitchFamily="18" charset="0"/>
                <a:ea typeface="Lato" pitchFamily="34" charset="-122"/>
                <a:cs typeface="Times New Roman" panose="02020603050405020304" pitchFamily="18" charset="0"/>
              </a:rPr>
              <a:t>toàn</a:t>
            </a:r>
            <a:r>
              <a:rPr lang="en-US" sz="1900" dirty="0">
                <a:solidFill>
                  <a:srgbClr val="272525"/>
                </a:solidFill>
                <a:latin typeface="Times New Roman" panose="02020603050405020304" pitchFamily="18" charset="0"/>
                <a:ea typeface="Lato" pitchFamily="34" charset="-122"/>
                <a:cs typeface="Times New Roman" panose="02020603050405020304" pitchFamily="18" charset="0"/>
              </a:rPr>
              <a:t> </a:t>
            </a:r>
          </a:p>
          <a:p>
            <a:pPr marL="0" indent="0" algn="ctr">
              <a:lnSpc>
                <a:spcPts val="3100"/>
              </a:lnSpc>
              <a:buNone/>
            </a:pPr>
            <a:r>
              <a:rPr lang="en-US" sz="1900" dirty="0" err="1">
                <a:solidFill>
                  <a:srgbClr val="272525"/>
                </a:solidFill>
                <a:latin typeface="Times New Roman" panose="02020603050405020304" pitchFamily="18" charset="0"/>
                <a:ea typeface="Lato" pitchFamily="34" charset="-122"/>
                <a:cs typeface="Times New Roman" panose="02020603050405020304" pitchFamily="18" charset="0"/>
              </a:rPr>
              <a:t>lao</a:t>
            </a:r>
            <a:r>
              <a:rPr lang="en-US" sz="1900" dirty="0">
                <a:solidFill>
                  <a:srgbClr val="272525"/>
                </a:solidFill>
                <a:latin typeface="Times New Roman" panose="02020603050405020304" pitchFamily="18" charset="0"/>
                <a:ea typeface="Lato" pitchFamily="34" charset="-122"/>
                <a:cs typeface="Times New Roman" panose="02020603050405020304" pitchFamily="18" charset="0"/>
              </a:rPr>
              <a:t> động định kỳ cho công nhân.</a:t>
            </a:r>
            <a:endParaRPr lang="en-US" sz="1900" dirty="0"/>
          </a:p>
        </p:txBody>
      </p:sp>
      <p:sp>
        <p:nvSpPr>
          <p:cNvPr id="8" name="Shape 6"/>
          <p:cNvSpPr/>
          <p:nvPr/>
        </p:nvSpPr>
        <p:spPr>
          <a:xfrm>
            <a:off x="5984915" y="4978837"/>
            <a:ext cx="30480" cy="864037"/>
          </a:xfrm>
          <a:prstGeom prst="roundRect">
            <a:avLst>
              <a:gd name="adj" fmla="val 340200"/>
            </a:avLst>
          </a:prstGeom>
          <a:solidFill>
            <a:srgbClr val="CECEC9"/>
          </a:solidFill>
          <a:ln/>
        </p:spPr>
      </p:sp>
      <p:sp>
        <p:nvSpPr>
          <p:cNvPr id="9" name="Shape 7"/>
          <p:cNvSpPr/>
          <p:nvPr/>
        </p:nvSpPr>
        <p:spPr>
          <a:xfrm>
            <a:off x="5784175" y="4762857"/>
            <a:ext cx="431959" cy="431959"/>
          </a:xfrm>
          <a:prstGeom prst="roundRect">
            <a:avLst>
              <a:gd name="adj" fmla="val 24005"/>
            </a:avLst>
          </a:prstGeom>
          <a:solidFill>
            <a:srgbClr val="E8E8E3"/>
          </a:solidFill>
          <a:ln w="15240">
            <a:solidFill>
              <a:srgbClr val="CECEC9"/>
            </a:solidFill>
            <a:prstDash val="solid"/>
          </a:ln>
        </p:spPr>
      </p:sp>
      <p:sp>
        <p:nvSpPr>
          <p:cNvPr id="10" name="Text 8"/>
          <p:cNvSpPr/>
          <p:nvPr/>
        </p:nvSpPr>
        <p:spPr>
          <a:xfrm>
            <a:off x="4148495" y="6089809"/>
            <a:ext cx="3703320" cy="462796"/>
          </a:xfrm>
          <a:prstGeom prst="rect">
            <a:avLst/>
          </a:prstGeom>
          <a:noFill/>
          <a:ln/>
        </p:spPr>
        <p:txBody>
          <a:bodyPr wrap="none" lIns="0" tIns="0" rIns="0" bIns="0" rtlCol="0" anchor="t"/>
          <a:lstStyle/>
          <a:p>
            <a:pPr marL="0" indent="0" algn="ctr">
              <a:lnSpc>
                <a:spcPts val="3600"/>
              </a:lnSpc>
              <a:buNone/>
            </a:pPr>
            <a:r>
              <a:rPr lang="en-US" sz="2900" dirty="0">
                <a:solidFill>
                  <a:srgbClr val="272525"/>
                </a:solidFill>
                <a:latin typeface="Times New Roman" panose="02020603050405020304" pitchFamily="18" charset="0"/>
                <a:ea typeface="Gelasio" pitchFamily="34" charset="-122"/>
                <a:cs typeface="Times New Roman" panose="02020603050405020304" pitchFamily="18" charset="0"/>
              </a:rPr>
              <a:t>Bảo trì thiết bị</a:t>
            </a:r>
            <a:endParaRPr lang="en-US" sz="2900" dirty="0"/>
          </a:p>
        </p:txBody>
      </p:sp>
      <p:sp>
        <p:nvSpPr>
          <p:cNvPr id="11" name="Text 9"/>
          <p:cNvSpPr/>
          <p:nvPr/>
        </p:nvSpPr>
        <p:spPr>
          <a:xfrm>
            <a:off x="3740587" y="6700718"/>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272525"/>
                </a:solidFill>
                <a:latin typeface="Times New Roman" panose="02020603050405020304" pitchFamily="18" charset="0"/>
                <a:ea typeface="Lato" pitchFamily="34" charset="-122"/>
                <a:cs typeface="Times New Roman" panose="02020603050405020304" pitchFamily="18" charset="0"/>
              </a:rPr>
              <a:t>Thường xuyên kiểm tra và bảo </a:t>
            </a:r>
            <a:r>
              <a:rPr lang="en-US" sz="1900" dirty="0" err="1">
                <a:solidFill>
                  <a:srgbClr val="272525"/>
                </a:solidFill>
                <a:latin typeface="Times New Roman" panose="02020603050405020304" pitchFamily="18" charset="0"/>
                <a:ea typeface="Lato" pitchFamily="34" charset="-122"/>
                <a:cs typeface="Times New Roman" panose="02020603050405020304" pitchFamily="18" charset="0"/>
              </a:rPr>
              <a:t>dưỡng</a:t>
            </a:r>
            <a:r>
              <a:rPr lang="en-US" sz="1900" dirty="0">
                <a:solidFill>
                  <a:srgbClr val="272525"/>
                </a:solidFill>
                <a:latin typeface="Times New Roman" panose="02020603050405020304" pitchFamily="18" charset="0"/>
                <a:ea typeface="Lato" pitchFamily="34" charset="-122"/>
                <a:cs typeface="Times New Roman" panose="02020603050405020304" pitchFamily="18" charset="0"/>
              </a:rPr>
              <a:t> </a:t>
            </a:r>
          </a:p>
          <a:p>
            <a:pPr marL="0" indent="0" algn="ctr">
              <a:lnSpc>
                <a:spcPts val="3100"/>
              </a:lnSpc>
              <a:buNone/>
            </a:pPr>
            <a:r>
              <a:rPr lang="en-US" sz="1900" dirty="0" err="1">
                <a:solidFill>
                  <a:srgbClr val="272525"/>
                </a:solidFill>
                <a:latin typeface="Times New Roman" panose="02020603050405020304" pitchFamily="18" charset="0"/>
                <a:ea typeface="Lato" pitchFamily="34" charset="-122"/>
                <a:cs typeface="Times New Roman" panose="02020603050405020304" pitchFamily="18" charset="0"/>
              </a:rPr>
              <a:t>máy</a:t>
            </a:r>
            <a:r>
              <a:rPr lang="en-US" sz="1900" dirty="0">
                <a:solidFill>
                  <a:srgbClr val="272525"/>
                </a:solidFill>
                <a:latin typeface="Times New Roman" panose="02020603050405020304" pitchFamily="18" charset="0"/>
                <a:ea typeface="Lato" pitchFamily="34" charset="-122"/>
                <a:cs typeface="Times New Roman" panose="02020603050405020304" pitchFamily="18" charset="0"/>
              </a:rPr>
              <a:t> móc, thiết bị sản xuất.</a:t>
            </a:r>
            <a:endParaRPr lang="en-US" sz="1900" dirty="0"/>
          </a:p>
        </p:txBody>
      </p:sp>
      <p:sp>
        <p:nvSpPr>
          <p:cNvPr id="12" name="Shape 10"/>
          <p:cNvSpPr/>
          <p:nvPr/>
        </p:nvSpPr>
        <p:spPr>
          <a:xfrm>
            <a:off x="8614767" y="4114800"/>
            <a:ext cx="30480" cy="864037"/>
          </a:xfrm>
          <a:prstGeom prst="roundRect">
            <a:avLst>
              <a:gd name="adj" fmla="val 340200"/>
            </a:avLst>
          </a:prstGeom>
          <a:solidFill>
            <a:srgbClr val="CECEC9"/>
          </a:solidFill>
          <a:ln/>
        </p:spPr>
      </p:sp>
      <p:sp>
        <p:nvSpPr>
          <p:cNvPr id="13" name="Shape 11"/>
          <p:cNvSpPr/>
          <p:nvPr/>
        </p:nvSpPr>
        <p:spPr>
          <a:xfrm>
            <a:off x="8414028" y="4762857"/>
            <a:ext cx="431959" cy="431959"/>
          </a:xfrm>
          <a:prstGeom prst="roundRect">
            <a:avLst>
              <a:gd name="adj" fmla="val 24005"/>
            </a:avLst>
          </a:prstGeom>
          <a:solidFill>
            <a:srgbClr val="E8E8E3"/>
          </a:solidFill>
          <a:ln w="15240">
            <a:solidFill>
              <a:srgbClr val="CECEC9"/>
            </a:solidFill>
            <a:prstDash val="solid"/>
          </a:ln>
        </p:spPr>
      </p:sp>
      <p:sp>
        <p:nvSpPr>
          <p:cNvPr id="14" name="Text 12"/>
          <p:cNvSpPr/>
          <p:nvPr/>
        </p:nvSpPr>
        <p:spPr>
          <a:xfrm>
            <a:off x="6778347" y="2466856"/>
            <a:ext cx="3703320" cy="462796"/>
          </a:xfrm>
          <a:prstGeom prst="rect">
            <a:avLst/>
          </a:prstGeom>
          <a:noFill/>
          <a:ln/>
        </p:spPr>
        <p:txBody>
          <a:bodyPr wrap="none" lIns="0" tIns="0" rIns="0" bIns="0" rtlCol="0" anchor="t"/>
          <a:lstStyle/>
          <a:p>
            <a:pPr marL="0" indent="0" algn="ctr">
              <a:lnSpc>
                <a:spcPts val="3600"/>
              </a:lnSpc>
              <a:buNone/>
            </a:pPr>
            <a:r>
              <a:rPr lang="en-US" sz="2900" dirty="0">
                <a:solidFill>
                  <a:srgbClr val="272525"/>
                </a:solidFill>
                <a:latin typeface="Times New Roman" panose="02020603050405020304" pitchFamily="18" charset="0"/>
                <a:ea typeface="Gelasio" pitchFamily="34" charset="-122"/>
                <a:cs typeface="Times New Roman" panose="02020603050405020304" pitchFamily="18" charset="0"/>
              </a:rPr>
              <a:t>Thiết bị bảo hộ</a:t>
            </a:r>
            <a:endParaRPr lang="en-US" sz="2900" dirty="0"/>
          </a:p>
        </p:txBody>
      </p:sp>
      <p:sp>
        <p:nvSpPr>
          <p:cNvPr id="15" name="Text 13"/>
          <p:cNvSpPr/>
          <p:nvPr/>
        </p:nvSpPr>
        <p:spPr>
          <a:xfrm>
            <a:off x="6370439" y="3077766"/>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272525"/>
                </a:solidFill>
                <a:latin typeface="Times New Roman" panose="02020603050405020304" pitchFamily="18" charset="0"/>
                <a:ea typeface="Lato" pitchFamily="34" charset="-122"/>
                <a:cs typeface="Times New Roman" panose="02020603050405020304" pitchFamily="18" charset="0"/>
              </a:rPr>
              <a:t>Cung cấp và đảm bảo sử dụng </a:t>
            </a:r>
            <a:r>
              <a:rPr lang="en-US" sz="1900" dirty="0" err="1">
                <a:solidFill>
                  <a:srgbClr val="272525"/>
                </a:solidFill>
                <a:latin typeface="Times New Roman" panose="02020603050405020304" pitchFamily="18" charset="0"/>
                <a:ea typeface="Lato" pitchFamily="34" charset="-122"/>
                <a:cs typeface="Times New Roman" panose="02020603050405020304" pitchFamily="18" charset="0"/>
              </a:rPr>
              <a:t>đúng</a:t>
            </a:r>
            <a:r>
              <a:rPr lang="en-US" sz="1900" dirty="0">
                <a:solidFill>
                  <a:srgbClr val="272525"/>
                </a:solidFill>
                <a:latin typeface="Times New Roman" panose="02020603050405020304" pitchFamily="18" charset="0"/>
                <a:ea typeface="Lato" pitchFamily="34" charset="-122"/>
                <a:cs typeface="Times New Roman" panose="02020603050405020304" pitchFamily="18" charset="0"/>
              </a:rPr>
              <a:t> </a:t>
            </a:r>
          </a:p>
          <a:p>
            <a:pPr marL="0" indent="0" algn="ctr">
              <a:lnSpc>
                <a:spcPts val="3100"/>
              </a:lnSpc>
              <a:buNone/>
            </a:pPr>
            <a:r>
              <a:rPr lang="en-US" sz="1900" dirty="0" err="1">
                <a:solidFill>
                  <a:srgbClr val="272525"/>
                </a:solidFill>
                <a:latin typeface="Times New Roman" panose="02020603050405020304" pitchFamily="18" charset="0"/>
                <a:ea typeface="Lato" pitchFamily="34" charset="-122"/>
                <a:cs typeface="Times New Roman" panose="02020603050405020304" pitchFamily="18" charset="0"/>
              </a:rPr>
              <a:t>các</a:t>
            </a:r>
            <a:r>
              <a:rPr lang="en-US" sz="1900" dirty="0">
                <a:solidFill>
                  <a:srgbClr val="272525"/>
                </a:solidFill>
                <a:latin typeface="Times New Roman" panose="02020603050405020304" pitchFamily="18" charset="0"/>
                <a:ea typeface="Lato" pitchFamily="34" charset="-122"/>
                <a:cs typeface="Times New Roman" panose="02020603050405020304" pitchFamily="18" charset="0"/>
              </a:rPr>
              <a:t> thiết bị bảo hộ cá nhân.</a:t>
            </a:r>
            <a:endParaRPr lang="en-US" sz="1900" dirty="0"/>
          </a:p>
        </p:txBody>
      </p:sp>
      <p:sp>
        <p:nvSpPr>
          <p:cNvPr id="16" name="Shape 14"/>
          <p:cNvSpPr/>
          <p:nvPr/>
        </p:nvSpPr>
        <p:spPr>
          <a:xfrm>
            <a:off x="11244620" y="4978837"/>
            <a:ext cx="30480" cy="864037"/>
          </a:xfrm>
          <a:prstGeom prst="roundRect">
            <a:avLst>
              <a:gd name="adj" fmla="val 340200"/>
            </a:avLst>
          </a:prstGeom>
          <a:solidFill>
            <a:srgbClr val="CECEC9"/>
          </a:solidFill>
          <a:ln/>
        </p:spPr>
      </p:sp>
      <p:sp>
        <p:nvSpPr>
          <p:cNvPr id="17" name="Shape 15"/>
          <p:cNvSpPr/>
          <p:nvPr/>
        </p:nvSpPr>
        <p:spPr>
          <a:xfrm>
            <a:off x="11043880" y="4762857"/>
            <a:ext cx="431959" cy="431959"/>
          </a:xfrm>
          <a:prstGeom prst="roundRect">
            <a:avLst>
              <a:gd name="adj" fmla="val 24005"/>
            </a:avLst>
          </a:prstGeom>
          <a:solidFill>
            <a:srgbClr val="E8E8E3"/>
          </a:solidFill>
          <a:ln w="15240">
            <a:solidFill>
              <a:srgbClr val="CECEC9"/>
            </a:solidFill>
            <a:prstDash val="solid"/>
          </a:ln>
        </p:spPr>
      </p:sp>
      <p:sp>
        <p:nvSpPr>
          <p:cNvPr id="18" name="Text 16"/>
          <p:cNvSpPr/>
          <p:nvPr/>
        </p:nvSpPr>
        <p:spPr>
          <a:xfrm>
            <a:off x="9408200" y="6089809"/>
            <a:ext cx="3703320" cy="462796"/>
          </a:xfrm>
          <a:prstGeom prst="rect">
            <a:avLst/>
          </a:prstGeom>
          <a:noFill/>
          <a:ln/>
        </p:spPr>
        <p:txBody>
          <a:bodyPr wrap="none" lIns="0" tIns="0" rIns="0" bIns="0" rtlCol="0" anchor="t"/>
          <a:lstStyle/>
          <a:p>
            <a:pPr marL="0" indent="0" algn="ctr">
              <a:lnSpc>
                <a:spcPts val="3600"/>
              </a:lnSpc>
              <a:buNone/>
            </a:pPr>
            <a:r>
              <a:rPr lang="en-US" sz="2900" dirty="0">
                <a:solidFill>
                  <a:srgbClr val="272525"/>
                </a:solidFill>
                <a:latin typeface="Times New Roman" panose="02020603050405020304" pitchFamily="18" charset="0"/>
                <a:ea typeface="Gelasio" pitchFamily="34" charset="-122"/>
                <a:cs typeface="Times New Roman" panose="02020603050405020304" pitchFamily="18" charset="0"/>
              </a:rPr>
              <a:t>Môi trường</a:t>
            </a:r>
            <a:endParaRPr lang="en-US" sz="2900" dirty="0"/>
          </a:p>
        </p:txBody>
      </p:sp>
      <p:sp>
        <p:nvSpPr>
          <p:cNvPr id="19" name="Text 17"/>
          <p:cNvSpPr/>
          <p:nvPr/>
        </p:nvSpPr>
        <p:spPr>
          <a:xfrm>
            <a:off x="9000292" y="6700718"/>
            <a:ext cx="4519255" cy="790099"/>
          </a:xfrm>
          <a:prstGeom prst="rect">
            <a:avLst/>
          </a:prstGeom>
          <a:noFill/>
          <a:ln/>
        </p:spPr>
        <p:txBody>
          <a:bodyPr wrap="square" lIns="0" tIns="0" rIns="0" bIns="0" rtlCol="0" anchor="t"/>
          <a:lstStyle/>
          <a:p>
            <a:pPr marL="0" indent="0" algn="ctr">
              <a:lnSpc>
                <a:spcPts val="3100"/>
              </a:lnSpc>
              <a:buNone/>
            </a:pPr>
            <a:r>
              <a:rPr lang="en-US" sz="1900" dirty="0">
                <a:solidFill>
                  <a:srgbClr val="272525"/>
                </a:solidFill>
                <a:latin typeface="Times New Roman" panose="02020603050405020304" pitchFamily="18" charset="0"/>
                <a:ea typeface="Lato" pitchFamily="34" charset="-122"/>
                <a:cs typeface="Times New Roman" panose="02020603050405020304" pitchFamily="18" charset="0"/>
              </a:rPr>
              <a:t>Duy trì không gian làm việc sạch sẽ, thoáng mát và đủ ánh sáng.</a:t>
            </a:r>
            <a:endParaRPr lang="en-US" sz="1900" dirty="0"/>
          </a:p>
        </p:txBody>
      </p:sp>
      <p:pic>
        <p:nvPicPr>
          <p:cNvPr id="20" name="Image 0" descr="preencoded.png">
            <a:extLst>
              <a:ext uri="{FF2B5EF4-FFF2-40B4-BE49-F238E27FC236}">
                <a16:creationId xmlns:a16="http://schemas.microsoft.com/office/drawing/2014/main" id="{8B43E7A4-0BBC-B4B3-1898-2827ECFEFC74}"/>
              </a:ext>
            </a:extLst>
          </p:cNvPr>
          <p:cNvPicPr>
            <a:picLocks noChangeAspect="1"/>
          </p:cNvPicPr>
          <p:nvPr/>
        </p:nvPicPr>
        <p:blipFill>
          <a:blip r:embed="rId3"/>
          <a:stretch>
            <a:fillRect/>
          </a:stretch>
        </p:blipFill>
        <p:spPr>
          <a:xfrm>
            <a:off x="11937446" y="7415684"/>
            <a:ext cx="2483689" cy="76866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510905" y="2404268"/>
            <a:ext cx="4243884" cy="4243884"/>
          </a:xfrm>
          <a:prstGeom prst="rect">
            <a:avLst/>
          </a:prstGeom>
        </p:spPr>
      </p:pic>
      <p:sp>
        <p:nvSpPr>
          <p:cNvPr id="3" name="Text 0"/>
          <p:cNvSpPr/>
          <p:nvPr/>
        </p:nvSpPr>
        <p:spPr>
          <a:xfrm>
            <a:off x="617934" y="928471"/>
            <a:ext cx="5126950" cy="551617"/>
          </a:xfrm>
          <a:prstGeom prst="rect">
            <a:avLst/>
          </a:prstGeom>
          <a:noFill/>
          <a:ln/>
        </p:spPr>
        <p:txBody>
          <a:bodyPr wrap="none" lIns="0" tIns="0" rIns="0" bIns="0" rtlCol="0" anchor="t"/>
          <a:lstStyle/>
          <a:p>
            <a:pPr marL="0" indent="0">
              <a:lnSpc>
                <a:spcPts val="4300"/>
              </a:lnSpc>
              <a:buNone/>
            </a:pPr>
            <a:r>
              <a:rPr lang="en-US" sz="6600" b="1" dirty="0">
                <a:solidFill>
                  <a:srgbClr val="312F2B"/>
                </a:solidFill>
                <a:latin typeface="Times New Roman" panose="02020603050405020304" pitchFamily="18" charset="0"/>
                <a:ea typeface="Gelasio" pitchFamily="34" charset="-122"/>
                <a:cs typeface="Times New Roman" panose="02020603050405020304" pitchFamily="18" charset="0"/>
              </a:rPr>
              <a:t>Xử lý tình huống khẩn cấp</a:t>
            </a:r>
            <a:endParaRPr lang="en-US" sz="6600" b="1" dirty="0"/>
          </a:p>
        </p:txBody>
      </p:sp>
      <p:pic>
        <p:nvPicPr>
          <p:cNvPr id="4" name="Image 1" descr="preencoded.png"/>
          <p:cNvPicPr>
            <a:picLocks noChangeAspect="1"/>
          </p:cNvPicPr>
          <p:nvPr/>
        </p:nvPicPr>
        <p:blipFill>
          <a:blip r:embed="rId4"/>
          <a:stretch>
            <a:fillRect/>
          </a:stretch>
        </p:blipFill>
        <p:spPr>
          <a:xfrm>
            <a:off x="748563" y="2537258"/>
            <a:ext cx="882729" cy="1412438"/>
          </a:xfrm>
          <a:prstGeom prst="rect">
            <a:avLst/>
          </a:prstGeom>
        </p:spPr>
      </p:pic>
      <p:sp>
        <p:nvSpPr>
          <p:cNvPr id="5" name="Text 1"/>
          <p:cNvSpPr/>
          <p:nvPr/>
        </p:nvSpPr>
        <p:spPr>
          <a:xfrm>
            <a:off x="1896088" y="2877472"/>
            <a:ext cx="2172478" cy="452319"/>
          </a:xfrm>
          <a:prstGeom prst="rect">
            <a:avLst/>
          </a:prstGeom>
          <a:noFill/>
          <a:ln/>
        </p:spPr>
        <p:txBody>
          <a:bodyPr wrap="none" lIns="0" tIns="0" rIns="0" bIns="0" rtlCol="0" anchor="t"/>
          <a:lstStyle/>
          <a:p>
            <a:pPr marL="0" indent="0" algn="l">
              <a:lnSpc>
                <a:spcPts val="2150"/>
              </a:lnSpc>
              <a:buNone/>
            </a:pPr>
            <a:r>
              <a:rPr lang="en-US" sz="2000" b="1" dirty="0">
                <a:solidFill>
                  <a:srgbClr val="272525"/>
                </a:solidFill>
                <a:latin typeface="Times New Roman" panose="02020603050405020304" pitchFamily="18" charset="0"/>
                <a:ea typeface="Gelasio" pitchFamily="34" charset="-122"/>
                <a:cs typeface="Times New Roman" panose="02020603050405020304" pitchFamily="18" charset="0"/>
              </a:rPr>
              <a:t>Dừng hoạt động</a:t>
            </a:r>
            <a:endParaRPr lang="en-US" sz="2000" b="1" dirty="0"/>
          </a:p>
        </p:txBody>
      </p:sp>
      <p:sp>
        <p:nvSpPr>
          <p:cNvPr id="6" name="Text 2"/>
          <p:cNvSpPr/>
          <p:nvPr/>
        </p:nvSpPr>
        <p:spPr>
          <a:xfrm>
            <a:off x="1896088" y="3254997"/>
            <a:ext cx="12055750" cy="463055"/>
          </a:xfrm>
          <a:prstGeom prst="rect">
            <a:avLst/>
          </a:prstGeom>
          <a:noFill/>
          <a:ln/>
        </p:spPr>
        <p:txBody>
          <a:bodyPr wrap="none" lIns="0" tIns="0" rIns="0" bIns="0" rtlCol="0" anchor="t"/>
          <a:lstStyle/>
          <a:p>
            <a:pPr marL="0" indent="0" algn="l">
              <a:lnSpc>
                <a:spcPts val="2200"/>
              </a:lnSpc>
              <a:buNone/>
            </a:pPr>
            <a:r>
              <a:rPr lang="en-US" sz="1600" dirty="0">
                <a:solidFill>
                  <a:srgbClr val="272525"/>
                </a:solidFill>
                <a:latin typeface="Times New Roman" panose="02020603050405020304" pitchFamily="18" charset="0"/>
                <a:ea typeface="Lato" pitchFamily="34" charset="-122"/>
                <a:cs typeface="Times New Roman" panose="02020603050405020304" pitchFamily="18" charset="0"/>
              </a:rPr>
              <a:t>Ngừng ngay lập tức mọi hoạt động khi phát hiện tai nạn.</a:t>
            </a:r>
            <a:endParaRPr lang="en-US" sz="1600" dirty="0"/>
          </a:p>
        </p:txBody>
      </p:sp>
      <p:pic>
        <p:nvPicPr>
          <p:cNvPr id="7" name="Image 2" descr="preencoded.png"/>
          <p:cNvPicPr>
            <a:picLocks noChangeAspect="1"/>
          </p:cNvPicPr>
          <p:nvPr/>
        </p:nvPicPr>
        <p:blipFill>
          <a:blip r:embed="rId5"/>
          <a:stretch>
            <a:fillRect/>
          </a:stretch>
        </p:blipFill>
        <p:spPr>
          <a:xfrm>
            <a:off x="748563" y="3949696"/>
            <a:ext cx="882729" cy="1412438"/>
          </a:xfrm>
          <a:prstGeom prst="rect">
            <a:avLst/>
          </a:prstGeom>
        </p:spPr>
      </p:pic>
      <p:sp>
        <p:nvSpPr>
          <p:cNvPr id="8" name="Text 3"/>
          <p:cNvSpPr/>
          <p:nvPr/>
        </p:nvSpPr>
        <p:spPr>
          <a:xfrm>
            <a:off x="1896088" y="4289910"/>
            <a:ext cx="2172478" cy="452319"/>
          </a:xfrm>
          <a:prstGeom prst="rect">
            <a:avLst/>
          </a:prstGeom>
          <a:noFill/>
          <a:ln/>
        </p:spPr>
        <p:txBody>
          <a:bodyPr wrap="none" lIns="0" tIns="0" rIns="0" bIns="0" rtlCol="0" anchor="t"/>
          <a:lstStyle/>
          <a:p>
            <a:pPr marL="0" indent="0" algn="l">
              <a:lnSpc>
                <a:spcPts val="2150"/>
              </a:lnSpc>
              <a:buNone/>
            </a:pPr>
            <a:r>
              <a:rPr lang="en-US" sz="2000" b="1" dirty="0">
                <a:solidFill>
                  <a:srgbClr val="272525"/>
                </a:solidFill>
                <a:latin typeface="Times New Roman" panose="02020603050405020304" pitchFamily="18" charset="0"/>
                <a:ea typeface="Gelasio" pitchFamily="34" charset="-122"/>
                <a:cs typeface="Times New Roman" panose="02020603050405020304" pitchFamily="18" charset="0"/>
              </a:rPr>
              <a:t>Sơ cứu</a:t>
            </a:r>
            <a:endParaRPr lang="en-US" sz="2000" b="1" dirty="0"/>
          </a:p>
        </p:txBody>
      </p:sp>
      <p:sp>
        <p:nvSpPr>
          <p:cNvPr id="9" name="Text 4"/>
          <p:cNvSpPr/>
          <p:nvPr/>
        </p:nvSpPr>
        <p:spPr>
          <a:xfrm>
            <a:off x="1896088" y="4667435"/>
            <a:ext cx="12055750" cy="463055"/>
          </a:xfrm>
          <a:prstGeom prst="rect">
            <a:avLst/>
          </a:prstGeom>
          <a:noFill/>
          <a:ln/>
        </p:spPr>
        <p:txBody>
          <a:bodyPr wrap="none" lIns="0" tIns="0" rIns="0" bIns="0" rtlCol="0" anchor="t"/>
          <a:lstStyle/>
          <a:p>
            <a:pPr marL="0" indent="0" algn="l">
              <a:lnSpc>
                <a:spcPts val="2200"/>
              </a:lnSpc>
              <a:buNone/>
            </a:pPr>
            <a:r>
              <a:rPr lang="en-US" sz="1600" dirty="0">
                <a:solidFill>
                  <a:srgbClr val="272525"/>
                </a:solidFill>
                <a:latin typeface="Times New Roman" panose="02020603050405020304" pitchFamily="18" charset="0"/>
                <a:ea typeface="Lato" pitchFamily="34" charset="-122"/>
                <a:cs typeface="Times New Roman" panose="02020603050405020304" pitchFamily="18" charset="0"/>
              </a:rPr>
              <a:t>Thực hiện sơ cứu ban đầu và gọi dịch vụ y tế khẩn cấp.</a:t>
            </a:r>
            <a:endParaRPr lang="en-US" sz="1600" dirty="0"/>
          </a:p>
        </p:txBody>
      </p:sp>
      <p:pic>
        <p:nvPicPr>
          <p:cNvPr id="10" name="Image 3" descr="preencoded.png"/>
          <p:cNvPicPr>
            <a:picLocks noChangeAspect="1"/>
          </p:cNvPicPr>
          <p:nvPr/>
        </p:nvPicPr>
        <p:blipFill>
          <a:blip r:embed="rId6"/>
          <a:stretch>
            <a:fillRect/>
          </a:stretch>
        </p:blipFill>
        <p:spPr>
          <a:xfrm>
            <a:off x="748563" y="5362135"/>
            <a:ext cx="882729" cy="1412438"/>
          </a:xfrm>
          <a:prstGeom prst="rect">
            <a:avLst/>
          </a:prstGeom>
        </p:spPr>
      </p:pic>
      <p:sp>
        <p:nvSpPr>
          <p:cNvPr id="11" name="Text 5"/>
          <p:cNvSpPr/>
          <p:nvPr/>
        </p:nvSpPr>
        <p:spPr>
          <a:xfrm>
            <a:off x="1896088" y="5702348"/>
            <a:ext cx="2172478" cy="452319"/>
          </a:xfrm>
          <a:prstGeom prst="rect">
            <a:avLst/>
          </a:prstGeom>
          <a:noFill/>
          <a:ln/>
        </p:spPr>
        <p:txBody>
          <a:bodyPr wrap="none" lIns="0" tIns="0" rIns="0" bIns="0" rtlCol="0" anchor="t"/>
          <a:lstStyle/>
          <a:p>
            <a:pPr marL="0" indent="0" algn="l">
              <a:lnSpc>
                <a:spcPts val="2150"/>
              </a:lnSpc>
              <a:buNone/>
            </a:pPr>
            <a:r>
              <a:rPr lang="en-US" sz="2000" b="1" dirty="0">
                <a:solidFill>
                  <a:srgbClr val="272525"/>
                </a:solidFill>
                <a:latin typeface="Times New Roman" panose="02020603050405020304" pitchFamily="18" charset="0"/>
                <a:ea typeface="Gelasio" pitchFamily="34" charset="-122"/>
                <a:cs typeface="Times New Roman" panose="02020603050405020304" pitchFamily="18" charset="0"/>
              </a:rPr>
              <a:t>Báo cáo</a:t>
            </a:r>
            <a:endParaRPr lang="en-US" sz="2000" b="1" dirty="0"/>
          </a:p>
        </p:txBody>
      </p:sp>
      <p:sp>
        <p:nvSpPr>
          <p:cNvPr id="12" name="Text 6"/>
          <p:cNvSpPr/>
          <p:nvPr/>
        </p:nvSpPr>
        <p:spPr>
          <a:xfrm>
            <a:off x="1896088" y="6079874"/>
            <a:ext cx="12055750" cy="463055"/>
          </a:xfrm>
          <a:prstGeom prst="rect">
            <a:avLst/>
          </a:prstGeom>
          <a:noFill/>
          <a:ln/>
        </p:spPr>
        <p:txBody>
          <a:bodyPr wrap="none" lIns="0" tIns="0" rIns="0" bIns="0" rtlCol="0" anchor="t"/>
          <a:lstStyle/>
          <a:p>
            <a:pPr marL="0" indent="0" algn="l">
              <a:lnSpc>
                <a:spcPts val="2200"/>
              </a:lnSpc>
              <a:buNone/>
            </a:pPr>
            <a:r>
              <a:rPr lang="en-US" sz="1600" dirty="0">
                <a:solidFill>
                  <a:srgbClr val="272525"/>
                </a:solidFill>
                <a:latin typeface="Times New Roman" panose="02020603050405020304" pitchFamily="18" charset="0"/>
                <a:ea typeface="Lato" pitchFamily="34" charset="-122"/>
                <a:cs typeface="Times New Roman" panose="02020603050405020304" pitchFamily="18" charset="0"/>
              </a:rPr>
              <a:t>Lập báo cáo chi tiết về sự cố và thực hiện biện pháp khắc phục.</a:t>
            </a:r>
            <a:endParaRPr lang="en-US" sz="1600" dirty="0"/>
          </a:p>
        </p:txBody>
      </p:sp>
      <p:pic>
        <p:nvPicPr>
          <p:cNvPr id="13" name="Image 0" descr="preencoded.png">
            <a:extLst>
              <a:ext uri="{FF2B5EF4-FFF2-40B4-BE49-F238E27FC236}">
                <a16:creationId xmlns:a16="http://schemas.microsoft.com/office/drawing/2014/main" id="{5C126F01-957E-D3B2-F816-C136E6E25AFF}"/>
              </a:ext>
            </a:extLst>
          </p:cNvPr>
          <p:cNvPicPr>
            <a:picLocks noChangeAspect="1"/>
          </p:cNvPicPr>
          <p:nvPr/>
        </p:nvPicPr>
        <p:blipFill>
          <a:blip r:embed="rId7"/>
          <a:stretch>
            <a:fillRect/>
          </a:stretch>
        </p:blipFill>
        <p:spPr>
          <a:xfrm>
            <a:off x="11937446" y="7415684"/>
            <a:ext cx="2483689" cy="76866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229100" y="1044535"/>
            <a:ext cx="6172200" cy="771525"/>
          </a:xfrm>
          <a:prstGeom prst="rect">
            <a:avLst/>
          </a:prstGeom>
          <a:noFill/>
          <a:ln/>
        </p:spPr>
        <p:txBody>
          <a:bodyPr wrap="none" lIns="0" tIns="0" rIns="0" bIns="0" rtlCol="0" anchor="t"/>
          <a:lstStyle/>
          <a:p>
            <a:pPr marL="0" indent="0" algn="ctr">
              <a:lnSpc>
                <a:spcPts val="6050"/>
              </a:lnSpc>
              <a:buNone/>
            </a:pPr>
            <a:r>
              <a:rPr lang="en-US" sz="4850" dirty="0">
                <a:solidFill>
                  <a:srgbClr val="312F2B"/>
                </a:solidFill>
                <a:latin typeface="Times New Roman" panose="02020603050405020304" pitchFamily="18" charset="0"/>
                <a:ea typeface="Gelasio" pitchFamily="34" charset="-122"/>
                <a:cs typeface="Times New Roman" panose="02020603050405020304" pitchFamily="18" charset="0"/>
              </a:rPr>
              <a:t>Tài liệu tham khảo</a:t>
            </a:r>
            <a:endParaRPr lang="en-US" sz="4850" dirty="0"/>
          </a:p>
        </p:txBody>
      </p:sp>
      <p:sp>
        <p:nvSpPr>
          <p:cNvPr id="3" name="Text 1"/>
          <p:cNvSpPr/>
          <p:nvPr/>
        </p:nvSpPr>
        <p:spPr>
          <a:xfrm>
            <a:off x="864037" y="2433161"/>
            <a:ext cx="6690122" cy="925592"/>
          </a:xfrm>
          <a:prstGeom prst="rect">
            <a:avLst/>
          </a:prstGeom>
          <a:noFill/>
          <a:ln/>
        </p:spPr>
        <p:txBody>
          <a:bodyPr wrap="square" lIns="0" tIns="0" rIns="0" bIns="0" rtlCol="0" anchor="t"/>
          <a:lstStyle/>
          <a:p>
            <a:pPr marL="0" indent="0">
              <a:lnSpc>
                <a:spcPts val="3600"/>
              </a:lnSpc>
              <a:buNone/>
            </a:pPr>
            <a:r>
              <a:rPr lang="en-US" sz="2900" b="1" dirty="0">
                <a:solidFill>
                  <a:srgbClr val="312F2B"/>
                </a:solidFill>
                <a:latin typeface="Times New Roman" panose="02020603050405020304" pitchFamily="18" charset="0"/>
                <a:ea typeface="Gelasio" pitchFamily="34" charset="-122"/>
                <a:cs typeface="Times New Roman" panose="02020603050405020304" pitchFamily="18" charset="0"/>
              </a:rPr>
              <a:t>Bài kiểm tra an toàn lao động nhóm 3</a:t>
            </a:r>
            <a:endParaRPr lang="en-US" sz="2900" dirty="0"/>
          </a:p>
        </p:txBody>
      </p:sp>
      <p:sp>
        <p:nvSpPr>
          <p:cNvPr id="4" name="Text 2"/>
          <p:cNvSpPr/>
          <p:nvPr/>
        </p:nvSpPr>
        <p:spPr>
          <a:xfrm>
            <a:off x="884039" y="2889588"/>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chemeClr val="accent1"/>
                </a:solidFill>
                <a:latin typeface="Times New Roman" panose="02020603050405020304" pitchFamily="18" charset="0"/>
                <a:ea typeface="Lato" pitchFamily="34" charset="-122"/>
                <a:cs typeface="Times New Roman" panose="02020603050405020304" pitchFamily="18" charset="0"/>
                <a:hlinkClick r:id="rId3">
                  <a:extLst>
                    <a:ext uri="{A12FA001-AC4F-418D-AE19-62706E023703}">
                      <ahyp:hlinkClr xmlns:ahyp="http://schemas.microsoft.com/office/drawing/2018/hyperlinkcolor" val="tx"/>
                    </a:ext>
                  </a:extLst>
                </a:hlinkClick>
              </a:rPr>
              <a:t>Trắc nghiệm an toàn lao động nhóm 3</a:t>
            </a:r>
            <a:endParaRPr lang="en-US" sz="1900" dirty="0">
              <a:solidFill>
                <a:schemeClr val="accent1"/>
              </a:solidFill>
            </a:endParaRPr>
          </a:p>
        </p:txBody>
      </p:sp>
      <p:sp>
        <p:nvSpPr>
          <p:cNvPr id="5" name="Text 3"/>
          <p:cNvSpPr/>
          <p:nvPr/>
        </p:nvSpPr>
        <p:spPr>
          <a:xfrm>
            <a:off x="856535" y="4079275"/>
            <a:ext cx="5828586" cy="462796"/>
          </a:xfrm>
          <a:prstGeom prst="rect">
            <a:avLst/>
          </a:prstGeom>
          <a:noFill/>
          <a:ln/>
        </p:spPr>
        <p:txBody>
          <a:bodyPr wrap="none" lIns="0" tIns="0" rIns="0" bIns="0" rtlCol="0" anchor="t"/>
          <a:lstStyle/>
          <a:p>
            <a:pPr marL="0" indent="0">
              <a:lnSpc>
                <a:spcPts val="3600"/>
              </a:lnSpc>
              <a:buNone/>
            </a:pPr>
            <a:r>
              <a:rPr lang="en-US" sz="2900" b="1" dirty="0">
                <a:solidFill>
                  <a:srgbClr val="312F2B"/>
                </a:solidFill>
                <a:latin typeface="Times New Roman" panose="02020603050405020304" pitchFamily="18" charset="0"/>
                <a:ea typeface="Gelasio" pitchFamily="34" charset="-122"/>
                <a:cs typeface="Times New Roman" panose="02020603050405020304" pitchFamily="18" charset="0"/>
              </a:rPr>
              <a:t>Bảng báo giá huấn luyện ATLD</a:t>
            </a:r>
            <a:endParaRPr lang="en-US" sz="2900" dirty="0"/>
          </a:p>
        </p:txBody>
      </p:sp>
      <p:sp>
        <p:nvSpPr>
          <p:cNvPr id="6" name="Text 4"/>
          <p:cNvSpPr/>
          <p:nvPr/>
        </p:nvSpPr>
        <p:spPr>
          <a:xfrm>
            <a:off x="884039" y="4526137"/>
            <a:ext cx="6690122" cy="395049"/>
          </a:xfrm>
          <a:prstGeom prst="rect">
            <a:avLst/>
          </a:prstGeom>
          <a:noFill/>
          <a:ln/>
        </p:spPr>
        <p:txBody>
          <a:bodyPr wrap="none" lIns="0" tIns="0" rIns="0" bIns="0" rtlCol="0" anchor="t"/>
          <a:lstStyle/>
          <a:p>
            <a:pPr marL="342900" indent="-342900" algn="l">
              <a:lnSpc>
                <a:spcPts val="3100"/>
              </a:lnSpc>
              <a:buSzPct val="100000"/>
              <a:buChar char="•"/>
            </a:pPr>
            <a:r>
              <a:rPr lang="en-US" sz="1900" b="1" u="sng" dirty="0">
                <a:solidFill>
                  <a:schemeClr val="accent1"/>
                </a:solidFill>
                <a:latin typeface="Times New Roman" panose="02020603050405020304" pitchFamily="18" charset="0"/>
                <a:ea typeface="Lato" pitchFamily="34" charset="-122"/>
                <a:cs typeface="Times New Roman" panose="02020603050405020304" pitchFamily="18" charset="0"/>
                <a:hlinkClick r:id="rId4">
                  <a:extLst>
                    <a:ext uri="{A12FA001-AC4F-418D-AE19-62706E023703}">
                      <ahyp:hlinkClr xmlns:ahyp="http://schemas.microsoft.com/office/drawing/2018/hyperlinkcolor" val="tx"/>
                    </a:ext>
                  </a:extLst>
                </a:hlinkClick>
              </a:rPr>
              <a:t>Xem chi tiết</a:t>
            </a:r>
            <a:endParaRPr lang="en-US" sz="1900" dirty="0">
              <a:solidFill>
                <a:schemeClr val="accent1"/>
              </a:solidFill>
            </a:endParaRPr>
          </a:p>
        </p:txBody>
      </p:sp>
      <p:sp>
        <p:nvSpPr>
          <p:cNvPr id="7" name="Text 5"/>
          <p:cNvSpPr/>
          <p:nvPr/>
        </p:nvSpPr>
        <p:spPr>
          <a:xfrm>
            <a:off x="864037" y="5598914"/>
            <a:ext cx="4837748" cy="462796"/>
          </a:xfrm>
          <a:prstGeom prst="rect">
            <a:avLst/>
          </a:prstGeom>
          <a:noFill/>
          <a:ln/>
        </p:spPr>
        <p:txBody>
          <a:bodyPr wrap="none" lIns="0" tIns="0" rIns="0" bIns="0" rtlCol="0" anchor="t"/>
          <a:lstStyle/>
          <a:p>
            <a:pPr marL="0" indent="0">
              <a:lnSpc>
                <a:spcPts val="3600"/>
              </a:lnSpc>
              <a:buNone/>
            </a:pPr>
            <a:r>
              <a:rPr lang="en-US" sz="2900" b="1" dirty="0">
                <a:solidFill>
                  <a:srgbClr val="312F2B"/>
                </a:solidFill>
                <a:latin typeface="Times New Roman" panose="02020603050405020304" pitchFamily="18" charset="0"/>
                <a:ea typeface="Gelasio" pitchFamily="34" charset="-122"/>
                <a:cs typeface="Times New Roman" panose="02020603050405020304" pitchFamily="18" charset="0"/>
              </a:rPr>
              <a:t>Tải về tài liệu (download)</a:t>
            </a:r>
            <a:endParaRPr lang="en-US" sz="2900" dirty="0"/>
          </a:p>
        </p:txBody>
      </p:sp>
      <p:sp>
        <p:nvSpPr>
          <p:cNvPr id="8" name="Text 6"/>
          <p:cNvSpPr/>
          <p:nvPr/>
        </p:nvSpPr>
        <p:spPr>
          <a:xfrm>
            <a:off x="884039" y="6019888"/>
            <a:ext cx="8044578" cy="790099"/>
          </a:xfrm>
          <a:prstGeom prst="rect">
            <a:avLst/>
          </a:prstGeom>
          <a:noFill/>
          <a:ln/>
        </p:spPr>
        <p:txBody>
          <a:bodyPr wrap="square" lIns="0" tIns="0" rIns="0" bIns="0" rtlCol="0" anchor="t"/>
          <a:lstStyle/>
          <a:p>
            <a:pPr marL="342900" indent="-342900" algn="l">
              <a:lnSpc>
                <a:spcPts val="3100"/>
              </a:lnSpc>
              <a:buSzPct val="100000"/>
              <a:buChar char="•"/>
            </a:pPr>
            <a:r>
              <a:rPr lang="en-US" sz="1900" b="1" u="sng" dirty="0">
                <a:solidFill>
                  <a:schemeClr val="accent1"/>
                </a:solidFill>
                <a:latin typeface="Times New Roman" panose="02020603050405020304" pitchFamily="18" charset="0"/>
                <a:ea typeface="Lato" pitchFamily="34" charset="-122"/>
                <a:cs typeface="Times New Roman" panose="02020603050405020304" pitchFamily="18" charset="0"/>
                <a:hlinkClick r:id="rId5"/>
              </a:rPr>
              <a:t>Download tài liệu huấn luyện an toàn lao động sản </a:t>
            </a:r>
            <a:r>
              <a:rPr lang="en-US" sz="1900" b="1" u="sng" dirty="0" err="1">
                <a:solidFill>
                  <a:schemeClr val="accent1"/>
                </a:solidFill>
                <a:latin typeface="Times New Roman" panose="02020603050405020304" pitchFamily="18" charset="0"/>
                <a:ea typeface="Lato" pitchFamily="34" charset="-122"/>
                <a:cs typeface="Times New Roman" panose="02020603050405020304" pitchFamily="18" charset="0"/>
                <a:hlinkClick r:id="rId5"/>
              </a:rPr>
              <a:t>xuất</a:t>
            </a:r>
            <a:r>
              <a:rPr lang="en-US" sz="1900" b="1" u="sng" dirty="0">
                <a:solidFill>
                  <a:schemeClr val="accent1"/>
                </a:solidFill>
                <a:latin typeface="Times New Roman" panose="02020603050405020304" pitchFamily="18" charset="0"/>
                <a:ea typeface="Lato" pitchFamily="34" charset="-122"/>
                <a:cs typeface="Times New Roman" panose="02020603050405020304" pitchFamily="18" charset="0"/>
                <a:hlinkClick r:id="rId5"/>
              </a:rPr>
              <a:t> </a:t>
            </a:r>
            <a:r>
              <a:rPr lang="en-US" sz="1900" b="1" u="sng" dirty="0" err="1">
                <a:solidFill>
                  <a:schemeClr val="accent1"/>
                </a:solidFill>
                <a:latin typeface="Times New Roman" panose="02020603050405020304" pitchFamily="18" charset="0"/>
                <a:ea typeface="Lato" pitchFamily="34" charset="-122"/>
                <a:cs typeface="Times New Roman" panose="02020603050405020304" pitchFamily="18" charset="0"/>
                <a:hlinkClick r:id="rId5"/>
              </a:rPr>
              <a:t>tăm</a:t>
            </a:r>
            <a:r>
              <a:rPr lang="en-US" sz="1900" b="1" u="sng" dirty="0">
                <a:solidFill>
                  <a:schemeClr val="accent1"/>
                </a:solidFill>
                <a:latin typeface="Times New Roman" panose="02020603050405020304" pitchFamily="18" charset="0"/>
                <a:ea typeface="Lato" pitchFamily="34" charset="-122"/>
                <a:cs typeface="Times New Roman" panose="02020603050405020304" pitchFamily="18" charset="0"/>
                <a:hlinkClick r:id="rId5"/>
              </a:rPr>
              <a:t> </a:t>
            </a:r>
            <a:r>
              <a:rPr lang="en-US" sz="1900" b="1" u="sng" dirty="0" err="1">
                <a:solidFill>
                  <a:schemeClr val="accent1"/>
                </a:solidFill>
                <a:latin typeface="Times New Roman" panose="02020603050405020304" pitchFamily="18" charset="0"/>
                <a:ea typeface="Lato" pitchFamily="34" charset="-122"/>
                <a:cs typeface="Times New Roman" panose="02020603050405020304" pitchFamily="18" charset="0"/>
                <a:hlinkClick r:id="rId5"/>
              </a:rPr>
              <a:t>xỉa</a:t>
            </a:r>
            <a:r>
              <a:rPr lang="en-US" sz="1900" b="1" u="sng" dirty="0">
                <a:solidFill>
                  <a:schemeClr val="accent1"/>
                </a:solidFill>
                <a:latin typeface="Times New Roman" panose="02020603050405020304" pitchFamily="18" charset="0"/>
                <a:ea typeface="Lato" pitchFamily="34" charset="-122"/>
                <a:cs typeface="Times New Roman" panose="02020603050405020304" pitchFamily="18" charset="0"/>
                <a:hlinkClick r:id="rId5"/>
              </a:rPr>
              <a:t> </a:t>
            </a:r>
            <a:r>
              <a:rPr lang="en-US" sz="1900" b="1" u="sng" dirty="0" err="1">
                <a:solidFill>
                  <a:schemeClr val="accent1"/>
                </a:solidFill>
                <a:latin typeface="Times New Roman" panose="02020603050405020304" pitchFamily="18" charset="0"/>
                <a:ea typeface="Lato" pitchFamily="34" charset="-122"/>
                <a:cs typeface="Times New Roman" panose="02020603050405020304" pitchFamily="18" charset="0"/>
                <a:hlinkClick r:id="rId5"/>
              </a:rPr>
              <a:t>răng</a:t>
            </a:r>
            <a:endParaRPr lang="en-US" sz="1900" dirty="0">
              <a:solidFill>
                <a:schemeClr val="accent1"/>
              </a:solidFill>
            </a:endParaRPr>
          </a:p>
        </p:txBody>
      </p:sp>
      <p:pic>
        <p:nvPicPr>
          <p:cNvPr id="9" name="Image 0" descr="preencoded.png"/>
          <p:cNvPicPr>
            <a:picLocks noChangeAspect="1"/>
          </p:cNvPicPr>
          <p:nvPr/>
        </p:nvPicPr>
        <p:blipFill>
          <a:blip r:embed="rId6"/>
          <a:stretch>
            <a:fillRect/>
          </a:stretch>
        </p:blipFill>
        <p:spPr>
          <a:xfrm>
            <a:off x="8136493" y="3658052"/>
            <a:ext cx="5609868" cy="1736169"/>
          </a:xfrm>
          <a:prstGeom prst="rect">
            <a:avLst/>
          </a:prstGeom>
        </p:spPr>
      </p:pic>
      <p:pic>
        <p:nvPicPr>
          <p:cNvPr id="10" name="Image 0" descr="preencoded.png">
            <a:extLst>
              <a:ext uri="{FF2B5EF4-FFF2-40B4-BE49-F238E27FC236}">
                <a16:creationId xmlns:a16="http://schemas.microsoft.com/office/drawing/2014/main" id="{B135B1EE-9472-82D9-A038-9884B252D8C8}"/>
              </a:ext>
            </a:extLst>
          </p:cNvPr>
          <p:cNvPicPr>
            <a:picLocks noChangeAspect="1"/>
          </p:cNvPicPr>
          <p:nvPr/>
        </p:nvPicPr>
        <p:blipFill>
          <a:blip r:embed="rId6"/>
          <a:stretch>
            <a:fillRect/>
          </a:stretch>
        </p:blipFill>
        <p:spPr>
          <a:xfrm>
            <a:off x="11937446" y="7415684"/>
            <a:ext cx="2483689" cy="76866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782</Words>
  <Application>Microsoft Office PowerPoint</Application>
  <PresentationFormat>Custom</PresentationFormat>
  <Paragraphs>110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Times New Roman</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Nhan Van</cp:lastModifiedBy>
  <cp:revision>4</cp:revision>
  <dcterms:created xsi:type="dcterms:W3CDTF">2024-11-06T07:47:51Z</dcterms:created>
  <dcterms:modified xsi:type="dcterms:W3CDTF">2024-11-06T08:01:38Z</dcterms:modified>
</cp:coreProperties>
</file>