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14630400" cy="8229600"/>
  <p:notesSz cx="8229600" cy="14630400"/>
  <p:embeddedFontLst>
    <p:embeddedFont>
      <p:font typeface="Fraunces Medium" panose="020B0604020202020204" charset="0"/>
      <p:regular r:id="rId15"/>
    </p:embeddedFont>
    <p:embeddedFont>
      <p:font typeface="PT Serif" panose="020A0603040505020204" pitchFamily="18"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993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antoannamviet.com/tai-lieu-an-toan-lao-dong-san-xuat-vat-lieu-xay-dung/" TargetMode="External"/><Relationship Id="rId5" Type="http://schemas.openxmlformats.org/officeDocument/2006/relationships/hyperlink" Target="https://antoannamviet.com/bao-gia-huan-luyen-an-toan-lao-dong/" TargetMode="External"/><Relationship Id="rId4" Type="http://schemas.openxmlformats.org/officeDocument/2006/relationships/hyperlink" Target="https://antoannamviet.com/bai-kiem-tra-an-toan-lao-dong-nhom-3/"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488" y="3127143"/>
            <a:ext cx="4919305" cy="3281482"/>
          </a:xfrm>
          <a:prstGeom prst="rect">
            <a:avLst/>
          </a:prstGeom>
        </p:spPr>
      </p:pic>
      <p:sp>
        <p:nvSpPr>
          <p:cNvPr id="3" name="Text 0"/>
          <p:cNvSpPr/>
          <p:nvPr/>
        </p:nvSpPr>
        <p:spPr>
          <a:xfrm>
            <a:off x="801410" y="1209974"/>
            <a:ext cx="7347803" cy="1417558"/>
          </a:xfrm>
          <a:prstGeom prst="rect">
            <a:avLst/>
          </a:prstGeom>
          <a:noFill/>
          <a:ln/>
        </p:spPr>
        <p:txBody>
          <a:bodyPr wrap="square" lIns="0" tIns="0" rIns="0" bIns="0" rtlCol="0" anchor="t"/>
          <a:lstStyle/>
          <a:p>
            <a:pPr marL="0" indent="0">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An Toàn Lao Động Trong Sản Xuất Vật Liệu Xây Dựng</a:t>
            </a:r>
            <a:endParaRPr lang="en-US" sz="4450" dirty="0"/>
          </a:p>
        </p:txBody>
      </p:sp>
      <p:sp>
        <p:nvSpPr>
          <p:cNvPr id="4" name="Text 1"/>
          <p:cNvSpPr/>
          <p:nvPr/>
        </p:nvSpPr>
        <p:spPr>
          <a:xfrm>
            <a:off x="793790" y="4123253"/>
            <a:ext cx="7355423" cy="1088708"/>
          </a:xfrm>
          <a:prstGeom prst="rect">
            <a:avLst/>
          </a:prstGeom>
          <a:noFill/>
          <a:ln/>
        </p:spPr>
        <p:txBody>
          <a:bodyPr wrap="square" lIns="0" tIns="0" rIns="0" bIns="0" rtlCol="0" anchor="t"/>
          <a:lstStyle/>
          <a:p>
            <a:pPr marL="0" indent="0">
              <a:lnSpc>
                <a:spcPts val="2850"/>
              </a:lnSpc>
              <a:buNone/>
            </a:pPr>
            <a:r>
              <a:rPr lang="en-US" sz="1750" dirty="0">
                <a:solidFill>
                  <a:srgbClr val="EBECEF"/>
                </a:solidFill>
                <a:latin typeface="PT Serif" panose="020A0603040505020204" pitchFamily="18" charset="0"/>
                <a:ea typeface="Epilogue" pitchFamily="34" charset="-122"/>
                <a:cs typeface="Epilogue" pitchFamily="34" charset="-120"/>
              </a:rPr>
              <a:t>Báo cáo phân tích thực trạng an toàn lao động trong sản xuất vật liệu xây dựng và những giải pháp cần thiết để nâng cao nhận thức và thực hành an toàn trong ngành.</a:t>
            </a:r>
            <a:endParaRPr lang="en-US" sz="1750" dirty="0"/>
          </a:p>
        </p:txBody>
      </p:sp>
      <p:sp>
        <p:nvSpPr>
          <p:cNvPr id="5" name="Shape 2"/>
          <p:cNvSpPr/>
          <p:nvPr/>
        </p:nvSpPr>
        <p:spPr>
          <a:xfrm>
            <a:off x="793790" y="6526171"/>
            <a:ext cx="362903" cy="362903"/>
          </a:xfrm>
          <a:prstGeom prst="roundRect">
            <a:avLst>
              <a:gd name="adj" fmla="val 25194296"/>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801410" y="6533791"/>
            <a:ext cx="347663" cy="347663"/>
          </a:xfrm>
          <a:prstGeom prst="rect">
            <a:avLst/>
          </a:prstGeom>
        </p:spPr>
      </p:pic>
      <p:sp>
        <p:nvSpPr>
          <p:cNvPr id="7" name="Text 3"/>
          <p:cNvSpPr/>
          <p:nvPr/>
        </p:nvSpPr>
        <p:spPr>
          <a:xfrm>
            <a:off x="1270040" y="6509264"/>
            <a:ext cx="2914888" cy="396835"/>
          </a:xfrm>
          <a:prstGeom prst="rect">
            <a:avLst/>
          </a:prstGeom>
          <a:noFill/>
          <a:ln/>
        </p:spPr>
        <p:txBody>
          <a:bodyPr wrap="none" lIns="0" tIns="0" rIns="0" bIns="0" rtlCol="0" anchor="t"/>
          <a:lstStyle/>
          <a:p>
            <a:pPr marL="0" indent="0" algn="l">
              <a:lnSpc>
                <a:spcPts val="3100"/>
              </a:lnSpc>
              <a:buNone/>
            </a:pPr>
            <a:r>
              <a:rPr lang="en-US" sz="2200" b="1" dirty="0" err="1">
                <a:solidFill>
                  <a:srgbClr val="EBECEF"/>
                </a:solidFill>
                <a:latin typeface="PT Serif" panose="020A0603040505020204" pitchFamily="18" charset="0"/>
                <a:ea typeface="Epilogue Bold" pitchFamily="34" charset="-122"/>
                <a:cs typeface="Epilogue Bold" pitchFamily="34" charset="-120"/>
              </a:rPr>
              <a:t>Bản</a:t>
            </a:r>
            <a:r>
              <a:rPr lang="en-US" sz="2200" b="1" dirty="0">
                <a:solidFill>
                  <a:srgbClr val="EBECEF"/>
                </a:solidFill>
                <a:latin typeface="PT Serif" panose="020A0603040505020204" pitchFamily="18" charset="0"/>
                <a:ea typeface="Epilogue Bold" pitchFamily="34" charset="-122"/>
                <a:cs typeface="Epilogue Bold" pitchFamily="34" charset="-120"/>
              </a:rPr>
              <a:t> </a:t>
            </a:r>
            <a:r>
              <a:rPr lang="en-US" sz="2200" b="1" dirty="0" err="1">
                <a:solidFill>
                  <a:srgbClr val="EBECEF"/>
                </a:solidFill>
                <a:latin typeface="PT Serif" panose="020A0603040505020204" pitchFamily="18" charset="0"/>
                <a:ea typeface="Epilogue Bold" pitchFamily="34" charset="-122"/>
                <a:cs typeface="Epilogue Bold" pitchFamily="34" charset="-120"/>
              </a:rPr>
              <a:t>quyền</a:t>
            </a:r>
            <a:r>
              <a:rPr lang="en-US" sz="2200" b="1" dirty="0">
                <a:solidFill>
                  <a:srgbClr val="EBECEF"/>
                </a:solidFill>
                <a:latin typeface="PT Serif" panose="020A0603040505020204" pitchFamily="18" charset="0"/>
                <a:ea typeface="Epilogue Bold" pitchFamily="34" charset="-122"/>
                <a:cs typeface="Epilogue Bold" pitchFamily="34" charset="-120"/>
              </a:rPr>
              <a:t> </a:t>
            </a:r>
            <a:r>
              <a:rPr lang="en-US" sz="2200" b="1" dirty="0" err="1">
                <a:solidFill>
                  <a:srgbClr val="EBECEF"/>
                </a:solidFill>
                <a:latin typeface="PT Serif" panose="020A0603040505020204" pitchFamily="18" charset="0"/>
                <a:ea typeface="Epilogue Bold" pitchFamily="34" charset="-122"/>
                <a:cs typeface="Epilogue Bold" pitchFamily="34" charset="-120"/>
              </a:rPr>
              <a:t>thuộc</a:t>
            </a:r>
            <a:r>
              <a:rPr lang="en-US" sz="2200" b="1" dirty="0">
                <a:solidFill>
                  <a:srgbClr val="EBECEF"/>
                </a:solidFill>
                <a:latin typeface="PT Serif" panose="020A0603040505020204" pitchFamily="18" charset="0"/>
                <a:ea typeface="Epilogue Bold" pitchFamily="34" charset="-122"/>
                <a:cs typeface="Epilogue Bold" pitchFamily="34" charset="-120"/>
              </a:rPr>
              <a:t> An Toàn Nam Việt</a:t>
            </a:r>
            <a:endParaRPr lang="en-US" sz="2200" dirty="0"/>
          </a:p>
        </p:txBody>
      </p:sp>
      <p:pic>
        <p:nvPicPr>
          <p:cNvPr id="8" name="Image 0" descr="preencoded.png">
            <a:extLst>
              <a:ext uri="{FF2B5EF4-FFF2-40B4-BE49-F238E27FC236}">
                <a16:creationId xmlns:a16="http://schemas.microsoft.com/office/drawing/2014/main" id="{0E3D7F6A-75A9-3A14-2EE0-509123E28E44}"/>
              </a:ext>
            </a:extLst>
          </p:cNvPr>
          <p:cNvPicPr>
            <a:picLocks noChangeAspect="1"/>
          </p:cNvPicPr>
          <p:nvPr/>
        </p:nvPicPr>
        <p:blipFill>
          <a:blip r:embed="rId5"/>
          <a:stretch>
            <a:fillRect/>
          </a:stretch>
        </p:blipFill>
        <p:spPr>
          <a:xfrm>
            <a:off x="12147846" y="7457953"/>
            <a:ext cx="2341298" cy="7258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30311" r="21169" b="24785"/>
          <a:stretch/>
        </p:blipFill>
        <p:spPr>
          <a:xfrm>
            <a:off x="9656464" y="3286419"/>
            <a:ext cx="4451421" cy="3889110"/>
          </a:xfrm>
          <a:prstGeom prst="rect">
            <a:avLst/>
          </a:prstGeom>
        </p:spPr>
      </p:pic>
      <p:sp>
        <p:nvSpPr>
          <p:cNvPr id="3" name="Text 0"/>
          <p:cNvSpPr/>
          <p:nvPr/>
        </p:nvSpPr>
        <p:spPr>
          <a:xfrm>
            <a:off x="777240" y="610672"/>
            <a:ext cx="7589520" cy="1387793"/>
          </a:xfrm>
          <a:prstGeom prst="rect">
            <a:avLst/>
          </a:prstGeom>
          <a:noFill/>
          <a:ln/>
        </p:spPr>
        <p:txBody>
          <a:bodyPr wrap="square" lIns="0" tIns="0" rIns="0" bIns="0" rtlCol="0" anchor="t"/>
          <a:lstStyle/>
          <a:p>
            <a:pPr marL="0" indent="0">
              <a:lnSpc>
                <a:spcPts val="5450"/>
              </a:lnSpc>
              <a:buNone/>
            </a:pPr>
            <a:r>
              <a:rPr lang="en-US" sz="4350" dirty="0">
                <a:solidFill>
                  <a:srgbClr val="FFFFFF"/>
                </a:solidFill>
                <a:latin typeface="Fraunces Medium" pitchFamily="34" charset="0"/>
                <a:ea typeface="Fraunces Medium" pitchFamily="34" charset="-122"/>
                <a:cs typeface="Fraunces Medium" pitchFamily="34" charset="-120"/>
              </a:rPr>
              <a:t>Thực Trạng An Toàn Lao Động</a:t>
            </a:r>
            <a:endParaRPr lang="en-US" sz="4350" dirty="0"/>
          </a:p>
        </p:txBody>
      </p:sp>
      <p:sp>
        <p:nvSpPr>
          <p:cNvPr id="4" name="Text 1"/>
          <p:cNvSpPr/>
          <p:nvPr/>
        </p:nvSpPr>
        <p:spPr>
          <a:xfrm>
            <a:off x="777240" y="2331601"/>
            <a:ext cx="7589520" cy="710565"/>
          </a:xfrm>
          <a:prstGeom prst="rect">
            <a:avLst/>
          </a:prstGeom>
          <a:noFill/>
          <a:ln/>
        </p:spPr>
        <p:txBody>
          <a:bodyPr wrap="square" lIns="0" tIns="0" rIns="0" bIns="0" rtlCol="0" anchor="t"/>
          <a:lstStyle/>
          <a:p>
            <a:pPr marL="0" indent="0">
              <a:lnSpc>
                <a:spcPts val="2750"/>
              </a:lnSpc>
              <a:buNone/>
            </a:pPr>
            <a:r>
              <a:rPr lang="en-US" sz="1700" dirty="0">
                <a:solidFill>
                  <a:srgbClr val="EBECEF"/>
                </a:solidFill>
                <a:latin typeface="PT Serif" panose="020A0603040505020204" pitchFamily="18" charset="0"/>
                <a:ea typeface="Epilogue" pitchFamily="34" charset="-122"/>
                <a:cs typeface="Epilogue" pitchFamily="34" charset="-120"/>
              </a:rPr>
              <a:t>Số liệu thống kê cho thấy tình hình an toàn lao động trong 6 tháng đầu năm 2024 có những chuyển biến tích cực.</a:t>
            </a:r>
            <a:endParaRPr lang="en-US" sz="1700" dirty="0"/>
          </a:p>
        </p:txBody>
      </p:sp>
      <p:sp>
        <p:nvSpPr>
          <p:cNvPr id="5" name="Shape 2"/>
          <p:cNvSpPr/>
          <p:nvPr/>
        </p:nvSpPr>
        <p:spPr>
          <a:xfrm>
            <a:off x="777240" y="3291959"/>
            <a:ext cx="7589520" cy="1294924"/>
          </a:xfrm>
          <a:prstGeom prst="roundRect">
            <a:avLst>
              <a:gd name="adj" fmla="val 7204"/>
            </a:avLst>
          </a:prstGeom>
          <a:solidFill>
            <a:srgbClr val="204C8E"/>
          </a:solidFill>
          <a:ln w="7620">
            <a:solidFill>
              <a:srgbClr val="3965A7"/>
            </a:solidFill>
            <a:prstDash val="solid"/>
          </a:ln>
        </p:spPr>
      </p:sp>
      <p:sp>
        <p:nvSpPr>
          <p:cNvPr id="6" name="Text 3"/>
          <p:cNvSpPr/>
          <p:nvPr/>
        </p:nvSpPr>
        <p:spPr>
          <a:xfrm>
            <a:off x="1006912" y="3521631"/>
            <a:ext cx="2776180" cy="347067"/>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Fraunces Medium" pitchFamily="34" charset="0"/>
                <a:ea typeface="Fraunces Medium" pitchFamily="34" charset="-122"/>
                <a:cs typeface="Fraunces Medium" pitchFamily="34" charset="-120"/>
              </a:rPr>
              <a:t>Giảm Số Vụ</a:t>
            </a:r>
            <a:endParaRPr lang="en-US" sz="2150" dirty="0"/>
          </a:p>
        </p:txBody>
      </p:sp>
      <p:sp>
        <p:nvSpPr>
          <p:cNvPr id="7" name="Text 4"/>
          <p:cNvSpPr/>
          <p:nvPr/>
        </p:nvSpPr>
        <p:spPr>
          <a:xfrm>
            <a:off x="1006912" y="4001929"/>
            <a:ext cx="7130177" cy="355283"/>
          </a:xfrm>
          <a:prstGeom prst="rect">
            <a:avLst/>
          </a:prstGeom>
          <a:noFill/>
          <a:ln/>
        </p:spPr>
        <p:txBody>
          <a:bodyPr wrap="none" lIns="0" tIns="0" rIns="0" bIns="0" rtlCol="0" anchor="t"/>
          <a:lstStyle/>
          <a:p>
            <a:pPr marL="0" indent="0">
              <a:lnSpc>
                <a:spcPts val="2750"/>
              </a:lnSpc>
              <a:buNone/>
            </a:pPr>
            <a:r>
              <a:rPr lang="en-US" sz="1700" dirty="0">
                <a:solidFill>
                  <a:srgbClr val="FFFFFF"/>
                </a:solidFill>
                <a:latin typeface="PT Serif" panose="020A0603040505020204" pitchFamily="18" charset="0"/>
                <a:ea typeface="Epilogue" pitchFamily="34" charset="-122"/>
                <a:cs typeface="Epilogue" pitchFamily="34" charset="-120"/>
              </a:rPr>
              <a:t>Số vụ tai nạn lao động giảm 7,09% so với cùng kỳ năm 2023.</a:t>
            </a:r>
            <a:endParaRPr lang="en-US" sz="1700" dirty="0"/>
          </a:p>
        </p:txBody>
      </p:sp>
      <p:sp>
        <p:nvSpPr>
          <p:cNvPr id="8" name="Shape 5"/>
          <p:cNvSpPr/>
          <p:nvPr/>
        </p:nvSpPr>
        <p:spPr>
          <a:xfrm>
            <a:off x="777240" y="4808934"/>
            <a:ext cx="7589520" cy="1294924"/>
          </a:xfrm>
          <a:prstGeom prst="roundRect">
            <a:avLst>
              <a:gd name="adj" fmla="val 7204"/>
            </a:avLst>
          </a:prstGeom>
          <a:solidFill>
            <a:srgbClr val="204C8E"/>
          </a:solidFill>
          <a:ln w="7620">
            <a:solidFill>
              <a:srgbClr val="3965A7"/>
            </a:solidFill>
            <a:prstDash val="solid"/>
          </a:ln>
        </p:spPr>
      </p:sp>
      <p:sp>
        <p:nvSpPr>
          <p:cNvPr id="9" name="Text 6"/>
          <p:cNvSpPr/>
          <p:nvPr/>
        </p:nvSpPr>
        <p:spPr>
          <a:xfrm>
            <a:off x="1006912" y="5038606"/>
            <a:ext cx="2904887" cy="347067"/>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Fraunces Medium" pitchFamily="34" charset="0"/>
                <a:ea typeface="Fraunces Medium" pitchFamily="34" charset="-122"/>
                <a:cs typeface="Fraunces Medium" pitchFamily="34" charset="-120"/>
              </a:rPr>
              <a:t>Giảm Số Người Bị Nạn</a:t>
            </a:r>
            <a:endParaRPr lang="en-US" sz="2150" dirty="0"/>
          </a:p>
        </p:txBody>
      </p:sp>
      <p:sp>
        <p:nvSpPr>
          <p:cNvPr id="10" name="Text 7"/>
          <p:cNvSpPr/>
          <p:nvPr/>
        </p:nvSpPr>
        <p:spPr>
          <a:xfrm>
            <a:off x="1006912" y="5518904"/>
            <a:ext cx="7130177" cy="355283"/>
          </a:xfrm>
          <a:prstGeom prst="rect">
            <a:avLst/>
          </a:prstGeom>
          <a:noFill/>
          <a:ln/>
        </p:spPr>
        <p:txBody>
          <a:bodyPr wrap="none" lIns="0" tIns="0" rIns="0" bIns="0" rtlCol="0" anchor="t"/>
          <a:lstStyle/>
          <a:p>
            <a:pPr marL="0" indent="0">
              <a:lnSpc>
                <a:spcPts val="2750"/>
              </a:lnSpc>
              <a:buNone/>
            </a:pPr>
            <a:r>
              <a:rPr lang="en-US" sz="1700" dirty="0">
                <a:solidFill>
                  <a:srgbClr val="FFFFFF"/>
                </a:solidFill>
                <a:latin typeface="PT Serif" panose="020A0603040505020204" pitchFamily="18" charset="0"/>
                <a:ea typeface="Epilogue" pitchFamily="34" charset="-122"/>
                <a:cs typeface="Epilogue" pitchFamily="34" charset="-120"/>
              </a:rPr>
              <a:t>Số người bị nạn giảm 6,04% so với cùng kỳ năm 2023.</a:t>
            </a:r>
            <a:endParaRPr lang="en-US" sz="1700" dirty="0"/>
          </a:p>
        </p:txBody>
      </p:sp>
      <p:sp>
        <p:nvSpPr>
          <p:cNvPr id="11" name="Shape 8"/>
          <p:cNvSpPr/>
          <p:nvPr/>
        </p:nvSpPr>
        <p:spPr>
          <a:xfrm>
            <a:off x="777240" y="6325910"/>
            <a:ext cx="7589520" cy="1294924"/>
          </a:xfrm>
          <a:prstGeom prst="roundRect">
            <a:avLst>
              <a:gd name="adj" fmla="val 7204"/>
            </a:avLst>
          </a:prstGeom>
          <a:solidFill>
            <a:srgbClr val="204C8E"/>
          </a:solidFill>
          <a:ln w="7620">
            <a:solidFill>
              <a:srgbClr val="3965A7"/>
            </a:solidFill>
            <a:prstDash val="solid"/>
          </a:ln>
        </p:spPr>
      </p:sp>
      <p:sp>
        <p:nvSpPr>
          <p:cNvPr id="12" name="Text 9"/>
          <p:cNvSpPr/>
          <p:nvPr/>
        </p:nvSpPr>
        <p:spPr>
          <a:xfrm>
            <a:off x="1006912" y="6555581"/>
            <a:ext cx="4107656" cy="347067"/>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Fraunces Medium" pitchFamily="34" charset="0"/>
                <a:ea typeface="Fraunces Medium" pitchFamily="34" charset="-122"/>
                <a:cs typeface="Fraunces Medium" pitchFamily="34" charset="-120"/>
              </a:rPr>
              <a:t>Tăng Số Người Bị Thương Nặng</a:t>
            </a:r>
            <a:endParaRPr lang="en-US" sz="2150" dirty="0"/>
          </a:p>
        </p:txBody>
      </p:sp>
      <p:sp>
        <p:nvSpPr>
          <p:cNvPr id="13" name="Text 10"/>
          <p:cNvSpPr/>
          <p:nvPr/>
        </p:nvSpPr>
        <p:spPr>
          <a:xfrm>
            <a:off x="1006912" y="7035879"/>
            <a:ext cx="7130177" cy="355283"/>
          </a:xfrm>
          <a:prstGeom prst="rect">
            <a:avLst/>
          </a:prstGeom>
          <a:noFill/>
          <a:ln/>
        </p:spPr>
        <p:txBody>
          <a:bodyPr wrap="none" lIns="0" tIns="0" rIns="0" bIns="0" rtlCol="0" anchor="t"/>
          <a:lstStyle/>
          <a:p>
            <a:pPr marL="0" indent="0">
              <a:lnSpc>
                <a:spcPts val="2750"/>
              </a:lnSpc>
              <a:buNone/>
            </a:pPr>
            <a:r>
              <a:rPr lang="en-US" sz="1700" dirty="0">
                <a:solidFill>
                  <a:srgbClr val="FFFFFF"/>
                </a:solidFill>
                <a:latin typeface="PT Serif" panose="020A0603040505020204" pitchFamily="18" charset="0"/>
                <a:ea typeface="Epilogue" pitchFamily="34" charset="-122"/>
                <a:cs typeface="Epilogue" pitchFamily="34" charset="-120"/>
              </a:rPr>
              <a:t>Số người bị thương nặng tăng 3,32% so với cùng kỳ năm 2023.</a:t>
            </a:r>
            <a:endParaRPr lang="en-US" sz="1700" dirty="0"/>
          </a:p>
        </p:txBody>
      </p:sp>
      <p:pic>
        <p:nvPicPr>
          <p:cNvPr id="14" name="Image 0" descr="preencoded.png">
            <a:extLst>
              <a:ext uri="{FF2B5EF4-FFF2-40B4-BE49-F238E27FC236}">
                <a16:creationId xmlns:a16="http://schemas.microsoft.com/office/drawing/2014/main" id="{8B99746A-67DB-0CAA-E1B9-02A9B113AA0E}"/>
              </a:ext>
            </a:extLst>
          </p:cNvPr>
          <p:cNvPicPr>
            <a:picLocks noChangeAspect="1"/>
          </p:cNvPicPr>
          <p:nvPr/>
        </p:nvPicPr>
        <p:blipFill>
          <a:blip r:embed="rId4"/>
          <a:stretch>
            <a:fillRect/>
          </a:stretch>
        </p:blipFill>
        <p:spPr>
          <a:xfrm>
            <a:off x="12147846" y="7457953"/>
            <a:ext cx="2341298" cy="7258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07481"/>
          </a:xfrm>
          <a:prstGeom prst="rect">
            <a:avLst/>
          </a:prstGeom>
        </p:spPr>
      </p:pic>
      <p:sp>
        <p:nvSpPr>
          <p:cNvPr id="3" name="Text 0"/>
          <p:cNvSpPr/>
          <p:nvPr/>
        </p:nvSpPr>
        <p:spPr>
          <a:xfrm>
            <a:off x="758071" y="3303032"/>
            <a:ext cx="6432709" cy="676870"/>
          </a:xfrm>
          <a:prstGeom prst="rect">
            <a:avLst/>
          </a:prstGeom>
          <a:noFill/>
          <a:ln/>
        </p:spPr>
        <p:txBody>
          <a:bodyPr wrap="none" lIns="0" tIns="0" rIns="0" bIns="0" rtlCol="0" anchor="t"/>
          <a:lstStyle/>
          <a:p>
            <a:pPr marL="0" indent="0">
              <a:lnSpc>
                <a:spcPts val="5300"/>
              </a:lnSpc>
              <a:buNone/>
            </a:pPr>
            <a:r>
              <a:rPr lang="en-US" sz="4250" dirty="0">
                <a:solidFill>
                  <a:srgbClr val="FFFFFF"/>
                </a:solidFill>
                <a:latin typeface="Fraunces Medium" pitchFamily="34" charset="0"/>
                <a:ea typeface="Fraunces Medium" pitchFamily="34" charset="-122"/>
                <a:cs typeface="Fraunces Medium" pitchFamily="34" charset="-120"/>
              </a:rPr>
              <a:t>Các Vụ Tai Nạn Tiêu Biểu</a:t>
            </a:r>
            <a:endParaRPr lang="en-US" sz="4250" dirty="0"/>
          </a:p>
        </p:txBody>
      </p:sp>
      <p:sp>
        <p:nvSpPr>
          <p:cNvPr id="4" name="Text 1"/>
          <p:cNvSpPr/>
          <p:nvPr/>
        </p:nvSpPr>
        <p:spPr>
          <a:xfrm>
            <a:off x="758071" y="4304705"/>
            <a:ext cx="13114258" cy="346472"/>
          </a:xfrm>
          <a:prstGeom prst="rect">
            <a:avLst/>
          </a:prstGeom>
          <a:noFill/>
          <a:ln/>
        </p:spPr>
        <p:txBody>
          <a:bodyPr wrap="none" lIns="0" tIns="0" rIns="0" bIns="0" rtlCol="0" anchor="t"/>
          <a:lstStyle/>
          <a:p>
            <a:pPr marL="0" indent="0">
              <a:lnSpc>
                <a:spcPts val="2700"/>
              </a:lnSpc>
              <a:buNone/>
            </a:pPr>
            <a:r>
              <a:rPr lang="en-US" sz="1700" dirty="0">
                <a:solidFill>
                  <a:srgbClr val="EBECEF"/>
                </a:solidFill>
                <a:latin typeface="PT Serif" panose="020A0603040505020204" pitchFamily="18" charset="0"/>
                <a:ea typeface="Epilogue" pitchFamily="34" charset="-122"/>
                <a:cs typeface="Epilogue" pitchFamily="34" charset="-120"/>
              </a:rPr>
              <a:t>Những vụ tai nạn thường gặp trong nhà máy sản xuất vật liệu xây dựng bao gồm:</a:t>
            </a:r>
            <a:endParaRPr lang="en-US" sz="1700" dirty="0"/>
          </a:p>
        </p:txBody>
      </p:sp>
      <p:sp>
        <p:nvSpPr>
          <p:cNvPr id="5" name="Shape 2"/>
          <p:cNvSpPr/>
          <p:nvPr/>
        </p:nvSpPr>
        <p:spPr>
          <a:xfrm>
            <a:off x="758071" y="4894778"/>
            <a:ext cx="6448901" cy="1263134"/>
          </a:xfrm>
          <a:prstGeom prst="roundRect">
            <a:avLst>
              <a:gd name="adj" fmla="val 7202"/>
            </a:avLst>
          </a:prstGeom>
          <a:solidFill>
            <a:srgbClr val="283157"/>
          </a:solidFill>
          <a:ln w="7620">
            <a:solidFill>
              <a:srgbClr val="414A70"/>
            </a:solidFill>
            <a:prstDash val="solid"/>
          </a:ln>
        </p:spPr>
      </p:sp>
      <p:sp>
        <p:nvSpPr>
          <p:cNvPr id="6" name="Text 3"/>
          <p:cNvSpPr/>
          <p:nvPr/>
        </p:nvSpPr>
        <p:spPr>
          <a:xfrm>
            <a:off x="982266" y="5118973"/>
            <a:ext cx="3127891" cy="338376"/>
          </a:xfrm>
          <a:prstGeom prst="rect">
            <a:avLst/>
          </a:prstGeom>
          <a:noFill/>
          <a:ln/>
        </p:spPr>
        <p:txBody>
          <a:bodyPr wrap="none" lIns="0" tIns="0" rIns="0" bIns="0" rtlCol="0" anchor="t"/>
          <a:lstStyle/>
          <a:p>
            <a:pPr marL="0" indent="0">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Thiết Bị Nghiền Xi Măng</a:t>
            </a:r>
            <a:endParaRPr lang="en-US" sz="2100" dirty="0"/>
          </a:p>
        </p:txBody>
      </p:sp>
      <p:sp>
        <p:nvSpPr>
          <p:cNvPr id="7" name="Text 4"/>
          <p:cNvSpPr/>
          <p:nvPr/>
        </p:nvSpPr>
        <p:spPr>
          <a:xfrm>
            <a:off x="982266" y="5587246"/>
            <a:ext cx="6000512" cy="346472"/>
          </a:xfrm>
          <a:prstGeom prst="rect">
            <a:avLst/>
          </a:prstGeom>
          <a:noFill/>
          <a:ln/>
        </p:spPr>
        <p:txBody>
          <a:bodyPr wrap="none" lIns="0" tIns="0" rIns="0" bIns="0" rtlCol="0" anchor="t"/>
          <a:lstStyle/>
          <a:p>
            <a:pPr marL="0" indent="0">
              <a:lnSpc>
                <a:spcPts val="2700"/>
              </a:lnSpc>
              <a:buNone/>
            </a:pPr>
            <a:r>
              <a:rPr lang="en-US" sz="1700" dirty="0">
                <a:solidFill>
                  <a:srgbClr val="EBECEF"/>
                </a:solidFill>
                <a:latin typeface="PT Serif" panose="020A0603040505020204" pitchFamily="18" charset="0"/>
                <a:ea typeface="Epilogue" pitchFamily="34" charset="-122"/>
                <a:cs typeface="Epilogue" pitchFamily="34" charset="-120"/>
              </a:rPr>
              <a:t>Tai nạn do thao tác không an toàn, bảo trì kém.</a:t>
            </a:r>
            <a:endParaRPr lang="en-US" sz="1700" dirty="0"/>
          </a:p>
        </p:txBody>
      </p:sp>
      <p:sp>
        <p:nvSpPr>
          <p:cNvPr id="8" name="Shape 5"/>
          <p:cNvSpPr/>
          <p:nvPr/>
        </p:nvSpPr>
        <p:spPr>
          <a:xfrm>
            <a:off x="7423547" y="4894778"/>
            <a:ext cx="6448901" cy="1263134"/>
          </a:xfrm>
          <a:prstGeom prst="roundRect">
            <a:avLst>
              <a:gd name="adj" fmla="val 7202"/>
            </a:avLst>
          </a:prstGeom>
          <a:solidFill>
            <a:srgbClr val="283157"/>
          </a:solidFill>
          <a:ln w="7620">
            <a:solidFill>
              <a:srgbClr val="414A70"/>
            </a:solidFill>
            <a:prstDash val="solid"/>
          </a:ln>
        </p:spPr>
      </p:sp>
      <p:sp>
        <p:nvSpPr>
          <p:cNvPr id="9" name="Text 6"/>
          <p:cNvSpPr/>
          <p:nvPr/>
        </p:nvSpPr>
        <p:spPr>
          <a:xfrm>
            <a:off x="7647742" y="5118973"/>
            <a:ext cx="2707481" cy="338376"/>
          </a:xfrm>
          <a:prstGeom prst="rect">
            <a:avLst/>
          </a:prstGeom>
          <a:noFill/>
          <a:ln/>
        </p:spPr>
        <p:txBody>
          <a:bodyPr wrap="none" lIns="0" tIns="0" rIns="0" bIns="0" rtlCol="0" anchor="t"/>
          <a:lstStyle/>
          <a:p>
            <a:pPr marL="0" indent="0">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Hóa Chất</a:t>
            </a:r>
            <a:endParaRPr lang="en-US" sz="2100" dirty="0"/>
          </a:p>
        </p:txBody>
      </p:sp>
      <p:sp>
        <p:nvSpPr>
          <p:cNvPr id="10" name="Text 7"/>
          <p:cNvSpPr/>
          <p:nvPr/>
        </p:nvSpPr>
        <p:spPr>
          <a:xfrm>
            <a:off x="7647742" y="5587246"/>
            <a:ext cx="6000512" cy="346472"/>
          </a:xfrm>
          <a:prstGeom prst="rect">
            <a:avLst/>
          </a:prstGeom>
          <a:noFill/>
          <a:ln/>
        </p:spPr>
        <p:txBody>
          <a:bodyPr wrap="none" lIns="0" tIns="0" rIns="0" bIns="0" rtlCol="0" anchor="t"/>
          <a:lstStyle/>
          <a:p>
            <a:pPr marL="0" indent="0">
              <a:lnSpc>
                <a:spcPts val="2700"/>
              </a:lnSpc>
              <a:buNone/>
            </a:pPr>
            <a:r>
              <a:rPr lang="en-US" sz="1700" dirty="0">
                <a:solidFill>
                  <a:srgbClr val="EBECEF"/>
                </a:solidFill>
                <a:latin typeface="PT Serif" panose="020A0603040505020204" pitchFamily="18" charset="0"/>
                <a:ea typeface="Epilogue" pitchFamily="34" charset="-122"/>
                <a:cs typeface="Epilogue" pitchFamily="34" charset="-120"/>
              </a:rPr>
              <a:t>Ngộ độc, bỏng hóa chất do thiếu kiến thức, bảo hộ.</a:t>
            </a:r>
            <a:endParaRPr lang="en-US" sz="1700" dirty="0"/>
          </a:p>
        </p:txBody>
      </p:sp>
      <p:sp>
        <p:nvSpPr>
          <p:cNvPr id="11" name="Shape 8"/>
          <p:cNvSpPr/>
          <p:nvPr/>
        </p:nvSpPr>
        <p:spPr>
          <a:xfrm>
            <a:off x="758071" y="6374487"/>
            <a:ext cx="6448901" cy="1263134"/>
          </a:xfrm>
          <a:prstGeom prst="roundRect">
            <a:avLst>
              <a:gd name="adj" fmla="val 7202"/>
            </a:avLst>
          </a:prstGeom>
          <a:solidFill>
            <a:srgbClr val="283157"/>
          </a:solidFill>
          <a:ln w="7620">
            <a:solidFill>
              <a:srgbClr val="414A70"/>
            </a:solidFill>
            <a:prstDash val="solid"/>
          </a:ln>
        </p:spPr>
      </p:sp>
      <p:sp>
        <p:nvSpPr>
          <p:cNvPr id="12" name="Text 9"/>
          <p:cNvSpPr/>
          <p:nvPr/>
        </p:nvSpPr>
        <p:spPr>
          <a:xfrm>
            <a:off x="982266" y="6598682"/>
            <a:ext cx="2707481" cy="338376"/>
          </a:xfrm>
          <a:prstGeom prst="rect">
            <a:avLst/>
          </a:prstGeom>
          <a:noFill/>
          <a:ln/>
        </p:spPr>
        <p:txBody>
          <a:bodyPr wrap="none" lIns="0" tIns="0" rIns="0" bIns="0" rtlCol="0" anchor="t"/>
          <a:lstStyle/>
          <a:p>
            <a:pPr marL="0" indent="0">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Kết Cấu Xây Dựng</a:t>
            </a:r>
            <a:endParaRPr lang="en-US" sz="2100" dirty="0"/>
          </a:p>
        </p:txBody>
      </p:sp>
      <p:sp>
        <p:nvSpPr>
          <p:cNvPr id="13" name="Text 10"/>
          <p:cNvSpPr/>
          <p:nvPr/>
        </p:nvSpPr>
        <p:spPr>
          <a:xfrm>
            <a:off x="982266" y="7066955"/>
            <a:ext cx="6000512" cy="346472"/>
          </a:xfrm>
          <a:prstGeom prst="rect">
            <a:avLst/>
          </a:prstGeom>
          <a:noFill/>
          <a:ln/>
        </p:spPr>
        <p:txBody>
          <a:bodyPr wrap="none" lIns="0" tIns="0" rIns="0" bIns="0" rtlCol="0" anchor="t"/>
          <a:lstStyle/>
          <a:p>
            <a:pPr marL="0" indent="0">
              <a:lnSpc>
                <a:spcPts val="2700"/>
              </a:lnSpc>
              <a:buNone/>
            </a:pPr>
            <a:r>
              <a:rPr lang="en-US" sz="1700" dirty="0">
                <a:solidFill>
                  <a:srgbClr val="EBECEF"/>
                </a:solidFill>
                <a:latin typeface="PT Serif" panose="020A0603040505020204" pitchFamily="18" charset="0"/>
                <a:ea typeface="Epilogue" pitchFamily="34" charset="-122"/>
                <a:cs typeface="Epilogue" pitchFamily="34" charset="-120"/>
              </a:rPr>
              <a:t>Đổ sập do thiết kế không an toàn, thi công kém.</a:t>
            </a:r>
            <a:endParaRPr lang="en-US" sz="1700" dirty="0"/>
          </a:p>
        </p:txBody>
      </p:sp>
      <p:sp>
        <p:nvSpPr>
          <p:cNvPr id="14" name="Shape 11"/>
          <p:cNvSpPr/>
          <p:nvPr/>
        </p:nvSpPr>
        <p:spPr>
          <a:xfrm>
            <a:off x="7423547" y="6374487"/>
            <a:ext cx="6448901" cy="1263134"/>
          </a:xfrm>
          <a:prstGeom prst="roundRect">
            <a:avLst>
              <a:gd name="adj" fmla="val 7202"/>
            </a:avLst>
          </a:prstGeom>
          <a:solidFill>
            <a:srgbClr val="283157"/>
          </a:solidFill>
          <a:ln w="7620">
            <a:solidFill>
              <a:srgbClr val="414A70"/>
            </a:solidFill>
            <a:prstDash val="solid"/>
          </a:ln>
        </p:spPr>
      </p:sp>
      <p:sp>
        <p:nvSpPr>
          <p:cNvPr id="15" name="Text 12"/>
          <p:cNvSpPr/>
          <p:nvPr/>
        </p:nvSpPr>
        <p:spPr>
          <a:xfrm>
            <a:off x="7647742" y="6598682"/>
            <a:ext cx="2707481" cy="338376"/>
          </a:xfrm>
          <a:prstGeom prst="rect">
            <a:avLst/>
          </a:prstGeom>
          <a:noFill/>
          <a:ln/>
        </p:spPr>
        <p:txBody>
          <a:bodyPr wrap="none" lIns="0" tIns="0" rIns="0" bIns="0" rtlCol="0" anchor="t"/>
          <a:lstStyle/>
          <a:p>
            <a:pPr marL="0" indent="0">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Thiết Bị Nâng Hạ</a:t>
            </a:r>
            <a:endParaRPr lang="en-US" sz="2100" dirty="0"/>
          </a:p>
        </p:txBody>
      </p:sp>
      <p:sp>
        <p:nvSpPr>
          <p:cNvPr id="16" name="Text 13"/>
          <p:cNvSpPr/>
          <p:nvPr/>
        </p:nvSpPr>
        <p:spPr>
          <a:xfrm>
            <a:off x="7647742" y="7066955"/>
            <a:ext cx="6000512" cy="346472"/>
          </a:xfrm>
          <a:prstGeom prst="rect">
            <a:avLst/>
          </a:prstGeom>
          <a:noFill/>
          <a:ln/>
        </p:spPr>
        <p:txBody>
          <a:bodyPr wrap="none" lIns="0" tIns="0" rIns="0" bIns="0" rtlCol="0" anchor="t"/>
          <a:lstStyle/>
          <a:p>
            <a:pPr marL="0" indent="0">
              <a:lnSpc>
                <a:spcPts val="2700"/>
              </a:lnSpc>
              <a:buNone/>
            </a:pPr>
            <a:r>
              <a:rPr lang="en-US" sz="1700" dirty="0">
                <a:solidFill>
                  <a:srgbClr val="EBECEF"/>
                </a:solidFill>
                <a:latin typeface="PT Serif" panose="020A0603040505020204" pitchFamily="18" charset="0"/>
                <a:ea typeface="Epilogue" pitchFamily="34" charset="-122"/>
                <a:cs typeface="Epilogue" pitchFamily="34" charset="-120"/>
              </a:rPr>
              <a:t>Tai nạn do vận hành sai quy trình, bảo trì kém.</a:t>
            </a:r>
            <a:endParaRPr lang="en-US" sz="1700" dirty="0"/>
          </a:p>
        </p:txBody>
      </p:sp>
      <p:pic>
        <p:nvPicPr>
          <p:cNvPr id="17" name="Image 0" descr="preencoded.png">
            <a:extLst>
              <a:ext uri="{FF2B5EF4-FFF2-40B4-BE49-F238E27FC236}">
                <a16:creationId xmlns:a16="http://schemas.microsoft.com/office/drawing/2014/main" id="{6D05A08A-59E8-9510-9A70-E8542C4B2373}"/>
              </a:ext>
            </a:extLst>
          </p:cNvPr>
          <p:cNvPicPr>
            <a:picLocks noChangeAspect="1"/>
          </p:cNvPicPr>
          <p:nvPr/>
        </p:nvPicPr>
        <p:blipFill>
          <a:blip r:embed="rId4"/>
          <a:stretch>
            <a:fillRect/>
          </a:stretch>
        </p:blipFill>
        <p:spPr>
          <a:xfrm>
            <a:off x="12147846" y="7457953"/>
            <a:ext cx="2341298" cy="7258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8034" y="700326"/>
            <a:ext cx="7760732" cy="1234916"/>
          </a:xfrm>
          <a:prstGeom prst="rect">
            <a:avLst/>
          </a:prstGeom>
          <a:noFill/>
          <a:ln/>
        </p:spPr>
        <p:txBody>
          <a:bodyPr wrap="square" lIns="0" tIns="0" rIns="0" bIns="0" rtlCol="0" anchor="t"/>
          <a:lstStyle/>
          <a:p>
            <a:pPr marL="0" indent="0">
              <a:lnSpc>
                <a:spcPts val="4850"/>
              </a:lnSpc>
              <a:buNone/>
            </a:pPr>
            <a:r>
              <a:rPr lang="en-US" sz="3850" dirty="0">
                <a:solidFill>
                  <a:srgbClr val="FFFFFF"/>
                </a:solidFill>
                <a:latin typeface="Fraunces Medium" pitchFamily="34" charset="0"/>
                <a:ea typeface="Fraunces Medium" pitchFamily="34" charset="-122"/>
                <a:cs typeface="Fraunces Medium" pitchFamily="34" charset="-120"/>
              </a:rPr>
              <a:t>An Toàn Cho Nhân Viên Vận Hành Máy Móc</a:t>
            </a:r>
            <a:endParaRPr lang="en-US" sz="3850" dirty="0"/>
          </a:p>
        </p:txBody>
      </p:sp>
      <p:sp>
        <p:nvSpPr>
          <p:cNvPr id="4" name="Text 1"/>
          <p:cNvSpPr/>
          <p:nvPr/>
        </p:nvSpPr>
        <p:spPr>
          <a:xfrm>
            <a:off x="6178034" y="2662651"/>
            <a:ext cx="7760732" cy="632460"/>
          </a:xfrm>
          <a:prstGeom prst="rect">
            <a:avLst/>
          </a:prstGeom>
          <a:noFill/>
          <a:ln/>
        </p:spPr>
        <p:txBody>
          <a:bodyPr wrap="square" lIns="0" tIns="0" rIns="0" bIns="0" rtlCol="0" anchor="t"/>
          <a:lstStyle/>
          <a:p>
            <a:pPr marL="0" indent="0">
              <a:lnSpc>
                <a:spcPts val="2450"/>
              </a:lnSpc>
              <a:buNone/>
            </a:pPr>
            <a:r>
              <a:rPr lang="en-US" sz="1550" dirty="0">
                <a:solidFill>
                  <a:srgbClr val="EBECEF"/>
                </a:solidFill>
                <a:latin typeface="PT Serif" panose="020A0603040505020204" pitchFamily="18" charset="0"/>
                <a:ea typeface="Epilogue" pitchFamily="34" charset="-122"/>
                <a:cs typeface="Epilogue" pitchFamily="34" charset="-120"/>
              </a:rPr>
              <a:t>Vận hành máy móc trong sản xuất vật liệu xây dựng đòi hỏi kỹ năng cao, sự tập trung và tuân thủ quy trình an toàn nghiêm ngặt.</a:t>
            </a:r>
            <a:endParaRPr lang="en-US" sz="1550" dirty="0"/>
          </a:p>
        </p:txBody>
      </p:sp>
      <p:sp>
        <p:nvSpPr>
          <p:cNvPr id="5" name="Shape 2"/>
          <p:cNvSpPr/>
          <p:nvPr/>
        </p:nvSpPr>
        <p:spPr>
          <a:xfrm>
            <a:off x="6462951" y="3528771"/>
            <a:ext cx="22860" cy="4442936"/>
          </a:xfrm>
          <a:prstGeom prst="roundRect">
            <a:avLst>
              <a:gd name="adj" fmla="val 363078"/>
            </a:avLst>
          </a:prstGeom>
          <a:solidFill>
            <a:srgbClr val="414A70"/>
          </a:solidFill>
          <a:ln/>
        </p:spPr>
      </p:sp>
      <p:sp>
        <p:nvSpPr>
          <p:cNvPr id="6" name="Shape 3"/>
          <p:cNvSpPr/>
          <p:nvPr/>
        </p:nvSpPr>
        <p:spPr>
          <a:xfrm>
            <a:off x="6673810" y="4193854"/>
            <a:ext cx="691634" cy="22860"/>
          </a:xfrm>
          <a:prstGeom prst="roundRect">
            <a:avLst>
              <a:gd name="adj" fmla="val 363078"/>
            </a:avLst>
          </a:prstGeom>
          <a:solidFill>
            <a:srgbClr val="414A70"/>
          </a:solidFill>
          <a:ln/>
        </p:spPr>
      </p:sp>
      <p:sp>
        <p:nvSpPr>
          <p:cNvPr id="7" name="Shape 4"/>
          <p:cNvSpPr/>
          <p:nvPr/>
        </p:nvSpPr>
        <p:spPr>
          <a:xfrm>
            <a:off x="6252091" y="3982994"/>
            <a:ext cx="444579" cy="444579"/>
          </a:xfrm>
          <a:prstGeom prst="roundRect">
            <a:avLst>
              <a:gd name="adj" fmla="val 18669"/>
            </a:avLst>
          </a:prstGeom>
          <a:solidFill>
            <a:srgbClr val="283157"/>
          </a:solidFill>
          <a:ln w="7620">
            <a:solidFill>
              <a:srgbClr val="414A70"/>
            </a:solidFill>
            <a:prstDash val="solid"/>
          </a:ln>
        </p:spPr>
      </p:sp>
      <p:sp>
        <p:nvSpPr>
          <p:cNvPr id="8" name="Text 5"/>
          <p:cNvSpPr/>
          <p:nvPr/>
        </p:nvSpPr>
        <p:spPr>
          <a:xfrm>
            <a:off x="6406396" y="4057051"/>
            <a:ext cx="135969" cy="296466"/>
          </a:xfrm>
          <a:prstGeom prst="rect">
            <a:avLst/>
          </a:prstGeom>
          <a:noFill/>
          <a:ln/>
        </p:spPr>
        <p:txBody>
          <a:bodyPr wrap="none" lIns="0" tIns="0" rIns="0" bIns="0" rtlCol="0" anchor="t"/>
          <a:lstStyle/>
          <a:p>
            <a:pPr marL="0" indent="0" algn="ctr">
              <a:lnSpc>
                <a:spcPts val="2300"/>
              </a:lnSpc>
              <a:buNone/>
            </a:pPr>
            <a:r>
              <a:rPr lang="en-US" sz="2300" dirty="0">
                <a:solidFill>
                  <a:srgbClr val="EBECEF"/>
                </a:solidFill>
                <a:latin typeface="Fraunces Medium" pitchFamily="34" charset="0"/>
                <a:ea typeface="Fraunces Medium" pitchFamily="34" charset="-122"/>
                <a:cs typeface="Fraunces Medium" pitchFamily="34" charset="-120"/>
              </a:rPr>
              <a:t>1</a:t>
            </a:r>
            <a:endParaRPr lang="en-US" sz="2300" dirty="0"/>
          </a:p>
        </p:txBody>
      </p:sp>
      <p:sp>
        <p:nvSpPr>
          <p:cNvPr id="9" name="Text 6"/>
          <p:cNvSpPr/>
          <p:nvPr/>
        </p:nvSpPr>
        <p:spPr>
          <a:xfrm>
            <a:off x="7561183" y="3958229"/>
            <a:ext cx="2470190" cy="308729"/>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Kỹ Năng Cao</a:t>
            </a:r>
            <a:endParaRPr lang="en-US" sz="1900" dirty="0"/>
          </a:p>
        </p:txBody>
      </p:sp>
      <p:sp>
        <p:nvSpPr>
          <p:cNvPr id="10" name="Text 7"/>
          <p:cNvSpPr/>
          <p:nvPr/>
        </p:nvSpPr>
        <p:spPr>
          <a:xfrm>
            <a:off x="7561183" y="4385425"/>
            <a:ext cx="6377583" cy="632460"/>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PT Serif" panose="020A0603040505020204" pitchFamily="18" charset="0"/>
                <a:ea typeface="Epilogue" pitchFamily="34" charset="-122"/>
                <a:cs typeface="Epilogue" pitchFamily="34" charset="-120"/>
              </a:rPr>
              <a:t>Điều khiển và giám sát các thiết bị như máy nghiền, máy trộn, lò nung.</a:t>
            </a:r>
            <a:endParaRPr lang="en-US" sz="1550" dirty="0"/>
          </a:p>
        </p:txBody>
      </p:sp>
      <p:sp>
        <p:nvSpPr>
          <p:cNvPr id="11" name="Shape 8"/>
          <p:cNvSpPr/>
          <p:nvPr/>
        </p:nvSpPr>
        <p:spPr>
          <a:xfrm>
            <a:off x="6673810" y="5614151"/>
            <a:ext cx="691634" cy="22860"/>
          </a:xfrm>
          <a:prstGeom prst="roundRect">
            <a:avLst>
              <a:gd name="adj" fmla="val 363078"/>
            </a:avLst>
          </a:prstGeom>
          <a:solidFill>
            <a:srgbClr val="414A70"/>
          </a:solidFill>
          <a:ln/>
        </p:spPr>
      </p:sp>
      <p:sp>
        <p:nvSpPr>
          <p:cNvPr id="12" name="Shape 9"/>
          <p:cNvSpPr/>
          <p:nvPr/>
        </p:nvSpPr>
        <p:spPr>
          <a:xfrm>
            <a:off x="6252091" y="5403291"/>
            <a:ext cx="444579" cy="444579"/>
          </a:xfrm>
          <a:prstGeom prst="roundRect">
            <a:avLst>
              <a:gd name="adj" fmla="val 18669"/>
            </a:avLst>
          </a:prstGeom>
          <a:solidFill>
            <a:srgbClr val="283157"/>
          </a:solidFill>
          <a:ln w="7620">
            <a:solidFill>
              <a:srgbClr val="414A70"/>
            </a:solidFill>
            <a:prstDash val="solid"/>
          </a:ln>
        </p:spPr>
      </p:sp>
      <p:sp>
        <p:nvSpPr>
          <p:cNvPr id="13" name="Text 10"/>
          <p:cNvSpPr/>
          <p:nvPr/>
        </p:nvSpPr>
        <p:spPr>
          <a:xfrm>
            <a:off x="6384488" y="5477348"/>
            <a:ext cx="179665" cy="296466"/>
          </a:xfrm>
          <a:prstGeom prst="rect">
            <a:avLst/>
          </a:prstGeom>
          <a:noFill/>
          <a:ln/>
        </p:spPr>
        <p:txBody>
          <a:bodyPr wrap="none" lIns="0" tIns="0" rIns="0" bIns="0" rtlCol="0" anchor="t"/>
          <a:lstStyle/>
          <a:p>
            <a:pPr marL="0" indent="0" algn="ctr">
              <a:lnSpc>
                <a:spcPts val="2300"/>
              </a:lnSpc>
              <a:buNone/>
            </a:pPr>
            <a:r>
              <a:rPr lang="en-US" sz="2300" dirty="0">
                <a:solidFill>
                  <a:srgbClr val="EBECEF"/>
                </a:solidFill>
                <a:latin typeface="Fraunces Medium" pitchFamily="34" charset="0"/>
                <a:ea typeface="Fraunces Medium" pitchFamily="34" charset="-122"/>
                <a:cs typeface="Fraunces Medium" pitchFamily="34" charset="-120"/>
              </a:rPr>
              <a:t>2</a:t>
            </a:r>
            <a:endParaRPr lang="en-US" sz="2300" dirty="0"/>
          </a:p>
        </p:txBody>
      </p:sp>
      <p:sp>
        <p:nvSpPr>
          <p:cNvPr id="14" name="Text 11"/>
          <p:cNvSpPr/>
          <p:nvPr/>
        </p:nvSpPr>
        <p:spPr>
          <a:xfrm>
            <a:off x="7561183" y="5378526"/>
            <a:ext cx="2470190" cy="308729"/>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Tập Trung Liên Tục</a:t>
            </a:r>
            <a:endParaRPr lang="en-US" sz="1900" dirty="0"/>
          </a:p>
        </p:txBody>
      </p:sp>
      <p:sp>
        <p:nvSpPr>
          <p:cNvPr id="15" name="Text 12"/>
          <p:cNvSpPr/>
          <p:nvPr/>
        </p:nvSpPr>
        <p:spPr>
          <a:xfrm>
            <a:off x="7561183" y="5805722"/>
            <a:ext cx="6377583" cy="316230"/>
          </a:xfrm>
          <a:prstGeom prst="rect">
            <a:avLst/>
          </a:prstGeom>
          <a:noFill/>
          <a:ln/>
        </p:spPr>
        <p:txBody>
          <a:bodyPr wrap="none" lIns="0" tIns="0" rIns="0" bIns="0" rtlCol="0" anchor="t"/>
          <a:lstStyle/>
          <a:p>
            <a:pPr marL="0" indent="0" algn="l">
              <a:lnSpc>
                <a:spcPts val="2450"/>
              </a:lnSpc>
              <a:buNone/>
            </a:pPr>
            <a:r>
              <a:rPr lang="en-US" sz="1550" dirty="0">
                <a:solidFill>
                  <a:srgbClr val="EBECEF"/>
                </a:solidFill>
                <a:latin typeface="PT Serif" panose="020A0603040505020204" pitchFamily="18" charset="0"/>
                <a:ea typeface="Epilogue" pitchFamily="34" charset="-122"/>
                <a:cs typeface="Epilogue" pitchFamily="34" charset="-120"/>
              </a:rPr>
              <a:t>Đảm bảo quá trình sản xuất diễn ra suôn sẻ, không bị gián đoạn.</a:t>
            </a:r>
            <a:endParaRPr lang="en-US" sz="1550" dirty="0"/>
          </a:p>
        </p:txBody>
      </p:sp>
      <p:sp>
        <p:nvSpPr>
          <p:cNvPr id="16" name="Shape 13"/>
          <p:cNvSpPr/>
          <p:nvPr/>
        </p:nvSpPr>
        <p:spPr>
          <a:xfrm>
            <a:off x="6673810" y="6950151"/>
            <a:ext cx="691634" cy="22860"/>
          </a:xfrm>
          <a:prstGeom prst="roundRect">
            <a:avLst>
              <a:gd name="adj" fmla="val 363078"/>
            </a:avLst>
          </a:prstGeom>
          <a:solidFill>
            <a:srgbClr val="414A70"/>
          </a:solidFill>
          <a:ln/>
        </p:spPr>
      </p:sp>
      <p:sp>
        <p:nvSpPr>
          <p:cNvPr id="17" name="Shape 14"/>
          <p:cNvSpPr/>
          <p:nvPr/>
        </p:nvSpPr>
        <p:spPr>
          <a:xfrm>
            <a:off x="6252091" y="6739291"/>
            <a:ext cx="444579" cy="444579"/>
          </a:xfrm>
          <a:prstGeom prst="roundRect">
            <a:avLst>
              <a:gd name="adj" fmla="val 18669"/>
            </a:avLst>
          </a:prstGeom>
          <a:solidFill>
            <a:srgbClr val="283157"/>
          </a:solidFill>
          <a:ln w="7620">
            <a:solidFill>
              <a:srgbClr val="414A70"/>
            </a:solidFill>
            <a:prstDash val="solid"/>
          </a:ln>
        </p:spPr>
      </p:sp>
      <p:sp>
        <p:nvSpPr>
          <p:cNvPr id="18" name="Text 15"/>
          <p:cNvSpPr/>
          <p:nvPr/>
        </p:nvSpPr>
        <p:spPr>
          <a:xfrm>
            <a:off x="6392585" y="6813348"/>
            <a:ext cx="163592" cy="296466"/>
          </a:xfrm>
          <a:prstGeom prst="rect">
            <a:avLst/>
          </a:prstGeom>
          <a:noFill/>
          <a:ln/>
        </p:spPr>
        <p:txBody>
          <a:bodyPr wrap="none" lIns="0" tIns="0" rIns="0" bIns="0" rtlCol="0" anchor="t"/>
          <a:lstStyle/>
          <a:p>
            <a:pPr marL="0" indent="0" algn="ctr">
              <a:lnSpc>
                <a:spcPts val="2300"/>
              </a:lnSpc>
              <a:buNone/>
            </a:pPr>
            <a:r>
              <a:rPr lang="en-US" sz="2300" dirty="0">
                <a:solidFill>
                  <a:srgbClr val="EBECEF"/>
                </a:solidFill>
                <a:latin typeface="Fraunces Medium" pitchFamily="34" charset="0"/>
                <a:ea typeface="Fraunces Medium" pitchFamily="34" charset="-122"/>
                <a:cs typeface="Fraunces Medium" pitchFamily="34" charset="-120"/>
              </a:rPr>
              <a:t>3</a:t>
            </a:r>
            <a:endParaRPr lang="en-US" sz="2300" dirty="0"/>
          </a:p>
        </p:txBody>
      </p:sp>
      <p:sp>
        <p:nvSpPr>
          <p:cNvPr id="19" name="Text 16"/>
          <p:cNvSpPr/>
          <p:nvPr/>
        </p:nvSpPr>
        <p:spPr>
          <a:xfrm>
            <a:off x="7561183" y="6714526"/>
            <a:ext cx="2470190" cy="308729"/>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Kiểm Tra &amp; Bảo Trì</a:t>
            </a:r>
            <a:endParaRPr lang="en-US" sz="1900" dirty="0"/>
          </a:p>
        </p:txBody>
      </p:sp>
      <p:sp>
        <p:nvSpPr>
          <p:cNvPr id="20" name="Text 17"/>
          <p:cNvSpPr/>
          <p:nvPr/>
        </p:nvSpPr>
        <p:spPr>
          <a:xfrm>
            <a:off x="7561183" y="7141723"/>
            <a:ext cx="6377583" cy="632460"/>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PT Serif" panose="020A0603040505020204" pitchFamily="18" charset="0"/>
                <a:ea typeface="Epilogue" pitchFamily="34" charset="-122"/>
                <a:cs typeface="Epilogue" pitchFamily="34" charset="-120"/>
              </a:rPr>
              <a:t>Ngăn ngừa hỏng hóc, đảm bảo an toàn cho người lao động và quy trình sản xuất.</a:t>
            </a:r>
            <a:endParaRPr lang="en-US" sz="1550" dirty="0"/>
          </a:p>
        </p:txBody>
      </p:sp>
      <p:pic>
        <p:nvPicPr>
          <p:cNvPr id="21" name="Image 0" descr="preencoded.png">
            <a:extLst>
              <a:ext uri="{FF2B5EF4-FFF2-40B4-BE49-F238E27FC236}">
                <a16:creationId xmlns:a16="http://schemas.microsoft.com/office/drawing/2014/main" id="{E3031C26-0BE4-3F24-254E-D50FC5F8E2D8}"/>
              </a:ext>
            </a:extLst>
          </p:cNvPr>
          <p:cNvPicPr>
            <a:picLocks noChangeAspect="1"/>
          </p:cNvPicPr>
          <p:nvPr/>
        </p:nvPicPr>
        <p:blipFill>
          <a:blip r:embed="rId4"/>
          <a:stretch>
            <a:fillRect/>
          </a:stretch>
        </p:blipFill>
        <p:spPr>
          <a:xfrm>
            <a:off x="12147846" y="7468984"/>
            <a:ext cx="2341298" cy="7258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401175" y="3373874"/>
            <a:ext cx="4971931" cy="3078480"/>
          </a:xfrm>
          <a:prstGeom prst="rect">
            <a:avLst/>
          </a:prstGeom>
        </p:spPr>
      </p:pic>
      <p:sp>
        <p:nvSpPr>
          <p:cNvPr id="4" name="Text 0"/>
          <p:cNvSpPr/>
          <p:nvPr/>
        </p:nvSpPr>
        <p:spPr>
          <a:xfrm>
            <a:off x="720327" y="567333"/>
            <a:ext cx="8514107" cy="1286351"/>
          </a:xfrm>
          <a:prstGeom prst="rect">
            <a:avLst/>
          </a:prstGeom>
          <a:noFill/>
          <a:ln/>
        </p:spPr>
        <p:txBody>
          <a:bodyPr wrap="square" lIns="0" tIns="0" rIns="0" bIns="0" rtlCol="0" anchor="t"/>
          <a:lstStyle/>
          <a:p>
            <a:pPr marL="0" indent="0">
              <a:lnSpc>
                <a:spcPts val="5050"/>
              </a:lnSpc>
              <a:buNone/>
            </a:pPr>
            <a:r>
              <a:rPr lang="en-US" sz="4050" dirty="0">
                <a:solidFill>
                  <a:srgbClr val="FFFFFF"/>
                </a:solidFill>
                <a:latin typeface="Fraunces Medium" pitchFamily="34" charset="0"/>
                <a:ea typeface="Fraunces Medium" pitchFamily="34" charset="-122"/>
                <a:cs typeface="Fraunces Medium" pitchFamily="34" charset="-120"/>
              </a:rPr>
              <a:t>Nguy Cơ Tai Nạn Vận Hành Máy Móc</a:t>
            </a:r>
            <a:endParaRPr lang="en-US" sz="4050" dirty="0"/>
          </a:p>
        </p:txBody>
      </p:sp>
      <p:sp>
        <p:nvSpPr>
          <p:cNvPr id="5" name="Text 1"/>
          <p:cNvSpPr/>
          <p:nvPr/>
        </p:nvSpPr>
        <p:spPr>
          <a:xfrm>
            <a:off x="720328" y="2162294"/>
            <a:ext cx="7703344" cy="329327"/>
          </a:xfrm>
          <a:prstGeom prst="rect">
            <a:avLst/>
          </a:prstGeom>
          <a:noFill/>
          <a:ln/>
        </p:spPr>
        <p:txBody>
          <a:bodyPr wrap="none" lIns="0" tIns="0" rIns="0" bIns="0" rtlCol="0" anchor="t"/>
          <a:lstStyle/>
          <a:p>
            <a:pPr marL="0" indent="0">
              <a:lnSpc>
                <a:spcPts val="2550"/>
              </a:lnSpc>
              <a:buNone/>
            </a:pPr>
            <a:r>
              <a:rPr lang="en-US" sz="1600" dirty="0">
                <a:solidFill>
                  <a:srgbClr val="EBECEF"/>
                </a:solidFill>
                <a:latin typeface="PT Serif" panose="020A0603040505020204" pitchFamily="18" charset="0"/>
                <a:ea typeface="Epilogue" pitchFamily="34" charset="-122"/>
                <a:cs typeface="Epilogue" pitchFamily="34" charset="-120"/>
              </a:rPr>
              <a:t>Những tai nạn thường gặp trong quá trình vận hành máy móc bao gồm:</a:t>
            </a:r>
            <a:endParaRPr lang="en-US" sz="1600" dirty="0"/>
          </a:p>
        </p:txBody>
      </p:sp>
      <p:pic>
        <p:nvPicPr>
          <p:cNvPr id="6" name="Image 2" descr="preencoded.png"/>
          <p:cNvPicPr>
            <a:picLocks noChangeAspect="1"/>
          </p:cNvPicPr>
          <p:nvPr/>
        </p:nvPicPr>
        <p:blipFill>
          <a:blip r:embed="rId4"/>
          <a:stretch>
            <a:fillRect/>
          </a:stretch>
        </p:blipFill>
        <p:spPr>
          <a:xfrm>
            <a:off x="720328" y="2723078"/>
            <a:ext cx="1029057" cy="1646396"/>
          </a:xfrm>
          <a:prstGeom prst="rect">
            <a:avLst/>
          </a:prstGeom>
        </p:spPr>
      </p:pic>
      <p:sp>
        <p:nvSpPr>
          <p:cNvPr id="7" name="Text 2"/>
          <p:cNvSpPr/>
          <p:nvPr/>
        </p:nvSpPr>
        <p:spPr>
          <a:xfrm>
            <a:off x="2057995" y="2928818"/>
            <a:ext cx="2572583" cy="321588"/>
          </a:xfrm>
          <a:prstGeom prst="rect">
            <a:avLst/>
          </a:prstGeom>
          <a:noFill/>
          <a:ln/>
        </p:spPr>
        <p:txBody>
          <a:bodyPr wrap="non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Chấn Thương</a:t>
            </a:r>
            <a:endParaRPr lang="en-US" sz="2000" dirty="0"/>
          </a:p>
        </p:txBody>
      </p:sp>
      <p:sp>
        <p:nvSpPr>
          <p:cNvPr id="8" name="Text 3"/>
          <p:cNvSpPr/>
          <p:nvPr/>
        </p:nvSpPr>
        <p:spPr>
          <a:xfrm>
            <a:off x="2057995" y="3373874"/>
            <a:ext cx="6365677" cy="329327"/>
          </a:xfrm>
          <a:prstGeom prst="rect">
            <a:avLst/>
          </a:prstGeom>
          <a:noFill/>
          <a:ln/>
        </p:spPr>
        <p:txBody>
          <a:bodyPr wrap="none" lIns="0" tIns="0" rIns="0" bIns="0" rtlCol="0" anchor="t"/>
          <a:lstStyle/>
          <a:p>
            <a:pPr marL="0" indent="0" algn="l">
              <a:lnSpc>
                <a:spcPts val="2550"/>
              </a:lnSpc>
              <a:buNone/>
            </a:pPr>
            <a:r>
              <a:rPr lang="en-US" sz="1600" dirty="0">
                <a:solidFill>
                  <a:srgbClr val="EBECEF"/>
                </a:solidFill>
                <a:latin typeface="PT Serif" panose="020A0603040505020204" pitchFamily="18" charset="0"/>
                <a:ea typeface="Epilogue" pitchFamily="34" charset="-122"/>
                <a:cs typeface="Epilogue" pitchFamily="34" charset="-120"/>
              </a:rPr>
              <a:t>Kẹt tay, bị bỏng, va chạm do thao tác không an toàn.</a:t>
            </a:r>
            <a:endParaRPr lang="en-US" sz="1600" dirty="0"/>
          </a:p>
        </p:txBody>
      </p:sp>
      <p:pic>
        <p:nvPicPr>
          <p:cNvPr id="9" name="Image 3" descr="preencoded.png"/>
          <p:cNvPicPr>
            <a:picLocks noChangeAspect="1"/>
          </p:cNvPicPr>
          <p:nvPr/>
        </p:nvPicPr>
        <p:blipFill>
          <a:blip r:embed="rId5"/>
          <a:stretch>
            <a:fillRect/>
          </a:stretch>
        </p:blipFill>
        <p:spPr>
          <a:xfrm>
            <a:off x="720328" y="4369475"/>
            <a:ext cx="1029057" cy="1646396"/>
          </a:xfrm>
          <a:prstGeom prst="rect">
            <a:avLst/>
          </a:prstGeom>
        </p:spPr>
      </p:pic>
      <p:sp>
        <p:nvSpPr>
          <p:cNvPr id="10" name="Text 4"/>
          <p:cNvSpPr/>
          <p:nvPr/>
        </p:nvSpPr>
        <p:spPr>
          <a:xfrm>
            <a:off x="2057995" y="4575215"/>
            <a:ext cx="2572583" cy="321588"/>
          </a:xfrm>
          <a:prstGeom prst="rect">
            <a:avLst/>
          </a:prstGeom>
          <a:noFill/>
          <a:ln/>
        </p:spPr>
        <p:txBody>
          <a:bodyPr wrap="non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Sự Cố Kỹ Thuật</a:t>
            </a:r>
            <a:endParaRPr lang="en-US" sz="2000" dirty="0"/>
          </a:p>
        </p:txBody>
      </p:sp>
      <p:sp>
        <p:nvSpPr>
          <p:cNvPr id="11" name="Text 5"/>
          <p:cNvSpPr/>
          <p:nvPr/>
        </p:nvSpPr>
        <p:spPr>
          <a:xfrm>
            <a:off x="2057995" y="5020270"/>
            <a:ext cx="6365677" cy="658654"/>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PT Serif" panose="020A0603040505020204" pitchFamily="18" charset="0"/>
                <a:ea typeface="Epilogue" pitchFamily="34" charset="-122"/>
                <a:cs typeface="Epilogue" pitchFamily="34" charset="-120"/>
              </a:rPr>
              <a:t>Hỏng hóc thiết bị, cháy nổ do bảo trì kém, vận hành sai quy trình.</a:t>
            </a:r>
            <a:endParaRPr lang="en-US" sz="1600" dirty="0"/>
          </a:p>
        </p:txBody>
      </p:sp>
      <p:pic>
        <p:nvPicPr>
          <p:cNvPr id="12" name="Image 4" descr="preencoded.png"/>
          <p:cNvPicPr>
            <a:picLocks noChangeAspect="1"/>
          </p:cNvPicPr>
          <p:nvPr/>
        </p:nvPicPr>
        <p:blipFill>
          <a:blip r:embed="rId6"/>
          <a:stretch>
            <a:fillRect/>
          </a:stretch>
        </p:blipFill>
        <p:spPr>
          <a:xfrm>
            <a:off x="720328" y="6015871"/>
            <a:ext cx="1029057" cy="1646396"/>
          </a:xfrm>
          <a:prstGeom prst="rect">
            <a:avLst/>
          </a:prstGeom>
        </p:spPr>
      </p:pic>
      <p:sp>
        <p:nvSpPr>
          <p:cNvPr id="13" name="Text 6"/>
          <p:cNvSpPr/>
          <p:nvPr/>
        </p:nvSpPr>
        <p:spPr>
          <a:xfrm>
            <a:off x="2057995" y="6221611"/>
            <a:ext cx="2572583" cy="321588"/>
          </a:xfrm>
          <a:prstGeom prst="rect">
            <a:avLst/>
          </a:prstGeom>
          <a:noFill/>
          <a:ln/>
        </p:spPr>
        <p:txBody>
          <a:bodyPr wrap="non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Ngộ độc</a:t>
            </a:r>
            <a:endParaRPr lang="en-US" sz="2000" dirty="0"/>
          </a:p>
        </p:txBody>
      </p:sp>
      <p:sp>
        <p:nvSpPr>
          <p:cNvPr id="14" name="Text 7"/>
          <p:cNvSpPr/>
          <p:nvPr/>
        </p:nvSpPr>
        <p:spPr>
          <a:xfrm>
            <a:off x="2057995" y="6666667"/>
            <a:ext cx="6365677" cy="329327"/>
          </a:xfrm>
          <a:prstGeom prst="rect">
            <a:avLst/>
          </a:prstGeom>
          <a:noFill/>
          <a:ln/>
        </p:spPr>
        <p:txBody>
          <a:bodyPr wrap="none" lIns="0" tIns="0" rIns="0" bIns="0" rtlCol="0" anchor="t"/>
          <a:lstStyle/>
          <a:p>
            <a:pPr marL="0" indent="0" algn="l">
              <a:lnSpc>
                <a:spcPts val="2550"/>
              </a:lnSpc>
              <a:buNone/>
            </a:pPr>
            <a:r>
              <a:rPr lang="en-US" sz="1600" dirty="0">
                <a:solidFill>
                  <a:srgbClr val="EBECEF"/>
                </a:solidFill>
                <a:latin typeface="PT Serif" panose="020A0603040505020204" pitchFamily="18" charset="0"/>
                <a:ea typeface="Epilogue" pitchFamily="34" charset="-122"/>
                <a:cs typeface="Epilogue" pitchFamily="34" charset="-120"/>
              </a:rPr>
              <a:t>Hít phải khí độc từ máy móc do thiếu thông gió.</a:t>
            </a:r>
            <a:endParaRPr lang="en-US" sz="1600" dirty="0"/>
          </a:p>
        </p:txBody>
      </p:sp>
      <p:pic>
        <p:nvPicPr>
          <p:cNvPr id="15" name="Image 0" descr="preencoded.png">
            <a:extLst>
              <a:ext uri="{FF2B5EF4-FFF2-40B4-BE49-F238E27FC236}">
                <a16:creationId xmlns:a16="http://schemas.microsoft.com/office/drawing/2014/main" id="{BFF1CA82-6B45-D334-560E-CF5616E16428}"/>
              </a:ext>
            </a:extLst>
          </p:cNvPr>
          <p:cNvPicPr>
            <a:picLocks noChangeAspect="1"/>
          </p:cNvPicPr>
          <p:nvPr/>
        </p:nvPicPr>
        <p:blipFill>
          <a:blip r:embed="rId7"/>
          <a:stretch>
            <a:fillRect/>
          </a:stretch>
        </p:blipFill>
        <p:spPr>
          <a:xfrm>
            <a:off x="12147846" y="7457953"/>
            <a:ext cx="2341298" cy="725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266700" y="3173492"/>
            <a:ext cx="4953000" cy="3467100"/>
          </a:xfrm>
          <a:prstGeom prst="rect">
            <a:avLst/>
          </a:prstGeom>
        </p:spPr>
      </p:pic>
      <p:sp>
        <p:nvSpPr>
          <p:cNvPr id="4" name="Text 0"/>
          <p:cNvSpPr/>
          <p:nvPr/>
        </p:nvSpPr>
        <p:spPr>
          <a:xfrm>
            <a:off x="483338" y="831508"/>
            <a:ext cx="11935408" cy="1133951"/>
          </a:xfrm>
          <a:prstGeom prst="rect">
            <a:avLst/>
          </a:prstGeom>
          <a:noFill/>
          <a:ln/>
        </p:spPr>
        <p:txBody>
          <a:bodyPr wrap="square" lIns="0" tIns="0" rIns="0" bIns="0" rtlCol="0" anchor="t"/>
          <a:lstStyle/>
          <a:p>
            <a:pPr marL="0" indent="0">
              <a:lnSpc>
                <a:spcPts val="4450"/>
              </a:lnSpc>
              <a:buNone/>
            </a:pPr>
            <a:r>
              <a:rPr lang="en-US" sz="4000" dirty="0">
                <a:solidFill>
                  <a:srgbClr val="FFFFFF"/>
                </a:solidFill>
                <a:latin typeface="Fraunces Medium" pitchFamily="34" charset="0"/>
                <a:ea typeface="Fraunces Medium" pitchFamily="34" charset="-122"/>
                <a:cs typeface="Fraunces Medium" pitchFamily="34" charset="-120"/>
              </a:rPr>
              <a:t>An Toàn Cho Nhân Viên Sản Xuất &amp; Chế Biến</a:t>
            </a:r>
            <a:endParaRPr lang="en-US" sz="4000" dirty="0"/>
          </a:p>
        </p:txBody>
      </p:sp>
      <p:sp>
        <p:nvSpPr>
          <p:cNvPr id="5" name="Text 1"/>
          <p:cNvSpPr/>
          <p:nvPr/>
        </p:nvSpPr>
        <p:spPr>
          <a:xfrm>
            <a:off x="483337" y="1589008"/>
            <a:ext cx="11675167" cy="580549"/>
          </a:xfrm>
          <a:prstGeom prst="rect">
            <a:avLst/>
          </a:prstGeom>
          <a:noFill/>
          <a:ln/>
        </p:spPr>
        <p:txBody>
          <a:bodyPr wrap="square" lIns="0" tIns="0" rIns="0" bIns="0" rtlCol="0" anchor="t"/>
          <a:lstStyle/>
          <a:p>
            <a:pPr marL="0" indent="0">
              <a:lnSpc>
                <a:spcPts val="2250"/>
              </a:lnSpc>
              <a:buNone/>
            </a:pPr>
            <a:r>
              <a:rPr lang="en-US" sz="1400" dirty="0">
                <a:solidFill>
                  <a:srgbClr val="EBECEF"/>
                </a:solidFill>
                <a:latin typeface="PT Serif" panose="020A0603040505020204" pitchFamily="18" charset="0"/>
                <a:ea typeface="Epilogue" pitchFamily="34" charset="-122"/>
                <a:cs typeface="Epilogue" pitchFamily="34" charset="-120"/>
              </a:rPr>
              <a:t>Công việc sản xuất và chế biến trong ngành vật liệu xây dựng đòi hỏi sự chính xác và kỹ năng cao để đảm bảo chất lượng sản phẩm.</a:t>
            </a:r>
            <a:endParaRPr lang="en-US" sz="1400" dirty="0"/>
          </a:p>
        </p:txBody>
      </p:sp>
      <p:pic>
        <p:nvPicPr>
          <p:cNvPr id="6" name="Image 2" descr="preencoded.png"/>
          <p:cNvPicPr>
            <a:picLocks noChangeAspect="1"/>
          </p:cNvPicPr>
          <p:nvPr/>
        </p:nvPicPr>
        <p:blipFill>
          <a:blip r:embed="rId4"/>
          <a:stretch>
            <a:fillRect/>
          </a:stretch>
        </p:blipFill>
        <p:spPr>
          <a:xfrm>
            <a:off x="6101422" y="3295771"/>
            <a:ext cx="453628" cy="453628"/>
          </a:xfrm>
          <a:prstGeom prst="rect">
            <a:avLst/>
          </a:prstGeom>
        </p:spPr>
      </p:pic>
      <p:sp>
        <p:nvSpPr>
          <p:cNvPr id="7" name="Text 2"/>
          <p:cNvSpPr/>
          <p:nvPr/>
        </p:nvSpPr>
        <p:spPr>
          <a:xfrm>
            <a:off x="6716445" y="3365183"/>
            <a:ext cx="2268260"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Trộn Nguyên Liệu</a:t>
            </a:r>
            <a:endParaRPr lang="en-US" sz="1750" dirty="0"/>
          </a:p>
        </p:txBody>
      </p:sp>
      <p:sp>
        <p:nvSpPr>
          <p:cNvPr id="8" name="Text 3"/>
          <p:cNvSpPr/>
          <p:nvPr/>
        </p:nvSpPr>
        <p:spPr>
          <a:xfrm>
            <a:off x="6736502" y="3713465"/>
            <a:ext cx="7873841" cy="290274"/>
          </a:xfrm>
          <a:prstGeom prst="rect">
            <a:avLst/>
          </a:prstGeom>
          <a:noFill/>
          <a:ln/>
        </p:spPr>
        <p:txBody>
          <a:bodyPr wrap="none" lIns="0" tIns="0" rIns="0" bIns="0" rtlCol="0" anchor="t"/>
          <a:lstStyle/>
          <a:p>
            <a:pPr marL="0" indent="0" algn="l">
              <a:lnSpc>
                <a:spcPts val="2250"/>
              </a:lnSpc>
              <a:buNone/>
            </a:pPr>
            <a:r>
              <a:rPr lang="en-US" sz="1400" dirty="0">
                <a:solidFill>
                  <a:srgbClr val="EBECEF"/>
                </a:solidFill>
                <a:latin typeface="PT Serif" panose="020A0603040505020204" pitchFamily="18" charset="0"/>
                <a:ea typeface="Epilogue" pitchFamily="34" charset="-122"/>
                <a:cs typeface="Epilogue" pitchFamily="34" charset="-120"/>
              </a:rPr>
              <a:t>Đảm bảo tỷ lệ pha trộn chính xác theo quy trình.</a:t>
            </a:r>
            <a:endParaRPr lang="en-US" sz="1400" dirty="0"/>
          </a:p>
        </p:txBody>
      </p:sp>
      <p:pic>
        <p:nvPicPr>
          <p:cNvPr id="9" name="Image 3" descr="preencoded.png"/>
          <p:cNvPicPr>
            <a:picLocks noChangeAspect="1"/>
          </p:cNvPicPr>
          <p:nvPr/>
        </p:nvPicPr>
        <p:blipFill>
          <a:blip r:embed="rId5"/>
          <a:stretch>
            <a:fillRect/>
          </a:stretch>
        </p:blipFill>
        <p:spPr>
          <a:xfrm>
            <a:off x="6121479" y="4551759"/>
            <a:ext cx="453628" cy="453628"/>
          </a:xfrm>
          <a:prstGeom prst="rect">
            <a:avLst/>
          </a:prstGeom>
        </p:spPr>
      </p:pic>
      <p:sp>
        <p:nvSpPr>
          <p:cNvPr id="10" name="Text 4"/>
          <p:cNvSpPr/>
          <p:nvPr/>
        </p:nvSpPr>
        <p:spPr>
          <a:xfrm>
            <a:off x="6736502" y="4621172"/>
            <a:ext cx="2268260"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Đúc Sản Phẩm</a:t>
            </a:r>
            <a:endParaRPr lang="en-US" sz="1750" dirty="0"/>
          </a:p>
        </p:txBody>
      </p:sp>
      <p:sp>
        <p:nvSpPr>
          <p:cNvPr id="11" name="Text 5"/>
          <p:cNvSpPr/>
          <p:nvPr/>
        </p:nvSpPr>
        <p:spPr>
          <a:xfrm>
            <a:off x="6756559" y="4969454"/>
            <a:ext cx="7873841" cy="290274"/>
          </a:xfrm>
          <a:prstGeom prst="rect">
            <a:avLst/>
          </a:prstGeom>
          <a:noFill/>
          <a:ln/>
        </p:spPr>
        <p:txBody>
          <a:bodyPr wrap="none" lIns="0" tIns="0" rIns="0" bIns="0" rtlCol="0" anchor="t"/>
          <a:lstStyle/>
          <a:p>
            <a:pPr marL="0" indent="0" algn="l">
              <a:lnSpc>
                <a:spcPts val="2250"/>
              </a:lnSpc>
              <a:buNone/>
            </a:pPr>
            <a:r>
              <a:rPr lang="en-US" sz="1400" dirty="0">
                <a:solidFill>
                  <a:srgbClr val="EBECEF"/>
                </a:solidFill>
                <a:latin typeface="PT Serif" panose="020A0603040505020204" pitchFamily="18" charset="0"/>
                <a:ea typeface="Epilogue" pitchFamily="34" charset="-122"/>
                <a:cs typeface="Epilogue" pitchFamily="34" charset="-120"/>
              </a:rPr>
              <a:t>Thực hiện các thao tác đúc, gia công theo đúng kỹ thuật.</a:t>
            </a:r>
            <a:endParaRPr lang="en-US" sz="1400" dirty="0"/>
          </a:p>
        </p:txBody>
      </p:sp>
      <p:pic>
        <p:nvPicPr>
          <p:cNvPr id="12" name="Image 4" descr="preencoded.png"/>
          <p:cNvPicPr>
            <a:picLocks noChangeAspect="1"/>
          </p:cNvPicPr>
          <p:nvPr/>
        </p:nvPicPr>
        <p:blipFill>
          <a:blip r:embed="rId6"/>
          <a:stretch>
            <a:fillRect/>
          </a:stretch>
        </p:blipFill>
        <p:spPr>
          <a:xfrm>
            <a:off x="6121479" y="5736707"/>
            <a:ext cx="453628" cy="453628"/>
          </a:xfrm>
          <a:prstGeom prst="rect">
            <a:avLst/>
          </a:prstGeom>
        </p:spPr>
      </p:pic>
      <p:sp>
        <p:nvSpPr>
          <p:cNvPr id="13" name="Text 6"/>
          <p:cNvSpPr/>
          <p:nvPr/>
        </p:nvSpPr>
        <p:spPr>
          <a:xfrm>
            <a:off x="6736502" y="5806119"/>
            <a:ext cx="2310527"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Kiểm Tra Chất Lượng</a:t>
            </a:r>
            <a:endParaRPr lang="en-US" sz="1750" dirty="0"/>
          </a:p>
        </p:txBody>
      </p:sp>
      <p:sp>
        <p:nvSpPr>
          <p:cNvPr id="14" name="Text 7"/>
          <p:cNvSpPr/>
          <p:nvPr/>
        </p:nvSpPr>
        <p:spPr>
          <a:xfrm>
            <a:off x="6756559" y="6154401"/>
            <a:ext cx="7873841" cy="290274"/>
          </a:xfrm>
          <a:prstGeom prst="rect">
            <a:avLst/>
          </a:prstGeom>
          <a:noFill/>
          <a:ln/>
        </p:spPr>
        <p:txBody>
          <a:bodyPr wrap="none" lIns="0" tIns="0" rIns="0" bIns="0" rtlCol="0" anchor="t"/>
          <a:lstStyle/>
          <a:p>
            <a:pPr marL="0" indent="0" algn="l">
              <a:lnSpc>
                <a:spcPts val="2250"/>
              </a:lnSpc>
              <a:buNone/>
            </a:pPr>
            <a:r>
              <a:rPr lang="en-US" sz="1400" dirty="0">
                <a:solidFill>
                  <a:srgbClr val="EBECEF"/>
                </a:solidFill>
                <a:latin typeface="PT Serif" panose="020A0603040505020204" pitchFamily="18" charset="0"/>
                <a:ea typeface="Epilogue" pitchFamily="34" charset="-122"/>
                <a:cs typeface="Epilogue" pitchFamily="34" charset="-120"/>
              </a:rPr>
              <a:t>Theo dõi, kiểm soát các thông số kỹ thuật trong quá trình sản xuất.</a:t>
            </a:r>
            <a:endParaRPr lang="en-US" sz="1400" dirty="0"/>
          </a:p>
        </p:txBody>
      </p:sp>
      <p:pic>
        <p:nvPicPr>
          <p:cNvPr id="15" name="Image 0" descr="preencoded.png">
            <a:extLst>
              <a:ext uri="{FF2B5EF4-FFF2-40B4-BE49-F238E27FC236}">
                <a16:creationId xmlns:a16="http://schemas.microsoft.com/office/drawing/2014/main" id="{D236BCAD-66F7-7B78-4D40-1C62C1893EEF}"/>
              </a:ext>
            </a:extLst>
          </p:cNvPr>
          <p:cNvPicPr>
            <a:picLocks noChangeAspect="1"/>
          </p:cNvPicPr>
          <p:nvPr/>
        </p:nvPicPr>
        <p:blipFill>
          <a:blip r:embed="rId7"/>
          <a:stretch>
            <a:fillRect/>
          </a:stretch>
        </p:blipFill>
        <p:spPr>
          <a:xfrm>
            <a:off x="12147846" y="7457953"/>
            <a:ext cx="2341298" cy="725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0925" y="737711"/>
            <a:ext cx="7682151" cy="1305163"/>
          </a:xfrm>
          <a:prstGeom prst="rect">
            <a:avLst/>
          </a:prstGeom>
          <a:noFill/>
          <a:ln/>
        </p:spPr>
        <p:txBody>
          <a:bodyPr wrap="square" lIns="0" tIns="0" rIns="0" bIns="0" rtlCol="0" anchor="t"/>
          <a:lstStyle/>
          <a:p>
            <a:pPr marL="0" indent="0">
              <a:lnSpc>
                <a:spcPts val="5100"/>
              </a:lnSpc>
              <a:buNone/>
            </a:pPr>
            <a:r>
              <a:rPr lang="en-US" sz="4100" dirty="0">
                <a:solidFill>
                  <a:srgbClr val="FFFFFF"/>
                </a:solidFill>
                <a:latin typeface="Fraunces Medium" pitchFamily="34" charset="0"/>
                <a:ea typeface="Fraunces Medium" pitchFamily="34" charset="-122"/>
                <a:cs typeface="Fraunces Medium" pitchFamily="34" charset="-120"/>
              </a:rPr>
              <a:t>Nguy Cơ Tai Nạn Trong Sản Xuất &amp; Chế Biến</a:t>
            </a:r>
            <a:endParaRPr lang="en-US" sz="4100" dirty="0"/>
          </a:p>
        </p:txBody>
      </p:sp>
      <p:sp>
        <p:nvSpPr>
          <p:cNvPr id="4" name="Text 1"/>
          <p:cNvSpPr/>
          <p:nvPr/>
        </p:nvSpPr>
        <p:spPr>
          <a:xfrm>
            <a:off x="730925" y="2356128"/>
            <a:ext cx="7682151" cy="334089"/>
          </a:xfrm>
          <a:prstGeom prst="rect">
            <a:avLst/>
          </a:prstGeom>
          <a:noFill/>
          <a:ln/>
        </p:spPr>
        <p:txBody>
          <a:bodyPr wrap="none" lIns="0" tIns="0" rIns="0" bIns="0" rtlCol="0" anchor="t"/>
          <a:lstStyle/>
          <a:p>
            <a:pPr marL="0" indent="0">
              <a:lnSpc>
                <a:spcPts val="2600"/>
              </a:lnSpc>
              <a:buNone/>
            </a:pPr>
            <a:r>
              <a:rPr lang="en-US" sz="1600" dirty="0">
                <a:solidFill>
                  <a:srgbClr val="EBECEF"/>
                </a:solidFill>
                <a:latin typeface="PT Serif" panose="020A0603040505020204" pitchFamily="18" charset="0"/>
                <a:ea typeface="Epilogue" pitchFamily="34" charset="-122"/>
                <a:cs typeface="Epilogue" pitchFamily="34" charset="-120"/>
              </a:rPr>
              <a:t>Những tai nạn thường gặp trong quá trình sản xuất và chế biến bao gồm:</a:t>
            </a:r>
            <a:endParaRPr lang="en-US" sz="1600" dirty="0"/>
          </a:p>
        </p:txBody>
      </p:sp>
      <p:sp>
        <p:nvSpPr>
          <p:cNvPr id="5" name="Shape 2"/>
          <p:cNvSpPr/>
          <p:nvPr/>
        </p:nvSpPr>
        <p:spPr>
          <a:xfrm>
            <a:off x="730925" y="2925128"/>
            <a:ext cx="7682151" cy="759262"/>
          </a:xfrm>
          <a:prstGeom prst="roundRect">
            <a:avLst>
              <a:gd name="adj" fmla="val 11553"/>
            </a:avLst>
          </a:prstGeom>
          <a:solidFill>
            <a:srgbClr val="283157"/>
          </a:solidFill>
          <a:ln w="7620">
            <a:solidFill>
              <a:srgbClr val="414A70"/>
            </a:solidFill>
            <a:prstDash val="solid"/>
          </a:ln>
        </p:spPr>
      </p:sp>
      <p:sp>
        <p:nvSpPr>
          <p:cNvPr id="6" name="Text 3"/>
          <p:cNvSpPr/>
          <p:nvPr/>
        </p:nvSpPr>
        <p:spPr>
          <a:xfrm>
            <a:off x="947380" y="3141583"/>
            <a:ext cx="2610445" cy="326350"/>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Bỏng</a:t>
            </a:r>
            <a:endParaRPr lang="en-US" sz="2050" dirty="0"/>
          </a:p>
        </p:txBody>
      </p:sp>
      <p:sp>
        <p:nvSpPr>
          <p:cNvPr id="7" name="Shape 4"/>
          <p:cNvSpPr/>
          <p:nvPr/>
        </p:nvSpPr>
        <p:spPr>
          <a:xfrm>
            <a:off x="730925" y="3893225"/>
            <a:ext cx="7682151" cy="759262"/>
          </a:xfrm>
          <a:prstGeom prst="roundRect">
            <a:avLst>
              <a:gd name="adj" fmla="val 11553"/>
            </a:avLst>
          </a:prstGeom>
          <a:solidFill>
            <a:srgbClr val="283157"/>
          </a:solidFill>
          <a:ln w="7620">
            <a:solidFill>
              <a:srgbClr val="414A70"/>
            </a:solidFill>
            <a:prstDash val="solid"/>
          </a:ln>
        </p:spPr>
      </p:sp>
      <p:sp>
        <p:nvSpPr>
          <p:cNvPr id="8" name="Text 5"/>
          <p:cNvSpPr/>
          <p:nvPr/>
        </p:nvSpPr>
        <p:spPr>
          <a:xfrm>
            <a:off x="947380" y="4109680"/>
            <a:ext cx="2610445" cy="326350"/>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Cắt</a:t>
            </a:r>
            <a:endParaRPr lang="en-US" sz="2050" dirty="0"/>
          </a:p>
        </p:txBody>
      </p:sp>
      <p:sp>
        <p:nvSpPr>
          <p:cNvPr id="9" name="Shape 6"/>
          <p:cNvSpPr/>
          <p:nvPr/>
        </p:nvSpPr>
        <p:spPr>
          <a:xfrm>
            <a:off x="730925" y="4861322"/>
            <a:ext cx="7682151" cy="759262"/>
          </a:xfrm>
          <a:prstGeom prst="roundRect">
            <a:avLst>
              <a:gd name="adj" fmla="val 11553"/>
            </a:avLst>
          </a:prstGeom>
          <a:solidFill>
            <a:srgbClr val="283157"/>
          </a:solidFill>
          <a:ln w="7620">
            <a:solidFill>
              <a:srgbClr val="414A70"/>
            </a:solidFill>
            <a:prstDash val="solid"/>
          </a:ln>
        </p:spPr>
      </p:sp>
      <p:sp>
        <p:nvSpPr>
          <p:cNvPr id="10" name="Text 7"/>
          <p:cNvSpPr/>
          <p:nvPr/>
        </p:nvSpPr>
        <p:spPr>
          <a:xfrm>
            <a:off x="947380" y="5077778"/>
            <a:ext cx="2610445" cy="326350"/>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Chấn Thương</a:t>
            </a:r>
            <a:endParaRPr lang="en-US" sz="2050" dirty="0"/>
          </a:p>
        </p:txBody>
      </p:sp>
      <p:sp>
        <p:nvSpPr>
          <p:cNvPr id="11" name="Shape 8"/>
          <p:cNvSpPr/>
          <p:nvPr/>
        </p:nvSpPr>
        <p:spPr>
          <a:xfrm>
            <a:off x="730925" y="5829419"/>
            <a:ext cx="7682151" cy="759262"/>
          </a:xfrm>
          <a:prstGeom prst="roundRect">
            <a:avLst>
              <a:gd name="adj" fmla="val 11553"/>
            </a:avLst>
          </a:prstGeom>
          <a:solidFill>
            <a:srgbClr val="283157"/>
          </a:solidFill>
          <a:ln w="7620">
            <a:solidFill>
              <a:srgbClr val="414A70"/>
            </a:solidFill>
            <a:prstDash val="solid"/>
          </a:ln>
        </p:spPr>
      </p:sp>
      <p:sp>
        <p:nvSpPr>
          <p:cNvPr id="12" name="Text 9"/>
          <p:cNvSpPr/>
          <p:nvPr/>
        </p:nvSpPr>
        <p:spPr>
          <a:xfrm>
            <a:off x="947380" y="6045875"/>
            <a:ext cx="2610445" cy="326350"/>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Ngộ độc</a:t>
            </a:r>
            <a:endParaRPr lang="en-US" sz="2050" dirty="0"/>
          </a:p>
        </p:txBody>
      </p:sp>
      <p:sp>
        <p:nvSpPr>
          <p:cNvPr id="13" name="Text 10"/>
          <p:cNvSpPr/>
          <p:nvPr/>
        </p:nvSpPr>
        <p:spPr>
          <a:xfrm>
            <a:off x="730925" y="6823591"/>
            <a:ext cx="7682151" cy="668179"/>
          </a:xfrm>
          <a:prstGeom prst="rect">
            <a:avLst/>
          </a:prstGeom>
          <a:noFill/>
          <a:ln/>
        </p:spPr>
        <p:txBody>
          <a:bodyPr wrap="square" lIns="0" tIns="0" rIns="0" bIns="0" rtlCol="0" anchor="t"/>
          <a:lstStyle/>
          <a:p>
            <a:pPr marL="0" indent="0">
              <a:lnSpc>
                <a:spcPts val="2600"/>
              </a:lnSpc>
              <a:buNone/>
            </a:pPr>
            <a:r>
              <a:rPr lang="en-US" sz="1600" dirty="0">
                <a:solidFill>
                  <a:srgbClr val="EBECEF"/>
                </a:solidFill>
                <a:latin typeface="PT Serif" panose="020A0603040505020204" pitchFamily="18" charset="0"/>
                <a:ea typeface="Epilogue" pitchFamily="34" charset="-122"/>
                <a:cs typeface="Epilogue" pitchFamily="34" charset="-120"/>
              </a:rPr>
              <a:t>Do tiếp xúc với vật liệu nóng, dao, máy móc sắc bén, thiết bị nặng, hoặc hóa chất độc hại.</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617167" y="578048"/>
            <a:ext cx="11396067" cy="656630"/>
          </a:xfrm>
          <a:prstGeom prst="rect">
            <a:avLst/>
          </a:prstGeom>
          <a:noFill/>
          <a:ln/>
        </p:spPr>
        <p:txBody>
          <a:bodyPr wrap="none" lIns="0" tIns="0" rIns="0" bIns="0" rtlCol="0" anchor="t"/>
          <a:lstStyle/>
          <a:p>
            <a:pPr marL="0" indent="0">
              <a:lnSpc>
                <a:spcPts val="5150"/>
              </a:lnSpc>
              <a:buNone/>
            </a:pPr>
            <a:r>
              <a:rPr lang="en-US" sz="4100" dirty="0">
                <a:solidFill>
                  <a:srgbClr val="FFFFFF"/>
                </a:solidFill>
                <a:latin typeface="Fraunces Medium" pitchFamily="34" charset="0"/>
                <a:ea typeface="Fraunces Medium" pitchFamily="34" charset="-122"/>
                <a:cs typeface="Fraunces Medium" pitchFamily="34" charset="-120"/>
              </a:rPr>
              <a:t>An Toàn Cho Nhân Viên Kiểm Tra Chất Lượng</a:t>
            </a:r>
            <a:endParaRPr lang="en-US" sz="4100" dirty="0"/>
          </a:p>
        </p:txBody>
      </p:sp>
      <p:pic>
        <p:nvPicPr>
          <p:cNvPr id="3" name="Image 0" descr="preencoded.png"/>
          <p:cNvPicPr>
            <a:picLocks noChangeAspect="1"/>
          </p:cNvPicPr>
          <p:nvPr/>
        </p:nvPicPr>
        <p:blipFill>
          <a:blip r:embed="rId3"/>
          <a:stretch>
            <a:fillRect/>
          </a:stretch>
        </p:blipFill>
        <p:spPr>
          <a:xfrm>
            <a:off x="5471041" y="1654850"/>
            <a:ext cx="3688318" cy="2717006"/>
          </a:xfrm>
          <a:prstGeom prst="rect">
            <a:avLst/>
          </a:prstGeom>
        </p:spPr>
      </p:pic>
      <p:sp>
        <p:nvSpPr>
          <p:cNvPr id="4" name="Text 1"/>
          <p:cNvSpPr/>
          <p:nvPr/>
        </p:nvSpPr>
        <p:spPr>
          <a:xfrm>
            <a:off x="735330" y="4608195"/>
            <a:ext cx="13159740" cy="336233"/>
          </a:xfrm>
          <a:prstGeom prst="rect">
            <a:avLst/>
          </a:prstGeom>
          <a:noFill/>
          <a:ln/>
        </p:spPr>
        <p:txBody>
          <a:bodyPr wrap="none" lIns="0" tIns="0" rIns="0" bIns="0" rtlCol="0" anchor="t"/>
          <a:lstStyle/>
          <a:p>
            <a:pPr marL="0" indent="0">
              <a:lnSpc>
                <a:spcPts val="2600"/>
              </a:lnSpc>
              <a:buNone/>
            </a:pPr>
            <a:endParaRPr lang="en-US" sz="1650" dirty="0"/>
          </a:p>
        </p:txBody>
      </p:sp>
      <p:sp>
        <p:nvSpPr>
          <p:cNvPr id="5" name="Text 2"/>
          <p:cNvSpPr/>
          <p:nvPr/>
        </p:nvSpPr>
        <p:spPr>
          <a:xfrm>
            <a:off x="735330" y="5180767"/>
            <a:ext cx="13159740" cy="336233"/>
          </a:xfrm>
          <a:prstGeom prst="rect">
            <a:avLst/>
          </a:prstGeom>
          <a:noFill/>
          <a:ln/>
        </p:spPr>
        <p:txBody>
          <a:bodyPr wrap="none" lIns="0" tIns="0" rIns="0" bIns="0" rtlCol="0" anchor="t"/>
          <a:lstStyle/>
          <a:p>
            <a:pPr marL="0" indent="0">
              <a:lnSpc>
                <a:spcPts val="2600"/>
              </a:lnSpc>
              <a:buNone/>
            </a:pPr>
            <a:r>
              <a:rPr lang="en-US" sz="1650" dirty="0">
                <a:solidFill>
                  <a:srgbClr val="EBECEF"/>
                </a:solidFill>
                <a:latin typeface="PT Serif" panose="020A0603040505020204" pitchFamily="18" charset="0"/>
                <a:ea typeface="Epilogue" pitchFamily="34" charset="-122"/>
                <a:cs typeface="Epilogue" pitchFamily="34" charset="-120"/>
              </a:rPr>
              <a:t>Công việc kiểm tra chất lượng đòi hỏi sự chính xác và tỉ mỉ để đảm bảo sản phẩm đạt tiêu chuẩn.</a:t>
            </a:r>
            <a:endParaRPr lang="en-US" sz="1650" dirty="0"/>
          </a:p>
        </p:txBody>
      </p:sp>
      <p:sp>
        <p:nvSpPr>
          <p:cNvPr id="6" name="Shape 3"/>
          <p:cNvSpPr/>
          <p:nvPr/>
        </p:nvSpPr>
        <p:spPr>
          <a:xfrm>
            <a:off x="735330" y="5753338"/>
            <a:ext cx="4246602" cy="1898213"/>
          </a:xfrm>
          <a:prstGeom prst="roundRect">
            <a:avLst>
              <a:gd name="adj" fmla="val 4649"/>
            </a:avLst>
          </a:prstGeom>
          <a:solidFill>
            <a:srgbClr val="283157"/>
          </a:solidFill>
          <a:ln w="7620">
            <a:solidFill>
              <a:srgbClr val="414A70"/>
            </a:solidFill>
            <a:prstDash val="solid"/>
          </a:ln>
        </p:spPr>
      </p:sp>
      <p:sp>
        <p:nvSpPr>
          <p:cNvPr id="7" name="Text 4"/>
          <p:cNvSpPr/>
          <p:nvPr/>
        </p:nvSpPr>
        <p:spPr>
          <a:xfrm>
            <a:off x="952976" y="5970984"/>
            <a:ext cx="2626162" cy="328255"/>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Lấy Mẫu</a:t>
            </a:r>
            <a:endParaRPr lang="en-US" sz="2050" dirty="0"/>
          </a:p>
        </p:txBody>
      </p:sp>
      <p:sp>
        <p:nvSpPr>
          <p:cNvPr id="8" name="Text 5"/>
          <p:cNvSpPr/>
          <p:nvPr/>
        </p:nvSpPr>
        <p:spPr>
          <a:xfrm>
            <a:off x="952976" y="6425208"/>
            <a:ext cx="3811310" cy="672465"/>
          </a:xfrm>
          <a:prstGeom prst="rect">
            <a:avLst/>
          </a:prstGeom>
          <a:noFill/>
          <a:ln/>
        </p:spPr>
        <p:txBody>
          <a:bodyPr wrap="square" lIns="0" tIns="0" rIns="0" bIns="0" rtlCol="0" anchor="t"/>
          <a:lstStyle/>
          <a:p>
            <a:pPr marL="0" indent="0">
              <a:lnSpc>
                <a:spcPts val="2600"/>
              </a:lnSpc>
              <a:buNone/>
            </a:pPr>
            <a:r>
              <a:rPr lang="en-US" sz="1650" dirty="0">
                <a:solidFill>
                  <a:srgbClr val="EBECEF"/>
                </a:solidFill>
                <a:latin typeface="PT Serif" panose="020A0603040505020204" pitchFamily="18" charset="0"/>
                <a:ea typeface="Epilogue" pitchFamily="34" charset="-122"/>
                <a:cs typeface="Epilogue" pitchFamily="34" charset="-120"/>
              </a:rPr>
              <a:t>Kiểm tra đặc tính vật lý, hóa học của nguyên liệu đầu vào.</a:t>
            </a:r>
            <a:endParaRPr lang="en-US" sz="1650" dirty="0"/>
          </a:p>
        </p:txBody>
      </p:sp>
      <p:sp>
        <p:nvSpPr>
          <p:cNvPr id="9" name="Shape 6"/>
          <p:cNvSpPr/>
          <p:nvPr/>
        </p:nvSpPr>
        <p:spPr>
          <a:xfrm>
            <a:off x="5191958" y="5753338"/>
            <a:ext cx="4246602" cy="1898213"/>
          </a:xfrm>
          <a:prstGeom prst="roundRect">
            <a:avLst>
              <a:gd name="adj" fmla="val 4649"/>
            </a:avLst>
          </a:prstGeom>
          <a:solidFill>
            <a:srgbClr val="283157"/>
          </a:solidFill>
          <a:ln w="7620">
            <a:solidFill>
              <a:srgbClr val="414A70"/>
            </a:solidFill>
            <a:prstDash val="solid"/>
          </a:ln>
        </p:spPr>
      </p:sp>
      <p:sp>
        <p:nvSpPr>
          <p:cNvPr id="10" name="Text 7"/>
          <p:cNvSpPr/>
          <p:nvPr/>
        </p:nvSpPr>
        <p:spPr>
          <a:xfrm>
            <a:off x="5409605" y="5970984"/>
            <a:ext cx="2626162" cy="328255"/>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Sử Dụng Thiết Bị</a:t>
            </a:r>
            <a:endParaRPr lang="en-US" sz="2050" dirty="0"/>
          </a:p>
        </p:txBody>
      </p:sp>
      <p:sp>
        <p:nvSpPr>
          <p:cNvPr id="11" name="Text 8"/>
          <p:cNvSpPr/>
          <p:nvPr/>
        </p:nvSpPr>
        <p:spPr>
          <a:xfrm>
            <a:off x="5409605" y="6425208"/>
            <a:ext cx="3811310" cy="1008698"/>
          </a:xfrm>
          <a:prstGeom prst="rect">
            <a:avLst/>
          </a:prstGeom>
          <a:noFill/>
          <a:ln/>
        </p:spPr>
        <p:txBody>
          <a:bodyPr wrap="square" lIns="0" tIns="0" rIns="0" bIns="0" rtlCol="0" anchor="t"/>
          <a:lstStyle/>
          <a:p>
            <a:pPr marL="0" indent="0">
              <a:lnSpc>
                <a:spcPts val="2600"/>
              </a:lnSpc>
              <a:buNone/>
            </a:pPr>
            <a:r>
              <a:rPr lang="en-US" sz="1650" dirty="0">
                <a:solidFill>
                  <a:srgbClr val="EBECEF"/>
                </a:solidFill>
                <a:latin typeface="PT Serif" panose="020A0603040505020204" pitchFamily="18" charset="0"/>
                <a:ea typeface="Epilogue" pitchFamily="34" charset="-122"/>
                <a:cs typeface="Epilogue" pitchFamily="34" charset="-120"/>
              </a:rPr>
              <a:t>Vận hành các thiết bị đo lường và kiểm tra chất lượng một cách an toàn.</a:t>
            </a:r>
            <a:endParaRPr lang="en-US" sz="1650" dirty="0"/>
          </a:p>
        </p:txBody>
      </p:sp>
      <p:sp>
        <p:nvSpPr>
          <p:cNvPr id="12" name="Shape 9"/>
          <p:cNvSpPr/>
          <p:nvPr/>
        </p:nvSpPr>
        <p:spPr>
          <a:xfrm>
            <a:off x="9648587" y="5753338"/>
            <a:ext cx="4246602" cy="1898213"/>
          </a:xfrm>
          <a:prstGeom prst="roundRect">
            <a:avLst>
              <a:gd name="adj" fmla="val 4649"/>
            </a:avLst>
          </a:prstGeom>
          <a:solidFill>
            <a:srgbClr val="283157"/>
          </a:solidFill>
          <a:ln w="7620">
            <a:solidFill>
              <a:srgbClr val="414A70"/>
            </a:solidFill>
            <a:prstDash val="solid"/>
          </a:ln>
        </p:spPr>
      </p:sp>
      <p:sp>
        <p:nvSpPr>
          <p:cNvPr id="13" name="Text 10"/>
          <p:cNvSpPr/>
          <p:nvPr/>
        </p:nvSpPr>
        <p:spPr>
          <a:xfrm>
            <a:off x="9866233" y="5970984"/>
            <a:ext cx="2626162" cy="328255"/>
          </a:xfrm>
          <a:prstGeom prst="rect">
            <a:avLst/>
          </a:prstGeom>
          <a:noFill/>
          <a:ln/>
        </p:spPr>
        <p:txBody>
          <a:bodyPr wrap="none" lIns="0" tIns="0" rIns="0" bIns="0" rtlCol="0" anchor="t"/>
          <a:lstStyle/>
          <a:p>
            <a:pPr marL="0" indent="0">
              <a:lnSpc>
                <a:spcPts val="2550"/>
              </a:lnSpc>
              <a:buNone/>
            </a:pPr>
            <a:r>
              <a:rPr lang="en-US" sz="2050" dirty="0">
                <a:solidFill>
                  <a:srgbClr val="EBECEF"/>
                </a:solidFill>
                <a:latin typeface="Fraunces Medium" pitchFamily="34" charset="0"/>
                <a:ea typeface="Fraunces Medium" pitchFamily="34" charset="-122"/>
                <a:cs typeface="Fraunces Medium" pitchFamily="34" charset="-120"/>
              </a:rPr>
              <a:t>Ghi Chép &amp; Báo Cáo</a:t>
            </a:r>
            <a:endParaRPr lang="en-US" sz="2050" dirty="0"/>
          </a:p>
        </p:txBody>
      </p:sp>
      <p:sp>
        <p:nvSpPr>
          <p:cNvPr id="14" name="Text 11"/>
          <p:cNvSpPr/>
          <p:nvPr/>
        </p:nvSpPr>
        <p:spPr>
          <a:xfrm>
            <a:off x="9866233" y="6425208"/>
            <a:ext cx="3811310" cy="1008698"/>
          </a:xfrm>
          <a:prstGeom prst="rect">
            <a:avLst/>
          </a:prstGeom>
          <a:noFill/>
          <a:ln/>
        </p:spPr>
        <p:txBody>
          <a:bodyPr wrap="square" lIns="0" tIns="0" rIns="0" bIns="0" rtlCol="0" anchor="t"/>
          <a:lstStyle/>
          <a:p>
            <a:pPr marL="0" indent="0">
              <a:lnSpc>
                <a:spcPts val="2600"/>
              </a:lnSpc>
              <a:buNone/>
            </a:pPr>
            <a:r>
              <a:rPr lang="en-US" sz="1650" dirty="0">
                <a:solidFill>
                  <a:srgbClr val="EBECEF"/>
                </a:solidFill>
                <a:latin typeface="PT Serif" panose="020A0603040505020204" pitchFamily="18" charset="0"/>
                <a:ea typeface="Epilogue" pitchFamily="34" charset="-122"/>
                <a:cs typeface="Epilogue" pitchFamily="34" charset="-120"/>
              </a:rPr>
              <a:t>Ghi lại kết quả kiểm tra chi tiết, chính xác để đánh giá chất lượng sản phẩm.</a:t>
            </a:r>
            <a:endParaRPr lang="en-US" sz="1650" dirty="0"/>
          </a:p>
        </p:txBody>
      </p:sp>
      <p:pic>
        <p:nvPicPr>
          <p:cNvPr id="15" name="Image 0" descr="preencoded.png">
            <a:extLst>
              <a:ext uri="{FF2B5EF4-FFF2-40B4-BE49-F238E27FC236}">
                <a16:creationId xmlns:a16="http://schemas.microsoft.com/office/drawing/2014/main" id="{5EAC70E4-63CE-0CB8-8514-87E7C591FC3A}"/>
              </a:ext>
            </a:extLst>
          </p:cNvPr>
          <p:cNvPicPr>
            <a:picLocks noChangeAspect="1"/>
          </p:cNvPicPr>
          <p:nvPr/>
        </p:nvPicPr>
        <p:blipFill>
          <a:blip r:embed="rId4"/>
          <a:stretch>
            <a:fillRect/>
          </a:stretch>
        </p:blipFill>
        <p:spPr>
          <a:xfrm>
            <a:off x="12147846" y="7457953"/>
            <a:ext cx="2341298" cy="7258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4105" y="696873"/>
            <a:ext cx="7768590" cy="1228011"/>
          </a:xfrm>
          <a:prstGeom prst="rect">
            <a:avLst/>
          </a:prstGeom>
          <a:noFill/>
          <a:ln/>
        </p:spPr>
        <p:txBody>
          <a:bodyPr wrap="square" lIns="0" tIns="0" rIns="0" bIns="0" rtlCol="0" anchor="t"/>
          <a:lstStyle/>
          <a:p>
            <a:pPr marL="0" indent="0">
              <a:lnSpc>
                <a:spcPts val="4800"/>
              </a:lnSpc>
              <a:buNone/>
            </a:pPr>
            <a:r>
              <a:rPr lang="en-US" sz="3850" dirty="0">
                <a:solidFill>
                  <a:srgbClr val="FFFFFF"/>
                </a:solidFill>
                <a:latin typeface="Fraunces Medium" pitchFamily="34" charset="0"/>
                <a:ea typeface="Fraunces Medium" pitchFamily="34" charset="-122"/>
                <a:cs typeface="Fraunces Medium" pitchFamily="34" charset="-120"/>
              </a:rPr>
              <a:t>An Toàn Cho Nhân Viên Bảo Trì &amp; Sửa Chữa</a:t>
            </a:r>
            <a:endParaRPr lang="en-US" sz="3850" dirty="0"/>
          </a:p>
        </p:txBody>
      </p:sp>
      <p:sp>
        <p:nvSpPr>
          <p:cNvPr id="4" name="Text 1"/>
          <p:cNvSpPr/>
          <p:nvPr/>
        </p:nvSpPr>
        <p:spPr>
          <a:xfrm>
            <a:off x="6174105" y="2423636"/>
            <a:ext cx="7768590" cy="628650"/>
          </a:xfrm>
          <a:prstGeom prst="rect">
            <a:avLst/>
          </a:prstGeom>
          <a:noFill/>
          <a:ln/>
        </p:spPr>
        <p:txBody>
          <a:bodyPr wrap="square" lIns="0" tIns="0" rIns="0" bIns="0" rtlCol="0" anchor="t"/>
          <a:lstStyle/>
          <a:p>
            <a:pPr marL="0" indent="0">
              <a:lnSpc>
                <a:spcPts val="2450"/>
              </a:lnSpc>
              <a:buNone/>
            </a:pPr>
            <a:r>
              <a:rPr lang="en-US" sz="1500" dirty="0">
                <a:solidFill>
                  <a:srgbClr val="EBECEF"/>
                </a:solidFill>
                <a:latin typeface="PT Serif" panose="020A0603040505020204" pitchFamily="18" charset="0"/>
                <a:ea typeface="Epilogue" pitchFamily="34" charset="-122"/>
                <a:cs typeface="Epilogue" pitchFamily="34" charset="-120"/>
              </a:rPr>
              <a:t>Bảo trì định kỳ và xử lý sự cố kịp thời là nhiệm vụ quan trọng để đảm bảo máy móc hoạt động ổn định và hiệu quả.</a:t>
            </a:r>
            <a:endParaRPr lang="en-US" sz="1500" dirty="0"/>
          </a:p>
        </p:txBody>
      </p:sp>
      <p:sp>
        <p:nvSpPr>
          <p:cNvPr id="5" name="Shape 2"/>
          <p:cNvSpPr/>
          <p:nvPr/>
        </p:nvSpPr>
        <p:spPr>
          <a:xfrm>
            <a:off x="6174105" y="3273266"/>
            <a:ext cx="7768590" cy="1147286"/>
          </a:xfrm>
          <a:prstGeom prst="roundRect">
            <a:avLst>
              <a:gd name="adj" fmla="val 7193"/>
            </a:avLst>
          </a:prstGeom>
          <a:solidFill>
            <a:srgbClr val="283157"/>
          </a:solidFill>
          <a:ln w="7620">
            <a:solidFill>
              <a:srgbClr val="414A70"/>
            </a:solidFill>
            <a:prstDash val="solid"/>
          </a:ln>
        </p:spPr>
      </p:sp>
      <p:sp>
        <p:nvSpPr>
          <p:cNvPr id="6" name="Text 3"/>
          <p:cNvSpPr/>
          <p:nvPr/>
        </p:nvSpPr>
        <p:spPr>
          <a:xfrm>
            <a:off x="6378178" y="3477339"/>
            <a:ext cx="2456140" cy="306943"/>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Bảo Trì Định Kỳ</a:t>
            </a:r>
            <a:endParaRPr lang="en-US" sz="1900" dirty="0"/>
          </a:p>
        </p:txBody>
      </p:sp>
      <p:sp>
        <p:nvSpPr>
          <p:cNvPr id="7" name="Text 4"/>
          <p:cNvSpPr/>
          <p:nvPr/>
        </p:nvSpPr>
        <p:spPr>
          <a:xfrm>
            <a:off x="6378178" y="3902154"/>
            <a:ext cx="7360444" cy="314325"/>
          </a:xfrm>
          <a:prstGeom prst="rect">
            <a:avLst/>
          </a:prstGeom>
          <a:noFill/>
          <a:ln/>
        </p:spPr>
        <p:txBody>
          <a:bodyPr wrap="none" lIns="0" tIns="0" rIns="0" bIns="0" rtlCol="0" anchor="t"/>
          <a:lstStyle/>
          <a:p>
            <a:pPr marL="0" indent="0" algn="l">
              <a:lnSpc>
                <a:spcPts val="2450"/>
              </a:lnSpc>
              <a:buNone/>
            </a:pPr>
            <a:r>
              <a:rPr lang="en-US" sz="1500" dirty="0">
                <a:solidFill>
                  <a:srgbClr val="EBECEF"/>
                </a:solidFill>
                <a:latin typeface="PT Serif" panose="020A0603040505020204" pitchFamily="18" charset="0"/>
                <a:ea typeface="Epilogue" pitchFamily="34" charset="-122"/>
                <a:cs typeface="Epilogue" pitchFamily="34" charset="-120"/>
              </a:rPr>
              <a:t>Kiểm tra, làm sạch, thay thế các bộ phận hao mòn để ngăn ngừa hỏng hóc.</a:t>
            </a:r>
            <a:endParaRPr lang="en-US" sz="1500" dirty="0"/>
          </a:p>
        </p:txBody>
      </p:sp>
      <p:sp>
        <p:nvSpPr>
          <p:cNvPr id="8" name="Shape 5"/>
          <p:cNvSpPr/>
          <p:nvPr/>
        </p:nvSpPr>
        <p:spPr>
          <a:xfrm>
            <a:off x="6174105" y="4617006"/>
            <a:ext cx="7768590" cy="1461611"/>
          </a:xfrm>
          <a:prstGeom prst="roundRect">
            <a:avLst>
              <a:gd name="adj" fmla="val 5646"/>
            </a:avLst>
          </a:prstGeom>
          <a:solidFill>
            <a:srgbClr val="283157"/>
          </a:solidFill>
          <a:ln w="7620">
            <a:solidFill>
              <a:srgbClr val="414A70"/>
            </a:solidFill>
            <a:prstDash val="solid"/>
          </a:ln>
        </p:spPr>
      </p:sp>
      <p:sp>
        <p:nvSpPr>
          <p:cNvPr id="9" name="Text 6"/>
          <p:cNvSpPr/>
          <p:nvPr/>
        </p:nvSpPr>
        <p:spPr>
          <a:xfrm>
            <a:off x="6378178" y="4821079"/>
            <a:ext cx="2456140" cy="306943"/>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Xử Lý Sự Cố</a:t>
            </a:r>
            <a:endParaRPr lang="en-US" sz="1900" dirty="0"/>
          </a:p>
        </p:txBody>
      </p:sp>
      <p:sp>
        <p:nvSpPr>
          <p:cNvPr id="10" name="Text 7"/>
          <p:cNvSpPr/>
          <p:nvPr/>
        </p:nvSpPr>
        <p:spPr>
          <a:xfrm>
            <a:off x="6378178" y="5245894"/>
            <a:ext cx="7360444" cy="628650"/>
          </a:xfrm>
          <a:prstGeom prst="rect">
            <a:avLst/>
          </a:prstGeom>
          <a:noFill/>
          <a:ln/>
        </p:spPr>
        <p:txBody>
          <a:bodyPr wrap="square" lIns="0" tIns="0" rIns="0" bIns="0" rtlCol="0" anchor="t"/>
          <a:lstStyle/>
          <a:p>
            <a:pPr marL="0" indent="0" algn="l">
              <a:lnSpc>
                <a:spcPts val="2450"/>
              </a:lnSpc>
              <a:buNone/>
            </a:pPr>
            <a:r>
              <a:rPr lang="en-US" sz="1500" dirty="0">
                <a:solidFill>
                  <a:srgbClr val="EBECEF"/>
                </a:solidFill>
                <a:latin typeface="PT Serif" panose="020A0603040505020204" pitchFamily="18" charset="0"/>
                <a:ea typeface="Epilogue" pitchFamily="34" charset="-122"/>
                <a:cs typeface="Epilogue" pitchFamily="34" charset="-120"/>
              </a:rPr>
              <a:t>Xác định nguyên nhân, khắc phục sự cố để đảm bảo sản xuất không bị gián đoạn.</a:t>
            </a:r>
            <a:endParaRPr lang="en-US" sz="1500" dirty="0"/>
          </a:p>
        </p:txBody>
      </p:sp>
      <p:sp>
        <p:nvSpPr>
          <p:cNvPr id="11" name="Shape 8"/>
          <p:cNvSpPr/>
          <p:nvPr/>
        </p:nvSpPr>
        <p:spPr>
          <a:xfrm>
            <a:off x="6174105" y="6275070"/>
            <a:ext cx="7768590" cy="1461611"/>
          </a:xfrm>
          <a:prstGeom prst="roundRect">
            <a:avLst>
              <a:gd name="adj" fmla="val 5646"/>
            </a:avLst>
          </a:prstGeom>
          <a:solidFill>
            <a:srgbClr val="283157"/>
          </a:solidFill>
          <a:ln w="7620">
            <a:solidFill>
              <a:srgbClr val="414A70"/>
            </a:solidFill>
            <a:prstDash val="solid"/>
          </a:ln>
        </p:spPr>
      </p:sp>
      <p:sp>
        <p:nvSpPr>
          <p:cNvPr id="12" name="Text 9"/>
          <p:cNvSpPr/>
          <p:nvPr/>
        </p:nvSpPr>
        <p:spPr>
          <a:xfrm>
            <a:off x="6378178" y="6479143"/>
            <a:ext cx="2456140" cy="306943"/>
          </a:xfrm>
          <a:prstGeom prst="rect">
            <a:avLst/>
          </a:prstGeom>
          <a:noFill/>
          <a:ln/>
        </p:spPr>
        <p:txBody>
          <a:bodyPr wrap="none" lIns="0" tIns="0" rIns="0" bIns="0" rtlCol="0" anchor="t"/>
          <a:lstStyle/>
          <a:p>
            <a:pPr marL="0" indent="0" algn="l">
              <a:lnSpc>
                <a:spcPts val="2400"/>
              </a:lnSpc>
              <a:buNone/>
            </a:pPr>
            <a:r>
              <a:rPr lang="en-US" sz="1900" dirty="0">
                <a:solidFill>
                  <a:srgbClr val="EBECEF"/>
                </a:solidFill>
                <a:latin typeface="Fraunces Medium" pitchFamily="34" charset="0"/>
                <a:ea typeface="Fraunces Medium" pitchFamily="34" charset="-122"/>
                <a:cs typeface="Fraunces Medium" pitchFamily="34" charset="-120"/>
              </a:rPr>
              <a:t>Theo Dõi Tình Trạng</a:t>
            </a:r>
            <a:endParaRPr lang="en-US" sz="1900" dirty="0"/>
          </a:p>
        </p:txBody>
      </p:sp>
      <p:sp>
        <p:nvSpPr>
          <p:cNvPr id="13" name="Text 10"/>
          <p:cNvSpPr/>
          <p:nvPr/>
        </p:nvSpPr>
        <p:spPr>
          <a:xfrm>
            <a:off x="6378178" y="6903958"/>
            <a:ext cx="7360444" cy="628650"/>
          </a:xfrm>
          <a:prstGeom prst="rect">
            <a:avLst/>
          </a:prstGeom>
          <a:noFill/>
          <a:ln/>
        </p:spPr>
        <p:txBody>
          <a:bodyPr wrap="square" lIns="0" tIns="0" rIns="0" bIns="0" rtlCol="0" anchor="t"/>
          <a:lstStyle/>
          <a:p>
            <a:pPr marL="0" indent="0" algn="l">
              <a:lnSpc>
                <a:spcPts val="2450"/>
              </a:lnSpc>
              <a:buNone/>
            </a:pPr>
            <a:r>
              <a:rPr lang="en-US" sz="1500" dirty="0">
                <a:solidFill>
                  <a:srgbClr val="EBECEF"/>
                </a:solidFill>
                <a:latin typeface="PT Serif" panose="020A0603040505020204" pitchFamily="18" charset="0"/>
                <a:ea typeface="Epilogue" pitchFamily="34" charset="-122"/>
                <a:cs typeface="Epilogue" pitchFamily="34" charset="-120"/>
              </a:rPr>
              <a:t>Lập kế hoạch bảo trì, theo dõi tình trạng hoạt động của các thiết bị để dự đoán và phòng ngừa sự cố.</a:t>
            </a:r>
            <a:endParaRPr lang="en-US" sz="1500" dirty="0"/>
          </a:p>
        </p:txBody>
      </p:sp>
      <p:pic>
        <p:nvPicPr>
          <p:cNvPr id="14" name="Image 0" descr="preencoded.png">
            <a:extLst>
              <a:ext uri="{FF2B5EF4-FFF2-40B4-BE49-F238E27FC236}">
                <a16:creationId xmlns:a16="http://schemas.microsoft.com/office/drawing/2014/main" id="{C75A0D22-5C9A-DB42-971D-64A6DF253CA3}"/>
              </a:ext>
            </a:extLst>
          </p:cNvPr>
          <p:cNvPicPr>
            <a:picLocks noChangeAspect="1"/>
          </p:cNvPicPr>
          <p:nvPr/>
        </p:nvPicPr>
        <p:blipFill>
          <a:blip r:embed="rId4"/>
          <a:stretch>
            <a:fillRect/>
          </a:stretch>
        </p:blipFill>
        <p:spPr>
          <a:xfrm>
            <a:off x="12147846" y="7457953"/>
            <a:ext cx="2341298" cy="7258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
            <a:extLst>
              <a:ext uri="{FF2B5EF4-FFF2-40B4-BE49-F238E27FC236}">
                <a16:creationId xmlns:a16="http://schemas.microsoft.com/office/drawing/2014/main" id="{A47D96B2-BEFF-06C6-CCF3-E64C34078C38}"/>
              </a:ext>
            </a:extLst>
          </p:cNvPr>
          <p:cNvSpPr/>
          <p:nvPr/>
        </p:nvSpPr>
        <p:spPr>
          <a:xfrm>
            <a:off x="987446" y="4607749"/>
            <a:ext cx="3040499" cy="3147536"/>
          </a:xfrm>
          <a:prstGeom prst="roundRect">
            <a:avLst>
              <a:gd name="adj" fmla="val 1218"/>
            </a:avLst>
          </a:prstGeom>
          <a:solidFill>
            <a:srgbClr val="283157"/>
          </a:solidFill>
          <a:ln/>
        </p:spPr>
        <p:txBody>
          <a:bodyPr/>
          <a:lstStyle/>
          <a:p>
            <a:endParaRPr lang="en-US" dirty="0">
              <a:solidFill>
                <a:srgbClr val="003180"/>
              </a:solidFill>
            </a:endParaRPr>
          </a:p>
        </p:txBody>
      </p:sp>
      <p:pic>
        <p:nvPicPr>
          <p:cNvPr id="3" name="Image 0" descr="preencoded.png">
            <a:extLst>
              <a:ext uri="{FF2B5EF4-FFF2-40B4-BE49-F238E27FC236}">
                <a16:creationId xmlns:a16="http://schemas.microsoft.com/office/drawing/2014/main" id="{496E8B56-E367-6312-BAE0-EA794059776B}"/>
              </a:ext>
            </a:extLst>
          </p:cNvPr>
          <p:cNvPicPr>
            <a:picLocks noChangeAspect="1"/>
          </p:cNvPicPr>
          <p:nvPr/>
        </p:nvPicPr>
        <p:blipFill>
          <a:blip r:embed="rId2"/>
          <a:stretch>
            <a:fillRect/>
          </a:stretch>
        </p:blipFill>
        <p:spPr>
          <a:xfrm>
            <a:off x="5717567" y="1298972"/>
            <a:ext cx="3195266" cy="2815828"/>
          </a:xfrm>
          <a:prstGeom prst="rect">
            <a:avLst/>
          </a:prstGeom>
        </p:spPr>
      </p:pic>
      <p:sp>
        <p:nvSpPr>
          <p:cNvPr id="4" name="Text 2">
            <a:extLst>
              <a:ext uri="{FF2B5EF4-FFF2-40B4-BE49-F238E27FC236}">
                <a16:creationId xmlns:a16="http://schemas.microsoft.com/office/drawing/2014/main" id="{3CBDBA07-B9EB-9808-4F87-538AEB3C81FA}"/>
              </a:ext>
            </a:extLst>
          </p:cNvPr>
          <p:cNvSpPr/>
          <p:nvPr/>
        </p:nvSpPr>
        <p:spPr>
          <a:xfrm>
            <a:off x="997148" y="3446504"/>
            <a:ext cx="7740253" cy="320992"/>
          </a:xfrm>
          <a:prstGeom prst="rect">
            <a:avLst/>
          </a:prstGeom>
          <a:noFill/>
          <a:ln/>
        </p:spPr>
        <p:txBody>
          <a:bodyPr wrap="none" lIns="0" tIns="0" rIns="0" bIns="0" rtlCol="0" anchor="t"/>
          <a:lstStyle/>
          <a:p>
            <a:pPr marL="0" indent="0" algn="l">
              <a:lnSpc>
                <a:spcPts val="2500"/>
              </a:lnSpc>
              <a:buNone/>
            </a:pPr>
            <a:endParaRPr lang="en-US" sz="1550" dirty="0"/>
          </a:p>
        </p:txBody>
      </p:sp>
      <p:sp>
        <p:nvSpPr>
          <p:cNvPr id="5" name="Text 0">
            <a:extLst>
              <a:ext uri="{FF2B5EF4-FFF2-40B4-BE49-F238E27FC236}">
                <a16:creationId xmlns:a16="http://schemas.microsoft.com/office/drawing/2014/main" id="{112D62D1-DBF2-1A8D-1CB1-78482C512BB6}"/>
              </a:ext>
            </a:extLst>
          </p:cNvPr>
          <p:cNvSpPr/>
          <p:nvPr/>
        </p:nvSpPr>
        <p:spPr>
          <a:xfrm>
            <a:off x="4229100" y="379333"/>
            <a:ext cx="6172200" cy="771525"/>
          </a:xfrm>
          <a:prstGeom prst="rect">
            <a:avLst/>
          </a:prstGeom>
          <a:noFill/>
          <a:ln/>
        </p:spPr>
        <p:txBody>
          <a:bodyPr wrap="none" lIns="0" tIns="0" rIns="0" bIns="0" rtlCol="0" anchor="t"/>
          <a:lstStyle/>
          <a:p>
            <a:pPr marL="0" indent="0" algn="ctr">
              <a:lnSpc>
                <a:spcPts val="6050"/>
              </a:lnSpc>
              <a:buNone/>
            </a:pPr>
            <a:r>
              <a:rPr lang="en-US" sz="4850" b="1" dirty="0">
                <a:solidFill>
                  <a:schemeClr val="bg1"/>
                </a:solidFill>
                <a:latin typeface="PT Serif" panose="020A0603040505020204" pitchFamily="18" charset="0"/>
                <a:ea typeface="Libre Baskerville" pitchFamily="34" charset="-122"/>
                <a:cs typeface="Libre Baskerville" pitchFamily="34" charset="-120"/>
              </a:rPr>
              <a:t>Quy định chung</a:t>
            </a:r>
            <a:endParaRPr lang="en-US" sz="4850" dirty="0">
              <a:solidFill>
                <a:schemeClr val="bg1"/>
              </a:solidFill>
            </a:endParaRPr>
          </a:p>
        </p:txBody>
      </p:sp>
      <p:sp>
        <p:nvSpPr>
          <p:cNvPr id="6" name="Text 3">
            <a:extLst>
              <a:ext uri="{FF2B5EF4-FFF2-40B4-BE49-F238E27FC236}">
                <a16:creationId xmlns:a16="http://schemas.microsoft.com/office/drawing/2014/main" id="{346FB477-02DB-C8F7-B611-B1F99E3ED66E}"/>
              </a:ext>
            </a:extLst>
          </p:cNvPr>
          <p:cNvSpPr/>
          <p:nvPr/>
        </p:nvSpPr>
        <p:spPr>
          <a:xfrm>
            <a:off x="1279922" y="5928271"/>
            <a:ext cx="2546866" cy="1580198"/>
          </a:xfrm>
          <a:prstGeom prst="rect">
            <a:avLst/>
          </a:prstGeom>
          <a:noFill/>
          <a:ln/>
        </p:spPr>
        <p:txBody>
          <a:bodyPr wrap="square" lIns="0" tIns="0" rIns="0" bIns="0" rtlCol="0" anchor="t"/>
          <a:lstStyle/>
          <a:p>
            <a:pPr marL="0" indent="0" algn="just">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Tổ chức các khóa huấn luyện an toàn lao động định kỳ cho công nhân.</a:t>
            </a:r>
            <a:endParaRPr lang="en-US" sz="1900" dirty="0">
              <a:solidFill>
                <a:schemeClr val="bg1"/>
              </a:solidFill>
              <a:latin typeface="PT Serif" panose="020A0603040505020204" pitchFamily="18" charset="0"/>
            </a:endParaRPr>
          </a:p>
        </p:txBody>
      </p:sp>
      <p:sp>
        <p:nvSpPr>
          <p:cNvPr id="7" name="Shape 4">
            <a:extLst>
              <a:ext uri="{FF2B5EF4-FFF2-40B4-BE49-F238E27FC236}">
                <a16:creationId xmlns:a16="http://schemas.microsoft.com/office/drawing/2014/main" id="{101BF6C1-48D2-98E5-BC6C-0844C6420586}"/>
              </a:ext>
            </a:extLst>
          </p:cNvPr>
          <p:cNvSpPr/>
          <p:nvPr/>
        </p:nvSpPr>
        <p:spPr>
          <a:xfrm>
            <a:off x="4274761" y="4607749"/>
            <a:ext cx="3040499" cy="3147536"/>
          </a:xfrm>
          <a:prstGeom prst="roundRect">
            <a:avLst>
              <a:gd name="adj" fmla="val 1218"/>
            </a:avLst>
          </a:prstGeom>
          <a:solidFill>
            <a:srgbClr val="283157"/>
          </a:solidFill>
          <a:ln/>
        </p:spPr>
      </p:sp>
      <p:sp>
        <p:nvSpPr>
          <p:cNvPr id="8" name="Text 5">
            <a:extLst>
              <a:ext uri="{FF2B5EF4-FFF2-40B4-BE49-F238E27FC236}">
                <a16:creationId xmlns:a16="http://schemas.microsoft.com/office/drawing/2014/main" id="{2C13053C-A9B3-2220-288B-6588042974C5}"/>
              </a:ext>
            </a:extLst>
          </p:cNvPr>
          <p:cNvSpPr/>
          <p:nvPr/>
        </p:nvSpPr>
        <p:spPr>
          <a:xfrm>
            <a:off x="4521578" y="4854565"/>
            <a:ext cx="254686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Fraunces Medium" panose="020B0604020202020204" charset="0"/>
                <a:ea typeface="Libre Baskerville" pitchFamily="34" charset="-122"/>
                <a:cs typeface="Libre Baskerville" pitchFamily="34" charset="-120"/>
              </a:rPr>
              <a:t>Bảo trì thiết bị</a:t>
            </a:r>
            <a:endParaRPr lang="en-US" sz="2400" dirty="0">
              <a:solidFill>
                <a:schemeClr val="bg1"/>
              </a:solidFill>
              <a:latin typeface="Fraunces Medium" panose="020B0604020202020204" charset="0"/>
            </a:endParaRPr>
          </a:p>
        </p:txBody>
      </p:sp>
      <p:sp>
        <p:nvSpPr>
          <p:cNvPr id="9" name="Text 6">
            <a:extLst>
              <a:ext uri="{FF2B5EF4-FFF2-40B4-BE49-F238E27FC236}">
                <a16:creationId xmlns:a16="http://schemas.microsoft.com/office/drawing/2014/main" id="{DF53CE9E-9B39-BA62-F99C-11D68C700C94}"/>
              </a:ext>
            </a:extLst>
          </p:cNvPr>
          <p:cNvSpPr/>
          <p:nvPr/>
        </p:nvSpPr>
        <p:spPr>
          <a:xfrm>
            <a:off x="4521697" y="5928271"/>
            <a:ext cx="2546866" cy="1185148"/>
          </a:xfrm>
          <a:prstGeom prst="rect">
            <a:avLst/>
          </a:prstGeom>
          <a:noFill/>
          <a:ln/>
        </p:spPr>
        <p:txBody>
          <a:bodyPr wrap="square" lIns="0" tIns="0" rIns="0" bIns="0" rtlCol="0" anchor="t"/>
          <a:lstStyle/>
          <a:p>
            <a:pPr marL="0" indent="0" algn="just">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Thường xuyên kiểm tra và bảo dưỡng máy móc, thiết bị sản xuất.</a:t>
            </a:r>
            <a:endParaRPr lang="en-US" sz="1900" dirty="0">
              <a:solidFill>
                <a:schemeClr val="bg1"/>
              </a:solidFill>
              <a:latin typeface="PT Serif" panose="020A0603040505020204" pitchFamily="18" charset="0"/>
            </a:endParaRPr>
          </a:p>
        </p:txBody>
      </p:sp>
      <p:sp>
        <p:nvSpPr>
          <p:cNvPr id="10" name="Shape 7">
            <a:extLst>
              <a:ext uri="{FF2B5EF4-FFF2-40B4-BE49-F238E27FC236}">
                <a16:creationId xmlns:a16="http://schemas.microsoft.com/office/drawing/2014/main" id="{C6EC8DB7-CC4A-5AA3-4354-825BD85F0915}"/>
              </a:ext>
            </a:extLst>
          </p:cNvPr>
          <p:cNvSpPr/>
          <p:nvPr/>
        </p:nvSpPr>
        <p:spPr>
          <a:xfrm>
            <a:off x="7562077" y="4607749"/>
            <a:ext cx="3040499" cy="3147536"/>
          </a:xfrm>
          <a:prstGeom prst="roundRect">
            <a:avLst>
              <a:gd name="adj" fmla="val 1218"/>
            </a:avLst>
          </a:prstGeom>
          <a:solidFill>
            <a:srgbClr val="283157"/>
          </a:solidFill>
          <a:ln/>
        </p:spPr>
      </p:sp>
      <p:sp>
        <p:nvSpPr>
          <p:cNvPr id="11" name="Text 8">
            <a:extLst>
              <a:ext uri="{FF2B5EF4-FFF2-40B4-BE49-F238E27FC236}">
                <a16:creationId xmlns:a16="http://schemas.microsoft.com/office/drawing/2014/main" id="{BCC37F87-8728-909D-D1AC-9BAFD8FE65DA}"/>
              </a:ext>
            </a:extLst>
          </p:cNvPr>
          <p:cNvSpPr/>
          <p:nvPr/>
        </p:nvSpPr>
        <p:spPr>
          <a:xfrm>
            <a:off x="7808893" y="4854565"/>
            <a:ext cx="254686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Fraunces Medium" panose="020B0604020202020204" charset="0"/>
                <a:ea typeface="Libre Baskerville" pitchFamily="34" charset="-122"/>
                <a:cs typeface="Libre Baskerville" pitchFamily="34" charset="-120"/>
              </a:rPr>
              <a:t>Thiết bị bảo hộ</a:t>
            </a:r>
            <a:endParaRPr lang="en-US" sz="2400" dirty="0">
              <a:solidFill>
                <a:schemeClr val="bg1"/>
              </a:solidFill>
              <a:latin typeface="Fraunces Medium" panose="020B0604020202020204" charset="0"/>
            </a:endParaRPr>
          </a:p>
        </p:txBody>
      </p:sp>
      <p:sp>
        <p:nvSpPr>
          <p:cNvPr id="12" name="Text 9">
            <a:extLst>
              <a:ext uri="{FF2B5EF4-FFF2-40B4-BE49-F238E27FC236}">
                <a16:creationId xmlns:a16="http://schemas.microsoft.com/office/drawing/2014/main" id="{21FCCAC9-2480-EFA5-0CAF-B0E66E418396}"/>
              </a:ext>
            </a:extLst>
          </p:cNvPr>
          <p:cNvSpPr/>
          <p:nvPr/>
        </p:nvSpPr>
        <p:spPr>
          <a:xfrm>
            <a:off x="7854553" y="5928271"/>
            <a:ext cx="2546866" cy="1580198"/>
          </a:xfrm>
          <a:prstGeom prst="rect">
            <a:avLst/>
          </a:prstGeom>
          <a:noFill/>
          <a:ln/>
        </p:spPr>
        <p:txBody>
          <a:bodyPr wrap="square" lIns="0" tIns="0" rIns="0" bIns="0" rtlCol="0" anchor="t"/>
          <a:lstStyle/>
          <a:p>
            <a:pPr marL="0" indent="0" algn="just">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Cung cấp và đảm bảo sử dụng đúng các thiết bị bảo hộ cá nhân.</a:t>
            </a:r>
            <a:endParaRPr lang="en-US" sz="1900" dirty="0">
              <a:solidFill>
                <a:schemeClr val="bg1"/>
              </a:solidFill>
              <a:latin typeface="PT Serif" panose="020A0603040505020204" pitchFamily="18" charset="0"/>
            </a:endParaRPr>
          </a:p>
        </p:txBody>
      </p:sp>
      <p:sp>
        <p:nvSpPr>
          <p:cNvPr id="13" name="Shape 10">
            <a:extLst>
              <a:ext uri="{FF2B5EF4-FFF2-40B4-BE49-F238E27FC236}">
                <a16:creationId xmlns:a16="http://schemas.microsoft.com/office/drawing/2014/main" id="{4957377B-8423-A8B2-7105-136C69F72CBB}"/>
              </a:ext>
            </a:extLst>
          </p:cNvPr>
          <p:cNvSpPr/>
          <p:nvPr/>
        </p:nvSpPr>
        <p:spPr>
          <a:xfrm>
            <a:off x="10849392" y="4607749"/>
            <a:ext cx="3040499" cy="3147536"/>
          </a:xfrm>
          <a:prstGeom prst="roundRect">
            <a:avLst>
              <a:gd name="adj" fmla="val 1218"/>
            </a:avLst>
          </a:prstGeom>
          <a:solidFill>
            <a:srgbClr val="283157"/>
          </a:solidFill>
          <a:ln/>
        </p:spPr>
      </p:sp>
      <p:sp>
        <p:nvSpPr>
          <p:cNvPr id="14" name="Text 11">
            <a:extLst>
              <a:ext uri="{FF2B5EF4-FFF2-40B4-BE49-F238E27FC236}">
                <a16:creationId xmlns:a16="http://schemas.microsoft.com/office/drawing/2014/main" id="{967D08A1-DAD2-C469-A9E2-345967CE5E86}"/>
              </a:ext>
            </a:extLst>
          </p:cNvPr>
          <p:cNvSpPr/>
          <p:nvPr/>
        </p:nvSpPr>
        <p:spPr>
          <a:xfrm>
            <a:off x="11096209" y="4854565"/>
            <a:ext cx="2546866" cy="462796"/>
          </a:xfrm>
          <a:prstGeom prst="rect">
            <a:avLst/>
          </a:prstGeom>
          <a:noFill/>
          <a:ln/>
        </p:spPr>
        <p:txBody>
          <a:bodyPr wrap="none" lIns="0" tIns="0" rIns="0" bIns="0" rtlCol="0" anchor="t"/>
          <a:lstStyle/>
          <a:p>
            <a:pPr marL="0" indent="0" algn="ctr">
              <a:lnSpc>
                <a:spcPts val="3600"/>
              </a:lnSpc>
              <a:buNone/>
            </a:pPr>
            <a:r>
              <a:rPr lang="en-US" sz="2400" b="1" dirty="0">
                <a:solidFill>
                  <a:schemeClr val="bg1"/>
                </a:solidFill>
                <a:latin typeface="Fraunces Medium" panose="020B0604020202020204" charset="0"/>
                <a:ea typeface="Libre Baskerville" pitchFamily="34" charset="-122"/>
                <a:cs typeface="Libre Baskerville" pitchFamily="34" charset="-120"/>
              </a:rPr>
              <a:t>Môi trường</a:t>
            </a:r>
            <a:endParaRPr lang="en-US" sz="2400" dirty="0">
              <a:solidFill>
                <a:schemeClr val="bg1"/>
              </a:solidFill>
              <a:latin typeface="Fraunces Medium" panose="020B0604020202020204" charset="0"/>
            </a:endParaRPr>
          </a:p>
        </p:txBody>
      </p:sp>
      <p:sp>
        <p:nvSpPr>
          <p:cNvPr id="15" name="Text 12">
            <a:extLst>
              <a:ext uri="{FF2B5EF4-FFF2-40B4-BE49-F238E27FC236}">
                <a16:creationId xmlns:a16="http://schemas.microsoft.com/office/drawing/2014/main" id="{74F37443-2E3F-52CE-8F64-7F28828515DA}"/>
              </a:ext>
            </a:extLst>
          </p:cNvPr>
          <p:cNvSpPr/>
          <p:nvPr/>
        </p:nvSpPr>
        <p:spPr>
          <a:xfrm>
            <a:off x="11096209" y="5928271"/>
            <a:ext cx="2546866" cy="1580198"/>
          </a:xfrm>
          <a:prstGeom prst="rect">
            <a:avLst/>
          </a:prstGeom>
          <a:noFill/>
          <a:ln/>
        </p:spPr>
        <p:txBody>
          <a:bodyPr wrap="square" lIns="0" tIns="0" rIns="0" bIns="0" rtlCol="0" anchor="t"/>
          <a:lstStyle/>
          <a:p>
            <a:pPr marL="0" indent="0" algn="just">
              <a:lnSpc>
                <a:spcPts val="3100"/>
              </a:lnSpc>
              <a:buNone/>
            </a:pPr>
            <a:r>
              <a:rPr lang="en-US" sz="1900" dirty="0">
                <a:solidFill>
                  <a:schemeClr val="bg1"/>
                </a:solidFill>
                <a:latin typeface="PT Serif" panose="020A0603040505020204" pitchFamily="18" charset="0"/>
                <a:ea typeface="Open Sans" pitchFamily="34" charset="-122"/>
                <a:cs typeface="Open Sans" pitchFamily="34" charset="-120"/>
              </a:rPr>
              <a:t>Duy trì không gian làm việc sạch sẽ, thoáng mát và đủ ánh sáng.</a:t>
            </a:r>
            <a:endParaRPr lang="en-US" sz="1900" dirty="0">
              <a:solidFill>
                <a:schemeClr val="bg1"/>
              </a:solidFill>
              <a:latin typeface="PT Serif" panose="020A0603040505020204" pitchFamily="18" charset="0"/>
            </a:endParaRPr>
          </a:p>
        </p:txBody>
      </p:sp>
      <p:sp>
        <p:nvSpPr>
          <p:cNvPr id="16" name="Text 2">
            <a:extLst>
              <a:ext uri="{FF2B5EF4-FFF2-40B4-BE49-F238E27FC236}">
                <a16:creationId xmlns:a16="http://schemas.microsoft.com/office/drawing/2014/main" id="{D3E40D3F-4728-3715-7BD5-7CD7CDC5BDBD}"/>
              </a:ext>
            </a:extLst>
          </p:cNvPr>
          <p:cNvSpPr/>
          <p:nvPr/>
        </p:nvSpPr>
        <p:spPr>
          <a:xfrm>
            <a:off x="864037" y="4842620"/>
            <a:ext cx="3287316" cy="925592"/>
          </a:xfrm>
          <a:prstGeom prst="rect">
            <a:avLst/>
          </a:prstGeom>
          <a:noFill/>
          <a:ln/>
        </p:spPr>
        <p:txBody>
          <a:bodyPr wrap="square" lIns="0" tIns="0" rIns="0" bIns="0" rtlCol="0" anchor="t"/>
          <a:lstStyle/>
          <a:p>
            <a:pPr marL="0" indent="0" algn="ctr">
              <a:lnSpc>
                <a:spcPts val="3600"/>
              </a:lnSpc>
              <a:buNone/>
            </a:pPr>
            <a:r>
              <a:rPr lang="en-US" sz="2400" b="1" dirty="0">
                <a:solidFill>
                  <a:schemeClr val="bg1"/>
                </a:solidFill>
                <a:latin typeface="Fraunces Medium" panose="020B0604020202020204" charset="0"/>
                <a:ea typeface="Libre Baskerville" pitchFamily="34" charset="-122"/>
                <a:cs typeface="Libre Baskerville" pitchFamily="34" charset="-120"/>
              </a:rPr>
              <a:t>Huấn luyện ATLD</a:t>
            </a:r>
            <a:endParaRPr lang="en-US" sz="2400" dirty="0">
              <a:solidFill>
                <a:schemeClr val="bg1"/>
              </a:solidFill>
              <a:latin typeface="Fraunces Medium" panose="020B0604020202020204" charset="0"/>
            </a:endParaRPr>
          </a:p>
        </p:txBody>
      </p:sp>
      <p:pic>
        <p:nvPicPr>
          <p:cNvPr id="17" name="Image 0" descr="preencoded.png">
            <a:extLst>
              <a:ext uri="{FF2B5EF4-FFF2-40B4-BE49-F238E27FC236}">
                <a16:creationId xmlns:a16="http://schemas.microsoft.com/office/drawing/2014/main" id="{E2386BD1-2059-66F3-C54B-C0E387EE6C96}"/>
              </a:ext>
            </a:extLst>
          </p:cNvPr>
          <p:cNvPicPr>
            <a:picLocks noChangeAspect="1"/>
          </p:cNvPicPr>
          <p:nvPr/>
        </p:nvPicPr>
        <p:blipFill>
          <a:blip r:embed="rId3"/>
          <a:stretch>
            <a:fillRect/>
          </a:stretch>
        </p:blipFill>
        <p:spPr>
          <a:xfrm>
            <a:off x="12485592" y="7558111"/>
            <a:ext cx="1932654" cy="599134"/>
          </a:xfrm>
          <a:prstGeom prst="rect">
            <a:avLst/>
          </a:prstGeom>
        </p:spPr>
      </p:pic>
    </p:spTree>
    <p:extLst>
      <p:ext uri="{BB962C8B-B14F-4D97-AF65-F5344CB8AC3E}">
        <p14:creationId xmlns:p14="http://schemas.microsoft.com/office/powerpoint/2010/main" val="4094814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C65EE43C-3142-78A7-A8DC-47C0E2AA0877}"/>
              </a:ext>
            </a:extLst>
          </p:cNvPr>
          <p:cNvPicPr>
            <a:picLocks noChangeAspect="1"/>
          </p:cNvPicPr>
          <p:nvPr/>
        </p:nvPicPr>
        <p:blipFill>
          <a:blip r:embed="rId2"/>
          <a:stretch>
            <a:fillRect/>
          </a:stretch>
        </p:blipFill>
        <p:spPr>
          <a:xfrm>
            <a:off x="9936480" y="3584615"/>
            <a:ext cx="3901440" cy="3268980"/>
          </a:xfrm>
          <a:prstGeom prst="rect">
            <a:avLst/>
          </a:prstGeom>
        </p:spPr>
      </p:pic>
      <p:sp>
        <p:nvSpPr>
          <p:cNvPr id="3" name="Text 0">
            <a:extLst>
              <a:ext uri="{FF2B5EF4-FFF2-40B4-BE49-F238E27FC236}">
                <a16:creationId xmlns:a16="http://schemas.microsoft.com/office/drawing/2014/main" id="{F01E202B-2747-F204-E012-487E4B11129E}"/>
              </a:ext>
            </a:extLst>
          </p:cNvPr>
          <p:cNvSpPr/>
          <p:nvPr/>
        </p:nvSpPr>
        <p:spPr>
          <a:xfrm>
            <a:off x="708184" y="1011674"/>
            <a:ext cx="6610112" cy="632341"/>
          </a:xfrm>
          <a:prstGeom prst="rect">
            <a:avLst/>
          </a:prstGeom>
          <a:noFill/>
          <a:ln/>
        </p:spPr>
        <p:txBody>
          <a:bodyPr wrap="none" lIns="0" tIns="0" rIns="0" bIns="0" rtlCol="0" anchor="t"/>
          <a:lstStyle/>
          <a:p>
            <a:pPr marL="0" indent="0">
              <a:lnSpc>
                <a:spcPts val="4950"/>
              </a:lnSpc>
              <a:buNone/>
            </a:pPr>
            <a:r>
              <a:rPr lang="en-US" sz="3950" b="1" dirty="0">
                <a:solidFill>
                  <a:srgbClr val="F5F0F0"/>
                </a:solidFill>
                <a:latin typeface="Fraunces Medium" panose="020B0604020202020204" charset="0"/>
                <a:ea typeface="Merriweather" pitchFamily="34" charset="-122"/>
                <a:cs typeface="Merriweather" pitchFamily="34" charset="-120"/>
              </a:rPr>
              <a:t>Xử lý tình huống khẩn cấp</a:t>
            </a:r>
            <a:endParaRPr lang="en-US" sz="3950" dirty="0">
              <a:latin typeface="Fraunces Medium" panose="020B0604020202020204" charset="0"/>
            </a:endParaRPr>
          </a:p>
        </p:txBody>
      </p:sp>
      <p:sp>
        <p:nvSpPr>
          <p:cNvPr id="4" name="Shape 1">
            <a:extLst>
              <a:ext uri="{FF2B5EF4-FFF2-40B4-BE49-F238E27FC236}">
                <a16:creationId xmlns:a16="http://schemas.microsoft.com/office/drawing/2014/main" id="{D2E80977-5E39-F067-843B-8BD527886318}"/>
              </a:ext>
            </a:extLst>
          </p:cNvPr>
          <p:cNvSpPr/>
          <p:nvPr/>
        </p:nvSpPr>
        <p:spPr>
          <a:xfrm>
            <a:off x="1004494" y="2375469"/>
            <a:ext cx="22860" cy="5270302"/>
          </a:xfrm>
          <a:prstGeom prst="roundRect">
            <a:avLst>
              <a:gd name="adj" fmla="val 371786"/>
            </a:avLst>
          </a:prstGeom>
          <a:solidFill>
            <a:srgbClr val="194A99"/>
          </a:solidFill>
          <a:ln/>
        </p:spPr>
      </p:sp>
      <p:sp>
        <p:nvSpPr>
          <p:cNvPr id="5" name="Shape 2">
            <a:extLst>
              <a:ext uri="{FF2B5EF4-FFF2-40B4-BE49-F238E27FC236}">
                <a16:creationId xmlns:a16="http://schemas.microsoft.com/office/drawing/2014/main" id="{FFFD2DB7-C098-1494-2626-C6491EBE02A2}"/>
              </a:ext>
            </a:extLst>
          </p:cNvPr>
          <p:cNvSpPr/>
          <p:nvPr/>
        </p:nvSpPr>
        <p:spPr>
          <a:xfrm>
            <a:off x="1220712" y="2819334"/>
            <a:ext cx="708184" cy="22860"/>
          </a:xfrm>
          <a:prstGeom prst="roundRect">
            <a:avLst>
              <a:gd name="adj" fmla="val 371786"/>
            </a:avLst>
          </a:prstGeom>
          <a:solidFill>
            <a:srgbClr val="3965A7"/>
          </a:solidFill>
          <a:ln/>
        </p:spPr>
      </p:sp>
      <p:sp>
        <p:nvSpPr>
          <p:cNvPr id="6" name="Shape 3">
            <a:extLst>
              <a:ext uri="{FF2B5EF4-FFF2-40B4-BE49-F238E27FC236}">
                <a16:creationId xmlns:a16="http://schemas.microsoft.com/office/drawing/2014/main" id="{14D2AE0A-73AB-613B-3FFB-01776655A655}"/>
              </a:ext>
            </a:extLst>
          </p:cNvPr>
          <p:cNvSpPr/>
          <p:nvPr/>
        </p:nvSpPr>
        <p:spPr>
          <a:xfrm>
            <a:off x="788277" y="2603117"/>
            <a:ext cx="455295" cy="455295"/>
          </a:xfrm>
          <a:prstGeom prst="roundRect">
            <a:avLst>
              <a:gd name="adj" fmla="val 18667"/>
            </a:avLst>
          </a:prstGeom>
          <a:solidFill>
            <a:srgbClr val="204C8E"/>
          </a:solidFill>
          <a:ln w="7620">
            <a:solidFill>
              <a:srgbClr val="3965A7"/>
            </a:solidFill>
            <a:prstDash val="solid"/>
          </a:ln>
        </p:spPr>
      </p:sp>
      <p:sp>
        <p:nvSpPr>
          <p:cNvPr id="7" name="Text 4">
            <a:extLst>
              <a:ext uri="{FF2B5EF4-FFF2-40B4-BE49-F238E27FC236}">
                <a16:creationId xmlns:a16="http://schemas.microsoft.com/office/drawing/2014/main" id="{020A234E-0DD3-580C-18D4-E54ECFB9A010}"/>
              </a:ext>
            </a:extLst>
          </p:cNvPr>
          <p:cNvSpPr/>
          <p:nvPr/>
        </p:nvSpPr>
        <p:spPr>
          <a:xfrm>
            <a:off x="949130" y="2678960"/>
            <a:ext cx="133588"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1</a:t>
            </a:r>
            <a:endParaRPr lang="en-US" sz="2350" dirty="0"/>
          </a:p>
        </p:txBody>
      </p:sp>
      <p:sp>
        <p:nvSpPr>
          <p:cNvPr id="8" name="Text 5">
            <a:extLst>
              <a:ext uri="{FF2B5EF4-FFF2-40B4-BE49-F238E27FC236}">
                <a16:creationId xmlns:a16="http://schemas.microsoft.com/office/drawing/2014/main" id="{3D7AF026-569A-629F-B728-B73D3BB581EA}"/>
              </a:ext>
            </a:extLst>
          </p:cNvPr>
          <p:cNvSpPr/>
          <p:nvPr/>
        </p:nvSpPr>
        <p:spPr>
          <a:xfrm>
            <a:off x="2128801" y="2577757"/>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Dừng máy</a:t>
            </a:r>
            <a:endParaRPr lang="en-US" sz="1950" dirty="0">
              <a:latin typeface="PT Serif" panose="020A0603040505020204" pitchFamily="18" charset="0"/>
            </a:endParaRPr>
          </a:p>
        </p:txBody>
      </p:sp>
      <p:sp>
        <p:nvSpPr>
          <p:cNvPr id="9" name="Text 6">
            <a:extLst>
              <a:ext uri="{FF2B5EF4-FFF2-40B4-BE49-F238E27FC236}">
                <a16:creationId xmlns:a16="http://schemas.microsoft.com/office/drawing/2014/main" id="{571C8FF9-57EB-20FD-895C-1D502B3737C5}"/>
              </a:ext>
            </a:extLst>
          </p:cNvPr>
          <p:cNvSpPr/>
          <p:nvPr/>
        </p:nvSpPr>
        <p:spPr>
          <a:xfrm>
            <a:off x="2128801" y="3015192"/>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Ngay lập tức dừng hoạt động của máy móc khi xảy ra tai nạn.</a:t>
            </a:r>
            <a:endParaRPr lang="en-US" sz="1550" dirty="0">
              <a:latin typeface="PT Serif" panose="020A0603040505020204" pitchFamily="18" charset="0"/>
            </a:endParaRPr>
          </a:p>
        </p:txBody>
      </p:sp>
      <p:sp>
        <p:nvSpPr>
          <p:cNvPr id="10" name="Shape 7">
            <a:extLst>
              <a:ext uri="{FF2B5EF4-FFF2-40B4-BE49-F238E27FC236}">
                <a16:creationId xmlns:a16="http://schemas.microsoft.com/office/drawing/2014/main" id="{52A892D2-1FD4-0649-C5A7-72102D062DDF}"/>
              </a:ext>
            </a:extLst>
          </p:cNvPr>
          <p:cNvSpPr/>
          <p:nvPr/>
        </p:nvSpPr>
        <p:spPr>
          <a:xfrm>
            <a:off x="1220712" y="4187482"/>
            <a:ext cx="708184" cy="22860"/>
          </a:xfrm>
          <a:prstGeom prst="roundRect">
            <a:avLst>
              <a:gd name="adj" fmla="val 371786"/>
            </a:avLst>
          </a:prstGeom>
          <a:solidFill>
            <a:srgbClr val="3965A7"/>
          </a:solidFill>
          <a:ln/>
        </p:spPr>
      </p:sp>
      <p:sp>
        <p:nvSpPr>
          <p:cNvPr id="11" name="Shape 8">
            <a:extLst>
              <a:ext uri="{FF2B5EF4-FFF2-40B4-BE49-F238E27FC236}">
                <a16:creationId xmlns:a16="http://schemas.microsoft.com/office/drawing/2014/main" id="{7E099462-C63D-8FC2-49B2-53DFF1E2CE84}"/>
              </a:ext>
            </a:extLst>
          </p:cNvPr>
          <p:cNvSpPr/>
          <p:nvPr/>
        </p:nvSpPr>
        <p:spPr>
          <a:xfrm>
            <a:off x="788277" y="3971264"/>
            <a:ext cx="455295" cy="455295"/>
          </a:xfrm>
          <a:prstGeom prst="roundRect">
            <a:avLst>
              <a:gd name="adj" fmla="val 18667"/>
            </a:avLst>
          </a:prstGeom>
          <a:solidFill>
            <a:srgbClr val="204C8E"/>
          </a:solidFill>
          <a:ln w="7620">
            <a:solidFill>
              <a:srgbClr val="3965A7"/>
            </a:solidFill>
            <a:prstDash val="solid"/>
          </a:ln>
        </p:spPr>
      </p:sp>
      <p:sp>
        <p:nvSpPr>
          <p:cNvPr id="12" name="Text 9">
            <a:extLst>
              <a:ext uri="{FF2B5EF4-FFF2-40B4-BE49-F238E27FC236}">
                <a16:creationId xmlns:a16="http://schemas.microsoft.com/office/drawing/2014/main" id="{6E293ADC-6DF2-1E91-CEA7-4F2A4C64D328}"/>
              </a:ext>
            </a:extLst>
          </p:cNvPr>
          <p:cNvSpPr/>
          <p:nvPr/>
        </p:nvSpPr>
        <p:spPr>
          <a:xfrm>
            <a:off x="925079" y="4047107"/>
            <a:ext cx="181570"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2</a:t>
            </a:r>
            <a:endParaRPr lang="en-US" sz="2350" dirty="0"/>
          </a:p>
        </p:txBody>
      </p:sp>
      <p:sp>
        <p:nvSpPr>
          <p:cNvPr id="13" name="Text 10">
            <a:extLst>
              <a:ext uri="{FF2B5EF4-FFF2-40B4-BE49-F238E27FC236}">
                <a16:creationId xmlns:a16="http://schemas.microsoft.com/office/drawing/2014/main" id="{B8E4E446-FD71-3E06-ED48-F019F2A3EC00}"/>
              </a:ext>
            </a:extLst>
          </p:cNvPr>
          <p:cNvSpPr/>
          <p:nvPr/>
        </p:nvSpPr>
        <p:spPr>
          <a:xfrm>
            <a:off x="2128801" y="3945904"/>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Sơ cứu</a:t>
            </a:r>
            <a:endParaRPr lang="en-US" sz="1950" dirty="0">
              <a:latin typeface="PT Serif" panose="020A0603040505020204" pitchFamily="18" charset="0"/>
            </a:endParaRPr>
          </a:p>
        </p:txBody>
      </p:sp>
      <p:sp>
        <p:nvSpPr>
          <p:cNvPr id="14" name="Text 11">
            <a:extLst>
              <a:ext uri="{FF2B5EF4-FFF2-40B4-BE49-F238E27FC236}">
                <a16:creationId xmlns:a16="http://schemas.microsoft.com/office/drawing/2014/main" id="{55D46290-97D8-C40C-4B17-5E503524E33C}"/>
              </a:ext>
            </a:extLst>
          </p:cNvPr>
          <p:cNvSpPr/>
          <p:nvPr/>
        </p:nvSpPr>
        <p:spPr>
          <a:xfrm>
            <a:off x="2128801" y="4383339"/>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Thực hiện sơ cứu ban đầu cho người bị nạn nếu cần thiết.</a:t>
            </a:r>
            <a:endParaRPr lang="en-US" sz="1550" dirty="0">
              <a:latin typeface="PT Serif" panose="020A0603040505020204" pitchFamily="18" charset="0"/>
            </a:endParaRPr>
          </a:p>
        </p:txBody>
      </p:sp>
      <p:sp>
        <p:nvSpPr>
          <p:cNvPr id="15" name="Shape 12">
            <a:extLst>
              <a:ext uri="{FF2B5EF4-FFF2-40B4-BE49-F238E27FC236}">
                <a16:creationId xmlns:a16="http://schemas.microsoft.com/office/drawing/2014/main" id="{AE3A8DBC-638A-6819-C284-C8040706ABA0}"/>
              </a:ext>
            </a:extLst>
          </p:cNvPr>
          <p:cNvSpPr/>
          <p:nvPr/>
        </p:nvSpPr>
        <p:spPr>
          <a:xfrm>
            <a:off x="1220712" y="5555629"/>
            <a:ext cx="708184" cy="22860"/>
          </a:xfrm>
          <a:prstGeom prst="roundRect">
            <a:avLst>
              <a:gd name="adj" fmla="val 371786"/>
            </a:avLst>
          </a:prstGeom>
          <a:solidFill>
            <a:srgbClr val="3965A7"/>
          </a:solidFill>
          <a:ln/>
        </p:spPr>
      </p:sp>
      <p:sp>
        <p:nvSpPr>
          <p:cNvPr id="16" name="Shape 13">
            <a:extLst>
              <a:ext uri="{FF2B5EF4-FFF2-40B4-BE49-F238E27FC236}">
                <a16:creationId xmlns:a16="http://schemas.microsoft.com/office/drawing/2014/main" id="{49F6EFB0-FB2F-3CD6-C826-D47051CA088E}"/>
              </a:ext>
            </a:extLst>
          </p:cNvPr>
          <p:cNvSpPr/>
          <p:nvPr/>
        </p:nvSpPr>
        <p:spPr>
          <a:xfrm>
            <a:off x="788277" y="5339411"/>
            <a:ext cx="455295" cy="455295"/>
          </a:xfrm>
          <a:prstGeom prst="roundRect">
            <a:avLst>
              <a:gd name="adj" fmla="val 18667"/>
            </a:avLst>
          </a:prstGeom>
          <a:solidFill>
            <a:srgbClr val="204C8E"/>
          </a:solidFill>
          <a:ln w="7620">
            <a:solidFill>
              <a:srgbClr val="3965A7"/>
            </a:solidFill>
            <a:prstDash val="solid"/>
          </a:ln>
        </p:spPr>
      </p:sp>
      <p:sp>
        <p:nvSpPr>
          <p:cNvPr id="17" name="Text 14">
            <a:extLst>
              <a:ext uri="{FF2B5EF4-FFF2-40B4-BE49-F238E27FC236}">
                <a16:creationId xmlns:a16="http://schemas.microsoft.com/office/drawing/2014/main" id="{EB69B4F6-9A6B-E55D-6A4A-CC696B6811DD}"/>
              </a:ext>
            </a:extLst>
          </p:cNvPr>
          <p:cNvSpPr/>
          <p:nvPr/>
        </p:nvSpPr>
        <p:spPr>
          <a:xfrm>
            <a:off x="930913" y="5415254"/>
            <a:ext cx="17002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3</a:t>
            </a:r>
            <a:endParaRPr lang="en-US" sz="2350" dirty="0"/>
          </a:p>
        </p:txBody>
      </p:sp>
      <p:sp>
        <p:nvSpPr>
          <p:cNvPr id="18" name="Text 15">
            <a:extLst>
              <a:ext uri="{FF2B5EF4-FFF2-40B4-BE49-F238E27FC236}">
                <a16:creationId xmlns:a16="http://schemas.microsoft.com/office/drawing/2014/main" id="{F77D161C-D861-28D2-F56D-DB3F135C478A}"/>
              </a:ext>
            </a:extLst>
          </p:cNvPr>
          <p:cNvSpPr/>
          <p:nvPr/>
        </p:nvSpPr>
        <p:spPr>
          <a:xfrm>
            <a:off x="2128801" y="5314051"/>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Gọi cấp cứu</a:t>
            </a:r>
            <a:endParaRPr lang="en-US" sz="1950" dirty="0">
              <a:latin typeface="PT Serif" panose="020A0603040505020204" pitchFamily="18" charset="0"/>
            </a:endParaRPr>
          </a:p>
        </p:txBody>
      </p:sp>
      <p:sp>
        <p:nvSpPr>
          <p:cNvPr id="19" name="Text 16">
            <a:extLst>
              <a:ext uri="{FF2B5EF4-FFF2-40B4-BE49-F238E27FC236}">
                <a16:creationId xmlns:a16="http://schemas.microsoft.com/office/drawing/2014/main" id="{A25A456E-D280-8FED-8F2D-77A65B761E93}"/>
              </a:ext>
            </a:extLst>
          </p:cNvPr>
          <p:cNvSpPr/>
          <p:nvPr/>
        </p:nvSpPr>
        <p:spPr>
          <a:xfrm>
            <a:off x="2128801" y="5751487"/>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Liên hệ dịch vụ y tế khẩn cấp nếu tình trạng nghiêm trọng.</a:t>
            </a:r>
            <a:endParaRPr lang="en-US" sz="1550" dirty="0">
              <a:latin typeface="PT Serif" panose="020A0603040505020204" pitchFamily="18" charset="0"/>
            </a:endParaRPr>
          </a:p>
        </p:txBody>
      </p:sp>
      <p:sp>
        <p:nvSpPr>
          <p:cNvPr id="20" name="Shape 17">
            <a:extLst>
              <a:ext uri="{FF2B5EF4-FFF2-40B4-BE49-F238E27FC236}">
                <a16:creationId xmlns:a16="http://schemas.microsoft.com/office/drawing/2014/main" id="{C8DF6602-2BB1-00C1-5093-70D49FCE926D}"/>
              </a:ext>
            </a:extLst>
          </p:cNvPr>
          <p:cNvSpPr/>
          <p:nvPr/>
        </p:nvSpPr>
        <p:spPr>
          <a:xfrm>
            <a:off x="1220712" y="6923776"/>
            <a:ext cx="708184" cy="22860"/>
          </a:xfrm>
          <a:prstGeom prst="roundRect">
            <a:avLst>
              <a:gd name="adj" fmla="val 371786"/>
            </a:avLst>
          </a:prstGeom>
          <a:solidFill>
            <a:srgbClr val="3965A7"/>
          </a:solidFill>
          <a:ln/>
        </p:spPr>
      </p:sp>
      <p:sp>
        <p:nvSpPr>
          <p:cNvPr id="21" name="Shape 18">
            <a:extLst>
              <a:ext uri="{FF2B5EF4-FFF2-40B4-BE49-F238E27FC236}">
                <a16:creationId xmlns:a16="http://schemas.microsoft.com/office/drawing/2014/main" id="{B397B880-2E2E-7418-C3C3-3FDC5102D624}"/>
              </a:ext>
            </a:extLst>
          </p:cNvPr>
          <p:cNvSpPr/>
          <p:nvPr/>
        </p:nvSpPr>
        <p:spPr>
          <a:xfrm>
            <a:off x="788277" y="6707558"/>
            <a:ext cx="455295" cy="455295"/>
          </a:xfrm>
          <a:prstGeom prst="roundRect">
            <a:avLst>
              <a:gd name="adj" fmla="val 18667"/>
            </a:avLst>
          </a:prstGeom>
          <a:solidFill>
            <a:srgbClr val="204C8E"/>
          </a:solidFill>
          <a:ln w="7620">
            <a:solidFill>
              <a:srgbClr val="3965A7"/>
            </a:solidFill>
            <a:prstDash val="solid"/>
          </a:ln>
        </p:spPr>
      </p:sp>
      <p:sp>
        <p:nvSpPr>
          <p:cNvPr id="22" name="Text 19">
            <a:extLst>
              <a:ext uri="{FF2B5EF4-FFF2-40B4-BE49-F238E27FC236}">
                <a16:creationId xmlns:a16="http://schemas.microsoft.com/office/drawing/2014/main" id="{1B12FFDA-F816-CA46-0D74-DC608B6B63BE}"/>
              </a:ext>
            </a:extLst>
          </p:cNvPr>
          <p:cNvSpPr/>
          <p:nvPr/>
        </p:nvSpPr>
        <p:spPr>
          <a:xfrm>
            <a:off x="918174" y="6783401"/>
            <a:ext cx="195501" cy="303490"/>
          </a:xfrm>
          <a:prstGeom prst="rect">
            <a:avLst/>
          </a:prstGeom>
          <a:noFill/>
          <a:ln/>
        </p:spPr>
        <p:txBody>
          <a:bodyPr wrap="none" lIns="0" tIns="0" rIns="0" bIns="0" rtlCol="0" anchor="t"/>
          <a:lstStyle/>
          <a:p>
            <a:pPr marL="0" indent="0" algn="ctr">
              <a:lnSpc>
                <a:spcPts val="2350"/>
              </a:lnSpc>
              <a:buNone/>
            </a:pPr>
            <a:r>
              <a:rPr lang="en-US" sz="2350" dirty="0">
                <a:solidFill>
                  <a:srgbClr val="FFFFFF"/>
                </a:solidFill>
                <a:latin typeface="PT Serif" panose="020A0603040505020204" pitchFamily="18" charset="0"/>
                <a:ea typeface="Merriweather" pitchFamily="34" charset="-122"/>
                <a:cs typeface="Merriweather" pitchFamily="34" charset="-120"/>
              </a:rPr>
              <a:t>4</a:t>
            </a:r>
            <a:endParaRPr lang="en-US" sz="2350" dirty="0"/>
          </a:p>
        </p:txBody>
      </p:sp>
      <p:sp>
        <p:nvSpPr>
          <p:cNvPr id="23" name="Text 20">
            <a:extLst>
              <a:ext uri="{FF2B5EF4-FFF2-40B4-BE49-F238E27FC236}">
                <a16:creationId xmlns:a16="http://schemas.microsoft.com/office/drawing/2014/main" id="{31EC28C0-1B5F-72A5-113D-036FD13782AE}"/>
              </a:ext>
            </a:extLst>
          </p:cNvPr>
          <p:cNvSpPr/>
          <p:nvPr/>
        </p:nvSpPr>
        <p:spPr>
          <a:xfrm>
            <a:off x="2128801" y="6682198"/>
            <a:ext cx="2529364" cy="316111"/>
          </a:xfrm>
          <a:prstGeom prst="rect">
            <a:avLst/>
          </a:prstGeom>
          <a:noFill/>
          <a:ln/>
        </p:spPr>
        <p:txBody>
          <a:bodyPr wrap="none" lIns="0" tIns="0" rIns="0" bIns="0" rtlCol="0" anchor="t"/>
          <a:lstStyle/>
          <a:p>
            <a:pPr marL="0" indent="0" algn="l">
              <a:lnSpc>
                <a:spcPts val="2450"/>
              </a:lnSpc>
              <a:buNone/>
            </a:pPr>
            <a:r>
              <a:rPr lang="en-US" sz="1950" b="1" dirty="0">
                <a:solidFill>
                  <a:srgbClr val="E2E6E9"/>
                </a:solidFill>
                <a:latin typeface="PT Serif" panose="020A0603040505020204" pitchFamily="18" charset="0"/>
                <a:ea typeface="Merriweather" pitchFamily="34" charset="-122"/>
                <a:cs typeface="Merriweather" pitchFamily="34" charset="-120"/>
              </a:rPr>
              <a:t>Báo cáo</a:t>
            </a:r>
            <a:endParaRPr lang="en-US" sz="1950" dirty="0">
              <a:latin typeface="PT Serif" panose="020A0603040505020204" pitchFamily="18" charset="0"/>
            </a:endParaRPr>
          </a:p>
        </p:txBody>
      </p:sp>
      <p:sp>
        <p:nvSpPr>
          <p:cNvPr id="24" name="Text 21">
            <a:extLst>
              <a:ext uri="{FF2B5EF4-FFF2-40B4-BE49-F238E27FC236}">
                <a16:creationId xmlns:a16="http://schemas.microsoft.com/office/drawing/2014/main" id="{37E8B6AB-8FB0-F148-C2A4-E981B57B7A76}"/>
              </a:ext>
            </a:extLst>
          </p:cNvPr>
          <p:cNvSpPr/>
          <p:nvPr/>
        </p:nvSpPr>
        <p:spPr>
          <a:xfrm>
            <a:off x="2128801" y="7119634"/>
            <a:ext cx="6311265" cy="323850"/>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PT Serif" panose="020A0603040505020204" pitchFamily="18" charset="0"/>
                <a:ea typeface="Merriweather" pitchFamily="34" charset="-122"/>
                <a:cs typeface="Merriweather" pitchFamily="34" charset="-120"/>
              </a:rPr>
              <a:t>Thông báo cho quản lý và lập báo cáo chi tiết về sự cố.</a:t>
            </a:r>
            <a:endParaRPr lang="en-US" sz="1550" dirty="0">
              <a:latin typeface="PT Serif" panose="020A0603040505020204" pitchFamily="18" charset="0"/>
            </a:endParaRPr>
          </a:p>
        </p:txBody>
      </p:sp>
      <p:pic>
        <p:nvPicPr>
          <p:cNvPr id="25" name="Image 0" descr="preencoded.png">
            <a:extLst>
              <a:ext uri="{FF2B5EF4-FFF2-40B4-BE49-F238E27FC236}">
                <a16:creationId xmlns:a16="http://schemas.microsoft.com/office/drawing/2014/main" id="{0FEBFF61-9B78-B51F-9133-8B3A32F43630}"/>
              </a:ext>
            </a:extLst>
          </p:cNvPr>
          <p:cNvPicPr>
            <a:picLocks noChangeAspect="1"/>
          </p:cNvPicPr>
          <p:nvPr/>
        </p:nvPicPr>
        <p:blipFill>
          <a:blip r:embed="rId3"/>
          <a:stretch>
            <a:fillRect/>
          </a:stretch>
        </p:blipFill>
        <p:spPr>
          <a:xfrm>
            <a:off x="12485592" y="7558111"/>
            <a:ext cx="1932654" cy="599134"/>
          </a:xfrm>
          <a:prstGeom prst="rect">
            <a:avLst/>
          </a:prstGeom>
        </p:spPr>
      </p:pic>
    </p:spTree>
    <p:extLst>
      <p:ext uri="{BB962C8B-B14F-4D97-AF65-F5344CB8AC3E}">
        <p14:creationId xmlns:p14="http://schemas.microsoft.com/office/powerpoint/2010/main" val="1118210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27607" y="3352324"/>
            <a:ext cx="4919186" cy="1524953"/>
          </a:xfrm>
          <a:prstGeom prst="rect">
            <a:avLst/>
          </a:prstGeom>
        </p:spPr>
      </p:pic>
      <p:sp>
        <p:nvSpPr>
          <p:cNvPr id="3" name="Text 0"/>
          <p:cNvSpPr/>
          <p:nvPr/>
        </p:nvSpPr>
        <p:spPr>
          <a:xfrm>
            <a:off x="793790" y="1150620"/>
            <a:ext cx="5670590" cy="708779"/>
          </a:xfrm>
          <a:prstGeom prst="rect">
            <a:avLst/>
          </a:prstGeom>
          <a:noFill/>
          <a:ln/>
        </p:spPr>
        <p:txBody>
          <a:bodyPr wrap="none" lIns="0" tIns="0" rIns="0" bIns="0" rtlCol="0" anchor="t"/>
          <a:lstStyle/>
          <a:p>
            <a:pPr marL="0" indent="0">
              <a:lnSpc>
                <a:spcPts val="5550"/>
              </a:lnSpc>
              <a:buNone/>
            </a:pPr>
            <a:r>
              <a:rPr lang="en-US" sz="4450" b="1" dirty="0">
                <a:solidFill>
                  <a:srgbClr val="FFFFFF"/>
                </a:solidFill>
                <a:latin typeface="Fraunces Medium" pitchFamily="34" charset="0"/>
                <a:ea typeface="Fraunces Medium" pitchFamily="34" charset="-122"/>
                <a:cs typeface="Fraunces Medium" pitchFamily="34" charset="-120"/>
              </a:rPr>
              <a:t>Tài liệu tham khảo</a:t>
            </a:r>
            <a:endParaRPr lang="en-US" sz="4450" dirty="0"/>
          </a:p>
        </p:txBody>
      </p:sp>
      <p:sp>
        <p:nvSpPr>
          <p:cNvPr id="4" name="Shape 1"/>
          <p:cNvSpPr/>
          <p:nvPr/>
        </p:nvSpPr>
        <p:spPr>
          <a:xfrm>
            <a:off x="1118711" y="2199561"/>
            <a:ext cx="30480" cy="4879300"/>
          </a:xfrm>
          <a:prstGeom prst="roundRect">
            <a:avLst>
              <a:gd name="adj" fmla="val 312558"/>
            </a:avLst>
          </a:prstGeom>
          <a:solidFill>
            <a:srgbClr val="414A70"/>
          </a:solidFill>
          <a:ln/>
        </p:spPr>
      </p:sp>
      <p:sp>
        <p:nvSpPr>
          <p:cNvPr id="5" name="Shape 2"/>
          <p:cNvSpPr/>
          <p:nvPr/>
        </p:nvSpPr>
        <p:spPr>
          <a:xfrm>
            <a:off x="1358622" y="2694623"/>
            <a:ext cx="793790" cy="30480"/>
          </a:xfrm>
          <a:prstGeom prst="roundRect">
            <a:avLst>
              <a:gd name="adj" fmla="val 312558"/>
            </a:avLst>
          </a:prstGeom>
          <a:solidFill>
            <a:srgbClr val="3965A7"/>
          </a:solidFill>
          <a:ln/>
        </p:spPr>
      </p:sp>
      <p:sp>
        <p:nvSpPr>
          <p:cNvPr id="6" name="Shape 3"/>
          <p:cNvSpPr/>
          <p:nvPr/>
        </p:nvSpPr>
        <p:spPr>
          <a:xfrm>
            <a:off x="878800" y="2454712"/>
            <a:ext cx="510302" cy="510302"/>
          </a:xfrm>
          <a:prstGeom prst="roundRect">
            <a:avLst>
              <a:gd name="adj" fmla="val 18669"/>
            </a:avLst>
          </a:prstGeom>
          <a:solidFill>
            <a:srgbClr val="204C8E"/>
          </a:solidFill>
          <a:ln w="7620">
            <a:solidFill>
              <a:srgbClr val="3965A7"/>
            </a:solidFill>
            <a:prstDash val="solid"/>
          </a:ln>
        </p:spPr>
      </p:sp>
      <p:sp>
        <p:nvSpPr>
          <p:cNvPr id="7" name="Text 4"/>
          <p:cNvSpPr/>
          <p:nvPr/>
        </p:nvSpPr>
        <p:spPr>
          <a:xfrm>
            <a:off x="1055965" y="2539722"/>
            <a:ext cx="155972"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Fraunces Medium" pitchFamily="34" charset="0"/>
                <a:ea typeface="Fraunces Medium" pitchFamily="34" charset="-122"/>
                <a:cs typeface="Fraunces Medium" pitchFamily="34" charset="-120"/>
              </a:rPr>
              <a:t>1</a:t>
            </a:r>
            <a:endParaRPr lang="en-US" sz="2650" dirty="0"/>
          </a:p>
        </p:txBody>
      </p:sp>
      <p:sp>
        <p:nvSpPr>
          <p:cNvPr id="8" name="Text 5"/>
          <p:cNvSpPr/>
          <p:nvPr/>
        </p:nvSpPr>
        <p:spPr>
          <a:xfrm>
            <a:off x="2381488" y="2426375"/>
            <a:ext cx="3717250" cy="354330"/>
          </a:xfrm>
          <a:prstGeom prst="rect">
            <a:avLst/>
          </a:prstGeom>
          <a:noFill/>
          <a:ln/>
        </p:spPr>
        <p:txBody>
          <a:bodyPr wrap="none" lIns="0" tIns="0" rIns="0" bIns="0" rtlCol="0" anchor="t"/>
          <a:lstStyle/>
          <a:p>
            <a:pPr marL="0" indent="0" algn="l">
              <a:lnSpc>
                <a:spcPts val="2750"/>
              </a:lnSpc>
              <a:buNone/>
            </a:pPr>
            <a:r>
              <a:rPr lang="en-US" sz="2200" b="1" dirty="0">
                <a:solidFill>
                  <a:srgbClr val="EBECEF"/>
                </a:solidFill>
                <a:latin typeface="Fraunces Medium" pitchFamily="34" charset="0"/>
                <a:ea typeface="Fraunces Medium" pitchFamily="34" charset="-122"/>
                <a:cs typeface="Fraunces Medium" pitchFamily="34" charset="-120"/>
              </a:rPr>
              <a:t>Bài kiểm tra ATLD nhóm 3</a:t>
            </a:r>
            <a:endParaRPr lang="en-US" sz="2200" dirty="0"/>
          </a:p>
        </p:txBody>
      </p:sp>
      <p:sp>
        <p:nvSpPr>
          <p:cNvPr id="9" name="Text 6"/>
          <p:cNvSpPr/>
          <p:nvPr/>
        </p:nvSpPr>
        <p:spPr>
          <a:xfrm>
            <a:off x="2381488" y="2916793"/>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8C98CA"/>
                </a:solidFill>
                <a:latin typeface="PT Serif" panose="020A0603040505020204" pitchFamily="18" charset="0"/>
                <a:ea typeface="Epilogue" pitchFamily="34" charset="-122"/>
                <a:cs typeface="Epilogue" pitchFamily="34" charset="-120"/>
                <a:hlinkClick r:id="rId4">
                  <a:extLst>
                    <a:ext uri="{A12FA001-AC4F-418D-AE19-62706E023703}">
                      <ahyp:hlinkClr xmlns:ahyp="http://schemas.microsoft.com/office/drawing/2018/hyperlinkcolor" val="tx"/>
                    </a:ext>
                  </a:extLst>
                </a:hlinkClick>
              </a:rPr>
              <a:t>Trắc nghiệm an toàn lao động nhóm 3</a:t>
            </a:r>
            <a:endParaRPr lang="en-US" sz="1750" dirty="0"/>
          </a:p>
        </p:txBody>
      </p:sp>
      <p:sp>
        <p:nvSpPr>
          <p:cNvPr id="10" name="Shape 7"/>
          <p:cNvSpPr/>
          <p:nvPr/>
        </p:nvSpPr>
        <p:spPr>
          <a:xfrm>
            <a:off x="1358622" y="4228386"/>
            <a:ext cx="793790" cy="30480"/>
          </a:xfrm>
          <a:prstGeom prst="roundRect">
            <a:avLst>
              <a:gd name="adj" fmla="val 312558"/>
            </a:avLst>
          </a:prstGeom>
          <a:solidFill>
            <a:srgbClr val="3965A7"/>
          </a:solidFill>
          <a:ln/>
        </p:spPr>
      </p:sp>
      <p:sp>
        <p:nvSpPr>
          <p:cNvPr id="11" name="Shape 8"/>
          <p:cNvSpPr/>
          <p:nvPr/>
        </p:nvSpPr>
        <p:spPr>
          <a:xfrm>
            <a:off x="878800" y="3988475"/>
            <a:ext cx="510302" cy="510302"/>
          </a:xfrm>
          <a:prstGeom prst="roundRect">
            <a:avLst>
              <a:gd name="adj" fmla="val 18669"/>
            </a:avLst>
          </a:prstGeom>
          <a:solidFill>
            <a:srgbClr val="204C8E"/>
          </a:solidFill>
          <a:ln w="7620">
            <a:solidFill>
              <a:srgbClr val="3965A7"/>
            </a:solidFill>
            <a:prstDash val="solid"/>
          </a:ln>
        </p:spPr>
      </p:sp>
      <p:sp>
        <p:nvSpPr>
          <p:cNvPr id="12" name="Text 9"/>
          <p:cNvSpPr/>
          <p:nvPr/>
        </p:nvSpPr>
        <p:spPr>
          <a:xfrm>
            <a:off x="1030843" y="4073485"/>
            <a:ext cx="206216"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Fraunces Medium" pitchFamily="34" charset="0"/>
                <a:ea typeface="Fraunces Medium" pitchFamily="34" charset="-122"/>
                <a:cs typeface="Fraunces Medium" pitchFamily="34" charset="-120"/>
              </a:rPr>
              <a:t>2</a:t>
            </a:r>
            <a:endParaRPr lang="en-US" sz="2650" dirty="0"/>
          </a:p>
        </p:txBody>
      </p:sp>
      <p:sp>
        <p:nvSpPr>
          <p:cNvPr id="13" name="Text 10"/>
          <p:cNvSpPr/>
          <p:nvPr/>
        </p:nvSpPr>
        <p:spPr>
          <a:xfrm>
            <a:off x="2381488" y="3960138"/>
            <a:ext cx="5168146" cy="425291"/>
          </a:xfrm>
          <a:prstGeom prst="rect">
            <a:avLst/>
          </a:prstGeom>
          <a:noFill/>
          <a:ln/>
        </p:spPr>
        <p:txBody>
          <a:bodyPr wrap="none" lIns="0" tIns="0" rIns="0" bIns="0" rtlCol="0" anchor="t"/>
          <a:lstStyle/>
          <a:p>
            <a:pPr marL="0" indent="0" algn="l">
              <a:lnSpc>
                <a:spcPts val="3300"/>
              </a:lnSpc>
              <a:buNone/>
            </a:pPr>
            <a:r>
              <a:rPr lang="en-US" sz="2650" b="1" dirty="0">
                <a:solidFill>
                  <a:srgbClr val="EBECEF"/>
                </a:solidFill>
                <a:latin typeface="Fraunces Medium" pitchFamily="34" charset="0"/>
                <a:ea typeface="Fraunces Medium" pitchFamily="34" charset="-122"/>
                <a:cs typeface="Fraunces Medium" pitchFamily="34" charset="-120"/>
              </a:rPr>
              <a:t>Bảng báo giá huấn luyện ATLD</a:t>
            </a:r>
            <a:endParaRPr lang="en-US" sz="2650" dirty="0"/>
          </a:p>
        </p:txBody>
      </p:sp>
      <p:sp>
        <p:nvSpPr>
          <p:cNvPr id="14" name="Text 11"/>
          <p:cNvSpPr/>
          <p:nvPr/>
        </p:nvSpPr>
        <p:spPr>
          <a:xfrm>
            <a:off x="2381488" y="4521517"/>
            <a:ext cx="5968722" cy="362903"/>
          </a:xfrm>
          <a:prstGeom prst="rect">
            <a:avLst/>
          </a:prstGeom>
          <a:noFill/>
          <a:ln/>
        </p:spPr>
        <p:txBody>
          <a:bodyPr wrap="none" lIns="0" tIns="0" rIns="0" bIns="0" rtlCol="0" anchor="t"/>
          <a:lstStyle/>
          <a:p>
            <a:pPr marL="0" indent="0" algn="l">
              <a:lnSpc>
                <a:spcPts val="2850"/>
              </a:lnSpc>
              <a:buNone/>
            </a:pPr>
            <a:r>
              <a:rPr lang="en-US" sz="1750" b="1" u="sng" dirty="0">
                <a:solidFill>
                  <a:srgbClr val="8C98CA"/>
                </a:solidFill>
                <a:latin typeface="PT Serif" panose="020A0603040505020204" pitchFamily="18" charset="0"/>
                <a:ea typeface="Epilogue" pitchFamily="34" charset="-122"/>
                <a:cs typeface="Epilogue" pitchFamily="34" charset="-120"/>
                <a:hlinkClick r:id="rId5">
                  <a:extLst>
                    <a:ext uri="{A12FA001-AC4F-418D-AE19-62706E023703}">
                      <ahyp:hlinkClr xmlns:ahyp="http://schemas.microsoft.com/office/drawing/2018/hyperlinkcolor" val="tx"/>
                    </a:ext>
                  </a:extLst>
                </a:hlinkClick>
              </a:rPr>
              <a:t>Xem chi tiết</a:t>
            </a:r>
            <a:endParaRPr lang="en-US" sz="1750" dirty="0"/>
          </a:p>
        </p:txBody>
      </p:sp>
      <p:sp>
        <p:nvSpPr>
          <p:cNvPr id="15" name="Shape 12"/>
          <p:cNvSpPr/>
          <p:nvPr/>
        </p:nvSpPr>
        <p:spPr>
          <a:xfrm>
            <a:off x="1358622" y="5833110"/>
            <a:ext cx="793790" cy="30480"/>
          </a:xfrm>
          <a:prstGeom prst="roundRect">
            <a:avLst>
              <a:gd name="adj" fmla="val 312558"/>
            </a:avLst>
          </a:prstGeom>
          <a:solidFill>
            <a:srgbClr val="3965A7"/>
          </a:solidFill>
          <a:ln/>
        </p:spPr>
      </p:sp>
      <p:sp>
        <p:nvSpPr>
          <p:cNvPr id="16" name="Shape 13"/>
          <p:cNvSpPr/>
          <p:nvPr/>
        </p:nvSpPr>
        <p:spPr>
          <a:xfrm>
            <a:off x="878800" y="5593199"/>
            <a:ext cx="510302" cy="510302"/>
          </a:xfrm>
          <a:prstGeom prst="roundRect">
            <a:avLst>
              <a:gd name="adj" fmla="val 18669"/>
            </a:avLst>
          </a:prstGeom>
          <a:solidFill>
            <a:srgbClr val="204C8E"/>
          </a:solidFill>
          <a:ln w="7620">
            <a:solidFill>
              <a:srgbClr val="3965A7"/>
            </a:solidFill>
            <a:prstDash val="solid"/>
          </a:ln>
        </p:spPr>
      </p:sp>
      <p:sp>
        <p:nvSpPr>
          <p:cNvPr id="17" name="Text 14"/>
          <p:cNvSpPr/>
          <p:nvPr/>
        </p:nvSpPr>
        <p:spPr>
          <a:xfrm>
            <a:off x="1040011" y="5678210"/>
            <a:ext cx="187881" cy="34028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Fraunces Medium" pitchFamily="34" charset="0"/>
                <a:ea typeface="Fraunces Medium" pitchFamily="34" charset="-122"/>
                <a:cs typeface="Fraunces Medium" pitchFamily="34" charset="-120"/>
              </a:rPr>
              <a:t>3</a:t>
            </a:r>
            <a:endParaRPr lang="en-US" sz="2650" dirty="0"/>
          </a:p>
        </p:txBody>
      </p:sp>
      <p:sp>
        <p:nvSpPr>
          <p:cNvPr id="18" name="Text 15"/>
          <p:cNvSpPr/>
          <p:nvPr/>
        </p:nvSpPr>
        <p:spPr>
          <a:xfrm>
            <a:off x="2381488" y="5564862"/>
            <a:ext cx="4224218" cy="425291"/>
          </a:xfrm>
          <a:prstGeom prst="rect">
            <a:avLst/>
          </a:prstGeom>
          <a:noFill/>
          <a:ln/>
        </p:spPr>
        <p:txBody>
          <a:bodyPr wrap="none" lIns="0" tIns="0" rIns="0" bIns="0" rtlCol="0" anchor="t"/>
          <a:lstStyle/>
          <a:p>
            <a:pPr marL="0" indent="0" algn="l">
              <a:lnSpc>
                <a:spcPts val="3300"/>
              </a:lnSpc>
              <a:buNone/>
            </a:pPr>
            <a:r>
              <a:rPr lang="en-US" sz="2650" b="1" dirty="0">
                <a:solidFill>
                  <a:srgbClr val="EBECEF"/>
                </a:solidFill>
                <a:latin typeface="Fraunces Medium" pitchFamily="34" charset="0"/>
                <a:ea typeface="Fraunces Medium" pitchFamily="34" charset="-122"/>
                <a:cs typeface="Fraunces Medium" pitchFamily="34" charset="-120"/>
              </a:rPr>
              <a:t>Tải về tài liệu (download)</a:t>
            </a:r>
            <a:endParaRPr lang="en-US" sz="2650" dirty="0"/>
          </a:p>
        </p:txBody>
      </p:sp>
      <p:sp>
        <p:nvSpPr>
          <p:cNvPr id="19" name="Text 16"/>
          <p:cNvSpPr/>
          <p:nvPr/>
        </p:nvSpPr>
        <p:spPr>
          <a:xfrm>
            <a:off x="2381488" y="6126242"/>
            <a:ext cx="5968722" cy="725805"/>
          </a:xfrm>
          <a:prstGeom prst="rect">
            <a:avLst/>
          </a:prstGeom>
          <a:noFill/>
          <a:ln/>
        </p:spPr>
        <p:txBody>
          <a:bodyPr wrap="square" lIns="0" tIns="0" rIns="0" bIns="0" rtlCol="0" anchor="t"/>
          <a:lstStyle/>
          <a:p>
            <a:pPr marL="0" indent="0" algn="l">
              <a:lnSpc>
                <a:spcPts val="2850"/>
              </a:lnSpc>
              <a:buNone/>
            </a:pPr>
            <a:r>
              <a:rPr lang="en-US" sz="1750" b="1" u="sng" dirty="0">
                <a:solidFill>
                  <a:srgbClr val="8C98CA"/>
                </a:solidFill>
                <a:latin typeface="PT Serif" panose="020A0603040505020204" pitchFamily="18" charset="0"/>
                <a:ea typeface="Epilogue" pitchFamily="34" charset="-122"/>
                <a:cs typeface="Epilogue" pitchFamily="34" charset="-120"/>
                <a:hlinkClick r:id="rId6">
                  <a:extLst>
                    <a:ext uri="{A12FA001-AC4F-418D-AE19-62706E023703}">
                      <ahyp:hlinkClr xmlns:ahyp="http://schemas.microsoft.com/office/drawing/2018/hyperlinkcolor" val="tx"/>
                    </a:ext>
                  </a:extLst>
                </a:hlinkClick>
              </a:rPr>
              <a:t>Download tài liệu huấn luyện an toàn lao động sản xuất vật liệu xây dựng</a:t>
            </a:r>
            <a:endParaRPr lang="en-US" sz="1750" dirty="0"/>
          </a:p>
        </p:txBody>
      </p:sp>
      <p:pic>
        <p:nvPicPr>
          <p:cNvPr id="20" name="Image 0" descr="preencoded.png">
            <a:extLst>
              <a:ext uri="{FF2B5EF4-FFF2-40B4-BE49-F238E27FC236}">
                <a16:creationId xmlns:a16="http://schemas.microsoft.com/office/drawing/2014/main" id="{2422DC53-E4B6-33D3-E88B-FAF7ACADEDF2}"/>
              </a:ext>
            </a:extLst>
          </p:cNvPr>
          <p:cNvPicPr>
            <a:picLocks noChangeAspect="1"/>
          </p:cNvPicPr>
          <p:nvPr/>
        </p:nvPicPr>
        <p:blipFill>
          <a:blip r:embed="rId3"/>
          <a:stretch>
            <a:fillRect/>
          </a:stretch>
        </p:blipFill>
        <p:spPr>
          <a:xfrm>
            <a:off x="12147846" y="7457953"/>
            <a:ext cx="2341298" cy="7258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994</Words>
  <Application>Microsoft Office PowerPoint</Application>
  <PresentationFormat>Custom</PresentationFormat>
  <Paragraphs>113</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Fraunces Medium</vt:lpstr>
      <vt:lpstr>PT Serif</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2024-11-21T04:40:33Z</dcterms:created>
  <dcterms:modified xsi:type="dcterms:W3CDTF">2024-11-21T06:19:14Z</dcterms:modified>
</cp:coreProperties>
</file>