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varScale="1">
        <p:scale>
          <a:sx n="113" d="100"/>
          <a:sy n="113" d="100"/>
        </p:scale>
        <p:origin x="52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21669" y="2188029"/>
            <a:ext cx="454389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CHẾ BIẾN RAU CỦ QUẢ</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395242C-22DC-59E9-F61C-975424846ADF}"/>
              </a:ext>
            </a:extLst>
          </p:cNvPr>
          <p:cNvPicPr>
            <a:picLocks noChangeAspect="1"/>
          </p:cNvPicPr>
          <p:nvPr/>
        </p:nvPicPr>
        <p:blipFill>
          <a:blip r:embed="rId4"/>
          <a:stretch>
            <a:fillRect/>
          </a:stretch>
        </p:blipFill>
        <p:spPr>
          <a:xfrm>
            <a:off x="4939145" y="4293096"/>
            <a:ext cx="2308944" cy="230894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17904"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chế</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biến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rau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củ</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quả</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85000" lnSpcReduction="10000"/>
          </a:bodyPr>
          <a:lstStyle/>
          <a:p>
            <a:pPr marL="0" indent="0">
              <a:buNone/>
            </a:pPr>
            <a:r>
              <a:rPr lang="vi-VN" b="0" i="0" dirty="0">
                <a:solidFill>
                  <a:srgbClr val="0D0D0D"/>
                </a:solidFill>
                <a:effectLst/>
                <a:latin typeface="Söhne"/>
              </a:rPr>
              <a:t>Những nhà máy chế biến rau củ quả (vegetable) thường đối mặt với nhiều nguy cơ về an toàn lao động do sự tiếp xúc với các thiết bị máy móc phức tạp và các quy trình sản xuất đòi hỏi sự chú ý cao độ từ công nhân</a:t>
            </a:r>
            <a:r>
              <a:rPr lang="en-US" sz="2000" dirty="0">
                <a:ea typeface="+mn-lt"/>
                <a:cs typeface="+mn-lt"/>
              </a:rPr>
              <a:t>:</a:t>
            </a:r>
            <a:endParaRPr lang="en-US" dirty="0"/>
          </a:p>
          <a:p>
            <a:pPr marL="730885" lvl="1" indent="-304165"/>
            <a:r>
              <a:rPr lang="pt-BR" i="0" dirty="0">
                <a:solidFill>
                  <a:srgbClr val="0D0D0D"/>
                </a:solidFill>
                <a:effectLst/>
                <a:latin typeface="Söhne"/>
              </a:rPr>
              <a:t>Tai nạn cắt cụt tay do máy cắt tự động</a:t>
            </a:r>
          </a:p>
          <a:p>
            <a:pPr marL="730885" lvl="1" indent="-304165"/>
            <a:r>
              <a:rPr lang="vi-VN" dirty="0">
                <a:solidFill>
                  <a:srgbClr val="0D0D0D"/>
                </a:solidFill>
                <a:latin typeface="Söhne"/>
              </a:rPr>
              <a:t>Nguy cơ cháy nổ trong quá trình sơ chế và chế biến</a:t>
            </a:r>
            <a:endParaRPr lang="pt-BR" dirty="0">
              <a:solidFill>
                <a:srgbClr val="0D0D0D"/>
              </a:solidFill>
              <a:latin typeface="Söhne"/>
            </a:endParaRPr>
          </a:p>
          <a:p>
            <a:pPr marL="730885" lvl="1" indent="-304165"/>
            <a:r>
              <a:rPr lang="vi-VN" dirty="0">
                <a:solidFill>
                  <a:srgbClr val="0D0D0D"/>
                </a:solidFill>
                <a:latin typeface="Söhne"/>
              </a:rPr>
              <a:t>Nguy cơ trượt ngã và té ngã</a:t>
            </a:r>
            <a:endParaRPr lang="pt-BR" dirty="0">
              <a:solidFill>
                <a:srgbClr val="0D0D0D"/>
              </a:solidFill>
              <a:latin typeface="Söhne"/>
            </a:endParaRPr>
          </a:p>
          <a:p>
            <a:pPr marL="730885" lvl="1" indent="-304165"/>
            <a:r>
              <a:rPr lang="en-US" dirty="0" err="1">
                <a:solidFill>
                  <a:srgbClr val="0D0D0D"/>
                </a:solidFill>
                <a:latin typeface="Söhne"/>
              </a:rPr>
              <a:t>Nhiễm</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học</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các</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rau</a:t>
            </a:r>
            <a:r>
              <a:rPr lang="en-US" dirty="0">
                <a:solidFill>
                  <a:srgbClr val="0D0D0D"/>
                </a:solidFill>
                <a:latin typeface="Söhne"/>
              </a:rPr>
              <a:t> </a:t>
            </a:r>
            <a:r>
              <a:rPr lang="en-US" dirty="0" err="1">
                <a:solidFill>
                  <a:srgbClr val="0D0D0D"/>
                </a:solidFill>
                <a:latin typeface="Söhne"/>
              </a:rPr>
              <a:t>củ</a:t>
            </a:r>
            <a:r>
              <a:rPr lang="en-US" dirty="0">
                <a:solidFill>
                  <a:srgbClr val="0D0D0D"/>
                </a:solidFill>
                <a:latin typeface="Söhne"/>
              </a:rPr>
              <a:t> </a:t>
            </a:r>
            <a:r>
              <a:rPr lang="en-US" dirty="0" err="1">
                <a:solidFill>
                  <a:srgbClr val="0D0D0D"/>
                </a:solidFill>
                <a:latin typeface="Söhne"/>
              </a:rPr>
              <a:t>quả</a:t>
            </a:r>
            <a:endParaRPr lang="en-US"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vệ</a:t>
            </a:r>
            <a:r>
              <a:rPr lang="en-US" dirty="0">
                <a:solidFill>
                  <a:srgbClr val="0D0D0D"/>
                </a:solidFill>
                <a:latin typeface="Söhne"/>
              </a:rPr>
              <a:t> </a:t>
            </a:r>
            <a:r>
              <a:rPr lang="en-US" dirty="0" err="1">
                <a:solidFill>
                  <a:srgbClr val="0D0D0D"/>
                </a:solidFill>
                <a:latin typeface="Söhne"/>
              </a:rPr>
              <a:t>sinh</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thực</a:t>
            </a:r>
            <a:r>
              <a:rPr lang="en-US" dirty="0">
                <a:solidFill>
                  <a:srgbClr val="0D0D0D"/>
                </a:solidFill>
                <a:latin typeface="Söhne"/>
              </a:rPr>
              <a:t> </a:t>
            </a:r>
            <a:r>
              <a:rPr lang="en-US" dirty="0" err="1">
                <a:solidFill>
                  <a:srgbClr val="0D0D0D"/>
                </a:solidFill>
                <a:latin typeface="Söhne"/>
              </a:rPr>
              <a:t>phẩm</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rửa</a:t>
            </a:r>
            <a:r>
              <a:rPr lang="en-US" dirty="0"/>
              <a:t> </a:t>
            </a:r>
            <a:r>
              <a:rPr lang="en-US" dirty="0" err="1"/>
              <a:t>sạch</a:t>
            </a:r>
            <a:r>
              <a:rPr lang="en-US" dirty="0"/>
              <a:t> </a:t>
            </a:r>
            <a:r>
              <a:rPr lang="en-US" dirty="0" err="1"/>
              <a:t>rau</a:t>
            </a:r>
            <a:r>
              <a:rPr lang="en-US" dirty="0"/>
              <a:t> </a:t>
            </a:r>
            <a:r>
              <a:rPr lang="en-US" dirty="0" err="1"/>
              <a:t>củ</a:t>
            </a:r>
            <a:r>
              <a:rPr lang="en-US" dirty="0"/>
              <a:t> </a:t>
            </a:r>
            <a:r>
              <a:rPr lang="en-US" dirty="0" err="1"/>
              <a:t>quả</a:t>
            </a:r>
            <a:r>
              <a:rPr lang="en-US" dirty="0"/>
              <a:t> </a:t>
            </a:r>
            <a:r>
              <a:rPr lang="en-US" dirty="0" err="1"/>
              <a:t>để</a:t>
            </a:r>
            <a:r>
              <a:rPr lang="en-US" dirty="0"/>
              <a:t> </a:t>
            </a:r>
            <a:r>
              <a:rPr lang="en-US" dirty="0" err="1"/>
              <a:t>loại</a:t>
            </a:r>
            <a:r>
              <a:rPr lang="en-US" dirty="0"/>
              <a:t> </a:t>
            </a:r>
            <a:r>
              <a:rPr lang="en-US" dirty="0" err="1"/>
              <a:t>bỏ</a:t>
            </a:r>
            <a:r>
              <a:rPr lang="en-US" dirty="0"/>
              <a:t> </a:t>
            </a:r>
            <a:r>
              <a:rPr lang="en-US" dirty="0" err="1"/>
              <a:t>bụi</a:t>
            </a:r>
            <a:r>
              <a:rPr lang="en-US" dirty="0"/>
              <a:t> </a:t>
            </a:r>
            <a:r>
              <a:rPr lang="en-US" dirty="0" err="1"/>
              <a:t>bẩn</a:t>
            </a:r>
            <a:r>
              <a:rPr lang="en-US" dirty="0"/>
              <a:t>, vi </a:t>
            </a:r>
            <a:r>
              <a:rPr lang="en-US" dirty="0" err="1"/>
              <a:t>khuẩn</a:t>
            </a:r>
            <a:r>
              <a:rPr lang="en-US" dirty="0"/>
              <a:t>, </a:t>
            </a:r>
            <a:r>
              <a:rPr lang="en-US" dirty="0" err="1"/>
              <a:t>và</a:t>
            </a:r>
            <a:r>
              <a:rPr lang="en-US" dirty="0"/>
              <a:t> </a:t>
            </a:r>
            <a:r>
              <a:rPr lang="en-US" dirty="0" err="1"/>
              <a:t>các</a:t>
            </a:r>
            <a:r>
              <a:rPr lang="en-US" dirty="0"/>
              <a:t> </a:t>
            </a:r>
            <a:r>
              <a:rPr lang="en-US" dirty="0" err="1"/>
              <a:t>chất</a:t>
            </a:r>
            <a:r>
              <a:rPr lang="en-US" dirty="0"/>
              <a:t> </a:t>
            </a:r>
            <a:r>
              <a:rPr lang="en-US" dirty="0" err="1"/>
              <a:t>cặn</a:t>
            </a:r>
            <a:r>
              <a:rPr lang="en-US" dirty="0"/>
              <a:t> </a:t>
            </a:r>
            <a:r>
              <a:rPr lang="en-US" dirty="0" err="1"/>
              <a:t>khác</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gọt</a:t>
            </a:r>
            <a:r>
              <a:rPr lang="en-US" dirty="0"/>
              <a:t> </a:t>
            </a:r>
            <a:r>
              <a:rPr lang="en-US" dirty="0" err="1"/>
              <a:t>vỏ</a:t>
            </a:r>
            <a:r>
              <a:rPr lang="en-US" dirty="0"/>
              <a:t> </a:t>
            </a:r>
            <a:r>
              <a:rPr lang="en-US" dirty="0" err="1"/>
              <a:t>và</a:t>
            </a:r>
            <a:r>
              <a:rPr lang="en-US" dirty="0"/>
              <a:t> </a:t>
            </a:r>
            <a:r>
              <a:rPr lang="en-US" dirty="0" err="1"/>
              <a:t>cắt</a:t>
            </a:r>
            <a:r>
              <a:rPr lang="en-US" dirty="0"/>
              <a:t> </a:t>
            </a:r>
            <a:r>
              <a:rPr lang="en-US" dirty="0" err="1"/>
              <a:t>rau</a:t>
            </a:r>
            <a:r>
              <a:rPr lang="en-US" dirty="0"/>
              <a:t> </a:t>
            </a:r>
            <a:r>
              <a:rPr lang="en-US" dirty="0" err="1"/>
              <a:t>củ</a:t>
            </a:r>
            <a:r>
              <a:rPr lang="en-US" dirty="0"/>
              <a:t> </a:t>
            </a:r>
            <a:r>
              <a:rPr lang="en-US" dirty="0" err="1"/>
              <a:t>quả</a:t>
            </a:r>
            <a:r>
              <a:rPr lang="en-US" dirty="0"/>
              <a:t> </a:t>
            </a:r>
            <a:r>
              <a:rPr lang="en-US" dirty="0" err="1"/>
              <a:t>thành</a:t>
            </a:r>
            <a:r>
              <a:rPr lang="en-US" dirty="0"/>
              <a:t> </a:t>
            </a:r>
            <a:r>
              <a:rPr lang="en-US" dirty="0" err="1"/>
              <a:t>từng</a:t>
            </a:r>
            <a:r>
              <a:rPr lang="en-US" dirty="0"/>
              <a:t> </a:t>
            </a:r>
            <a:r>
              <a:rPr lang="en-US" dirty="0" err="1"/>
              <a:t>khúc</a:t>
            </a:r>
            <a:r>
              <a:rPr lang="en-US" dirty="0"/>
              <a:t> </a:t>
            </a:r>
            <a:r>
              <a:rPr lang="en-US" dirty="0" err="1"/>
              <a:t>nhất</a:t>
            </a:r>
            <a:r>
              <a:rPr lang="en-US" dirty="0"/>
              <a:t> </a:t>
            </a:r>
            <a:r>
              <a:rPr lang="en-US" dirty="0" err="1"/>
              <a:t>định</a:t>
            </a:r>
            <a:endParaRPr lang="en-US" dirty="0"/>
          </a:p>
          <a:p>
            <a:pPr marL="304165" indent="-304165">
              <a:buClr>
                <a:schemeClr val="tx1"/>
              </a:buClr>
            </a:pPr>
            <a:r>
              <a:rPr lang="en-US" dirty="0"/>
              <a:t>3. </a:t>
            </a:r>
            <a:r>
              <a:rPr lang="vi-VN" dirty="0"/>
              <a:t>An toàn vệ sinh lao động đối với nhân viên vận hành máy rửa sạch rau củ quả đã được cắt thành từng khúc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r>
              <a:rPr lang="vi-VN" b="0" i="0" dirty="0">
                <a:effectLst/>
                <a:latin typeface="Open Sans" panose="020B0606030504020204" pitchFamily="34" charset="0"/>
              </a:rPr>
              <a:t>Đầu tiên, họ cần kiểm tra máy và thiết lập các tham số cần thiết cho quá trình rửa, bao gồm áp suất nước, thời gian, và chất tẩy rửa (nếu có). </a:t>
            </a:r>
            <a:endParaRPr lang="en-US" b="0" i="0" dirty="0">
              <a:effectLst/>
              <a:latin typeface="Open Sans" panose="020B0606030504020204" pitchFamily="34" charset="0"/>
            </a:endParaRPr>
          </a:p>
          <a:p>
            <a:r>
              <a:rPr lang="vi-VN" b="0" i="0" dirty="0">
                <a:effectLst/>
                <a:latin typeface="Open Sans" panose="020B0606030504020204" pitchFamily="34" charset="0"/>
              </a:rPr>
              <a:t>Khi máy đã được chuẩn bị, họ cần tiếp tục giám sát quá trình rửa để đảm bảo rằng rau củ quả được lọt vào máy một cách đồng đều và không bị kẹt lại.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9E02696-E43E-4C93-A35C-2912FE73F2BA}"/>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r>
              <a:rPr lang="vi-VN" b="0" i="0" dirty="0">
                <a:effectLst/>
                <a:latin typeface="Open Sans" panose="020B0606030504020204" pitchFamily="34" charset="0"/>
              </a:rPr>
              <a:t>Trong quá trình vận hành máy rửa sạch rau củ quả, có một số dạng tai nạn lao động mà công nhân cần phải đề phòng. Một trong những tai nạn phổ biến là tai nạn liên quan đến máy móc, như bị kẹt giữa các bộ phận của máy hoặc bị va chạm với các thành phần chuyển động. </a:t>
            </a:r>
            <a:endParaRPr lang="en-US" b="0" i="0" dirty="0">
              <a:effectLst/>
              <a:latin typeface="Open Sans" panose="020B0606030504020204" pitchFamily="34" charset="0"/>
            </a:endParaRPr>
          </a:p>
          <a:p>
            <a:r>
              <a:rPr lang="vi-VN" b="0" i="0" dirty="0">
                <a:effectLst/>
                <a:latin typeface="Open Sans" panose="020B0606030504020204" pitchFamily="34" charset="0"/>
              </a:rPr>
              <a:t>Để ngăn chặn tai nạn này, công nhân cần tuân thủ tất cả các quy tắc an toàn máy móc, bao gồm việc đảm bảo máy được tắt nguồn trước khi tiến hành bảo dưỡng hoặc làm sạch.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657F4AB-DDEE-3467-97CB-70F007459BF8}"/>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hành máy rửa sạch rau củ quả trong quá trình loại bỏ bụi bẩn, vi khuẩn và các chất cặn khác. Một trong những nguyên nhân chính là thiếu hiểu biết và đào tạo về an toàn lao động và quy trình hoạt động của máy.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có thể không biết cách sử dụng đúng các thiết bị bảo hộ cá nhân hoặc không hiểu rõ về các nguy cơ tiềm ẩn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6401041-3FD4-6A34-2FC1-B7D43EABA2CE}"/>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r>
              <a:rPr lang="vi-VN" b="0" i="0" dirty="0">
                <a:effectLst/>
                <a:latin typeface="Open Sans" panose="020B0606030504020204" pitchFamily="34" charset="0"/>
              </a:rPr>
              <a:t>Đầu tiên, công nhân cần được đào tạo kỹ lưỡng về quy trình làm việc an toàn và sử dụng các thiết bị bảo hộ cá nhân đúng cách. Đảm bảo rằng họ hiểu và tuân thủ tất cả các quy định an toàn của nhà máy.</a:t>
            </a:r>
          </a:p>
          <a:p>
            <a:r>
              <a:rPr lang="vi-VN" b="0" i="0" dirty="0">
                <a:effectLst/>
                <a:latin typeface="Open Sans" panose="020B0606030504020204" pitchFamily="34" charset="0"/>
              </a:rPr>
              <a:t>Việc bảo dưỡng và kiểm tra định kỳ máy móc là một biện pháp quan trọng để tránh tai nạn do hỏng hóc kỹ thuật.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5D60B6C-E431-6D0C-700A-AA0F7A464212}"/>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rửa sạch rau củ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rửa sạch rau củ quả là một phần không thể thiếu trong mọi nhà máy chế biến thực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đào tạo về các nguy cơ và biện pháp phòng ngừa tai nạn liên quan đến máy móc. Họ cần hiểu rõ về việc sử dụng đúng các thiết bị bảo hộ cá nhân như mũ bảo hiểm, kính bảo hộ, và găng tay.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A39BC8C-030C-FD36-3593-876278E9A186}"/>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rửa sạch rau củ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khác</a:t>
            </a:r>
            <a:endParaRPr lang="en-US" sz="2400" b="1" i="0" dirty="0">
              <a:effectLst/>
              <a:latin typeface="Söhne"/>
            </a:endParaRPr>
          </a:p>
          <a:p>
            <a:r>
              <a:rPr lang="vi-VN" b="0" i="0" dirty="0">
                <a:effectLst/>
                <a:latin typeface="Open Sans" panose="020B0606030504020204" pitchFamily="34" charset="0"/>
              </a:rPr>
              <a:t>Đầu tiên, người lao động phải ngay lập tức thông báo về tai nạn cho người quản lý hoặc nhân viên an toàn lao động trong nhà máy.</a:t>
            </a:r>
          </a:p>
          <a:p>
            <a:r>
              <a:rPr lang="vi-VN" b="0" i="0" dirty="0">
                <a:effectLst/>
                <a:latin typeface="Open Sans" panose="020B0606030504020204" pitchFamily="34" charset="0"/>
              </a:rPr>
              <a:t>Sau đó, cần phải đánh giá tình hình và xác định mức độ nghiêm trọng của tai nạn. Nếu cần, cung cấp cấp cứu ngay lập tức và yêu cầu sự can thiệp của nhân viên y tế nếu có.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6899A75-1C0C-00CF-F21C-4369489C96A8}"/>
              </a:ext>
            </a:extLst>
          </p:cNvPr>
          <p:cNvPicPr>
            <a:picLocks noChangeAspect="1"/>
          </p:cNvPicPr>
          <p:nvPr/>
        </p:nvPicPr>
        <p:blipFill>
          <a:blip r:embed="rId3"/>
          <a:stretch>
            <a:fillRect/>
          </a:stretch>
        </p:blipFill>
        <p:spPr>
          <a:xfrm>
            <a:off x="-541934" y="4367311"/>
            <a:ext cx="3609777" cy="360977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gọt vỏ và cắt rau củ quả thành từng khúc nhất 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sz="2000" dirty="0"/>
              <a:t>:</a:t>
            </a:r>
          </a:p>
          <a:p>
            <a:pPr algn="l"/>
            <a:r>
              <a:rPr lang="vi-VN" b="0" i="0" dirty="0">
                <a:effectLst/>
                <a:latin typeface="Open Sans" panose="020B0606030504020204" pitchFamily="34" charset="0"/>
              </a:rPr>
              <a:t>Khi tham gia vào công việc vận hành máy gọt vỏ và cắt rau củ quả thành từng khúc nhất định, có một số đặc điểm quan trọng mà người làm việc cần phải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kiến thức về cách sử dụng và vận hành máy là điều cần thiết. Điều này bao gồm việc hiểu rõ về các phần của máy, cách khởi động, tắt máy và xử lý các sự cố thông thường.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D0B08A9-52C9-888C-C6AE-DC92E7F37AF0}"/>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gọt vỏ và cắt rau củ quả thành từng khúc nhất 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sz="2000" dirty="0"/>
              <a:t>:</a:t>
            </a:r>
          </a:p>
          <a:p>
            <a:pPr algn="l"/>
            <a:r>
              <a:rPr lang="vi-VN" b="0" i="0" dirty="0">
                <a:effectLst/>
                <a:latin typeface="Open Sans" panose="020B0606030504020204" pitchFamily="34" charset="0"/>
              </a:rPr>
              <a:t>Trong quá trình vận hành máy gọt vỏ và cắt rau củ quả thành từng khúc, có một số dạng tai nạn lao động mà người làm việc cần phải chú ý để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là tai nạn cắt và thương tổn. Việc sử dụng máy có dao sắc có thể gây ra các vết cắt nếu không tuân thủ quy tắc an toàn và không đeo đủ trang bị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CACEF9-40AF-684F-160A-9C4C73E49CE3}"/>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từng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khi vận hành máy gọt vỏ và cắt rau củ quả thành từng khúc nhất định. Một trong những nguyên nhân quan trọng là thiếu đào tạo và hiểu biết về cách sử dụng máy. </a:t>
            </a:r>
            <a:endParaRPr lang="en-US" i="0" dirty="0">
              <a:effectLst/>
              <a:latin typeface="Open Sans" panose="020B0606030504020204" pitchFamily="34" charset="0"/>
            </a:endParaRPr>
          </a:p>
          <a:p>
            <a:r>
              <a:rPr lang="vi-VN" i="0" dirty="0">
                <a:effectLst/>
                <a:latin typeface="Open Sans" panose="020B0606030504020204" pitchFamily="34" charset="0"/>
              </a:rPr>
              <a:t>Những người làm việc không được đào tạo đúng cách về cách vận hành và an toàn khi sử dụng máy có thể dễ dẫn đến tai nạn do thiếu hiểu biết và kinh nghiệm.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BA0E2B6-3DF7-DB10-E656-4A95905A2281}"/>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từng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vận hành máy gọt vỏ và cắt rau củ quả thành từng khúc nhất định, có một số biện pháp quan trọng mà người làm việc cần tuân thủ.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là đảm bảo rằng tất cả các nhân viên được đào tạo đầy đủ về cách sử dụng và an toàn khi vận hành máy. Việc đào tạo này cần tập trung vào việc nhận biết rủi ro, cách xử lý sự cố và quy trình an toàn khi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5CC0C3-E37D-6FC7-DAA0-546C572CD2D0}"/>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từng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sz="2000" dirty="0"/>
              <a:t>:</a:t>
            </a:r>
          </a:p>
          <a:p>
            <a:pPr algn="l"/>
            <a:r>
              <a:rPr lang="vi-VN" b="0" i="0" dirty="0">
                <a:effectLst/>
                <a:latin typeface="Open Sans" panose="020B0606030504020204" pitchFamily="34" charset="0"/>
              </a:rPr>
              <a:t>Trước hết, tất cả nhân viên phải được đào tạo về cách sử dụng máy và các biện pháp an toàn liên quan.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cần bao gồm việc nhận biết các nguy cơ tiềm ẩn, cách xử lý sự cố và quy trình an toàn khi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52D2C7-31C9-8E54-2EB6-C5BD15EB5B4D}"/>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từng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gọt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rau</a:t>
            </a:r>
            <a:r>
              <a:rPr lang="en-US" b="1" i="0" dirty="0">
                <a:effectLst/>
                <a:latin typeface="Open Sans" panose="020B0606030504020204" pitchFamily="34" charset="0"/>
              </a:rPr>
              <a:t> </a:t>
            </a:r>
            <a:r>
              <a:rPr lang="en-US" b="1" i="0" dirty="0" err="1">
                <a:effectLst/>
                <a:latin typeface="Open Sans" panose="020B0606030504020204" pitchFamily="34" charset="0"/>
              </a:rPr>
              <a:t>củ</a:t>
            </a:r>
            <a:r>
              <a:rPr lang="en-US" b="1" i="0" dirty="0">
                <a:effectLst/>
                <a:latin typeface="Open Sans" panose="020B0606030504020204" pitchFamily="34" charset="0"/>
              </a:rPr>
              <a:t> </a:t>
            </a:r>
            <a:r>
              <a:rPr lang="en-US" b="1" i="0" dirty="0" err="1">
                <a:effectLst/>
                <a:latin typeface="Open Sans" panose="020B0606030504020204" pitchFamily="34" charset="0"/>
              </a:rPr>
              <a:t>quả</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từng</a:t>
            </a:r>
            <a:r>
              <a:rPr lang="en-US" b="1" i="0" dirty="0">
                <a:effectLst/>
                <a:latin typeface="Open Sans" panose="020B0606030504020204" pitchFamily="34" charset="0"/>
              </a:rPr>
              <a:t> </a:t>
            </a:r>
            <a:r>
              <a:rPr lang="en-US" b="1" i="0" dirty="0" err="1">
                <a:effectLst/>
                <a:latin typeface="Open Sans" panose="020B0606030504020204" pitchFamily="34" charset="0"/>
              </a:rPr>
              <a:t>khúc</a:t>
            </a:r>
            <a:r>
              <a:rPr lang="en-US" b="1" i="0" dirty="0">
                <a:effectLst/>
                <a:latin typeface="Open Sans" panose="020B0606030504020204" pitchFamily="34" charset="0"/>
              </a:rPr>
              <a:t> </a:t>
            </a:r>
            <a:r>
              <a:rPr lang="en-US" b="1" i="0" dirty="0" err="1">
                <a:effectLst/>
                <a:latin typeface="Open Sans" panose="020B0606030504020204" pitchFamily="34" charset="0"/>
              </a:rPr>
              <a:t>nhất</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gọt vỏ và cắt rau củ quả thành từng khúc nhất định đòi hỏi sự nhanh nhẹn và hiệu quả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và quan trọng nhất là dừng máy ngay lập tức để ngăn chặn tình hình trở nên tồi tệ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612B1A-20A3-1D37-E865-D3748DB47F80}"/>
              </a:ext>
            </a:extLst>
          </p:cNvPr>
          <p:cNvPicPr>
            <a:picLocks noChangeAspect="1"/>
          </p:cNvPicPr>
          <p:nvPr/>
        </p:nvPicPr>
        <p:blipFill>
          <a:blip r:embed="rId3"/>
          <a:stretch>
            <a:fillRect/>
          </a:stretch>
        </p:blipFill>
        <p:spPr>
          <a:xfrm>
            <a:off x="6382444" y="113030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rửa sạch rau củ quả đã được cắt thành từng khúc</a:t>
            </a:r>
          </a:p>
          <a:p>
            <a:pPr algn="l">
              <a:lnSpc>
                <a:spcPct val="120000"/>
              </a:lnSpc>
            </a:pPr>
            <a:r>
              <a:rPr lang="vi-VN" b="0" i="0" dirty="0">
                <a:effectLst/>
                <a:latin typeface="Open Sans" panose="020B0606030504020204" pitchFamily="34" charset="0"/>
              </a:rPr>
              <a:t>Vận hành máy rửa sạch rau củ quả đã được cắt thành từng khúc đòi hỏi sự kỹ lưỡng và quan tâm đặc biệt.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bao gồm nhiều bước cần tuân thủ để đảm bảo rau củ quả được làm sạch hiệu quả và an toàn cho sức khỏe. Đầu tiên, cần kiểm tra máy để đảm bảo hoạt động bình thường và không có vấn đề kỹ thuật nào.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A8B858E-97AA-EA8C-5E63-276CC7E4715E}"/>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rửa sạch rau củ quả đã được cắt thành từng khúc</a:t>
            </a:r>
          </a:p>
          <a:p>
            <a:pPr algn="l">
              <a:lnSpc>
                <a:spcPct val="120000"/>
              </a:lnSpc>
            </a:pPr>
            <a:r>
              <a:rPr lang="vi-VN" b="0" i="0" dirty="0">
                <a:effectLst/>
                <a:latin typeface="Open Sans" panose="020B0606030504020204" pitchFamily="34" charset="0"/>
              </a:rPr>
              <a:t>Trong quá trình vận hành máy rửa sạch rau củ quả đã được cắt thành từng khúc, có một số nguy cơ tai nạn lao động cần được nhận biết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việc sử dụng thiết bị mà không tuân thủ đúng hướng dẫn hoặc không đảm bảo an toàn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17386E-4048-8623-77FA-93C1A97E93DD}"/>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rửa sạch rau củ quả đã được cắt thành từng khúc</a:t>
            </a:r>
          </a:p>
          <a:p>
            <a:pPr algn="l">
              <a:lnSpc>
                <a:spcPct val="120000"/>
              </a:lnSpc>
            </a:pPr>
            <a:r>
              <a:rPr lang="vi-VN" b="0" i="0" dirty="0">
                <a:effectLst/>
                <a:latin typeface="Open Sans" panose="020B0606030504020204" pitchFamily="34" charset="0"/>
              </a:rPr>
              <a:t>Có nhiều nguyên nhân gây ra tai nạn lao động khi vận hành máy rửa sạch rau củ quả đã được cắt thành từng khúc. Một trong những nguyên nhân chính là sự thiếu hiểu biết hoặc thiếu đào tạo về cách sử dụng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về các quy trình an toàn và cách vận hành máy, họ có thể không nhận ra các nguy cơ tiềm ẩn và không biết cách phản ứng trong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50F798-7B8B-5562-097D-BF596A971971}"/>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rửa sạch rau củ quả đã được cắt thành từng khúc</a:t>
            </a:r>
          </a:p>
          <a:p>
            <a:pPr algn="l">
              <a:lnSpc>
                <a:spcPct val="120000"/>
              </a:lnSpc>
            </a:pPr>
            <a:r>
              <a:rPr lang="vi-VN" b="0" i="0" dirty="0">
                <a:effectLst/>
                <a:latin typeface="Open Sans" panose="020B0606030504020204" pitchFamily="34" charset="0"/>
              </a:rPr>
              <a:t>Đầu tiên, cần đảm bảo rằng tất cả nhân viên được đào tạo đầy đủ về cách sử dụng máy và các biện pháp an toàn liên quan.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Huấn luyện cần tập trung vào việc nhận biết nguy cơ và phòng tránh tai nạn, bao gồm cách thức sử dụng trang thiết bị bảo hộ cá nhân như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C2A056-03E8-0AF5-BF4A-D323BA96B490}"/>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rửa sạch rau củ quả đã được cắt thành từng khúc</a:t>
            </a:r>
          </a:p>
          <a:p>
            <a:pPr algn="l">
              <a:lnSpc>
                <a:spcPct val="120000"/>
              </a:lnSpc>
            </a:pPr>
            <a:r>
              <a:rPr lang="vi-VN" b="0" i="0" dirty="0">
                <a:effectLst/>
                <a:latin typeface="Open Sans" panose="020B0606030504020204" pitchFamily="34" charset="0"/>
              </a:rPr>
              <a:t>Đầu tiên, tất cả nhân viên phải được đào tạo về các quy tắc an toàn cơ bản và các biện pháp phòng tránh tai nạn trong quá trình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biết cách sử dụng trang thiết bị bảo hộ cá nhân đúng cách, bao gồm kính bảo hộ, găng tay, và áo choàng chống nước.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A550B9-9750-8A55-CFE8-7F32F6029FF5}"/>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rửa sạch rau củ quả đã được cắt thành từng khúc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rửa sạch rau củ quả đã được cắt thành từng khúc</a:t>
            </a:r>
          </a:p>
          <a:p>
            <a:pPr algn="l">
              <a:lnSpc>
                <a:spcPct val="120000"/>
              </a:lnSpc>
            </a:pPr>
            <a:r>
              <a:rPr lang="vi-VN" b="0" i="0" dirty="0">
                <a:effectLst/>
                <a:latin typeface="Open Sans" panose="020B0606030504020204" pitchFamily="34" charset="0"/>
              </a:rPr>
              <a:t>Trong trường hợp xảy ra tai nạn, việc đầu tiên là ngưng ngay hoạt động của máy và đảm bảo an toàn cho tất cả nhân viên trong khu vực.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gọi ngay đến đội ngũ cấp cứu hoặc số điện thoại cấp cứu cục bộ nếu có, thông báo về tình hình và yêu cầu sự giúp đỡ.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657EA4-2857-8E85-AF68-0FCA04E6960D}"/>
              </a:ext>
            </a:extLst>
          </p:cNvPr>
          <p:cNvPicPr>
            <a:picLocks noChangeAspect="1"/>
          </p:cNvPicPr>
          <p:nvPr/>
        </p:nvPicPr>
        <p:blipFill>
          <a:blip r:embed="rId3"/>
          <a:stretch>
            <a:fillRect/>
          </a:stretch>
        </p:blipFill>
        <p:spPr>
          <a:xfrm>
            <a:off x="-674340" y="3933056"/>
            <a:ext cx="4235338" cy="423533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2449</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CHẾ BIẾN RAU CỦ QUẢ</vt:lpstr>
      <vt:lpstr>Một số vụ tai nạn trong  nhà máy chế biến rau củ quả</vt:lpstr>
      <vt:lpstr>Tóm tắt bài học</vt:lpstr>
      <vt:lpstr>Vận hành máy rửa sạch rau củ quả</vt:lpstr>
      <vt:lpstr>Vận hành máy rửa sạch rau củ quả</vt:lpstr>
      <vt:lpstr>Vận hành máy rửa sạch rau củ quả</vt:lpstr>
      <vt:lpstr>Vận hành máy rửa sạch rau củ quả</vt:lpstr>
      <vt:lpstr>Vận hành máy rửa sạch rau củ quả</vt:lpstr>
      <vt:lpstr>Vận hành máy rửa sạch rau củ quả</vt:lpstr>
      <vt:lpstr>Vận hành máy gọt vỏ và cắt rau củ quả thành từng khúc nhất định</vt:lpstr>
      <vt:lpstr>Vận hành máy gọt vỏ và cắt rau củ quả thành từng khúc nhất định</vt:lpstr>
      <vt:lpstr>Vận hành máy gọt vỏ và cắt rau củ quả thành từng khúc nhất định</vt:lpstr>
      <vt:lpstr>Vận hành máy gọt vỏ và cắt rau củ quả thành từng khúc nhất định</vt:lpstr>
      <vt:lpstr>Vận hành máy gọt vỏ và cắt rau củ quả thành từng khúc nhất định</vt:lpstr>
      <vt:lpstr>Vận hành máy gọt vỏ và cắt rau củ quả thành từng khúc nhất định</vt:lpstr>
      <vt:lpstr>Vận hành máy rửa sạch rau củ quả đã được cắt thành từng khúc</vt:lpstr>
      <vt:lpstr>Vận hành máy rửa sạch rau củ quả đã được cắt thành từng khúc</vt:lpstr>
      <vt:lpstr>Vận hành máy rửa sạch rau củ quả đã được cắt thành từng khúc</vt:lpstr>
      <vt:lpstr>Vận hành máy rửa sạch rau củ quả đã được cắt thành từng khúc</vt:lpstr>
      <vt:lpstr>Vận hành máy rửa sạch rau củ quả đã được cắt thành từng khúc</vt:lpstr>
      <vt:lpstr>Vận hành máy rửa sạch rau củ quả đã được cắt thành từng khúc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2024-04-10T01:24:22Z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