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CHẾ BIẾN TỔ YẾN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C0EA223-08A9-D9BF-1FD2-8B40B7F12BA2}"/>
              </a:ext>
            </a:extLst>
          </p:cNvPr>
          <p:cNvPicPr>
            <a:picLocks noChangeAspect="1"/>
          </p:cNvPicPr>
          <p:nvPr/>
        </p:nvPicPr>
        <p:blipFill>
          <a:blip r:embed="rId4"/>
          <a:stretch>
            <a:fillRect/>
          </a:stretch>
        </p:blipFill>
        <p:spPr>
          <a:xfrm>
            <a:off x="4905485" y="4221088"/>
            <a:ext cx="2376264" cy="23762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chế</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biến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tổ</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yến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chế</a:t>
            </a:r>
            <a:r>
              <a:rPr lang="en-US" b="0" i="0" dirty="0">
                <a:solidFill>
                  <a:srgbClr val="0D0D0D"/>
                </a:solidFill>
                <a:effectLst/>
                <a:latin typeface="Söhne"/>
              </a:rPr>
              <a:t> </a:t>
            </a:r>
            <a:r>
              <a:rPr lang="en-US" b="0" i="0" dirty="0" err="1">
                <a:solidFill>
                  <a:srgbClr val="0D0D0D"/>
                </a:solidFill>
                <a:effectLst/>
                <a:latin typeface="Söhne"/>
              </a:rPr>
              <a:t>biến</a:t>
            </a:r>
            <a:r>
              <a:rPr lang="en-US" b="0" i="0" dirty="0">
                <a:solidFill>
                  <a:srgbClr val="0D0D0D"/>
                </a:solidFill>
                <a:effectLst/>
                <a:latin typeface="Söhne"/>
              </a:rPr>
              <a:t> </a:t>
            </a:r>
            <a:r>
              <a:rPr lang="en-US" b="0" i="0" dirty="0" err="1">
                <a:solidFill>
                  <a:srgbClr val="0D0D0D"/>
                </a:solidFill>
                <a:effectLst/>
                <a:latin typeface="Söhne"/>
              </a:rPr>
              <a:t>tổ</a:t>
            </a:r>
            <a:r>
              <a:rPr lang="en-US" b="0" i="0" dirty="0">
                <a:solidFill>
                  <a:srgbClr val="0D0D0D"/>
                </a:solidFill>
                <a:effectLst/>
                <a:latin typeface="Söhne"/>
              </a:rPr>
              <a:t> </a:t>
            </a:r>
            <a:r>
              <a:rPr lang="en-US" b="0" i="0" dirty="0" err="1">
                <a:solidFill>
                  <a:srgbClr val="0D0D0D"/>
                </a:solidFill>
                <a:effectLst/>
                <a:latin typeface="Söhne"/>
              </a:rPr>
              <a:t>yến</a:t>
            </a:r>
            <a:r>
              <a:rPr lang="en-US" b="0" i="0" dirty="0">
                <a:solidFill>
                  <a:srgbClr val="0D0D0D"/>
                </a:solidFill>
                <a:effectLst/>
                <a:latin typeface="Söhne"/>
              </a:rPr>
              <a:t> (Bird’s nest) </a:t>
            </a:r>
            <a:r>
              <a:rPr lang="en-US" b="0" i="0" dirty="0" err="1">
                <a:solidFill>
                  <a:srgbClr val="0D0D0D"/>
                </a:solidFill>
                <a:effectLst/>
                <a:latin typeface="Söhne"/>
              </a:rPr>
              <a:t>đang</a:t>
            </a:r>
            <a:r>
              <a:rPr lang="en-US" b="0" i="0" dirty="0">
                <a:solidFill>
                  <a:srgbClr val="0D0D0D"/>
                </a:solidFill>
                <a:effectLst/>
                <a:latin typeface="Söhne"/>
              </a:rPr>
              <a:t> </a:t>
            </a:r>
            <a:r>
              <a:rPr lang="en-US" b="0" i="0" dirty="0" err="1">
                <a:solidFill>
                  <a:srgbClr val="0D0D0D"/>
                </a:solidFill>
                <a:effectLst/>
                <a:latin typeface="Söhne"/>
              </a:rPr>
              <a:t>trở</a:t>
            </a:r>
            <a:r>
              <a:rPr lang="en-US" b="0" i="0" dirty="0">
                <a:solidFill>
                  <a:srgbClr val="0D0D0D"/>
                </a:solidFill>
                <a:effectLst/>
                <a:latin typeface="Söhne"/>
              </a:rPr>
              <a:t> </a:t>
            </a:r>
            <a:r>
              <a:rPr lang="en-US" b="0" i="0" dirty="0" err="1">
                <a:solidFill>
                  <a:srgbClr val="0D0D0D"/>
                </a:solidFill>
                <a:effectLst/>
                <a:latin typeface="Söhne"/>
              </a:rPr>
              <a:t>thành</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lĩnh</a:t>
            </a:r>
            <a:r>
              <a:rPr lang="en-US" b="0" i="0" dirty="0">
                <a:solidFill>
                  <a:srgbClr val="0D0D0D"/>
                </a:solidFill>
                <a:effectLst/>
                <a:latin typeface="Söhne"/>
              </a:rPr>
              <a:t> </a:t>
            </a:r>
            <a:r>
              <a:rPr lang="en-US" b="0" i="0" dirty="0" err="1">
                <a:solidFill>
                  <a:srgbClr val="0D0D0D"/>
                </a:solidFill>
                <a:effectLst/>
                <a:latin typeface="Söhne"/>
              </a:rPr>
              <a:t>vực</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nền</a:t>
            </a:r>
            <a:r>
              <a:rPr lang="en-US" b="0" i="0" dirty="0">
                <a:solidFill>
                  <a:srgbClr val="0D0D0D"/>
                </a:solidFill>
                <a:effectLst/>
                <a:latin typeface="Söhne"/>
              </a:rPr>
              <a:t> </a:t>
            </a:r>
            <a:r>
              <a:rPr lang="en-US" b="0" i="0" dirty="0" err="1">
                <a:solidFill>
                  <a:srgbClr val="0D0D0D"/>
                </a:solidFill>
                <a:effectLst/>
                <a:latin typeface="Söhne"/>
              </a:rPr>
              <a:t>kinh</a:t>
            </a:r>
            <a:r>
              <a:rPr lang="en-US" b="0" i="0" dirty="0">
                <a:solidFill>
                  <a:srgbClr val="0D0D0D"/>
                </a:solidFill>
                <a:effectLst/>
                <a:latin typeface="Söhne"/>
              </a:rPr>
              <a:t> </a:t>
            </a:r>
            <a:r>
              <a:rPr lang="en-US" b="0" i="0" dirty="0" err="1">
                <a:solidFill>
                  <a:srgbClr val="0D0D0D"/>
                </a:solidFill>
                <a:effectLst/>
                <a:latin typeface="Söhne"/>
              </a:rPr>
              <a:t>tế</a:t>
            </a:r>
            <a:r>
              <a:rPr lang="en-US" b="0" i="0" dirty="0">
                <a:solidFill>
                  <a:srgbClr val="0D0D0D"/>
                </a:solidFill>
                <a:effectLst/>
                <a:latin typeface="Söhne"/>
              </a:rPr>
              <a:t>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quốc</a:t>
            </a:r>
            <a:r>
              <a:rPr lang="en-US" b="0" i="0" dirty="0">
                <a:solidFill>
                  <a:srgbClr val="0D0D0D"/>
                </a:solidFill>
                <a:effectLst/>
                <a:latin typeface="Söhne"/>
              </a:rPr>
              <a:t> </a:t>
            </a:r>
            <a:r>
              <a:rPr lang="en-US" b="0" i="0" dirty="0" err="1">
                <a:solidFill>
                  <a:srgbClr val="0D0D0D"/>
                </a:solidFill>
                <a:effectLst/>
                <a:latin typeface="Söhne"/>
              </a:rPr>
              <a:t>gia</a:t>
            </a:r>
            <a:r>
              <a:rPr lang="en-US" sz="2000" dirty="0">
                <a:ea typeface="+mn-lt"/>
                <a:cs typeface="+mn-lt"/>
              </a:rPr>
              <a:t>:</a:t>
            </a:r>
            <a:endParaRPr lang="en-US" dirty="0"/>
          </a:p>
          <a:p>
            <a:pPr marL="730885" lvl="1" indent="-304165"/>
            <a:r>
              <a:rPr lang="vi-VN" i="0" dirty="0">
                <a:solidFill>
                  <a:srgbClr val="0D0D0D"/>
                </a:solidFill>
                <a:effectLst/>
                <a:latin typeface="Söhne"/>
              </a:rPr>
              <a:t>Nguy cơ Cao Trong Quá Trình Thu Thập Tổ Yến</a:t>
            </a:r>
            <a:endParaRPr lang="en-US" i="0" dirty="0">
              <a:solidFill>
                <a:srgbClr val="0D0D0D"/>
              </a:solidFill>
              <a:effectLst/>
              <a:latin typeface="Söhne"/>
            </a:endParaRPr>
          </a:p>
          <a:p>
            <a:pPr marL="730885" lvl="1" indent="-304165"/>
            <a:r>
              <a:rPr lang="vi-VN" dirty="0"/>
              <a:t>Nguy cơ Chế Biến Tổ Yến</a:t>
            </a:r>
            <a:endParaRPr lang="en-US" dirty="0">
              <a:solidFill>
                <a:srgbClr val="0D0D0D"/>
              </a:solidFill>
              <a:latin typeface="Söhne"/>
            </a:endParaRPr>
          </a:p>
          <a:p>
            <a:pPr marL="730885" lvl="1" indent="-304165"/>
            <a:r>
              <a:rPr lang="en-US" dirty="0" err="1"/>
              <a:t>Vấn</a:t>
            </a:r>
            <a:r>
              <a:rPr lang="en-US" dirty="0"/>
              <a:t> </a:t>
            </a:r>
            <a:r>
              <a:rPr lang="en-US" dirty="0" err="1"/>
              <a:t>Đề</a:t>
            </a:r>
            <a:r>
              <a:rPr lang="en-US" dirty="0"/>
              <a:t> </a:t>
            </a:r>
            <a:r>
              <a:rPr lang="en-US" dirty="0" err="1"/>
              <a:t>Về</a:t>
            </a:r>
            <a:r>
              <a:rPr lang="en-US" dirty="0"/>
              <a:t> </a:t>
            </a:r>
            <a:r>
              <a:rPr lang="en-US" dirty="0" err="1"/>
              <a:t>Hóa</a:t>
            </a:r>
            <a:r>
              <a:rPr lang="en-US" dirty="0"/>
              <a:t> </a:t>
            </a:r>
            <a:r>
              <a:rPr lang="en-US" dirty="0" err="1"/>
              <a:t>Chất</a:t>
            </a:r>
            <a:endParaRPr lang="en-US" dirty="0">
              <a:solidFill>
                <a:srgbClr val="0D0D0D"/>
              </a:solidFill>
              <a:latin typeface="Söhne"/>
            </a:endParaRPr>
          </a:p>
          <a:p>
            <a:pPr marL="730885" lvl="1" indent="-304165"/>
            <a:r>
              <a:rPr lang="en-US" dirty="0" err="1"/>
              <a:t>Thiếu</a:t>
            </a:r>
            <a:r>
              <a:rPr lang="en-US" dirty="0"/>
              <a:t> Trang </a:t>
            </a:r>
            <a:r>
              <a:rPr lang="en-US" dirty="0" err="1"/>
              <a:t>Thiết</a:t>
            </a:r>
            <a:r>
              <a:rPr lang="en-US" dirty="0"/>
              <a:t> </a:t>
            </a:r>
            <a:r>
              <a:rPr lang="en-US" dirty="0" err="1"/>
              <a:t>Bị</a:t>
            </a:r>
            <a:r>
              <a:rPr lang="en-US" dirty="0"/>
              <a:t> </a:t>
            </a:r>
            <a:r>
              <a:rPr lang="en-US" dirty="0" err="1"/>
              <a:t>Bảo</a:t>
            </a:r>
            <a:r>
              <a:rPr lang="en-US" dirty="0"/>
              <a:t> </a:t>
            </a:r>
            <a:r>
              <a:rPr lang="en-US" dirty="0" err="1"/>
              <a:t>Hộ</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rửa</a:t>
            </a:r>
            <a:r>
              <a:rPr lang="en-US" dirty="0"/>
              <a:t> </a:t>
            </a:r>
            <a:r>
              <a:rPr lang="en-US" dirty="0" err="1"/>
              <a:t>và</a:t>
            </a:r>
            <a:r>
              <a:rPr lang="en-US" dirty="0"/>
              <a:t> </a:t>
            </a:r>
            <a:r>
              <a:rPr lang="en-US" dirty="0" err="1"/>
              <a:t>loại</a:t>
            </a:r>
            <a:r>
              <a:rPr lang="en-US" dirty="0"/>
              <a:t> </a:t>
            </a:r>
            <a:r>
              <a:rPr lang="en-US" dirty="0" err="1"/>
              <a:t>bỏ</a:t>
            </a:r>
            <a:r>
              <a:rPr lang="en-US" dirty="0"/>
              <a:t> </a:t>
            </a:r>
            <a:r>
              <a:rPr lang="en-US" dirty="0" err="1"/>
              <a:t>bất</a:t>
            </a:r>
            <a:r>
              <a:rPr lang="en-US" dirty="0"/>
              <a:t> </a:t>
            </a:r>
            <a:r>
              <a:rPr lang="en-US" dirty="0" err="1"/>
              <a:t>kỳ</a:t>
            </a:r>
            <a:r>
              <a:rPr lang="en-US" dirty="0"/>
              <a:t> </a:t>
            </a:r>
            <a:r>
              <a:rPr lang="en-US" dirty="0" err="1"/>
              <a:t>tạp</a:t>
            </a:r>
            <a:r>
              <a:rPr lang="en-US" dirty="0"/>
              <a:t> </a:t>
            </a:r>
            <a:r>
              <a:rPr lang="en-US" dirty="0" err="1"/>
              <a:t>chất</a:t>
            </a:r>
            <a:r>
              <a:rPr lang="en-US" dirty="0"/>
              <a:t> </a:t>
            </a:r>
            <a:r>
              <a:rPr lang="en-US" dirty="0" err="1"/>
              <a:t>tổ</a:t>
            </a:r>
            <a:r>
              <a:rPr lang="en-US" dirty="0"/>
              <a:t> </a:t>
            </a:r>
            <a:r>
              <a:rPr lang="en-US" dirty="0" err="1"/>
              <a:t>yến</a:t>
            </a:r>
            <a:r>
              <a:rPr lang="en-US" dirty="0"/>
              <a:t> </a:t>
            </a:r>
            <a:r>
              <a:rPr lang="en-US" dirty="0" err="1"/>
              <a:t>mới</a:t>
            </a:r>
            <a:r>
              <a:rPr lang="en-US" dirty="0"/>
              <a:t> </a:t>
            </a:r>
            <a:r>
              <a:rPr lang="en-US" dirty="0" err="1"/>
              <a:t>thu</a:t>
            </a:r>
            <a:r>
              <a:rPr lang="en-US" dirty="0"/>
              <a:t> </a:t>
            </a:r>
            <a:r>
              <a:rPr lang="en-US" dirty="0" err="1"/>
              <a:t>hoạch</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sấy tổ yến đã được loại bỏ tạp chất</a:t>
            </a:r>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biến</a:t>
            </a:r>
            <a:r>
              <a:rPr lang="en-US" dirty="0"/>
              <a:t> </a:t>
            </a:r>
            <a:r>
              <a:rPr lang="en-US" dirty="0" err="1"/>
              <a:t>tổ</a:t>
            </a:r>
            <a:r>
              <a:rPr lang="en-US" dirty="0"/>
              <a:t> </a:t>
            </a:r>
            <a:r>
              <a:rPr lang="en-US" dirty="0" err="1"/>
              <a:t>yến</a:t>
            </a:r>
            <a:r>
              <a:rPr lang="en-US" dirty="0"/>
              <a:t> </a:t>
            </a:r>
            <a:r>
              <a:rPr lang="en-US" dirty="0" err="1"/>
              <a:t>thành</a:t>
            </a:r>
            <a:r>
              <a:rPr lang="en-US" dirty="0"/>
              <a:t> </a:t>
            </a:r>
            <a:r>
              <a:rPr lang="en-US" dirty="0" err="1"/>
              <a:t>phẩm</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84213" y="685800"/>
            <a:ext cx="3609999" cy="2133598"/>
          </a:xfrm>
        </p:spPr>
        <p:txBody>
          <a:bodyPr>
            <a:normAutofit fontScale="90000"/>
          </a:bodyPr>
          <a:lstStyle/>
          <a:p>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yến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mới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endParaRPr lang="en-US" sz="2400" b="1" i="0" dirty="0">
              <a:effectLst/>
              <a:latin typeface="Söhne"/>
            </a:endParaRPr>
          </a:p>
          <a:p>
            <a:pPr algn="l"/>
            <a:r>
              <a:rPr lang="vi-VN" b="0" i="0" dirty="0">
                <a:effectLst/>
                <a:latin typeface="Open Sans" panose="020B0606030504020204" pitchFamily="34" charset="0"/>
              </a:rPr>
              <a:t>Trước hết, quy trình rửa cần được thực hiện với sự cẩn thận. Sử dụng nước sạch và phương pháp rửa nhẹ để tránh làm hỏng cấu trúc của tổ yến. Điều này giúp giữ lại đầy đủ chất dinh dưỡng trong tổ yến, đồng thời loại bỏ bụi bẩn và tạp chất nằm bên ngoài.</a:t>
            </a:r>
          </a:p>
          <a:p>
            <a:pPr algn="l"/>
            <a:r>
              <a:rPr lang="vi-VN" b="0" i="0" dirty="0">
                <a:effectLst/>
                <a:latin typeface="Open Sans" panose="020B0606030504020204" pitchFamily="34" charset="0"/>
              </a:rPr>
              <a:t>Sau đó, quá trình loại bỏ tạp chất cần được tiến hành một cách chính xác. Sử dụng công nghệ hiện đại và trang thiết bị phù hợp để loại bỏ các tạp chất một cách hiệu quả nhất. </a:t>
            </a:r>
          </a:p>
          <a:p>
            <a:pPr marL="0" indent="0">
              <a:buNone/>
            </a:pP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420EA17-614C-0908-CD39-4B4ADE323823}"/>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84213" y="685800"/>
            <a:ext cx="3249959" cy="2133598"/>
          </a:xfrm>
        </p:spPr>
        <p:txBody>
          <a:bodyPr>
            <a:normAutofit fontScale="90000"/>
          </a:bodyPr>
          <a:lstStyle/>
          <a:p>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yến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mới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endParaRPr lang="en-US" sz="2400" b="1" i="0" dirty="0">
              <a:effectLst/>
              <a:latin typeface="Söhne"/>
            </a:endParaRPr>
          </a:p>
          <a:p>
            <a:r>
              <a:rPr lang="vi-VN" b="0" i="0" dirty="0">
                <a:effectLst/>
                <a:latin typeface="Open Sans" panose="020B0606030504020204" pitchFamily="34" charset="0"/>
              </a:rPr>
              <a:t>Trong quá trình rửa và loại bỏ tạp chất từ tổ yến mới thu hoạch, có một số rủi ro về tai nạn mà nhà sản xuất cần chú ý. Một trong những vấn đề thường gặp là nguy cơ hỏng hóc cấu trúc của tổ yến trong quá trình rửa. </a:t>
            </a:r>
            <a:endParaRPr lang="en-US" b="0" i="0" dirty="0">
              <a:effectLst/>
              <a:latin typeface="Open Sans" panose="020B0606030504020204" pitchFamily="34" charset="0"/>
            </a:endParaRPr>
          </a:p>
          <a:p>
            <a:r>
              <a:rPr lang="vi-VN" b="0" i="0" dirty="0">
                <a:effectLst/>
                <a:latin typeface="Open Sans" panose="020B0606030504020204" pitchFamily="34" charset="0"/>
              </a:rPr>
              <a:t>Việc sử dụng áp lực nước lớn hoặc phương pháp rửa không đúng có thể dẫn đến việc tổ yến bị phá hủy, làm mất đi giá trị dinh dưỡng.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CC1C737-EBB9-7EE8-1659-556AA8044D2B}"/>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84213" y="685800"/>
            <a:ext cx="3249959" cy="2133598"/>
          </a:xfrm>
        </p:spPr>
        <p:txBody>
          <a:bodyPr>
            <a:normAutofit fontScale="90000"/>
          </a:bodyPr>
          <a:lstStyle/>
          <a:p>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yến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mới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endParaRPr lang="en-US" sz="2400" b="1" i="0" dirty="0">
              <a:effectLst/>
              <a:latin typeface="Söhne"/>
            </a:endParaRPr>
          </a:p>
          <a:p>
            <a:r>
              <a:rPr lang="vi-VN" b="0" i="0" dirty="0">
                <a:effectLst/>
                <a:latin typeface="Open Sans" panose="020B0606030504020204" pitchFamily="34" charset="0"/>
              </a:rPr>
              <a:t>Có một số nguyên nhân chủ yếu gây ra tai nạn trong quá trình rửa và loại bỏ tạp chất từ tổ yến mới thu hoạch. Một trong những nguyên nhân quan trọng nhất là sự thiếu hiểu biết hoặc thiếu kinh nghiệm của nhân viên thực hiện công việc. </a:t>
            </a:r>
            <a:endParaRPr lang="en-US" b="0" i="0" dirty="0">
              <a:effectLst/>
              <a:latin typeface="Open Sans" panose="020B0606030504020204" pitchFamily="34" charset="0"/>
            </a:endParaRPr>
          </a:p>
          <a:p>
            <a:r>
              <a:rPr lang="vi-VN" b="0" i="0" dirty="0">
                <a:effectLst/>
                <a:latin typeface="Open Sans" panose="020B0606030504020204" pitchFamily="34" charset="0"/>
              </a:rPr>
              <a:t>Những người làm việc trên dây chuyền cần được đào tạo đầy đủ về kỹ thuật rửa và loại bỏ tạp chất một cách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9B0C275-D0FD-EBCC-78C1-30E7F2D1ECB1}"/>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84213" y="685800"/>
            <a:ext cx="3537991" cy="2133598"/>
          </a:xfrm>
        </p:spPr>
        <p:txBody>
          <a:bodyPr>
            <a:normAutofit fontScale="90000"/>
          </a:bodyPr>
          <a:lstStyle/>
          <a:p>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yến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mới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endParaRPr lang="en-US" sz="2400" b="1" i="0" dirty="0">
              <a:effectLst/>
              <a:latin typeface="Söhne"/>
            </a:endParaRP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rửa</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tổ</a:t>
            </a:r>
            <a:r>
              <a:rPr lang="en-US" b="0" i="0" dirty="0">
                <a:effectLst/>
                <a:latin typeface="Open Sans" panose="020B0606030504020204" pitchFamily="34" charset="0"/>
              </a:rPr>
              <a:t> </a:t>
            </a:r>
            <a:r>
              <a:rPr lang="en-US" b="0" i="0" dirty="0" err="1">
                <a:effectLst/>
                <a:latin typeface="Open Sans" panose="020B0606030504020204" pitchFamily="34" charset="0"/>
              </a:rPr>
              <a:t>yến</a:t>
            </a:r>
            <a:r>
              <a:rPr lang="en-US" b="0" i="0" dirty="0">
                <a:effectLst/>
                <a:latin typeface="Open Sans" panose="020B0606030504020204" pitchFamily="34" charset="0"/>
              </a:rPr>
              <a:t> </a:t>
            </a:r>
            <a:r>
              <a:rPr lang="en-US" b="0" i="0" dirty="0" err="1">
                <a:effectLst/>
                <a:latin typeface="Open Sans" panose="020B0606030504020204" pitchFamily="34" charset="0"/>
              </a:rPr>
              <a:t>mới</a:t>
            </a:r>
            <a:r>
              <a:rPr lang="en-US" b="0" i="0" dirty="0">
                <a:effectLst/>
                <a:latin typeface="Open Sans" panose="020B0606030504020204" pitchFamily="34" charset="0"/>
              </a:rPr>
              <a:t> </a:t>
            </a:r>
            <a:r>
              <a:rPr lang="en-US" b="0" i="0" dirty="0" err="1">
                <a:effectLst/>
                <a:latin typeface="Open Sans" panose="020B0606030504020204" pitchFamily="34" charset="0"/>
              </a:rPr>
              <a:t>thu</a:t>
            </a:r>
            <a:r>
              <a:rPr lang="en-US" b="0" i="0" dirty="0">
                <a:effectLst/>
                <a:latin typeface="Open Sans" panose="020B0606030504020204" pitchFamily="34" charset="0"/>
              </a:rPr>
              <a:t> </a:t>
            </a:r>
            <a:r>
              <a:rPr lang="en-US" b="0" i="0" dirty="0" err="1">
                <a:effectLst/>
                <a:latin typeface="Open Sans" panose="020B0606030504020204" pitchFamily="34" charset="0"/>
              </a:rPr>
              <a:t>hoạch</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cực</a:t>
            </a:r>
            <a:r>
              <a:rPr lang="en-US" b="0" i="0" dirty="0">
                <a:effectLst/>
                <a:latin typeface="Open Sans" panose="020B0606030504020204" pitchFamily="34" charset="0"/>
              </a:rPr>
              <a:t> </a:t>
            </a:r>
            <a:r>
              <a:rPr lang="en-US" b="0" i="0" dirty="0" err="1">
                <a:effectLst/>
                <a:latin typeface="Open Sans" panose="020B0606030504020204" pitchFamily="34" charset="0"/>
              </a:rPr>
              <a:t>kỳ</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p>
          <a:p>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bộ</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tham</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C6106FF-19F2-0979-8AA0-DBFBC309F152}"/>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84213" y="685800"/>
            <a:ext cx="3393975" cy="2133598"/>
          </a:xfrm>
        </p:spPr>
        <p:txBody>
          <a:bodyPr>
            <a:normAutofit fontScale="90000"/>
          </a:bodyPr>
          <a:lstStyle/>
          <a:p>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yến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bất</a:t>
            </a:r>
            <a:r>
              <a:rPr lang="en-US" b="1" i="0" dirty="0">
                <a:effectLst/>
                <a:latin typeface="Open Sans" panose="020B0606030504020204" pitchFamily="34" charset="0"/>
              </a:rPr>
              <a:t> </a:t>
            </a:r>
            <a:r>
              <a:rPr lang="en-US" b="1" i="0" dirty="0" err="1">
                <a:effectLst/>
                <a:latin typeface="Open Sans" panose="020B0606030504020204" pitchFamily="34" charset="0"/>
              </a:rPr>
              <a:t>kỳ</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mới</a:t>
            </a:r>
            <a:r>
              <a:rPr lang="en-US" b="1" i="0" dirty="0">
                <a:effectLst/>
                <a:latin typeface="Open Sans" panose="020B0606030504020204" pitchFamily="34" charset="0"/>
              </a:rPr>
              <a:t> </a:t>
            </a:r>
            <a:r>
              <a:rPr lang="en-US" b="1" i="0" dirty="0" err="1">
                <a:effectLst/>
                <a:latin typeface="Open Sans" panose="020B0606030504020204" pitchFamily="34" charset="0"/>
              </a:rPr>
              <a:t>thu</a:t>
            </a:r>
            <a:r>
              <a:rPr lang="en-US" b="1" i="0" dirty="0">
                <a:effectLst/>
                <a:latin typeface="Open Sans" panose="020B0606030504020204" pitchFamily="34" charset="0"/>
              </a:rPr>
              <a:t> </a:t>
            </a:r>
            <a:r>
              <a:rPr lang="en-US" b="1" i="0" dirty="0" err="1">
                <a:effectLst/>
                <a:latin typeface="Open Sans" panose="020B0606030504020204" pitchFamily="34" charset="0"/>
              </a:rPr>
              <a:t>hoạch</a:t>
            </a:r>
            <a:endParaRPr lang="en-US" sz="2400" b="1" i="0" dirty="0">
              <a:effectLst/>
              <a:latin typeface="Söhne"/>
            </a:endParaRPr>
          </a:p>
          <a:p>
            <a:r>
              <a:rPr lang="vi-VN" b="0" i="0" dirty="0">
                <a:effectLst/>
                <a:latin typeface="Open Sans" panose="020B0606030504020204" pitchFamily="34" charset="0"/>
              </a:rPr>
              <a:t>Quy định an toàn lao động đóng vai trò quan trọng trong quá trình rửa và loại bỏ tạp chất từ tổ yến mới thu hoạch. </a:t>
            </a:r>
            <a:endParaRPr lang="en-US" b="0" i="0" dirty="0">
              <a:effectLst/>
              <a:latin typeface="Open Sans" panose="020B0606030504020204" pitchFamily="34" charset="0"/>
            </a:endParaRPr>
          </a:p>
          <a:p>
            <a:r>
              <a:rPr lang="vi-VN" b="0" i="0" dirty="0">
                <a:effectLst/>
                <a:latin typeface="Open Sans" panose="020B0606030504020204" pitchFamily="34" charset="0"/>
              </a:rPr>
              <a:t>Theo quy định này, mọi nhân viên tham gia quy trình cần được đào tạo về việc sử dụng đúng thiết bị bảo hộ cá nhân, bao gồm khẩu trang, kính bảo hộ, và găng tay, nhằm bảo vệ khỏi tác động của nước và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5015F94-1203-FAB2-311C-E0152A49F027}"/>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84213" y="685800"/>
            <a:ext cx="3177951" cy="2133598"/>
          </a:xfrm>
        </p:spPr>
        <p:txBody>
          <a:bodyPr>
            <a:normAutofit fontScale="90000"/>
          </a:bodyPr>
          <a:lstStyle/>
          <a:p>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kỳ</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yến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hoạch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kỳ</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tổ</a:t>
            </a:r>
            <a:r>
              <a:rPr lang="en-US" sz="2000" b="1" i="0" dirty="0">
                <a:effectLst/>
                <a:latin typeface="Open Sans" panose="020B0606030504020204" pitchFamily="34" charset="0"/>
              </a:rPr>
              <a:t> </a:t>
            </a:r>
            <a:r>
              <a:rPr lang="en-US" sz="2000" b="1" i="0" dirty="0" err="1">
                <a:effectLst/>
                <a:latin typeface="Open Sans" panose="020B0606030504020204" pitchFamily="34" charset="0"/>
              </a:rPr>
              <a:t>yến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mới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hoạch</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rửa và loại bỏ tạp chất từ tổ yến mới thu hoạch đòi hỏi sự chuẩn bị và phản ứng nhanh chóng từ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quy trình an toàn lao động cần hướng dẫn nhân viên về cách ứng phó ngay lập tức.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45A5F34-1DAE-C54C-E00E-AF99235B06ED}"/>
              </a:ext>
            </a:extLst>
          </p:cNvPr>
          <p:cNvPicPr>
            <a:picLocks noChangeAspect="1"/>
          </p:cNvPicPr>
          <p:nvPr/>
        </p:nvPicPr>
        <p:blipFill>
          <a:blip r:embed="rId3"/>
          <a:stretch>
            <a:fillRect/>
          </a:stretch>
        </p:blipFill>
        <p:spPr>
          <a:xfrm>
            <a:off x="-890364" y="3501008"/>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tổ yến đã được loại bỏ tạp chất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sấy tổ yến đã được loại bỏ tạp chất</a:t>
            </a:r>
            <a:r>
              <a:rPr lang="en-US" sz="2000" dirty="0"/>
              <a:t>:</a:t>
            </a:r>
          </a:p>
          <a:p>
            <a:pPr algn="l">
              <a:buFont typeface="Arial" panose="020B0604020202020204" pitchFamily="34" charset="0"/>
              <a:buChar char="•"/>
            </a:pPr>
            <a:r>
              <a:rPr lang="vi-VN" b="1" i="0" dirty="0">
                <a:effectLst/>
                <a:latin typeface="Open Sans" panose="020B0606030504020204" pitchFamily="34" charset="0"/>
              </a:rPr>
              <a:t>Chuẩn bị máy sấy:</a:t>
            </a:r>
            <a:r>
              <a:rPr lang="vi-VN" b="0" i="0" dirty="0">
                <a:effectLst/>
                <a:latin typeface="Open Sans" panose="020B0606030504020204" pitchFamily="34" charset="0"/>
              </a:rPr>
              <a:t> Trước khi bắt đầu quá trình loại bỏ tạp chất, nhân viên cần đảm bảo rằng máy sấy tổ yến đã được kiểm tra và chuẩn bị đúng cách. Điều này bao gồm kiểm tra hệ thống lọc và các thành phần khác để đảm bảo chúng hoạt động hiệu quả.</a:t>
            </a:r>
          </a:p>
          <a:p>
            <a:pPr algn="l">
              <a:buFont typeface="Arial" panose="020B0604020202020204" pitchFamily="34" charset="0"/>
              <a:buChar char="•"/>
            </a:pPr>
            <a:r>
              <a:rPr lang="vi-VN" b="1" i="0" dirty="0">
                <a:effectLst/>
                <a:latin typeface="Open Sans" panose="020B0606030504020204" pitchFamily="34" charset="0"/>
              </a:rPr>
              <a:t>Kiểm tra nguyên liệu đầu vào:</a:t>
            </a:r>
            <a:r>
              <a:rPr lang="vi-VN" b="0" i="0" dirty="0">
                <a:effectLst/>
                <a:latin typeface="Open Sans" panose="020B0606030504020204" pitchFamily="34" charset="0"/>
              </a:rPr>
              <a:t> Trước khi đưa tổ yến vào máy sấy, nguyên liệu cần được kiểm tra kỹ lưỡng để loại bỏ bất kỳ tạp chất nào có thể ảnh hưởng đến chất lượng cuối cùng. Quá trình này đòi hỏi sự cảm nhận tốt từ các nhân viên để nhận biết và loại bỏ mọi nguy cơ tiềm 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9EB4BF8-D4C9-6B75-CDD7-8300D06D4735}"/>
              </a:ext>
            </a:extLst>
          </p:cNvPr>
          <p:cNvPicPr>
            <a:picLocks noChangeAspect="1"/>
          </p:cNvPicPr>
          <p:nvPr/>
        </p:nvPicPr>
        <p:blipFill>
          <a:blip r:embed="rId3"/>
          <a:stretch>
            <a:fillRect/>
          </a:stretch>
        </p:blipFill>
        <p:spPr>
          <a:xfrm>
            <a:off x="6742484" y="1988840"/>
            <a:ext cx="3821112" cy="382111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tổ yến đã được loại bỏ tạp chất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sấy tổ yến đã được loại bỏ tạp chất</a:t>
            </a:r>
            <a:r>
              <a:rPr lang="en-US" sz="2000" dirty="0"/>
              <a:t>:</a:t>
            </a:r>
          </a:p>
          <a:p>
            <a:pPr algn="l"/>
            <a:r>
              <a:rPr lang="vi-VN" b="0" i="0" dirty="0">
                <a:effectLst/>
                <a:latin typeface="Open Sans" panose="020B0606030504020204" pitchFamily="34" charset="0"/>
              </a:rPr>
              <a:t>Quá trình loại bỏ tạp chất được thiết kế sao cho an toàn là ưu tiên hàng đầu. Nhân viên thường xuyên được đào tạo về các rủi ro có thể xuất hiện trong quá trình vận hành và làm thế nào để ngăn chặn chúng.</a:t>
            </a:r>
          </a:p>
          <a:p>
            <a:pPr algn="l"/>
            <a:r>
              <a:rPr lang="vi-VN" b="0" i="0" dirty="0">
                <a:effectLst/>
                <a:latin typeface="Open Sans" panose="020B0606030504020204" pitchFamily="34" charset="0"/>
              </a:rPr>
              <a:t>Sự cảnh báo trước về nguy cơ tai nạn được tích hợp trong quy trình làm việc hàng ngày. Hệ thống cảnh báo tự động có thể phát hiện các vấn đề nguy hiểm và tạm ngừng máy sấy để tránh tai nạn trước khi chúng xảy ra.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35B871-0F5B-7E94-A88E-B74C321AA04B}"/>
              </a:ext>
            </a:extLst>
          </p:cNvPr>
          <p:cNvPicPr>
            <a:picLocks noChangeAspect="1"/>
          </p:cNvPicPr>
          <p:nvPr/>
        </p:nvPicPr>
        <p:blipFill>
          <a:blip r:embed="rId3"/>
          <a:stretch>
            <a:fillRect/>
          </a:stretch>
        </p:blipFill>
        <p:spPr>
          <a:xfrm>
            <a:off x="6742484" y="1988840"/>
            <a:ext cx="3821112" cy="382111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tổ yến đã được loại bỏ tạp chất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sấy tổ yến đã được loại bỏ tạp chất</a:t>
            </a:r>
            <a:r>
              <a:rPr lang="en-US" sz="2000" dirty="0"/>
              <a:t>:</a:t>
            </a:r>
          </a:p>
          <a:p>
            <a:pPr algn="l"/>
            <a:r>
              <a:rPr lang="vi-VN" b="0" i="0" dirty="0">
                <a:effectLst/>
                <a:latin typeface="Open Sans" panose="020B0606030504020204" pitchFamily="34" charset="0"/>
              </a:rPr>
              <a:t>Một nguyên nhân khác là sự cố kỹ thuật có thể xảy ra do hỏng hóc của máy sấy. Các vấn đề về bảo trì không đúng kỹ thuật hoặc thiết bị cũ kỹ có thể tạo ra môi trường không an toàn, gây ra nguy cơ tai nạn.</a:t>
            </a:r>
          </a:p>
          <a:p>
            <a:pPr algn="l"/>
            <a:r>
              <a:rPr lang="vi-VN" b="0" i="0" dirty="0">
                <a:effectLst/>
                <a:latin typeface="Open Sans" panose="020B0606030504020204" pitchFamily="34" charset="0"/>
              </a:rPr>
              <a:t>Thiếu hiểu biết vững về quy trình làm việc và máy móc từ phía nhân viên cũng có thể dẫn đến sai sót, khiến máy sấy hoạt động không hiệu quả hoặc có thể gặp sự cố. Điều này đặt ra nguy cơ cao về an toàn và ổn định trong quá trình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957F53F-DE84-9B7B-C47C-43A21A557D0D}"/>
              </a:ext>
            </a:extLst>
          </p:cNvPr>
          <p:cNvPicPr>
            <a:picLocks noChangeAspect="1"/>
          </p:cNvPicPr>
          <p:nvPr/>
        </p:nvPicPr>
        <p:blipFill>
          <a:blip r:embed="rId3"/>
          <a:stretch>
            <a:fillRect/>
          </a:stretch>
        </p:blipFill>
        <p:spPr>
          <a:xfrm>
            <a:off x="6742484" y="1988840"/>
            <a:ext cx="3821112" cy="382111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260648"/>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tổ yến đã được loại bỏ tạp chất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sấy tổ yến đã được loại bỏ tạp chất</a:t>
            </a:r>
            <a:r>
              <a:rPr lang="en-US" sz="2000" dirty="0"/>
              <a:t>:</a:t>
            </a:r>
          </a:p>
          <a:p>
            <a:pPr algn="l">
              <a:buFont typeface="Arial" panose="020B0604020202020204" pitchFamily="34" charset="0"/>
              <a:buChar char="•"/>
            </a:pPr>
            <a:r>
              <a:rPr lang="vi-VN" b="1" i="0" dirty="0">
                <a:effectLst/>
                <a:latin typeface="Open Sans" panose="020B0606030504020204" pitchFamily="34" charset="0"/>
              </a:rPr>
              <a:t>Điều chỉnh điều kiện môi trường:</a:t>
            </a:r>
            <a:r>
              <a:rPr lang="vi-VN" b="0" i="0" dirty="0">
                <a:effectLst/>
                <a:latin typeface="Open Sans" panose="020B0606030504020204" pitchFamily="34" charset="0"/>
              </a:rPr>
              <a:t> Dựa trên dữ liệu từ quan trắc, có thể điều chỉnh nhiệt độ và độ ẩm để tối ưu hóa điều kiện làm việc, giảm nguy cơ gây ra các sự cố và tăng hiệu suất máy sấy.</a:t>
            </a:r>
          </a:p>
          <a:p>
            <a:pPr algn="l">
              <a:buFont typeface="Arial" panose="020B0604020202020204" pitchFamily="34" charset="0"/>
              <a:buChar char="•"/>
            </a:pPr>
            <a:r>
              <a:rPr lang="vi-VN" b="1" i="0" dirty="0">
                <a:effectLst/>
                <a:latin typeface="Open Sans" panose="020B0606030504020204" pitchFamily="34" charset="0"/>
              </a:rPr>
              <a:t>Cảnh báo tự động:</a:t>
            </a:r>
            <a:r>
              <a:rPr lang="vi-VN" b="0" i="0" dirty="0">
                <a:effectLst/>
                <a:latin typeface="Open Sans" panose="020B0606030504020204" pitchFamily="34" charset="0"/>
              </a:rPr>
              <a:t> Hệ thống cảnh báo tự động được tích hợp, thông báo ngay lập tức nếu có bất kỳ biến động không bình thường nào trong môi trường lao động. Điều này giúp nhân viên và quản lý nhanh chóng phản ứng để ngăn chặn các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C5ED241-B32B-5C2A-420A-9FB5FD679090}"/>
              </a:ext>
            </a:extLst>
          </p:cNvPr>
          <p:cNvPicPr>
            <a:picLocks noChangeAspect="1"/>
          </p:cNvPicPr>
          <p:nvPr/>
        </p:nvPicPr>
        <p:blipFill>
          <a:blip r:embed="rId3"/>
          <a:stretch>
            <a:fillRect/>
          </a:stretch>
        </p:blipFill>
        <p:spPr>
          <a:xfrm>
            <a:off x="6742484" y="1988840"/>
            <a:ext cx="3821112" cy="382111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tổ yến đã được loại bỏ tạp chất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sấy tổ yến đã được loại bỏ tạp chất</a:t>
            </a:r>
            <a:r>
              <a:rPr lang="en-US" sz="2000" dirty="0"/>
              <a:t>:</a:t>
            </a:r>
          </a:p>
          <a:p>
            <a:pPr algn="l">
              <a:buFont typeface="Arial" panose="020B0604020202020204" pitchFamily="34" charset="0"/>
              <a:buChar char="•"/>
            </a:pPr>
            <a:r>
              <a:rPr lang="vi-VN" b="1" i="0" dirty="0">
                <a:effectLst/>
                <a:latin typeface="Open Sans" panose="020B0606030504020204" pitchFamily="34" charset="0"/>
              </a:rPr>
              <a:t>Đào tạo an toàn:</a:t>
            </a:r>
            <a:r>
              <a:rPr lang="vi-VN" b="0" i="0" dirty="0">
                <a:effectLst/>
                <a:latin typeface="Open Sans" panose="020B0606030504020204" pitchFamily="34" charset="0"/>
              </a:rPr>
              <a:t> Nhân viên thường xuyên được đào tạo về các quy tắc an toàn và quy trình làm việc. Điều này bao gồm cả sự hiểu biết vững về cách vận hành máy sấy, biện pháp phòng tránh tai nạn, và cách xử lý tình huống khẩn cấp.</a:t>
            </a:r>
          </a:p>
          <a:p>
            <a:pPr algn="l">
              <a:buFont typeface="Arial" panose="020B0604020202020204" pitchFamily="34" charset="0"/>
              <a:buChar char="•"/>
            </a:pPr>
            <a:r>
              <a:rPr lang="vi-VN" b="1" i="0" dirty="0">
                <a:effectLst/>
                <a:latin typeface="Open Sans" panose="020B0606030504020204" pitchFamily="34" charset="0"/>
              </a:rPr>
              <a:t>Sử dụng thiết bị bảo hộ:</a:t>
            </a:r>
            <a:r>
              <a:rPr lang="vi-VN" b="0" i="0" dirty="0">
                <a:effectLst/>
                <a:latin typeface="Open Sans" panose="020B0606030504020204" pitchFamily="34" charset="0"/>
              </a:rPr>
              <a:t> Các nhân viên được yêu cầu sử dụng đầy đủ và đúng cách thiết bị bảo hộ cá nhân, bao gồm kính bảo hộ, khẩu trang, và bảo vệ tai. Điều này giúp bảo vệ họ khỏi các yếu tố nguy hại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755E411-F82A-35A5-A524-AAE79F4348A2}"/>
              </a:ext>
            </a:extLst>
          </p:cNvPr>
          <p:cNvPicPr>
            <a:picLocks noChangeAspect="1"/>
          </p:cNvPicPr>
          <p:nvPr/>
        </p:nvPicPr>
        <p:blipFill>
          <a:blip r:embed="rId3"/>
          <a:stretch>
            <a:fillRect/>
          </a:stretch>
        </p:blipFill>
        <p:spPr>
          <a:xfrm>
            <a:off x="6742484" y="1988840"/>
            <a:ext cx="3821112" cy="382111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tổ yến đã được loại bỏ tạp chất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 Xử lý tình huống tai nạn khẩn cấp khi vận hành máy sấy tổ yến đã được loại bỏ tạp chất</a:t>
            </a:r>
            <a:r>
              <a:rPr lang="en-US" sz="2000" dirty="0"/>
              <a:t>:</a:t>
            </a:r>
          </a:p>
          <a:p>
            <a:pPr algn="l"/>
            <a:r>
              <a:rPr lang="vi-VN" b="0" i="0" dirty="0">
                <a:effectLst/>
                <a:latin typeface="Open Sans" panose="020B0606030504020204" pitchFamily="34" charset="0"/>
              </a:rPr>
              <a:t>Ngay khi xảy ra sự cố, nhân viên được đào tạo để ngừng ngay công việc và thông báo cho người quản lý. Quy trình này đảm bảo rằng mọi người trong nhóm đều được thông tin và có thể tham gia vào việc giải quyết tình huống.</a:t>
            </a:r>
          </a:p>
          <a:p>
            <a:pPr algn="l"/>
            <a:r>
              <a:rPr lang="vi-VN" b="0" i="0" dirty="0">
                <a:effectLst/>
                <a:latin typeface="Open Sans" panose="020B0606030504020204" pitchFamily="34" charset="0"/>
              </a:rPr>
              <a:t>Ngoài ra, các nhân viên được hướng dẫn về việc sử dụng các thiết bị an toàn và sơ cứu. Trong trường hợp cần thiết, họ cần biết cách sử dụng các thiết bị bảo hộ cá nhân và cung cấp sự chăm sóc đầu tiên cho bản thân và đồng nghiệp.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F97094B-9DFA-C077-958B-77E7101B0F44}"/>
              </a:ext>
            </a:extLst>
          </p:cNvPr>
          <p:cNvPicPr>
            <a:picLocks noChangeAspect="1"/>
          </p:cNvPicPr>
          <p:nvPr/>
        </p:nvPicPr>
        <p:blipFill>
          <a:blip r:embed="rId3"/>
          <a:stretch>
            <a:fillRect/>
          </a:stretch>
        </p:blipFill>
        <p:spPr>
          <a:xfrm>
            <a:off x="6742484" y="1988840"/>
            <a:ext cx="3821112" cy="382111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tổ</a:t>
            </a:r>
            <a:r>
              <a:rPr lang="en-US" dirty="0">
                <a:latin typeface="UTM Aptima" panose="02040603050506020204" pitchFamily="18" charset="0"/>
              </a:rPr>
              <a:t> </a:t>
            </a:r>
            <a:r>
              <a:rPr lang="en-US" dirty="0" err="1">
                <a:latin typeface="UTM Aptima" panose="02040603050506020204" pitchFamily="18" charset="0"/>
              </a:rPr>
              <a:t>yến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Chế biến tổ yến thành phẩm là một quá trình phức tạp và đòi hỏi sự tinh tế cũng như kỹ thuật cao. Công đoạn quan trọng đầu tiên trong quá trình này là lựa chọn tổ yến chất lượng cao.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công nhân chế biến phải kiểm tra kỹ lưỡng, đảm bảo rằng tổ yến được lựa chọn đạt chuẩn về chất lượng, độ sạch và nguồn gốc.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551D5B4-0F31-A637-6A1C-76FC45ACD72A}"/>
              </a:ext>
            </a:extLst>
          </p:cNvPr>
          <p:cNvPicPr>
            <a:picLocks noChangeAspect="1"/>
          </p:cNvPicPr>
          <p:nvPr/>
        </p:nvPicPr>
        <p:blipFill>
          <a:blip r:embed="rId3"/>
          <a:stretch>
            <a:fillRect/>
          </a:stretch>
        </p:blipFill>
        <p:spPr>
          <a:xfrm>
            <a:off x="-1046212" y="3129136"/>
            <a:ext cx="5556448" cy="555644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tổ</a:t>
            </a:r>
            <a:r>
              <a:rPr lang="en-US" dirty="0">
                <a:latin typeface="UTM Aptima" panose="02040603050506020204" pitchFamily="18" charset="0"/>
              </a:rPr>
              <a:t> </a:t>
            </a:r>
            <a:r>
              <a:rPr lang="en-US" dirty="0" err="1">
                <a:latin typeface="UTM Aptima" panose="02040603050506020204" pitchFamily="18" charset="0"/>
              </a:rPr>
              <a:t>yến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Tai nạn khác thường xảy ra trong quá trình tách tế bào tế bào nền. Nếu không thực hiện đúng cách, quá trình này có thể làm mất đi một lượng lớn tổ yến, làm giảm hiệu suất chế biến và tăng chi phí sản xuất.</a:t>
            </a:r>
          </a:p>
          <a:p>
            <a:pPr algn="l"/>
            <a:r>
              <a:rPr lang="vi-VN" b="0" i="0" dirty="0">
                <a:effectLst/>
                <a:latin typeface="Open Sans" panose="020B0606030504020204" pitchFamily="34" charset="0"/>
              </a:rPr>
              <a:t>Cần lưu ý đến rủi ro hóa chất khi ngâm tổ yến trong dung dịch đặc biệt. Việc sử dụng các chất bảo quản không an toàn có thể gây hại cho sức khỏe và làm mất đi giá trị dinh dưỡng của tổ yến.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5798F16-2AC7-1935-29EF-8A7C39E573B5}"/>
              </a:ext>
            </a:extLst>
          </p:cNvPr>
          <p:cNvPicPr>
            <a:picLocks noChangeAspect="1"/>
          </p:cNvPicPr>
          <p:nvPr/>
        </p:nvPicPr>
        <p:blipFill>
          <a:blip r:embed="rId3"/>
          <a:stretch>
            <a:fillRect/>
          </a:stretch>
        </p:blipFill>
        <p:spPr>
          <a:xfrm>
            <a:off x="-1046212" y="3129136"/>
            <a:ext cx="5556448" cy="555644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tổ</a:t>
            </a:r>
            <a:r>
              <a:rPr lang="en-US" dirty="0">
                <a:latin typeface="UTM Aptima" panose="02040603050506020204" pitchFamily="18" charset="0"/>
              </a:rPr>
              <a:t> </a:t>
            </a:r>
            <a:r>
              <a:rPr lang="en-US" dirty="0" err="1">
                <a:latin typeface="UTM Aptima" panose="02040603050506020204" pitchFamily="18" charset="0"/>
              </a:rPr>
              <a:t>yến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cũng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tiềm</a:t>
            </a:r>
            <a:r>
              <a:rPr lang="en-US" b="0" i="0" dirty="0">
                <a:effectLst/>
                <a:latin typeface="Open Sans" panose="020B0606030504020204" pitchFamily="34" charset="0"/>
              </a:rPr>
              <a:t> </a:t>
            </a:r>
            <a:r>
              <a:rPr lang="en-US" b="0" i="0" dirty="0" err="1">
                <a:effectLst/>
                <a:latin typeface="Open Sans" panose="020B0606030504020204" pitchFamily="34" charset="0"/>
              </a:rPr>
              <a:t>ẩn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trang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cá</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a:t>
            </a:r>
          </a:p>
          <a:p>
            <a:pPr algn="l"/>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chủ</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cũng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6A635F6-85DB-5D75-4C81-171E2A2AA38F}"/>
              </a:ext>
            </a:extLst>
          </p:cNvPr>
          <p:cNvPicPr>
            <a:picLocks noChangeAspect="1"/>
          </p:cNvPicPr>
          <p:nvPr/>
        </p:nvPicPr>
        <p:blipFill>
          <a:blip r:embed="rId3"/>
          <a:stretch>
            <a:fillRect/>
          </a:stretch>
        </p:blipFill>
        <p:spPr>
          <a:xfrm>
            <a:off x="-1046212" y="3129136"/>
            <a:ext cx="5556448" cy="555644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tổ</a:t>
            </a:r>
            <a:r>
              <a:rPr lang="en-US" dirty="0">
                <a:latin typeface="UTM Aptima" panose="02040603050506020204" pitchFamily="18" charset="0"/>
              </a:rPr>
              <a:t> </a:t>
            </a:r>
            <a:r>
              <a:rPr lang="en-US" dirty="0" err="1">
                <a:latin typeface="UTM Aptima" panose="02040603050506020204" pitchFamily="18" charset="0"/>
              </a:rPr>
              <a:t>yến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trong quá trình chế biến tổ yến thành phẩm, các biện pháp phòng tránh là cực kỳ quan trọng. Đầu tiên và quan trọng nhất là đào tạo nhân viên về kỹ thuật chế biến, từ lựa chọn tổ yến đến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giúp nâng cao hiểu biết và kỹ năng của nhân viên, giảm nguy cơ lựa chọn và xử lý tổ yến không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2F03D69-1A58-A799-E54D-6D6EB96DE6EF}"/>
              </a:ext>
            </a:extLst>
          </p:cNvPr>
          <p:cNvPicPr>
            <a:picLocks noChangeAspect="1"/>
          </p:cNvPicPr>
          <p:nvPr/>
        </p:nvPicPr>
        <p:blipFill>
          <a:blip r:embed="rId3"/>
          <a:stretch>
            <a:fillRect/>
          </a:stretch>
        </p:blipFill>
        <p:spPr>
          <a:xfrm>
            <a:off x="-1046212" y="3129136"/>
            <a:ext cx="5556448" cy="555644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tổ</a:t>
            </a:r>
            <a:r>
              <a:rPr lang="en-US" dirty="0">
                <a:latin typeface="UTM Aptima" panose="02040603050506020204" pitchFamily="18" charset="0"/>
              </a:rPr>
              <a:t> </a:t>
            </a:r>
            <a:r>
              <a:rPr lang="en-US" dirty="0" err="1">
                <a:latin typeface="UTM Aptima" panose="02040603050506020204" pitchFamily="18" charset="0"/>
              </a:rPr>
              <a:t>yến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cũng nên bao gồm các biện pháp phòng tránh tai nạn cụ thể trong quá trình làm việc, như hướng dẫn về cách đối phó với nguy cơ lựa chọn tổ yến không an toàn, cũng như các biện pháp an toàn khi thực hiện các bước như tách tế bào tế bào nền, ngâm trong dung dịch, và quá trình sấy.</a:t>
            </a:r>
          </a:p>
          <a:p>
            <a:pPr algn="l"/>
            <a:r>
              <a:rPr lang="vi-VN" b="0" i="0" dirty="0">
                <a:effectLst/>
                <a:latin typeface="Open Sans" panose="020B0606030504020204" pitchFamily="34" charset="0"/>
              </a:rPr>
              <a:t>Ngoài ra, quy định cần đề cập đến việc kiểm soát môi trường làm việc, bao gồm quản lý nhiệt độ và đảm bảo sự thông thoáng, để giảm nguy cơ tai nạn do điều kiện làm việc không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2078FB8-8081-94CB-DD58-8A9AD7CE48A7}"/>
              </a:ext>
            </a:extLst>
          </p:cNvPr>
          <p:cNvPicPr>
            <a:picLocks noChangeAspect="1"/>
          </p:cNvPicPr>
          <p:nvPr/>
        </p:nvPicPr>
        <p:blipFill>
          <a:blip r:embed="rId3"/>
          <a:stretch>
            <a:fillRect/>
          </a:stretch>
        </p:blipFill>
        <p:spPr>
          <a:xfrm>
            <a:off x="-1046212" y="3129136"/>
            <a:ext cx="5556448" cy="555644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biến</a:t>
            </a:r>
            <a:r>
              <a:rPr lang="en-US" dirty="0">
                <a:latin typeface="UTM Aptima" panose="02040603050506020204" pitchFamily="18" charset="0"/>
              </a:rPr>
              <a:t> </a:t>
            </a:r>
            <a:r>
              <a:rPr lang="en-US" dirty="0" err="1">
                <a:latin typeface="UTM Aptima" panose="02040603050506020204" pitchFamily="18" charset="0"/>
              </a:rPr>
              <a:t>tổ</a:t>
            </a:r>
            <a:r>
              <a:rPr lang="en-US" dirty="0">
                <a:latin typeface="UTM Aptima" panose="02040603050506020204" pitchFamily="18" charset="0"/>
              </a:rPr>
              <a:t> </a:t>
            </a:r>
            <a:r>
              <a:rPr lang="en-US" dirty="0" err="1">
                <a:latin typeface="UTM Aptima" panose="02040603050506020204" pitchFamily="18" charset="0"/>
              </a:rPr>
              <a:t>yến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biến</a:t>
            </a:r>
            <a:r>
              <a:rPr lang="en-US" b="1" i="0" dirty="0">
                <a:effectLst/>
                <a:latin typeface="Open Sans" panose="020B0606030504020204" pitchFamily="34" charset="0"/>
              </a:rPr>
              <a:t> </a:t>
            </a:r>
            <a:r>
              <a:rPr lang="en-US" b="1" i="0" dirty="0" err="1">
                <a:effectLst/>
                <a:latin typeface="Open Sans" panose="020B0606030504020204" pitchFamily="34" charset="0"/>
              </a:rPr>
              <a:t>tổ</a:t>
            </a:r>
            <a:r>
              <a:rPr lang="en-US" b="1" i="0" dirty="0">
                <a:effectLst/>
                <a:latin typeface="Open Sans" panose="020B0606030504020204" pitchFamily="34" charset="0"/>
              </a:rPr>
              <a:t> </a:t>
            </a:r>
            <a:r>
              <a:rPr lang="en-US" b="1" i="0" dirty="0" err="1">
                <a:effectLst/>
                <a:latin typeface="Open Sans" panose="020B0606030504020204" pitchFamily="34" charset="0"/>
              </a:rPr>
              <a:t>yến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chế biến tổ yến đòi hỏi sự nhanh nhạy và chuẩn bị kỹ lưỡng. Trong trường hợp xảy ra tai nạn, việc đầu tiên là đảm bảo an toàn của tất cả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Ngay lập tức thông báo về tình huống cho toàn bộ đội ngũ làm việc và hướng dẫn họ rời khỏi khu vực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482D46-DA85-F11E-5608-EADFA76ACC0E}"/>
              </a:ext>
            </a:extLst>
          </p:cNvPr>
          <p:cNvPicPr>
            <a:picLocks noChangeAspect="1"/>
          </p:cNvPicPr>
          <p:nvPr/>
        </p:nvPicPr>
        <p:blipFill>
          <a:blip r:embed="rId3"/>
          <a:stretch>
            <a:fillRect/>
          </a:stretch>
        </p:blipFill>
        <p:spPr>
          <a:xfrm>
            <a:off x="-1046212" y="3129136"/>
            <a:ext cx="5556448" cy="555644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161</TotalTime>
  <Words>2438</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CHẾ BIẾN TỔ YẾN</vt:lpstr>
      <vt:lpstr>Một số vụ tai nạn trong nhà máy chế biến tổ yến</vt:lpstr>
      <vt:lpstr>Tóm tắt bài học</vt:lpstr>
      <vt:lpstr>Rửa và loại bỏ bất kỳ tạp chất tổ yến mới thu hoạch</vt:lpstr>
      <vt:lpstr>Rửa và loại bỏ bất kỳ tạp chất tổ yến mới thu hoạch</vt:lpstr>
      <vt:lpstr>Rửa và loại bỏ bất kỳ tạp chất tổ yến mới thu hoạch</vt:lpstr>
      <vt:lpstr>Rửa và loại bỏ bất kỳ tạp chất tổ yến mới thu hoạch</vt:lpstr>
      <vt:lpstr>Rửa và loại bỏ bất kỳ tạp chất tổ yến mới thu hoạch</vt:lpstr>
      <vt:lpstr>Rửa và loại bỏ bất kỳ tạp chất tổ yến mới thu hoạch</vt:lpstr>
      <vt:lpstr>Vận hành máy sấy tổ yến đã được loại bỏ tạp chất</vt:lpstr>
      <vt:lpstr>Vận hành máy sấy tổ yến đã được loại bỏ tạp chất</vt:lpstr>
      <vt:lpstr>Vận hành máy sấy tổ yến đã được loại bỏ tạp chất</vt:lpstr>
      <vt:lpstr>Vận hành máy sấy tổ yến đã được loại bỏ tạp chất</vt:lpstr>
      <vt:lpstr>Vận hành máy sấy tổ yến đã được loại bỏ tạp chất</vt:lpstr>
      <vt:lpstr>Vận hành máy sấy tổ yến đã được loại bỏ tạp chất</vt:lpstr>
      <vt:lpstr>Chế biến tổ yến thành phẩm</vt:lpstr>
      <vt:lpstr>Chế biến tổ yến thành phẩm</vt:lpstr>
      <vt:lpstr>Chế biến tổ yến thành phẩm</vt:lpstr>
      <vt:lpstr>Chế biến tổ yến thành phẩm</vt:lpstr>
      <vt:lpstr>Chế biến tổ yến thành phẩm</vt:lpstr>
      <vt:lpstr>Chế biến tổ yến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21</cp:revision>
  <dcterms:created xsi:type="dcterms:W3CDTF">2024-03-23T04:43:33Z</dcterms:created>
  <dcterms:modified xsi:type="dcterms:W3CDTF">2024-04-02T03:57:43Z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