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25625" y="2188029"/>
            <a:ext cx="533598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KHÍ ĐỐT TỰ NHIÊN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254008"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khí</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đốt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tự</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nhiên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khai thác khí đốt tự nhiên, các nhà máy và cơ sở sản xuất thường đối mặt với các nguy cơ tai nạn lao động</a:t>
            </a:r>
            <a:r>
              <a:rPr lang="en-US" sz="2000" dirty="0">
                <a:ea typeface="+mn-lt"/>
                <a:cs typeface="+mn-lt"/>
              </a:rPr>
              <a:t>:</a:t>
            </a:r>
            <a:endParaRPr lang="en-US" dirty="0"/>
          </a:p>
          <a:p>
            <a:pPr marL="730885" lvl="1" indent="-304165"/>
            <a:r>
              <a:rPr lang="pt-BR" i="0" dirty="0">
                <a:solidFill>
                  <a:srgbClr val="0D0D0D"/>
                </a:solidFill>
                <a:effectLst/>
                <a:latin typeface="Söhne"/>
              </a:rPr>
              <a:t>Vụ nổ hầm lò</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Thảm họa môi trường</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quản</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hệ</a:t>
            </a:r>
            <a:r>
              <a:rPr lang="en-US" dirty="0">
                <a:solidFill>
                  <a:srgbClr val="0D0D0D"/>
                </a:solidFill>
                <a:latin typeface="Söhne"/>
              </a:rPr>
              <a:t> </a:t>
            </a:r>
            <a:r>
              <a:rPr lang="en-US" dirty="0" err="1">
                <a:solidFill>
                  <a:srgbClr val="0D0D0D"/>
                </a:solidFill>
                <a:latin typeface="Söhne"/>
              </a:rPr>
              <a:t>thống</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hệ</a:t>
            </a:r>
            <a:r>
              <a:rPr lang="en-US" dirty="0"/>
              <a:t> </a:t>
            </a:r>
            <a:r>
              <a:rPr lang="en-US" dirty="0" err="1"/>
              <a:t>thống</a:t>
            </a:r>
            <a:r>
              <a:rPr lang="en-US" dirty="0"/>
              <a:t> </a:t>
            </a:r>
            <a:r>
              <a:rPr lang="en-US" dirty="0" err="1"/>
              <a:t>khai</a:t>
            </a:r>
            <a:r>
              <a:rPr lang="en-US" dirty="0"/>
              <a:t> </a:t>
            </a:r>
            <a:r>
              <a:rPr lang="en-US" dirty="0" err="1"/>
              <a:t>thác</a:t>
            </a:r>
            <a:r>
              <a:rPr lang="en-US" dirty="0"/>
              <a:t> </a:t>
            </a:r>
            <a:r>
              <a:rPr lang="en-US" dirty="0" err="1"/>
              <a:t>khí</a:t>
            </a:r>
            <a:r>
              <a:rPr lang="en-US" dirty="0"/>
              <a:t> </a:t>
            </a:r>
            <a:r>
              <a:rPr lang="en-US" dirty="0" err="1"/>
              <a:t>đốt</a:t>
            </a:r>
            <a:r>
              <a:rPr lang="en-US" dirty="0"/>
              <a:t> </a:t>
            </a:r>
            <a:r>
              <a:rPr lang="en-US" dirty="0" err="1"/>
              <a:t>tự</a:t>
            </a:r>
            <a:r>
              <a:rPr lang="en-US" dirty="0"/>
              <a:t> </a:t>
            </a:r>
            <a:r>
              <a:rPr lang="en-US" dirty="0" err="1"/>
              <a:t>nhiên</a:t>
            </a:r>
            <a:r>
              <a:rPr lang="en-US" dirty="0"/>
              <a:t> </a:t>
            </a:r>
            <a:r>
              <a:rPr lang="en-US" dirty="0" err="1"/>
              <a:t>từ</a:t>
            </a:r>
            <a:r>
              <a:rPr lang="en-US" dirty="0"/>
              <a:t> </a:t>
            </a:r>
            <a:r>
              <a:rPr lang="en-US" dirty="0" err="1"/>
              <a:t>giếng</a:t>
            </a:r>
            <a:r>
              <a:rPr lang="en-US" dirty="0"/>
              <a:t> </a:t>
            </a:r>
            <a:r>
              <a:rPr lang="en-US" dirty="0" err="1"/>
              <a:t>khoan</a:t>
            </a:r>
            <a:r>
              <a:rPr lang="en-US" dirty="0"/>
              <a:t> </a:t>
            </a:r>
            <a:r>
              <a:rPr lang="en-US" dirty="0" err="1"/>
              <a:t>lên</a:t>
            </a:r>
            <a:r>
              <a:rPr lang="en-US" dirty="0"/>
              <a:t> </a:t>
            </a:r>
            <a:r>
              <a:rPr lang="en-US" dirty="0" err="1"/>
              <a:t>bể</a:t>
            </a:r>
            <a:r>
              <a:rPr lang="en-US" dirty="0"/>
              <a:t> </a:t>
            </a:r>
            <a:r>
              <a:rPr lang="en-US" dirty="0" err="1"/>
              <a:t>chứa</a:t>
            </a:r>
            <a:endParaRPr lang="en-US" dirty="0"/>
          </a:p>
          <a:p>
            <a:pPr marL="304165" indent="-304165">
              <a:buClr>
                <a:schemeClr val="tx1"/>
              </a:buClr>
            </a:pPr>
            <a:r>
              <a:rPr lang="en-US" dirty="0"/>
              <a:t>2. </a:t>
            </a:r>
            <a:r>
              <a:rPr lang="vi-VN" dirty="0"/>
              <a:t>An toàn vệ sinh lao động đối với nhân viên vận hành hệ thống loại bỏ nước, làm khô và loại bỏ sulfur từ khí đốt tự nhiên vừa được khai thác</a:t>
            </a:r>
            <a:endParaRPr lang="en-US" dirty="0"/>
          </a:p>
          <a:p>
            <a:pPr marL="304165" indent="-304165">
              <a:buClr>
                <a:schemeClr val="tx1"/>
              </a:buClr>
            </a:pPr>
            <a:r>
              <a:rPr lang="en-US" dirty="0"/>
              <a:t>3. </a:t>
            </a:r>
            <a:r>
              <a:rPr lang="vi-VN" dirty="0"/>
              <a:t>An toàn vệ sinh lao động đối với nhân viên vận hành hệ thống vận chuyển khí đốt tự nhiên bằng các đường ống dẫn khí hoặc các phương tiện vận chuyển khí lỏng đến các điểm sử dụng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đốt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r>
              <a:rPr lang="vi-VN" b="0" i="0" dirty="0">
                <a:effectLst/>
                <a:latin typeface="Open Sans" panose="020B0606030504020204" pitchFamily="34" charset="0"/>
              </a:rPr>
              <a:t>Quá trình vận hành hệ thống khai thác khí đốt tự nhiên từ giếng khoan lên bể chứa đòi hỏi sự chặt chẽ và chính xác.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bước quan trọng như kiểm soát áp suất, giám sát dòng chảy khí, và điều chỉnh các thiết bị để đảm bảo an toàn và hiệu suất.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đốt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r>
              <a:rPr lang="vi-VN" b="0" i="0" dirty="0">
                <a:effectLst/>
                <a:latin typeface="Open Sans" panose="020B0606030504020204" pitchFamily="34" charset="0"/>
              </a:rPr>
              <a:t>Trong quá trình vận hành hệ thống khai thác khí đốt tự nhiên từ giếng khoan lên bể chứa, các tai nạn lao động có thể xảy ra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tai nạn liên quan đến áp suất và dòng chảy khí, có thể gây ra vụ nổ hoặc phun khí không kiểm soát.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đốt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r>
              <a:rPr lang="vi-VN" b="0" i="0" dirty="0">
                <a:effectLst/>
                <a:latin typeface="Open Sans" panose="020B0606030504020204" pitchFamily="34" charset="0"/>
              </a:rPr>
              <a:t>Nguyên nhân gây ra tai nạn lao động khi vận hành hệ thống khai thác khí đốt tự nhiên từ giếng khoan lên bể chứa có thể bao gồm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phổ biến là thiếu hiểu biết và kinh nghiệm của nhân viên, đặc biệt là khi họ không hiểu rõ về quy trình hoặc không được đào tạo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đốt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r>
              <a:rPr lang="vi-VN" b="0" i="0" dirty="0">
                <a:effectLst/>
                <a:latin typeface="Open Sans" panose="020B0606030504020204" pitchFamily="34" charset="0"/>
              </a:rPr>
              <a:t>Để phòng tránh tai nạn lao động khi vận hành hệ thống khai thác khí đốt tự nhiên từ giếng khoan lên bể chứa, việc đảm bảo huấn luyện an toàn lao động cho nhân viên là điều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nên bao gồm việc giáo dục về các nguy cơ tiềm ẩn và quy trình an toàn trong mọi khía cạnh của công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hệ thống khai thác khí đốt tự nhiên từ giếng khoan lên bể 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hệ thống khai thác khí đốt tự nhiên từ giếng khoan lên bể chứa là điều cực kỳ quan trọng để đảm bảo môi trường làm việc an toàn cho tất cả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đảm bảo rằng tất cả nhân viên đều được đào tạo về các nguy cơ tiềm ẩn và các biện pháp phòng tránh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đốt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chứa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đốt</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nhiên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giếng</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bể</a:t>
            </a:r>
            <a:r>
              <a:rPr lang="en-US" b="1" i="0" dirty="0">
                <a:effectLst/>
                <a:latin typeface="Open Sans" panose="020B0606030504020204" pitchFamily="34" charset="0"/>
              </a:rPr>
              <a:t> </a:t>
            </a:r>
            <a:r>
              <a:rPr lang="en-US" b="1" i="0" dirty="0" err="1">
                <a:effectLst/>
                <a:latin typeface="Open Sans" panose="020B0606030504020204" pitchFamily="34" charset="0"/>
              </a:rPr>
              <a:t>chứa</a:t>
            </a:r>
            <a:endParaRPr lang="en-US" sz="2400" b="1" i="0" dirty="0">
              <a:effectLst/>
              <a:latin typeface="Söhne"/>
            </a:endParaRPr>
          </a:p>
          <a:p>
            <a:r>
              <a:rPr lang="vi-VN" b="0" i="0" dirty="0">
                <a:effectLst/>
                <a:latin typeface="Open Sans" panose="020B0606030504020204" pitchFamily="34" charset="0"/>
              </a:rPr>
              <a:t>Xử lý tình huống tai nạn lao động khẩn cấp trong quá trình vận hành hệ thống khai thác khí đốt tự nhiên từ giếng khoan lên bể chứa đòi hỏi sự nhanh nhẹn và quyết đoán từ phía nhân viên và nhà quản lý.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đảm bảo an toàn cho mọi người bằng cách ngừng tất cả các hoạt động và di chuyển đến nơi an toàn gần nhất.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hệ thống loại bỏ nước, làm khô và loại bỏ sulfur từ khí đốt tự nhiên vừa được khai thác </a:t>
            </a:r>
            <a:r>
              <a:rPr lang="en-US" sz="2000" dirty="0"/>
              <a:t>:</a:t>
            </a:r>
          </a:p>
          <a:p>
            <a:pPr algn="l"/>
            <a:r>
              <a:rPr lang="vi-VN" b="0" i="0" dirty="0">
                <a:effectLst/>
                <a:latin typeface="Open Sans" panose="020B0606030504020204" pitchFamily="34" charset="0"/>
              </a:rPr>
              <a:t>Đặc điểm của công việc vận hành hệ thống loại bỏ nước, làm khô và loại bỏ sulfur từ khí đốt tự nhiên (natural gas) sau khi khai thác là một quá trình phức tạp và đòi hỏi sự chính xác và kỹ năng kỹ thuật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bao gồm việc điều chỉnh và giám sát các thiết bị và quy trình để đảm bảo rằng khí đốt được xử lý một cách hiệu quả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hệ thống loại bỏ nước, làm khô và loại bỏ sulfur từ khí đốt tự nhiên vừa được khai thác</a:t>
            </a:r>
            <a:r>
              <a:rPr lang="en-US" sz="2000" dirty="0"/>
              <a:t>:</a:t>
            </a:r>
          </a:p>
          <a:p>
            <a:pPr algn="l"/>
            <a:r>
              <a:rPr lang="vi-VN" b="0" i="0" dirty="0">
                <a:effectLst/>
                <a:latin typeface="Open Sans" panose="020B0606030504020204" pitchFamily="34" charset="0"/>
              </a:rPr>
              <a:t>Trong quá trình vận hành hệ thống loại bỏ nước, làm khô và loại bỏ sulfur từ khí đốt tự nhiên, có một số nguy cơ tai nạn lao động cần được xem xét.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nhất là tai nạn liên quan đến áp suất cao trong hệ thống. Sự cố áp suất có thể dẫn đến các vụ nổ hoặc rò rỉ, gây nguy hiểm cho nhân viên và môi trường.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hệ thống loại bỏ nước, làm khô và loại bỏ sulfur từ khí đốt tự nhiên vừa được khai thác</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khi vận hành hệ thống loại bỏ nước, làm khô và loại bỏ sulfur từ khí đốt tự nhiên.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và kỹ năng về quá trình hoạt động của hệ thống. Nhân viên có thể không hiểu rõ về cách thức làm việc của các thiết bị, từ đó dẫn đến việc xử lý không đúng cách hoặc không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hệ thống loại bỏ nước, làm khô và loại bỏ sulfur từ khí đốt tự nhiên vừa được khai thác</a:t>
            </a:r>
            <a:r>
              <a:rPr lang="en-US" sz="2000" dirty="0"/>
              <a:t>:</a:t>
            </a:r>
          </a:p>
          <a:p>
            <a:pPr algn="l">
              <a:buFont typeface="Arial" panose="020B0604020202020204" pitchFamily="34" charset="0"/>
              <a:buChar char="•"/>
            </a:pPr>
            <a:r>
              <a:rPr lang="vi-VN" i="0" dirty="0">
                <a:effectLst/>
                <a:latin typeface="Open Sans" panose="020B0606030504020204" pitchFamily="34" charset="0"/>
              </a:rPr>
              <a:t>Đảm bảo các thiết bị và hệ thống hoạt động ổn định và đúng cách thông qua việc thực hiện kiểm tra định kỳ và bảo dưỡng.</a:t>
            </a:r>
          </a:p>
          <a:p>
            <a:pPr algn="l">
              <a:buFont typeface="Arial" panose="020B0604020202020204" pitchFamily="34" charset="0"/>
              <a:buChar char="•"/>
            </a:pPr>
            <a:r>
              <a:rPr lang="vi-VN" i="0" dirty="0">
                <a:effectLst/>
                <a:latin typeface="Open Sans" panose="020B0606030504020204" pitchFamily="34" charset="0"/>
              </a:rPr>
              <a:t>Đảm bảo rằng tất cả nhân viên được đào tạo đầy đủ về cách thức hoạt động của hệ thống và các biện pháp an toàn, bao gồm cách sử dụng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hệ thống loại bỏ nước, làm khô và loại bỏ sulfur từ khí đốt tự nhiên vừa được khai thác</a:t>
            </a:r>
            <a:r>
              <a:rPr lang="en-US" sz="2000" dirty="0"/>
              <a:t>:</a:t>
            </a:r>
          </a:p>
          <a:p>
            <a:pPr algn="l"/>
            <a:r>
              <a:rPr lang="vi-VN" b="0" i="0" dirty="0">
                <a:effectLst/>
                <a:latin typeface="Open Sans" panose="020B0606030504020204" pitchFamily="34" charset="0"/>
              </a:rPr>
              <a:t>Đào tạo an toàn: Tất cả nhân viên phải được đào tạo đầy đủ về các quy trình an toàn lao động, bao gồm cách sử dụng thiết bị bảo hộ cá nhân, nhận biết nguy cơ và biện pháp phòng tránh tai nạn.</a:t>
            </a:r>
          </a:p>
          <a:p>
            <a:pPr algn="l"/>
            <a:r>
              <a:rPr lang="vi-VN" b="0" i="0" dirty="0">
                <a:effectLst/>
                <a:latin typeface="Open Sans" panose="020B0606030504020204" pitchFamily="34" charset="0"/>
              </a:rPr>
              <a:t>Kiểm tra định kỳ và bảo dưỡng: Hệ thống và thiết bị phải được kiểm tra định kỳ để đảm bảo hoạt động ổn định và an toàn. Bảo dưỡng định kỳ cũng cần được thực hiện để tránh sự cố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hệ thống loại bỏ nước, làm khô và loại bỏ sulfur</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hệ thống loại bỏ nước, làm khô và loại bỏ sulfur từ khí đốt tự nhiên vừa được khai thác</a:t>
            </a:r>
            <a:r>
              <a:rPr lang="en-US" sz="2000" dirty="0">
                <a:solidFill>
                  <a:schemeClr val="bg1"/>
                </a:solidFill>
              </a:rPr>
              <a:t>:</a:t>
            </a:r>
          </a:p>
          <a:p>
            <a:pPr algn="l"/>
            <a:r>
              <a:rPr lang="vi-VN" b="0" i="0" dirty="0">
                <a:effectLst/>
                <a:latin typeface="Open Sans" panose="020B0606030504020204" pitchFamily="34" charset="0"/>
              </a:rPr>
              <a:t>Gọi điện thoại cấp cứu: Ngay khi phát hiện tai nạn, người làm việc cần gọi điện thoại ngay lập tức đến số cấp cứu để yêu cầu sự giúp đỡ khẩn cấp.</a:t>
            </a:r>
          </a:p>
          <a:p>
            <a:pPr algn="l"/>
            <a:r>
              <a:rPr lang="vi-VN" b="0" i="0" dirty="0">
                <a:effectLst/>
                <a:latin typeface="Open Sans" panose="020B0606030504020204" pitchFamily="34" charset="0"/>
              </a:rPr>
              <a:t>Đảm bảo an toàn: Người làm việc cần đảm bảo an toàn cho bản thân và người khác bằng cách di chuyển ra khỏi vùng nguy hiểm, nếu có thể. Nếu không thể di chuyển được, họ cần che chắn, bảo vệ cơ thể khỏi các vật thể rơi xuống.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Đặc điểm công việc vận hành hệ thống vận chuyển khí đốt tự nhiên bao gồm việc duy trì sự liên tục và an toàn của quá trình vận chuyển khí từ nguồn cung cấp đến các điểm sử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đòi hỏi sự chú ý đặc biệt đến các yếu tố như áp suất, nhiệt độ và lưu lượng khí.</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Trong quá trình vận hành hệ thống vận chuyển khí đốt tự nhiên, có nhiều nguy cơ tiềm ẩn về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các vụ rò rỉ khí, có thể gây ra các vụ nổ hoặc cháy nổ. Đây là một tình huống rất nguy hiểm đặc biệt khi làm việc gần các thiết bị hoạt động hoặc trong môi trường có nguy cơ cháy nổ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Có nhiều nguyên nhân gây ra tai nạn lao động khi vận hành hệ thống vận chuyển khí đốt tự nhiên. Một trong những nguyên nhân chính là thiếu kiến thức và kỹ năng cần thiết của nhân viên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họ không được đào tạo đúng cách về quy trình an toàn và các biện pháp phòng ngừa tai nạn, họ có thể không nhận ra nguy cơ và không biết cách ứng phó trong trường hợp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Việc này bao gồm việc hướng dẫn họ về cách nhận biết và xử lý nguy cơ, cũng như cách sử dụng các thiết bị bảo hộ cá nhân một cách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Tiếp theo, việc thực hiện kiểm tra định kỳ và bảo dưỡng cho các thiết bị và hạ tầng là rất quan trọng để đảm bảo chúng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Quy định an toàn lao động khi vận hành hệ thống vận chuyển khí đốt tự nhiên rất quan trọng để đảm bảo môi trường làm việc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các nhân viên đều được đào tạo đầy đủ về các quy trình an toàn là điều cần thiết. Họ cần hiểu rõ về các nguy cơ tiềm ẩn, biện pháp phòng ngừa tai nạn và cách ứng phó trong trường hợp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đốt</a:t>
            </a:r>
            <a:r>
              <a:rPr lang="en-US" dirty="0">
                <a:latin typeface="UTM Aptima" panose="02040603050506020204" pitchFamily="18" charset="0"/>
              </a:rPr>
              <a:t> </a:t>
            </a:r>
            <a:r>
              <a:rPr lang="en-US" dirty="0" err="1">
                <a:latin typeface="UTM Aptima" panose="02040603050506020204" pitchFamily="18" charset="0"/>
              </a:rPr>
              <a:t>tự</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hệ thống vận chuyển khí đốt tự nhiên bằng các đường ống dẫn khí hoặc các phương tiện vận chuyển khí lỏng đến các điểm sử dụng</a:t>
            </a:r>
          </a:p>
          <a:p>
            <a:pPr algn="l">
              <a:lnSpc>
                <a:spcPct val="120000"/>
              </a:lnSpc>
            </a:pPr>
            <a:r>
              <a:rPr lang="vi-VN" b="0" i="0" dirty="0">
                <a:effectLst/>
                <a:latin typeface="Open Sans" panose="020B0606030504020204" pitchFamily="34" charset="0"/>
              </a:rPr>
              <a:t>Xử lý tình huống tai nạn lao động khẩn cấp trong quá trình vận hành hệ thống vận chuyển khí đốt tự nhiên đòi hỏi sự nhanh nhạy và sự chuẩn bị kỹ lưỡng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như rò rỉ khí, cháy nổ hoặc thương tích, việc ứng phó ngay lập tức là rất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187</TotalTime>
  <Words>2529</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KHÍ ĐỐT TỰ NHIÊN</vt:lpstr>
      <vt:lpstr>Một số vụ tai nạn trong nhà máy khai thác khí đốt tự nhiên</vt:lpstr>
      <vt:lpstr>Tóm tắt bài học</vt:lpstr>
      <vt:lpstr>Vận hành hệ thống khai thác khí đốt tự nhiên từ giếng khoan lên bể chứa</vt:lpstr>
      <vt:lpstr>Vận hành hệ thống khai thác khí đốt tự nhiên từ giếng khoan lên bể chứa</vt:lpstr>
      <vt:lpstr>Vận hành hệ thống khai thác khí đốt tự nhiên từ giếng khoan lên bể chứa</vt:lpstr>
      <vt:lpstr>Vận hành hệ thống khai thác khí đốt tự nhiên từ giếng khoan lên bể chứa</vt:lpstr>
      <vt:lpstr>Vận hành hệ thống khai thác khí đốt tự nhiên từ giếng khoan lên bể chứa</vt:lpstr>
      <vt:lpstr>Vận hành hệ thống khai thác khí đốt tự nhiên từ giếng khoan lên bể chứa</vt:lpstr>
      <vt:lpstr>Vận hành hệ thống loại bỏ nước, làm khô và loại bỏ sulfur</vt:lpstr>
      <vt:lpstr>Vận hành hệ thống loại bỏ nước, làm khô và loại bỏ sulfur</vt:lpstr>
      <vt:lpstr>Vận hành hệ thống loại bỏ nước, làm khô và loại bỏ sulfur</vt:lpstr>
      <vt:lpstr>Vận hành hệ thống loại bỏ nước, làm khô và loại bỏ sulfur</vt:lpstr>
      <vt:lpstr>Vận hành hệ thống loại bỏ nước, làm khô và loại bỏ sulfur</vt:lpstr>
      <vt:lpstr>Vận hành hệ thống loại bỏ nước, làm khô và loại bỏ sulfur</vt:lpstr>
      <vt:lpstr>Vận hành hệ thống vận chuyển khí đốt tự nhiên </vt:lpstr>
      <vt:lpstr>Vận hành hệ thống vận chuyển khí đốt tự nhiên </vt:lpstr>
      <vt:lpstr>Vận hành hệ thống vận chuyển khí đốt tự nhiên </vt:lpstr>
      <vt:lpstr>Vận hành hệ thống vận chuyển khí đốt tự nhiên </vt:lpstr>
      <vt:lpstr>Vận hành hệ thống vận chuyển khí đốt tự nhiên </vt:lpstr>
      <vt:lpstr>Vận hành hệ thống vận chuyển khí đốt tự nhiên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2024-04-08T03:01:29Z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