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660" y="-8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73697" y="2187963"/>
            <a:ext cx="403984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KHAI THÁC QUẶNG SẮT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9932822-D2CC-5A99-1149-A229E80D190A}"/>
              </a:ext>
            </a:extLst>
          </p:cNvPr>
          <p:cNvPicPr>
            <a:picLocks noChangeAspect="1"/>
          </p:cNvPicPr>
          <p:nvPr/>
        </p:nvPicPr>
        <p:blipFill>
          <a:blip r:embed="rId4"/>
          <a:stretch>
            <a:fillRect/>
          </a:stretch>
        </p:blipFill>
        <p:spPr>
          <a:xfrm>
            <a:off x="4922942" y="4221088"/>
            <a:ext cx="2342939" cy="234293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mỏ</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khai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quặng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sắt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khai</a:t>
            </a:r>
            <a:r>
              <a:rPr lang="en-US" b="0" i="0" dirty="0">
                <a:solidFill>
                  <a:srgbClr val="0D0D0D"/>
                </a:solidFill>
                <a:effectLst/>
                <a:latin typeface="Söhne"/>
              </a:rPr>
              <a:t> </a:t>
            </a:r>
            <a:r>
              <a:rPr lang="en-US" b="0" i="0" dirty="0" err="1">
                <a:solidFill>
                  <a:srgbClr val="0D0D0D"/>
                </a:solidFill>
                <a:effectLst/>
                <a:latin typeface="Söhne"/>
              </a:rPr>
              <a:t>thác</a:t>
            </a:r>
            <a:r>
              <a:rPr lang="en-US" b="0" i="0" dirty="0">
                <a:solidFill>
                  <a:srgbClr val="0D0D0D"/>
                </a:solidFill>
                <a:effectLst/>
                <a:latin typeface="Söhne"/>
              </a:rPr>
              <a:t> </a:t>
            </a:r>
            <a:r>
              <a:rPr lang="en-US" b="0" i="0" dirty="0" err="1">
                <a:solidFill>
                  <a:srgbClr val="0D0D0D"/>
                </a:solidFill>
                <a:effectLst/>
                <a:latin typeface="Söhne"/>
              </a:rPr>
              <a:t>quặng</a:t>
            </a:r>
            <a:r>
              <a:rPr lang="en-US" b="0" i="0" dirty="0">
                <a:solidFill>
                  <a:srgbClr val="0D0D0D"/>
                </a:solidFill>
                <a:effectLst/>
                <a:latin typeface="Söhne"/>
              </a:rPr>
              <a:t> </a:t>
            </a:r>
            <a:r>
              <a:rPr lang="en-US" b="0" i="0" dirty="0" err="1">
                <a:solidFill>
                  <a:srgbClr val="0D0D0D"/>
                </a:solidFill>
                <a:effectLst/>
                <a:latin typeface="Söhne"/>
              </a:rPr>
              <a:t>sắt</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đe</a:t>
            </a:r>
            <a:r>
              <a:rPr lang="en-US" b="0" i="0" dirty="0">
                <a:solidFill>
                  <a:srgbClr val="0D0D0D"/>
                </a:solidFill>
                <a:effectLst/>
                <a:latin typeface="Söhne"/>
              </a:rPr>
              <a:t> </a:t>
            </a:r>
            <a:r>
              <a:rPr lang="en-US" b="0" i="0" dirty="0" err="1">
                <a:solidFill>
                  <a:srgbClr val="0D0D0D"/>
                </a:solidFill>
                <a:effectLst/>
                <a:latin typeface="Söhne"/>
              </a:rPr>
              <a:t>dọa</a:t>
            </a:r>
            <a:r>
              <a:rPr lang="en-US" b="0" i="0" dirty="0">
                <a:solidFill>
                  <a:srgbClr val="0D0D0D"/>
                </a:solidFill>
                <a:effectLst/>
                <a:latin typeface="Söhne"/>
              </a:rPr>
              <a:t> </a:t>
            </a:r>
            <a:r>
              <a:rPr lang="en-US" b="0" i="0" dirty="0" err="1">
                <a:solidFill>
                  <a:srgbClr val="0D0D0D"/>
                </a:solidFill>
                <a:effectLst/>
                <a:latin typeface="Söhne"/>
              </a:rPr>
              <a:t>tính</a:t>
            </a:r>
            <a:r>
              <a:rPr lang="en-US" b="0" i="0" dirty="0">
                <a:solidFill>
                  <a:srgbClr val="0D0D0D"/>
                </a:solidFill>
                <a:effectLst/>
                <a:latin typeface="Söhne"/>
              </a:rPr>
              <a:t> </a:t>
            </a:r>
            <a:r>
              <a:rPr lang="en-US" b="0" i="0" dirty="0" err="1">
                <a:solidFill>
                  <a:srgbClr val="0D0D0D"/>
                </a:solidFill>
                <a:effectLst/>
                <a:latin typeface="Söhne"/>
              </a:rPr>
              <a:t>mạng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sức</a:t>
            </a:r>
            <a:r>
              <a:rPr lang="en-US" b="0" i="0" dirty="0">
                <a:solidFill>
                  <a:srgbClr val="0D0D0D"/>
                </a:solidFill>
                <a:effectLst/>
                <a:latin typeface="Söhne"/>
              </a:rPr>
              <a:t> </a:t>
            </a:r>
            <a:r>
              <a:rPr lang="en-US" b="0" i="0" dirty="0" err="1">
                <a:solidFill>
                  <a:srgbClr val="0D0D0D"/>
                </a:solidFill>
                <a:effectLst/>
                <a:latin typeface="Söhne"/>
              </a:rPr>
              <a:t>khỏe</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nhân</a:t>
            </a:r>
            <a:r>
              <a:rPr lang="en-US" sz="2000" dirty="0">
                <a:ea typeface="+mn-lt"/>
                <a:cs typeface="+mn-lt"/>
              </a:rPr>
              <a:t>:</a:t>
            </a:r>
            <a:endParaRPr lang="en-US" dirty="0"/>
          </a:p>
          <a:p>
            <a:pPr marL="730885" lvl="1" indent="-304165"/>
            <a:r>
              <a:rPr lang="pt-BR" i="0" dirty="0">
                <a:solidFill>
                  <a:srgbClr val="0D0D0D"/>
                </a:solidFill>
                <a:effectLst/>
                <a:latin typeface="Söhne"/>
              </a:rPr>
              <a:t>Vụ sạt lở tại mỏ Brumadinho, Brazil (2019)</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mỏ</a:t>
            </a:r>
            <a:r>
              <a:rPr lang="en-US" dirty="0">
                <a:solidFill>
                  <a:srgbClr val="0D0D0D"/>
                </a:solidFill>
                <a:latin typeface="Söhne"/>
              </a:rPr>
              <a:t> Rana Plaza, Bangladesh (2013)</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nổ</a:t>
            </a:r>
            <a:r>
              <a:rPr lang="en-US" dirty="0">
                <a:solidFill>
                  <a:srgbClr val="0D0D0D"/>
                </a:solidFill>
                <a:latin typeface="Söhne"/>
              </a:rPr>
              <a:t> ở </a:t>
            </a:r>
            <a:r>
              <a:rPr lang="en-US" dirty="0" err="1">
                <a:solidFill>
                  <a:srgbClr val="0D0D0D"/>
                </a:solidFill>
                <a:latin typeface="Söhne"/>
              </a:rPr>
              <a:t>mỏ</a:t>
            </a:r>
            <a:r>
              <a:rPr lang="en-US" dirty="0">
                <a:solidFill>
                  <a:srgbClr val="0D0D0D"/>
                </a:solidFill>
                <a:latin typeface="Söhne"/>
              </a:rPr>
              <a:t> </a:t>
            </a:r>
            <a:r>
              <a:rPr lang="en-US" dirty="0" err="1">
                <a:solidFill>
                  <a:srgbClr val="0D0D0D"/>
                </a:solidFill>
                <a:latin typeface="Söhne"/>
              </a:rPr>
              <a:t>Westray</a:t>
            </a:r>
            <a:r>
              <a:rPr lang="en-US" dirty="0">
                <a:solidFill>
                  <a:srgbClr val="0D0D0D"/>
                </a:solidFill>
                <a:latin typeface="Söhne"/>
              </a:rPr>
              <a:t>, Canada (1992)</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mỏ</a:t>
            </a:r>
            <a:r>
              <a:rPr lang="en-US" dirty="0">
                <a:solidFill>
                  <a:srgbClr val="0D0D0D"/>
                </a:solidFill>
                <a:latin typeface="Söhne"/>
              </a:rPr>
              <a:t> Soma, </a:t>
            </a:r>
            <a:r>
              <a:rPr lang="en-US" dirty="0" err="1">
                <a:solidFill>
                  <a:srgbClr val="0D0D0D"/>
                </a:solidFill>
                <a:latin typeface="Söhne"/>
              </a:rPr>
              <a:t>Thổ</a:t>
            </a:r>
            <a:r>
              <a:rPr lang="en-US" dirty="0">
                <a:solidFill>
                  <a:srgbClr val="0D0D0D"/>
                </a:solidFill>
                <a:latin typeface="Söhne"/>
              </a:rPr>
              <a:t> </a:t>
            </a:r>
            <a:r>
              <a:rPr lang="en-US" dirty="0" err="1">
                <a:solidFill>
                  <a:srgbClr val="0D0D0D"/>
                </a:solidFill>
                <a:latin typeface="Söhne"/>
              </a:rPr>
              <a:t>Nhĩ</a:t>
            </a:r>
            <a:r>
              <a:rPr lang="en-US" dirty="0">
                <a:solidFill>
                  <a:srgbClr val="0D0D0D"/>
                </a:solidFill>
                <a:latin typeface="Söhne"/>
              </a:rPr>
              <a:t> </a:t>
            </a:r>
            <a:r>
              <a:rPr lang="en-US" dirty="0" err="1">
                <a:solidFill>
                  <a:srgbClr val="0D0D0D"/>
                </a:solidFill>
                <a:latin typeface="Söhne"/>
              </a:rPr>
              <a:t>Kỳ</a:t>
            </a:r>
            <a:r>
              <a:rPr lang="en-US" dirty="0">
                <a:solidFill>
                  <a:srgbClr val="0D0D0D"/>
                </a:solidFill>
                <a:latin typeface="Söhne"/>
              </a:rPr>
              <a:t> (2014)</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công</a:t>
            </a:r>
            <a:r>
              <a:rPr lang="en-US" dirty="0"/>
              <a:t> </a:t>
            </a:r>
            <a:r>
              <a:rPr lang="en-US" dirty="0" err="1"/>
              <a:t>nhân</a:t>
            </a:r>
            <a:r>
              <a:rPr lang="en-US" dirty="0"/>
              <a:t> </a:t>
            </a:r>
            <a:r>
              <a:rPr lang="en-US" dirty="0" err="1"/>
              <a:t>khoan</a:t>
            </a:r>
            <a:r>
              <a:rPr lang="en-US" dirty="0"/>
              <a:t> </a:t>
            </a:r>
            <a:r>
              <a:rPr lang="en-US" dirty="0" err="1"/>
              <a:t>và</a:t>
            </a:r>
            <a:r>
              <a:rPr lang="en-US" dirty="0"/>
              <a:t> </a:t>
            </a:r>
            <a:r>
              <a:rPr lang="en-US" dirty="0" err="1"/>
              <a:t>nổ</a:t>
            </a:r>
            <a:r>
              <a:rPr lang="en-US" dirty="0"/>
              <a:t> </a:t>
            </a:r>
            <a:r>
              <a:rPr lang="en-US" dirty="0" err="1"/>
              <a:t>mìn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đào</a:t>
            </a:r>
            <a:r>
              <a:rPr lang="en-US" dirty="0"/>
              <a:t> </a:t>
            </a:r>
            <a:r>
              <a:rPr lang="en-US" dirty="0" err="1"/>
              <a:t>và</a:t>
            </a:r>
            <a:r>
              <a:rPr lang="en-US" dirty="0"/>
              <a:t> </a:t>
            </a:r>
            <a:r>
              <a:rPr lang="en-US" dirty="0" err="1"/>
              <a:t>vận</a:t>
            </a:r>
            <a:r>
              <a:rPr lang="en-US" dirty="0"/>
              <a:t> </a:t>
            </a:r>
            <a:r>
              <a:rPr lang="en-US" dirty="0" err="1"/>
              <a:t>chuyển</a:t>
            </a:r>
            <a:r>
              <a:rPr lang="en-US" dirty="0"/>
              <a:t> </a:t>
            </a:r>
            <a:r>
              <a:rPr lang="en-US" dirty="0" err="1"/>
              <a:t>quặng</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và</a:t>
            </a:r>
            <a:r>
              <a:rPr lang="en-US" dirty="0"/>
              <a:t> </a:t>
            </a:r>
            <a:r>
              <a:rPr lang="en-US" dirty="0" err="1"/>
              <a:t>sàng</a:t>
            </a:r>
            <a:r>
              <a:rPr lang="en-US" dirty="0"/>
              <a:t> </a:t>
            </a:r>
            <a:r>
              <a:rPr lang="en-US" dirty="0" err="1"/>
              <a:t>lọc</a:t>
            </a:r>
            <a:r>
              <a:rPr lang="en-US" dirty="0"/>
              <a:t> </a:t>
            </a:r>
            <a:r>
              <a:rPr lang="en-US" dirty="0" err="1"/>
              <a:t>quặng</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bảo</a:t>
            </a:r>
            <a:r>
              <a:rPr lang="en-US" dirty="0"/>
              <a:t> </a:t>
            </a:r>
            <a:r>
              <a:rPr lang="en-US" dirty="0" err="1"/>
              <a:t>trì</a:t>
            </a:r>
            <a:r>
              <a:rPr lang="en-US" dirty="0"/>
              <a:t> </a:t>
            </a:r>
            <a:r>
              <a:rPr lang="en-US" dirty="0" err="1"/>
              <a:t>và</a:t>
            </a:r>
            <a:r>
              <a:rPr lang="en-US" dirty="0"/>
              <a:t> </a:t>
            </a:r>
            <a:r>
              <a:rPr lang="en-US" dirty="0" err="1"/>
              <a:t>sửa</a:t>
            </a:r>
            <a:r>
              <a:rPr lang="en-US" dirty="0"/>
              <a:t> </a:t>
            </a:r>
            <a:r>
              <a:rPr lang="en-US" dirty="0" err="1"/>
              <a:t>chữa</a:t>
            </a:r>
            <a:r>
              <a:rPr lang="en-US" dirty="0"/>
              <a:t> </a:t>
            </a:r>
            <a:r>
              <a:rPr lang="en-US" dirty="0" err="1"/>
              <a:t>thiết</a:t>
            </a:r>
            <a:r>
              <a:rPr lang="en-US" dirty="0"/>
              <a:t> </a:t>
            </a:r>
            <a:r>
              <a:rPr lang="en-US" dirty="0" err="1"/>
              <a:t>bị</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Công việc khoan và nổ mìn là một phần quan trọng của quá trình khai thác quặng sắt trong mỏ. Thợ đào mỏ thường thực hiện các công đoạn này để phá hủy và tách quặng sắt từ tảng đá, tạo điều kiện cho việc vận chuyển và xử lý quặng tiếp theo.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đòi hỏi sự chính xác cao để đảm bảo an toàn và hiệu quả trong quá trình khai thác.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9FE258B-0D2E-467A-A1DC-73059AA17E0A}"/>
              </a:ext>
            </a:extLst>
          </p:cNvPr>
          <p:cNvPicPr>
            <a:picLocks noChangeAspect="1"/>
          </p:cNvPicPr>
          <p:nvPr/>
        </p:nvPicPr>
        <p:blipFill>
          <a:blip r:embed="rId3"/>
          <a:stretch>
            <a:fillRect/>
          </a:stretch>
        </p:blipFill>
        <p:spPr>
          <a:xfrm>
            <a:off x="-170284" y="4293096"/>
            <a:ext cx="3393753" cy="3393753"/>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Nổ mìn không mong muốn: Đây là một trong những tai nạn nguy hiểm nhất có thể xảy ra trong quá trình nổ mìn. Nổ mìn không mong muốn có thể xảy ra do sai sót trong quá trình chuẩn bị hoặc sử dụng chất nổ, dẫn đến nguy cơ nghiêm trọng cho sự an toàn của thợ đào mỏ và các nhân viên khác trong khu vực.</a:t>
            </a:r>
          </a:p>
          <a:p>
            <a:r>
              <a:rPr lang="vi-VN" b="0" i="0" dirty="0">
                <a:effectLst/>
                <a:latin typeface="Open Sans" panose="020B0606030504020204" pitchFamily="34" charset="0"/>
              </a:rPr>
              <a:t>Sập đất và sạt lở: Việc khoan và nổ mìn có thể làm thay đổi cấu trúc địa chất và làm suy yếu các tảng đá xung quanh. Điều này có thể gây ra sập đất và sạt lở, khiến cho các thợ đào mỏ bị vùi lấp hoặc bị thương.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EE52A4A-9718-BCD8-82A9-AED1B4403D19}"/>
              </a:ext>
            </a:extLst>
          </p:cNvPr>
          <p:cNvPicPr>
            <a:picLocks noChangeAspect="1"/>
          </p:cNvPicPr>
          <p:nvPr/>
        </p:nvPicPr>
        <p:blipFill>
          <a:blip r:embed="rId3"/>
          <a:stretch>
            <a:fillRect/>
          </a:stretch>
        </p:blipFill>
        <p:spPr>
          <a:xfrm>
            <a:off x="-170284" y="4293096"/>
            <a:ext cx="3393753" cy="3393753"/>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Sai sót trong quy trình chuẩn bị: Việc chuẩn bị không cẩn thận trước quá trình khoan và nổ mìn có thể dẫn đến các tai nạn nghiêm trọng. </a:t>
            </a:r>
          </a:p>
          <a:p>
            <a:r>
              <a:rPr lang="vi-VN" b="0" i="0" dirty="0">
                <a:effectLst/>
                <a:latin typeface="Open Sans" panose="020B0606030504020204" pitchFamily="34" charset="0"/>
              </a:rPr>
              <a:t>Thiếu kiểm soát và giám sát: Việc thiếu kiểm soát và giám sát trong quá trình khoan và nổ mìn có thể tạo ra các tình huống nguy hiểm. Nếu không có sự giám sát chặt chẽ từ các nhà quản lý và chuyên gia an toàn, các thợ đào mỏ có thể thực hiện các hoạt động không an toàn hoặc bất cẩn.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DF4BF15-F44D-CA39-9FF2-807184D357FB}"/>
              </a:ext>
            </a:extLst>
          </p:cNvPr>
          <p:cNvPicPr>
            <a:picLocks noChangeAspect="1"/>
          </p:cNvPicPr>
          <p:nvPr/>
        </p:nvPicPr>
        <p:blipFill>
          <a:blip r:embed="rId3"/>
          <a:stretch>
            <a:fillRect/>
          </a:stretch>
        </p:blipFill>
        <p:spPr>
          <a:xfrm>
            <a:off x="-170284" y="4293096"/>
            <a:ext cx="3393753" cy="3393753"/>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nổ</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Cung cấp đầy đủ huấn luyện và hướng dẫn về các quy trình an toàn lao động liên quan đến việc khoan và nổ mìn.</a:t>
            </a:r>
          </a:p>
          <a:p>
            <a:r>
              <a:rPr lang="vi-VN" b="0" i="0" dirty="0">
                <a:effectLst/>
                <a:latin typeface="Open Sans" panose="020B0606030504020204" pitchFamily="34" charset="0"/>
              </a:rPr>
              <a:t>Đảm bảo rằng tất cả các nhân viên tham gia vào quá trình này đều được huấn luyện về việc nhận biết và ứng phó với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9F47CB3-CAEC-6573-FFDD-3E0EBC6A5F26}"/>
              </a:ext>
            </a:extLst>
          </p:cNvPr>
          <p:cNvPicPr>
            <a:picLocks noChangeAspect="1"/>
          </p:cNvPicPr>
          <p:nvPr/>
        </p:nvPicPr>
        <p:blipFill>
          <a:blip r:embed="rId3"/>
          <a:stretch>
            <a:fillRect/>
          </a:stretch>
        </p:blipFill>
        <p:spPr>
          <a:xfrm>
            <a:off x="-170284" y="4293096"/>
            <a:ext cx="3393753" cy="3393753"/>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Công nhân khoan và nổ 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pPr algn="l"/>
            <a:r>
              <a:rPr lang="vi-VN" b="0" i="0" dirty="0">
                <a:effectLst/>
                <a:latin typeface="Open Sans" panose="020B0606030504020204" pitchFamily="34" charset="0"/>
              </a:rPr>
              <a:t>Đào tạo và chứng chỉ: Tất cả các nhân viên tham gia vào việc khoan và nổ mìn phải được đào tạo đầy đủ về các quy trình an toàn lao động và được cấp chứng chỉ phù hợp trước khi tham gia vào công việc thực tế.</a:t>
            </a:r>
          </a:p>
          <a:p>
            <a:pPr algn="l"/>
            <a:r>
              <a:rPr lang="vi-VN" b="0" i="0" dirty="0">
                <a:effectLst/>
                <a:latin typeface="Open Sans" panose="020B0606030504020204" pitchFamily="34" charset="0"/>
              </a:rPr>
              <a:t>Sử dụng thiết bị bảo vệ cá nhân (PPE): Các nhân viên phải sử dụng đầy đủ và đúng cách các trang thiết bị bảo vệ cá nhân như mũ bảo hiểm, kính bảo hộ, găng tay, và giày chống đinh.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785BC55-2BB4-E811-E924-4F91DF3CCD78}"/>
              </a:ext>
            </a:extLst>
          </p:cNvPr>
          <p:cNvPicPr>
            <a:picLocks noChangeAspect="1"/>
          </p:cNvPicPr>
          <p:nvPr/>
        </p:nvPicPr>
        <p:blipFill>
          <a:blip r:embed="rId3"/>
          <a:stretch>
            <a:fillRect/>
          </a:stretch>
        </p:blipFill>
        <p:spPr>
          <a:xfrm>
            <a:off x="-170284" y="4293096"/>
            <a:ext cx="3393753" cy="3393753"/>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Công nhân khoan và nổ mìn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nổ</a:t>
            </a:r>
            <a:r>
              <a:rPr lang="en-US" b="1" i="0" dirty="0">
                <a:effectLst/>
                <a:latin typeface="Open Sans" panose="020B0606030504020204" pitchFamily="34" charset="0"/>
              </a:rPr>
              <a:t> </a:t>
            </a:r>
            <a:r>
              <a:rPr lang="en-US" b="1" i="0" dirty="0" err="1">
                <a:effectLst/>
                <a:latin typeface="Open Sans" panose="020B0606030504020204" pitchFamily="34" charset="0"/>
              </a:rPr>
              <a:t>mìn</a:t>
            </a:r>
            <a:endParaRPr lang="en-US" sz="2400" b="1" i="0" dirty="0">
              <a:effectLst/>
              <a:latin typeface="Söhne"/>
            </a:endParaRPr>
          </a:p>
          <a:p>
            <a:r>
              <a:rPr lang="vi-VN" b="0" i="0" dirty="0">
                <a:effectLst/>
                <a:latin typeface="Open Sans" panose="020B0606030504020204" pitchFamily="34" charset="0"/>
              </a:rPr>
              <a:t>Báo cáo ngay lập tức: Người làm việc phát hiện ra tai nạn phải báo cáo ngay lập tức cho các nhà quản lý và cơ quan chức năng. Thông tin chi tiết về vị trí, số lượng người bị ảnh hưởng và tính chất của tai nạn cần được cung cấp một cách chính xác và nhanh chóng.</a:t>
            </a:r>
          </a:p>
          <a:p>
            <a:r>
              <a:rPr lang="vi-VN" b="0" i="0" dirty="0">
                <a:effectLst/>
                <a:latin typeface="Open Sans" panose="020B0606030504020204" pitchFamily="34" charset="0"/>
              </a:rPr>
              <a:t>Tiến hành sơ tán và cứu hộ: Các biện pháp sơ tán và cứu hộ phải được triển khai ngay lập tức để đảm bảo an toàn cho tất cả các nhân viên trong khu vực tai nạn.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61B596-5280-2F72-A189-11F585A9EFEE}"/>
              </a:ext>
            </a:extLst>
          </p:cNvPr>
          <p:cNvPicPr>
            <a:picLocks noChangeAspect="1"/>
          </p:cNvPicPr>
          <p:nvPr/>
        </p:nvPicPr>
        <p:blipFill>
          <a:blip r:embed="rId3"/>
          <a:stretch>
            <a:fillRect/>
          </a:stretch>
        </p:blipFill>
        <p:spPr>
          <a:xfrm>
            <a:off x="-170284" y="4293096"/>
            <a:ext cx="3393753" cy="3393753"/>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và vận chuyển 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Đào quặng: Công việc đào quặng thường được thực hiện bằng cách sử dụng máy móc và thiết bị đặc biệt để đào và chuyển quặng từ vị trí khai thác. </a:t>
            </a:r>
          </a:p>
          <a:p>
            <a:pPr algn="l"/>
            <a:r>
              <a:rPr lang="vi-VN" b="0" i="0" dirty="0">
                <a:effectLst/>
                <a:latin typeface="Open Sans" panose="020B0606030504020204" pitchFamily="34" charset="0"/>
              </a:rPr>
              <a:t>Vận chuyển quặng: Sau khi quặng đã được đào ra, nó cần được vận chuyển đến các phương tiện vận chuyển hoặc băng chuyền. Việc vận chuyển quặng có thể được thực hiện bằng cách sử dụng xe tải, dây chuyền vận chuyển hoặc các phương tiện vận chuyển khác phù hợp với điều kiện và quy mô của mỗi mỏ.</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FF05B56-9BA9-5AB7-DBD6-9BC9690258E5}"/>
              </a:ext>
            </a:extLst>
          </p:cNvPr>
          <p:cNvPicPr>
            <a:picLocks noChangeAspect="1"/>
          </p:cNvPicPr>
          <p:nvPr/>
        </p:nvPicPr>
        <p:blipFill>
          <a:blip r:embed="rId3"/>
          <a:stretch>
            <a:fillRect/>
          </a:stretch>
        </p:blipFill>
        <p:spPr>
          <a:xfrm>
            <a:off x="7318548" y="2276872"/>
            <a:ext cx="2889697" cy="2889697"/>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Đào và vận chuyển 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Sập đất và sạt lở: Việc đào và vận chuyển quặng có thể làm thay đổi cấu trúc địa chất, tạo ra nguy cơ sập đất và sạt lở. Các thợ mỏ có thể bị mắc kẹt hoặc bị thương nặng nề nếu không có biện pháp phòng ngừa và an toàn đúng đắn.</a:t>
            </a:r>
          </a:p>
          <a:p>
            <a:pPr algn="l"/>
            <a:r>
              <a:rPr lang="vi-VN" b="0" i="0" dirty="0">
                <a:effectLst/>
                <a:latin typeface="Open Sans" panose="020B0606030504020204" pitchFamily="34" charset="0"/>
              </a:rPr>
              <a:t>Tổn thương do thiết bị và máy móc: Sử dụng các thiết bị và máy móc đào và vận chuyển quặng có thể gây ra các tai nạn nếu không được vận hành đúng cách hoặc nếu có sự cố kỹ thuật.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084BDD-97D8-2904-F10C-06E0D38E1A61}"/>
              </a:ext>
            </a:extLst>
          </p:cNvPr>
          <p:cNvPicPr>
            <a:picLocks noChangeAspect="1"/>
          </p:cNvPicPr>
          <p:nvPr/>
        </p:nvPicPr>
        <p:blipFill>
          <a:blip r:embed="rId3"/>
          <a:stretch>
            <a:fillRect/>
          </a:stretch>
        </p:blipFill>
        <p:spPr>
          <a:xfrm>
            <a:off x="7318548" y="2276872"/>
            <a:ext cx="2889697" cy="2889697"/>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endParaRPr lang="en-US" b="1" i="0" dirty="0">
              <a:effectLst/>
              <a:latin typeface="Open Sans" panose="020B0606030504020204" pitchFamily="34" charset="0"/>
            </a:endParaRPr>
          </a:p>
          <a:p>
            <a:r>
              <a:rPr lang="vi-VN" i="0" dirty="0">
                <a:effectLst/>
                <a:latin typeface="Open Sans" panose="020B0606030504020204" pitchFamily="34" charset="0"/>
              </a:rPr>
              <a:t>Thiếu huấn luyện và ý thức an toàn: Các nhân viên không được đào tạo đầy đủ về các quy trình an toàn lao động và không có ý thức về tầm quan trọng của việc tuân thủ các quy định an toàn có thể dẫn đến các tình huống nguy hiểm và tai nạn.</a:t>
            </a:r>
          </a:p>
          <a:p>
            <a:r>
              <a:rPr lang="vi-VN" i="0" dirty="0">
                <a:effectLst/>
                <a:latin typeface="Open Sans" panose="020B0606030504020204" pitchFamily="34" charset="0"/>
              </a:rPr>
              <a:t>Sử dụng thiết bị không an toàn: Sử dụng các thiết bị và máy móc không đạt chuẩn hoặc không được bảo dưỡng định kỳ có thể tạo ra nguy cơ tai nạn do lỗi kỹ thuật, hỏng hóc hoặc hỏng hóc đột ngột.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9960615-89EF-D99C-663A-51630F9C1E83}"/>
              </a:ext>
            </a:extLst>
          </p:cNvPr>
          <p:cNvPicPr>
            <a:picLocks noChangeAspect="1"/>
          </p:cNvPicPr>
          <p:nvPr/>
        </p:nvPicPr>
        <p:blipFill>
          <a:blip r:embed="rId3"/>
          <a:stretch>
            <a:fillRect/>
          </a:stretch>
        </p:blipFill>
        <p:spPr>
          <a:xfrm>
            <a:off x="7318548" y="2276872"/>
            <a:ext cx="2889697" cy="2889697"/>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buFont typeface="Arial" panose="020B0604020202020204" pitchFamily="34" charset="0"/>
              <a:buChar char="•"/>
            </a:pPr>
            <a:r>
              <a:rPr lang="vi-VN" i="0" dirty="0">
                <a:effectLst/>
                <a:latin typeface="Open Sans" panose="020B0606030504020204" pitchFamily="34" charset="0"/>
              </a:rPr>
              <a:t>Quan trắc môi trường lao động: Thực hiện quan trắc định kỳ và liên tục về các yếu tố môi trường lao động như khí độc, nhiệt độ, độ ẩm, và áp suất để đánh giá nguy cơ và đưa ra các biện pháp phòng ngừa thích hợp.</a:t>
            </a:r>
          </a:p>
          <a:p>
            <a:pPr algn="l">
              <a:buFont typeface="Arial" panose="020B0604020202020204" pitchFamily="34" charset="0"/>
              <a:buChar char="•"/>
            </a:pPr>
            <a:r>
              <a:rPr lang="vi-VN" i="0" dirty="0">
                <a:effectLst/>
                <a:latin typeface="Open Sans" panose="020B0606030504020204" pitchFamily="34" charset="0"/>
              </a:rPr>
              <a:t>Huấn luyện và đào tạo: Cung cấp huấn luyện đầy đủ về các quy trình an toàn lao động và sử dụng thiết bị bảo hộ cá nhân. Đồng thời, đảm bảo nhân viên hiểu rõ về nguy cơ và biện pháp phòng ngừa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7C4AFC5-8217-5239-D1CA-F259FCF49861}"/>
              </a:ext>
            </a:extLst>
          </p:cNvPr>
          <p:cNvPicPr>
            <a:picLocks noChangeAspect="1"/>
          </p:cNvPicPr>
          <p:nvPr/>
        </p:nvPicPr>
        <p:blipFill>
          <a:blip r:embed="rId3"/>
          <a:stretch>
            <a:fillRect/>
          </a:stretch>
        </p:blipFill>
        <p:spPr>
          <a:xfrm>
            <a:off x="7318548" y="2276872"/>
            <a:ext cx="2889697" cy="2889697"/>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t>:</a:t>
            </a:r>
          </a:p>
          <a:p>
            <a:pPr algn="l"/>
            <a:r>
              <a:rPr lang="vi-VN" b="0" i="0" dirty="0">
                <a:effectLst/>
                <a:latin typeface="Open Sans" panose="020B0606030504020204" pitchFamily="34" charset="0"/>
              </a:rPr>
              <a:t>Huấn luyện và đào tạo: Tất cả nhân viên tham gia vào quá trình đào và vận chuyển quặng phải được đào tạo đầy đủ về các quy trình an toàn lao động, sử dụng thiết bị bảo hộ cá nhân, và xử lý tình huống khẩn cấp.</a:t>
            </a:r>
          </a:p>
          <a:p>
            <a:pPr algn="l"/>
            <a:r>
              <a:rPr lang="vi-VN" b="0" i="0" dirty="0">
                <a:effectLst/>
                <a:latin typeface="Open Sans" panose="020B0606030504020204" pitchFamily="34" charset="0"/>
              </a:rPr>
              <a:t>Sử dụng thiết bị bảo hộ cá nhân: Mọi người làm việc trong khu vực mỏ phải đảm bảo sử dụng đầy đủ và đúng cách các thiết bị bảo hộ cá nhân như mũ bảo hiểm, kính bảo hộ, găng tay, và giày chống đinh.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677CCFB-4B85-FAB9-52F5-BFD7173587A0}"/>
              </a:ext>
            </a:extLst>
          </p:cNvPr>
          <p:cNvPicPr>
            <a:picLocks noChangeAspect="1"/>
          </p:cNvPicPr>
          <p:nvPr/>
        </p:nvPicPr>
        <p:blipFill>
          <a:blip r:embed="rId3"/>
          <a:stretch>
            <a:fillRect/>
          </a:stretch>
        </p:blipFill>
        <p:spPr>
          <a:xfrm>
            <a:off x="7318548" y="2276872"/>
            <a:ext cx="2889697" cy="2889697"/>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chuyển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quặng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quặng</a:t>
            </a:r>
            <a:r>
              <a:rPr lang="en-US" sz="2000" dirty="0">
                <a:solidFill>
                  <a:schemeClr val="bg1"/>
                </a:solidFill>
              </a:rPr>
              <a:t>:</a:t>
            </a:r>
          </a:p>
          <a:p>
            <a:pPr algn="l"/>
            <a:r>
              <a:rPr lang="vi-VN" b="0" i="0" dirty="0">
                <a:effectLst/>
                <a:latin typeface="Open Sans" panose="020B0606030504020204" pitchFamily="34" charset="0"/>
              </a:rPr>
              <a:t>Bảo vệ tính mạng: Ưu tiên sống còn là điều hàng đầu. Ngay khi phát hiện tai nạn, cần đảm bảo an toàn cho bản thân và đồng nghiệp bằng cách di chuyển ra khỏi vùng nguy hiểm và sử dụng thiết bị bảo hộ cá nhân.</a:t>
            </a:r>
          </a:p>
          <a:p>
            <a:pPr algn="l"/>
            <a:r>
              <a:rPr lang="vi-VN" b="0" i="0" dirty="0">
                <a:effectLst/>
                <a:latin typeface="Open Sans" panose="020B0606030504020204" pitchFamily="34" charset="0"/>
              </a:rPr>
              <a:t>Gọi cấp cứu: Liên hệ ngay với dịch vụ cấp cứu và cung cấp thông tin chi tiết về tình hình tai nạn, vị trí cụ thể, và số lượng người bị thương để họ có thể cử đội cứu hộ đến kịp thời.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5E0955B-916A-962B-26CA-065391E55518}"/>
              </a:ext>
            </a:extLst>
          </p:cNvPr>
          <p:cNvPicPr>
            <a:picLocks noChangeAspect="1"/>
          </p:cNvPicPr>
          <p:nvPr/>
        </p:nvPicPr>
        <p:blipFill>
          <a:blip r:embed="rId3"/>
          <a:stretch>
            <a:fillRect/>
          </a:stretch>
        </p:blipFill>
        <p:spPr>
          <a:xfrm>
            <a:off x="7318548" y="2276872"/>
            <a:ext cx="2889697" cy="2889697"/>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sàng</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xử lý và sàng lọc quặng là một phần quan trọng trong ngành khai thác quặng sắt, nhằm loại bỏ các tạp chất và tăng tỷ lệ nồng độ quặng sắt.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đòi hỏi sự chính xác và kiên nhẫn, và thợ đào mỏ thường có thể tham gia vào quá trình này, tùy thuộc vào cơ cấu tổ chức của mỗi mỏ.</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B2E559-BF17-7E35-050B-352A085A2CB2}"/>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sàng</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Va chạm và va đập: Các tai nạn xảy ra do va chạm với các máy móc hoặc vật liệu di chuyển trong quá trình xử lý và sàng lọc quặng có thể gây ra chấn thương nghiêm trọng cho thợ đào mỏ.</a:t>
            </a:r>
          </a:p>
          <a:p>
            <a:pPr algn="l">
              <a:lnSpc>
                <a:spcPct val="120000"/>
              </a:lnSpc>
            </a:pPr>
            <a:r>
              <a:rPr lang="vi-VN" b="0" i="0" dirty="0">
                <a:effectLst/>
                <a:latin typeface="Open Sans" panose="020B0606030504020204" pitchFamily="34" charset="0"/>
              </a:rPr>
              <a:t>Nhiệt độ và áp suất: Các thiết bị xử lý quặng thường hoạt động ở nhiệt độ cao và áp suất lớn, có nguy cơ gây ra tai nạn do nhiệt độ hoặc áp suất không kiểm soát được.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448EFDA-7B07-A8CC-445A-B6A645FF63E6}"/>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sàng</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Thiết bị và máy móc hỏng hóc: Sự cố hỏng hóc của các thiết bị và máy móc trong quá trình xử lý và sàng lọc quặng có thể dẫn đến các tai nạn không mong muốn, đặc biệt là khi không thể kiểm soát được chúng.</a:t>
            </a:r>
          </a:p>
          <a:p>
            <a:pPr algn="l">
              <a:lnSpc>
                <a:spcPct val="120000"/>
              </a:lnSpc>
            </a:pPr>
            <a:r>
              <a:rPr lang="vi-VN" b="0" i="0" dirty="0">
                <a:effectLst/>
                <a:latin typeface="Open Sans" panose="020B0606030504020204" pitchFamily="34" charset="0"/>
              </a:rPr>
              <a:t>Thiếu huấn luyện và đào tạo: Nhân viên không được huấn luyện đầy đủ về cách sử dụng thiết bị và thực hiện các quy trình an toàn có thể dẫn đến sai sót và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00AF4BB-4A2A-F5B8-6EEC-98C60AEEEB0C}"/>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sàng</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Huấn luyện và đào tạo: Tất cả nhân viên tham gia vào quá trình xử lý và sàng lọc quặng cần được đào tạo đầy đủ về các quy trình an toàn lao động, sử dụng thiết bị bảo hộ cá nhân và nhận biết nguy cơ tiềm ẩn.</a:t>
            </a:r>
          </a:p>
          <a:p>
            <a:pPr algn="l">
              <a:lnSpc>
                <a:spcPct val="120000"/>
              </a:lnSpc>
            </a:pPr>
            <a:r>
              <a:rPr lang="vi-VN" b="0" i="0" dirty="0">
                <a:effectLst/>
                <a:latin typeface="Open Sans" panose="020B0606030504020204" pitchFamily="34" charset="0"/>
              </a:rPr>
              <a:t>Sử dụng thiết bị bảo hộ cá nhân: Mọi người làm việc trong khu vực xử lý quặng phải đảm bảo sử dụng đầy đủ và đúng cách các thiết bị bảo hộ cá nhân như mũ bảo hiểm, kính bảo hộ, găng tay và giày chống đinh.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59889D6-A7EF-8AFB-1232-18622422DC7C}"/>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sàng</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Sử dụng thiết bị bảo hộ cá nhân: Mọi nhân viên tham gia vào quá trình xử lý và sàng lọc quặng phải đảm bảo sử dụng đầy đủ và đúng cách các thiết bị bảo hộ cá nhân như mũ bảo hiểm, kính bảo hộ, găng tay và giày chống đinh.</a:t>
            </a:r>
          </a:p>
          <a:p>
            <a:pPr algn="l">
              <a:lnSpc>
                <a:spcPct val="120000"/>
              </a:lnSpc>
            </a:pPr>
            <a:r>
              <a:rPr lang="vi-VN" b="0" i="0" dirty="0">
                <a:effectLst/>
                <a:latin typeface="Open Sans" panose="020B0606030504020204" pitchFamily="34" charset="0"/>
              </a:rPr>
              <a:t>Huấn luyện và đào tạo: Tất cả nhân viên phải được huấn luyện đầy đủ về các quy trình an toàn lao động, sử dụng thiết bị và máy móc, cũng như nhận biết nguy cơ tiềm ẩn và biện pháp phòng ngừa tai nạn.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95EEBA-CF17-E5CD-08DF-DA7FF925CB79}"/>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sàng</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quặng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sàng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quặng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tính mạng và sức khỏe của nhân viên: Trước tiên, cần đảm bảo an toàn cho tất cả nhân viên bằng cách di chuyển họ ra khỏi khu vực nguy hiểm và cung cấp cấp cứu ngay lập tức nếu cần thiết.</a:t>
            </a:r>
          </a:p>
          <a:p>
            <a:pPr algn="l">
              <a:lnSpc>
                <a:spcPct val="120000"/>
              </a:lnSpc>
            </a:pPr>
            <a:r>
              <a:rPr lang="vi-VN" b="0" i="0" dirty="0">
                <a:effectLst/>
                <a:latin typeface="Open Sans" panose="020B0606030504020204" pitchFamily="34" charset="0"/>
              </a:rPr>
              <a:t>Gọi điện thoại cấp cứu: Ngay khi phát hiện tai nạn, cần gọi ngay số cấp cứu để yêu cầu sự trợ giúp và chăm sóc y tế cho những người bị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A557B7-5208-2FC1-6362-8DE86D3A627F}"/>
              </a:ext>
            </a:extLst>
          </p:cNvPr>
          <p:cNvPicPr>
            <a:picLocks noChangeAspect="1"/>
          </p:cNvPicPr>
          <p:nvPr/>
        </p:nvPicPr>
        <p:blipFill>
          <a:blip r:embed="rId3"/>
          <a:stretch>
            <a:fillRect/>
          </a:stretch>
        </p:blipFill>
        <p:spPr>
          <a:xfrm>
            <a:off x="-818356" y="3717032"/>
            <a:ext cx="4545881" cy="4545881"/>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Bảo</a:t>
            </a:r>
            <a:r>
              <a:rPr lang="en-US" sz="3600" b="1" dirty="0">
                <a:latin typeface="UTM Aptima" panose="02040603050506020204" pitchFamily="18" charset="0"/>
              </a:rPr>
              <a:t> </a:t>
            </a:r>
            <a:r>
              <a:rPr lang="en-US" sz="3600" b="1" dirty="0" err="1">
                <a:latin typeface="UTM Aptima" panose="02040603050506020204" pitchFamily="18" charset="0"/>
              </a:rPr>
              <a:t>trì</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sửa</a:t>
            </a:r>
            <a:r>
              <a:rPr lang="en-US" sz="3600" b="1" dirty="0">
                <a:latin typeface="UTM Aptima" panose="02040603050506020204" pitchFamily="18" charset="0"/>
              </a:rPr>
              <a:t> </a:t>
            </a:r>
            <a:r>
              <a:rPr lang="en-US" sz="3600" b="1" dirty="0" err="1">
                <a:latin typeface="UTM Aptima" panose="02040603050506020204" pitchFamily="18" charset="0"/>
              </a:rPr>
              <a:t>chữa</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bảo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sửa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chữa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400" dirty="0"/>
              <a:t>:</a:t>
            </a:r>
          </a:p>
          <a:p>
            <a:pPr algn="l"/>
            <a:r>
              <a:rPr lang="vi-VN" b="0" i="0" dirty="0">
                <a:solidFill>
                  <a:srgbClr val="4C4F5A"/>
                </a:solidFill>
                <a:effectLst/>
                <a:latin typeface="Open Sans" panose="020B0606030504020204" pitchFamily="34" charset="0"/>
              </a:rPr>
              <a:t>Kiểm tra và bảo dưỡng định kỳ: Thực hiện kiểm tra định kỳ và bảo dưỡng các thiết bị để đảm bảo chúng hoạt động ổn định và hiệu quả.</a:t>
            </a:r>
          </a:p>
          <a:p>
            <a:pPr algn="l"/>
            <a:r>
              <a:rPr lang="vi-VN" b="0" i="0" dirty="0">
                <a:solidFill>
                  <a:srgbClr val="4C4F5A"/>
                </a:solidFill>
                <a:effectLst/>
                <a:latin typeface="Open Sans" panose="020B0606030504020204" pitchFamily="34" charset="0"/>
              </a:rPr>
              <a:t>Sửa chữa sự cố: Xử lý các sự cố và hỏng hóc trên các thiết bị một cách nhanh chóng và chính xác để tránh gián đoạn hoạt động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Bảo</a:t>
            </a:r>
            <a:r>
              <a:rPr lang="en-US" sz="3600" b="1" dirty="0">
                <a:latin typeface="UTM Aptima" panose="02040603050506020204" pitchFamily="18" charset="0"/>
              </a:rPr>
              <a:t> </a:t>
            </a:r>
            <a:r>
              <a:rPr lang="en-US" sz="3600" b="1" dirty="0" err="1">
                <a:latin typeface="UTM Aptima" panose="02040603050506020204" pitchFamily="18" charset="0"/>
              </a:rPr>
              <a:t>trì</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sửa</a:t>
            </a:r>
            <a:r>
              <a:rPr lang="en-US" sz="3600" b="1" dirty="0">
                <a:latin typeface="UTM Aptima" panose="02040603050506020204" pitchFamily="18" charset="0"/>
              </a:rPr>
              <a:t> </a:t>
            </a:r>
            <a:r>
              <a:rPr lang="en-US" sz="3600" b="1" dirty="0" err="1">
                <a:latin typeface="UTM Aptima" panose="02040603050506020204" pitchFamily="18" charset="0"/>
              </a:rPr>
              <a:t>chữa</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bảo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sửa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chữa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400" dirty="0"/>
              <a:t>:</a:t>
            </a:r>
          </a:p>
          <a:p>
            <a:pPr algn="l"/>
            <a:r>
              <a:rPr lang="vi-VN" b="0" i="0" dirty="0">
                <a:solidFill>
                  <a:srgbClr val="4C4F5A"/>
                </a:solidFill>
                <a:effectLst/>
                <a:latin typeface="Open Sans" panose="020B0606030504020204" pitchFamily="34" charset="0"/>
              </a:rPr>
              <a:t>Va đập và va chạm: Trong quá trình di chuyển hoặc thực hiện công việc sửa chữa, thợ đào mỏ có thể gặp phải va đập hoặc va chạm với các thiết bị hoặc công cụ làm việc, gây ra các vết thương, bầm tím hoặc gãy xương.</a:t>
            </a:r>
          </a:p>
          <a:p>
            <a:pPr algn="l"/>
            <a:r>
              <a:rPr lang="vi-VN" b="0" i="0" dirty="0">
                <a:solidFill>
                  <a:srgbClr val="4C4F5A"/>
                </a:solidFill>
                <a:effectLst/>
                <a:latin typeface="Open Sans" panose="020B0606030504020204" pitchFamily="34" charset="0"/>
              </a:rPr>
              <a:t>Nguy cơ hỏa hoạn và nổ: Sử dụng các công cụ và vật liệu dễ cháy trong quá trình bảo trì và sửa chữa có thể tạo ra nguy cơ hỏa hoạn và nổ, đặc biệt khi thực hiện các công việc hàn, cắt và mài.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Bảo</a:t>
            </a:r>
            <a:r>
              <a:rPr lang="en-US" sz="3600" b="1" dirty="0">
                <a:latin typeface="UTM Aptima" panose="02040603050506020204" pitchFamily="18" charset="0"/>
              </a:rPr>
              <a:t> </a:t>
            </a:r>
            <a:r>
              <a:rPr lang="en-US" sz="3600" b="1" dirty="0" err="1">
                <a:latin typeface="UTM Aptima" panose="02040603050506020204" pitchFamily="18" charset="0"/>
              </a:rPr>
              <a:t>trì</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sửa</a:t>
            </a:r>
            <a:r>
              <a:rPr lang="en-US" sz="3600" b="1" dirty="0">
                <a:latin typeface="UTM Aptima" panose="02040603050506020204" pitchFamily="18" charset="0"/>
              </a:rPr>
              <a:t> </a:t>
            </a:r>
            <a:r>
              <a:rPr lang="en-US" sz="3600" b="1" dirty="0" err="1">
                <a:latin typeface="UTM Aptima" panose="02040603050506020204" pitchFamily="18" charset="0"/>
              </a:rPr>
              <a:t>chữa</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bảo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sửa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chữa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400" dirty="0"/>
              <a:t>:</a:t>
            </a:r>
          </a:p>
          <a:p>
            <a:pPr algn="l"/>
            <a:r>
              <a:rPr lang="vi-VN" b="0" i="0" dirty="0">
                <a:solidFill>
                  <a:srgbClr val="4C4F5A"/>
                </a:solidFill>
                <a:effectLst/>
                <a:latin typeface="Open Sans" panose="020B0606030504020204" pitchFamily="34" charset="0"/>
              </a:rPr>
              <a:t>Thiếu đào tạo và kỹ năng: Việc thiếu đào tạo và kỹ năng cần thiết cho các công việc bảo trì và sửa chữa có thể dẫn đến các hành vi không an toàn và không chuyên nghiệp, tăng nguy cơ xảy ra tai nạn.</a:t>
            </a:r>
          </a:p>
          <a:p>
            <a:pPr algn="l"/>
            <a:r>
              <a:rPr lang="vi-VN" b="0" i="0" dirty="0">
                <a:solidFill>
                  <a:srgbClr val="4C4F5A"/>
                </a:solidFill>
                <a:effectLst/>
                <a:latin typeface="Open Sans" panose="020B0606030504020204" pitchFamily="34" charset="0"/>
              </a:rPr>
              <a:t>Sử dụng thiết bị không an toàn: Sử dụng thiết bị không đúng cách hoặc thiết bị không đảm bảo an toàn có thể gây ra tai nạn, bao gồm việc sử dụng các công cụ không phù hợp hoặc máy móc hỏng hóc.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Bảo</a:t>
            </a:r>
            <a:r>
              <a:rPr lang="en-US" sz="3600" b="1" dirty="0">
                <a:latin typeface="UTM Aptima" panose="02040603050506020204" pitchFamily="18" charset="0"/>
              </a:rPr>
              <a:t> </a:t>
            </a:r>
            <a:r>
              <a:rPr lang="en-US" sz="3600" b="1" dirty="0" err="1">
                <a:latin typeface="UTM Aptima" panose="02040603050506020204" pitchFamily="18" charset="0"/>
              </a:rPr>
              <a:t>trì</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sửa</a:t>
            </a:r>
            <a:r>
              <a:rPr lang="en-US" sz="3600" b="1" dirty="0">
                <a:latin typeface="UTM Aptima" panose="02040603050506020204" pitchFamily="18" charset="0"/>
              </a:rPr>
              <a:t> </a:t>
            </a:r>
            <a:r>
              <a:rPr lang="en-US" sz="3600" b="1" dirty="0" err="1">
                <a:latin typeface="UTM Aptima" panose="02040603050506020204" pitchFamily="18" charset="0"/>
              </a:rPr>
              <a:t>chữa</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bảo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sửa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chữa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400" dirty="0"/>
              <a:t>:</a:t>
            </a:r>
          </a:p>
          <a:p>
            <a:pPr algn="l"/>
            <a:r>
              <a:rPr lang="vi-VN" b="0" i="0" dirty="0">
                <a:solidFill>
                  <a:srgbClr val="4C4F5A"/>
                </a:solidFill>
                <a:effectLst/>
                <a:latin typeface="Open Sans" panose="020B0606030504020204" pitchFamily="34" charset="0"/>
              </a:rPr>
              <a:t>Đào tạo và giáo dục: Cung cấp đào tạo kỹ năng và giáo dục về an toàn lao động cho các thợ đào mỏ để họ hiểu rõ về các nguy cơ và biện pháp phòng tránh tai nạn. Đào tạo này cần được thực hiện định kỳ và liên tục để cập nhật kiến thức mới và nhắc nhở về các quy tắc an toàn.</a:t>
            </a:r>
          </a:p>
          <a:p>
            <a:pPr algn="l"/>
            <a:r>
              <a:rPr lang="vi-VN" b="0" i="0" dirty="0">
                <a:solidFill>
                  <a:srgbClr val="4C4F5A"/>
                </a:solidFill>
                <a:effectLst/>
                <a:latin typeface="Open Sans" panose="020B0606030504020204" pitchFamily="34" charset="0"/>
              </a:rPr>
              <a:t>Sử dụng thiết bị bảo hộ cá nhân (PPE): Yêu cầu tất cả các thợ đào mỏ sử dụng đầy đủ và đúng cách các loại PPE như mũ bảo hiểm, kính bảo hộ, găng tay, giày chống nước và áo khoác chống hóa chất khi thực hiện công việc bảo trì và sửa chữa.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Bảo</a:t>
            </a:r>
            <a:r>
              <a:rPr lang="en-US" sz="3600" b="1" dirty="0">
                <a:latin typeface="UTM Aptima" panose="02040603050506020204" pitchFamily="18" charset="0"/>
              </a:rPr>
              <a:t> </a:t>
            </a:r>
            <a:r>
              <a:rPr lang="en-US" sz="3600" b="1" dirty="0" err="1">
                <a:latin typeface="UTM Aptima" panose="02040603050506020204" pitchFamily="18" charset="0"/>
              </a:rPr>
              <a:t>trì</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sửa</a:t>
            </a:r>
            <a:r>
              <a:rPr lang="en-US" sz="3600" b="1" dirty="0">
                <a:latin typeface="UTM Aptima" panose="02040603050506020204" pitchFamily="18" charset="0"/>
              </a:rPr>
              <a:t> </a:t>
            </a:r>
            <a:r>
              <a:rPr lang="en-US" sz="3600" b="1" dirty="0" err="1">
                <a:latin typeface="UTM Aptima" panose="02040603050506020204" pitchFamily="18" charset="0"/>
              </a:rPr>
              <a:t>chữa</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bảo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sửa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chữa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400" dirty="0"/>
              <a:t>:</a:t>
            </a:r>
          </a:p>
          <a:p>
            <a:pPr algn="l"/>
            <a:r>
              <a:rPr lang="vi-VN" b="0" i="0" dirty="0">
                <a:solidFill>
                  <a:srgbClr val="4C4F5A"/>
                </a:solidFill>
                <a:effectLst/>
                <a:latin typeface="Open Sans" panose="020B0606030504020204" pitchFamily="34" charset="0"/>
              </a:rPr>
              <a:t>Thực hiện kiểm tra và bảo dưỡng định kỳ: Đảm bảo rằng tất cả các thiết bị khai thác như máy khoan, máy đào và các hệ thống vận chuyển được kiểm tra và bảo dưỡng định kỳ theo lịch trình được đề ra. Việc này giúp phát hiện sớm các vấn đề kỹ thuật và tránh tai nạn không mong muốn.</a:t>
            </a:r>
          </a:p>
          <a:p>
            <a:pPr algn="l"/>
            <a:r>
              <a:rPr lang="vi-VN" b="0" i="0" dirty="0">
                <a:solidFill>
                  <a:srgbClr val="4C4F5A"/>
                </a:solidFill>
                <a:effectLst/>
                <a:latin typeface="Open Sans" panose="020B0606030504020204" pitchFamily="34" charset="0"/>
              </a:rPr>
              <a:t>Sử dụng đúng công cụ và thiết bị: Cung cấp cho các thợ đào mỏ các công cụ và thiết bị cần thiết để thực hiện công việc bảo trì và sửa chữa một cách an toàn và hiệu quả. Đồng thời, đảm bảo rằng họ được đào tạo và có kiến thức về cách sử dụng chúng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Bảo</a:t>
            </a:r>
            <a:r>
              <a:rPr lang="en-US" sz="3600" b="1" dirty="0">
                <a:latin typeface="UTM Aptima" panose="02040603050506020204" pitchFamily="18" charset="0"/>
              </a:rPr>
              <a:t> </a:t>
            </a:r>
            <a:r>
              <a:rPr lang="en-US" sz="3600" b="1" dirty="0" err="1">
                <a:latin typeface="UTM Aptima" panose="02040603050506020204" pitchFamily="18" charset="0"/>
              </a:rPr>
              <a:t>trì</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sửa</a:t>
            </a:r>
            <a:r>
              <a:rPr lang="en-US" sz="3600" b="1" dirty="0">
                <a:latin typeface="UTM Aptima" panose="02040603050506020204" pitchFamily="18" charset="0"/>
              </a:rPr>
              <a:t> </a:t>
            </a:r>
            <a:r>
              <a:rPr lang="en-US" sz="3600" b="1" dirty="0" err="1">
                <a:latin typeface="UTM Aptima" panose="02040603050506020204" pitchFamily="18" charset="0"/>
              </a:rPr>
              <a:t>chữa</a:t>
            </a:r>
            <a:r>
              <a:rPr lang="en-US" sz="3600" b="1" dirty="0">
                <a:latin typeface="UTM Aptima" panose="02040603050506020204" pitchFamily="18" charset="0"/>
              </a:rPr>
              <a:t> </a:t>
            </a:r>
            <a:r>
              <a:rPr lang="en-US" sz="3600" b="1" dirty="0" err="1">
                <a:latin typeface="UTM Aptima" panose="02040603050506020204" pitchFamily="18" charset="0"/>
              </a:rPr>
              <a:t>thiết</a:t>
            </a:r>
            <a:r>
              <a:rPr lang="en-US" sz="3600" b="1" dirty="0">
                <a:latin typeface="UTM Aptima" panose="02040603050506020204" pitchFamily="18" charset="0"/>
              </a:rPr>
              <a:t> </a:t>
            </a:r>
            <a:r>
              <a:rPr lang="en-US" sz="3600" b="1" dirty="0" err="1">
                <a:latin typeface="UTM Aptima" panose="02040603050506020204" pitchFamily="18" charset="0"/>
              </a:rPr>
              <a:t>bị</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bảo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sửa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chữa</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thiết</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bị</a:t>
            </a:r>
            <a:r>
              <a:rPr lang="en-US" sz="2400" dirty="0"/>
              <a:t>:</a:t>
            </a:r>
          </a:p>
          <a:p>
            <a:pPr algn="l"/>
            <a:r>
              <a:rPr lang="vi-VN" b="0" i="0" dirty="0">
                <a:solidFill>
                  <a:srgbClr val="4C4F5A"/>
                </a:solidFill>
                <a:effectLst/>
                <a:latin typeface="Open Sans" panose="020B0606030504020204" pitchFamily="34" charset="0"/>
              </a:rPr>
              <a:t>Gọi cấp cứu ngay lập tức: Khi phát hiện tai nạn, người làm việc cần ngay lập tức gọi đến dịch vụ cứu hộ và cấp cứu tại chỗ. Việc này cần được thực hiện một cách nhanh chóng để cung cấp sự giúp đỡ và chăm sóc y tế kịp thời cho nạn nhân.</a:t>
            </a:r>
          </a:p>
          <a:p>
            <a:pPr algn="l"/>
            <a:r>
              <a:rPr lang="vi-VN" b="0" i="0" dirty="0">
                <a:solidFill>
                  <a:srgbClr val="4C4F5A"/>
                </a:solidFill>
                <a:effectLst/>
                <a:latin typeface="Open Sans" panose="020B0606030504020204" pitchFamily="34" charset="0"/>
              </a:rPr>
              <a:t>Phản ứng tức thì và di chuyển an toàn: Các nhân viên khác cần phản ứng tức thì để cung cấp sự giúp đỡ và di chuyển nạn nhân ra khỏi vùng nguy hiểm nếu có thể mà không gây thêm nguy hiểm cho bản thân hoặc người khác.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3154</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KHAI THÁC QUẶNG SẮT</vt:lpstr>
      <vt:lpstr>Một số vụ tai nạn trong  mỏ khai thác quặng sắt</vt:lpstr>
      <vt:lpstr>Tóm tắt bài học</vt:lpstr>
      <vt:lpstr>Công nhân khoan và nổ mìn</vt:lpstr>
      <vt:lpstr>Công nhân khoan và nổ mìn</vt:lpstr>
      <vt:lpstr>Công nhân khoan và nổ mìn</vt:lpstr>
      <vt:lpstr>Công nhân khoan và nổ mìn</vt:lpstr>
      <vt:lpstr>Công nhân khoan và nổ mìn</vt:lpstr>
      <vt:lpstr>Công nhân khoan và nổ mìn</vt:lpstr>
      <vt:lpstr>Đào và vận chuyển quặng</vt:lpstr>
      <vt:lpstr>Đào và vận chuyển quặng</vt:lpstr>
      <vt:lpstr>Đào và vận chuyển quặng</vt:lpstr>
      <vt:lpstr>Đào và vận chuyển quặng</vt:lpstr>
      <vt:lpstr>Đào và vận chuyển quặng</vt:lpstr>
      <vt:lpstr>Đào và vận chuyển quặng</vt:lpstr>
      <vt:lpstr>Xử lý và sàng lọc quặng</vt:lpstr>
      <vt:lpstr>Xử lý và sàng lọc quặng</vt:lpstr>
      <vt:lpstr>Xử lý và sàng lọc quặng</vt:lpstr>
      <vt:lpstr>Xử lý và sàng lọc quặng</vt:lpstr>
      <vt:lpstr>Xử lý và sàng lọc quặng</vt:lpstr>
      <vt:lpstr>Xử lý và sàng lọc quặng</vt:lpstr>
      <vt:lpstr>Bảo trì và sửa chữa thiết bị</vt:lpstr>
      <vt:lpstr>Bảo trì và sửa chữa thiết bị</vt:lpstr>
      <vt:lpstr>Bảo trì và sửa chữa thiết bị</vt:lpstr>
      <vt:lpstr>Bảo trì và sửa chữa thiết bị</vt:lpstr>
      <vt:lpstr>Bảo trì và sửa chữa thiết bị</vt:lpstr>
      <vt:lpstr>Bảo trì và sửa chữa thiết bị</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2024-05-10T13:30:56Z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