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KHAI THÁC THAN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69414701-5337-3EE0-C7D2-EDE755EB2818}"/>
              </a:ext>
            </a:extLst>
          </p:cNvPr>
          <p:cNvPicPr>
            <a:picLocks noChangeAspect="1"/>
          </p:cNvPicPr>
          <p:nvPr/>
        </p:nvPicPr>
        <p:blipFill>
          <a:blip r:embed="rId4"/>
          <a:stretch>
            <a:fillRect/>
          </a:stretch>
        </p:blipFill>
        <p:spPr>
          <a:xfrm>
            <a:off x="4687117" y="4064607"/>
            <a:ext cx="2813000" cy="281300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mỏ</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khai</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thác</a:t>
            </a:r>
            <a:r>
              <a:rPr lang="en-US" sz="4000" b="1" dirty="0">
                <a:solidFill>
                  <a:schemeClr val="accent1"/>
                </a:solidFill>
                <a:latin typeface="UTM Aptima" panose="02040603050506020204" pitchFamily="18" charset="0"/>
              </a:rPr>
              <a:t> than</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Ngành công nghiệp khai thác than, mặc dù cung cấp năng lượng thiết yếu cho nhiều quốc gia trên toàn thế giới, nhưng cũng đồng thời mang theo những rủi ro và tai nạn nghiêm trọng</a:t>
            </a:r>
            <a:r>
              <a:rPr lang="en-US" sz="2000" dirty="0">
                <a:ea typeface="+mn-lt"/>
                <a:cs typeface="+mn-lt"/>
              </a:rPr>
              <a:t>:</a:t>
            </a:r>
            <a:endParaRPr lang="en-US" dirty="0"/>
          </a:p>
          <a:p>
            <a:pPr marL="730885" lvl="1" indent="-304165"/>
            <a:r>
              <a:rPr lang="pt-BR" i="0" dirty="0">
                <a:solidFill>
                  <a:srgbClr val="0D0D0D"/>
                </a:solidFill>
                <a:effectLst/>
                <a:latin typeface="Söhne"/>
              </a:rPr>
              <a:t>Sự Thiếu An Toàn Trong Quá Trình Khai Thác</a:t>
            </a:r>
          </a:p>
          <a:p>
            <a:pPr marL="730885" lvl="1" indent="-304165"/>
            <a:r>
              <a:rPr lang="en-US" dirty="0" err="1">
                <a:solidFill>
                  <a:srgbClr val="0D0D0D"/>
                </a:solidFill>
                <a:latin typeface="Söhne"/>
              </a:rPr>
              <a:t>Khí</a:t>
            </a:r>
            <a:r>
              <a:rPr lang="en-US" dirty="0">
                <a:solidFill>
                  <a:srgbClr val="0D0D0D"/>
                </a:solidFill>
                <a:latin typeface="Söhne"/>
              </a:rPr>
              <a:t> </a:t>
            </a:r>
            <a:r>
              <a:rPr lang="en-US" dirty="0" err="1">
                <a:solidFill>
                  <a:srgbClr val="0D0D0D"/>
                </a:solidFill>
                <a:latin typeface="Söhne"/>
              </a:rPr>
              <a:t>Độc</a:t>
            </a:r>
            <a:r>
              <a:rPr lang="en-US" dirty="0">
                <a:solidFill>
                  <a:srgbClr val="0D0D0D"/>
                </a:solidFill>
                <a:latin typeface="Söhne"/>
              </a:rPr>
              <a:t> Methane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Khí</a:t>
            </a:r>
            <a:r>
              <a:rPr lang="en-US" dirty="0">
                <a:solidFill>
                  <a:srgbClr val="0D0D0D"/>
                </a:solidFill>
                <a:latin typeface="Söhne"/>
              </a:rPr>
              <a:t> Carbon Monoxide</a:t>
            </a:r>
            <a:endParaRPr lang="pt-BR" dirty="0">
              <a:solidFill>
                <a:srgbClr val="0D0D0D"/>
              </a:solidFill>
              <a:latin typeface="Söhne"/>
            </a:endParaRPr>
          </a:p>
          <a:p>
            <a:pPr marL="730885" lvl="1" indent="-304165"/>
            <a:r>
              <a:rPr lang="vi-VN" dirty="0">
                <a:solidFill>
                  <a:srgbClr val="0D0D0D"/>
                </a:solidFill>
                <a:latin typeface="Söhne"/>
              </a:rPr>
              <a:t>Các Tai Nạn Động Cơ và Máy Móc</a:t>
            </a:r>
            <a:endParaRPr lang="pt-BR" dirty="0">
              <a:solidFill>
                <a:srgbClr val="0D0D0D"/>
              </a:solidFill>
              <a:latin typeface="Söhne"/>
            </a:endParaRPr>
          </a:p>
          <a:p>
            <a:pPr marL="730885" lvl="1" indent="-304165"/>
            <a:r>
              <a:rPr lang="en-US" dirty="0" err="1">
                <a:solidFill>
                  <a:srgbClr val="0D0D0D"/>
                </a:solidFill>
                <a:latin typeface="Söhne"/>
              </a:rPr>
              <a:t>Vấn</a:t>
            </a:r>
            <a:r>
              <a:rPr lang="en-US" dirty="0">
                <a:solidFill>
                  <a:srgbClr val="0D0D0D"/>
                </a:solidFill>
                <a:latin typeface="Söhne"/>
              </a:rPr>
              <a:t> </a:t>
            </a:r>
            <a:r>
              <a:rPr lang="en-US" dirty="0" err="1">
                <a:solidFill>
                  <a:srgbClr val="0D0D0D"/>
                </a:solidFill>
                <a:latin typeface="Söhne"/>
              </a:rPr>
              <a:t>Đề</a:t>
            </a:r>
            <a:r>
              <a:rPr lang="en-US" dirty="0">
                <a:solidFill>
                  <a:srgbClr val="0D0D0D"/>
                </a:solidFill>
                <a:latin typeface="Söhne"/>
              </a:rPr>
              <a:t> Y </a:t>
            </a:r>
            <a:r>
              <a:rPr lang="en-US" dirty="0" err="1">
                <a:solidFill>
                  <a:srgbClr val="0D0D0D"/>
                </a:solidFill>
                <a:latin typeface="Söhne"/>
              </a:rPr>
              <a:t>Tế</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Lao </a:t>
            </a:r>
            <a:r>
              <a:rPr lang="en-US" dirty="0" err="1">
                <a:solidFill>
                  <a:srgbClr val="0D0D0D"/>
                </a:solidFill>
                <a:latin typeface="Söhne"/>
              </a:rPr>
              <a:t>Động</a:t>
            </a:r>
            <a:endParaRPr lang="pt-BR" dirty="0">
              <a:solidFill>
                <a:srgbClr val="0D0D0D"/>
              </a:solidFill>
              <a:latin typeface="Söhne"/>
            </a:endParaRPr>
          </a:p>
          <a:p>
            <a:pPr marL="730885" lvl="1" indent="-304165"/>
            <a:r>
              <a:rPr lang="vi-VN" dirty="0">
                <a:solidFill>
                  <a:srgbClr val="0D0D0D"/>
                </a:solidFill>
                <a:latin typeface="Söhne"/>
              </a:rPr>
              <a:t>Khí Thải và Ảnh Hưởng Đến Môi Trường</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công nhân xây dựng đường dẫn, hệ thống nước và điện, nhà máy xử lý than, và các cơ sở khác cần thiết cho việc khai thác than</a:t>
            </a:r>
            <a:endParaRPr lang="en-US" dirty="0"/>
          </a:p>
          <a:p>
            <a:pPr marL="304165" indent="-304165">
              <a:buClr>
                <a:schemeClr val="tx1"/>
              </a:buClr>
            </a:pPr>
            <a:r>
              <a:rPr lang="en-US" dirty="0"/>
              <a:t>2. </a:t>
            </a:r>
            <a:r>
              <a:rPr lang="vi-VN" dirty="0"/>
              <a:t>An toàn vệ sinh lao động đối với nhân viên đào mỏ mở, khai thác dưới lòng đất, hoặc khai thác lùi</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chuyển</a:t>
            </a:r>
            <a:r>
              <a:rPr lang="en-US" dirty="0"/>
              <a:t> than </a:t>
            </a:r>
            <a:r>
              <a:rPr lang="en-US" dirty="0" err="1"/>
              <a:t>đến</a:t>
            </a:r>
            <a:r>
              <a:rPr lang="en-US" dirty="0"/>
              <a:t> </a:t>
            </a:r>
            <a:r>
              <a:rPr lang="en-US" dirty="0" err="1"/>
              <a:t>các</a:t>
            </a:r>
            <a:r>
              <a:rPr lang="en-US" dirty="0"/>
              <a:t> </a:t>
            </a:r>
            <a:r>
              <a:rPr lang="en-US" dirty="0" err="1"/>
              <a:t>nhà</a:t>
            </a:r>
            <a:r>
              <a:rPr lang="en-US" dirty="0"/>
              <a:t> </a:t>
            </a:r>
            <a:r>
              <a:rPr lang="en-US" dirty="0" err="1"/>
              <a:t>máy</a:t>
            </a:r>
            <a:r>
              <a:rPr lang="en-US" dirty="0"/>
              <a:t> </a:t>
            </a:r>
            <a:r>
              <a:rPr lang="en-US" dirty="0" err="1"/>
              <a:t>xử</a:t>
            </a:r>
            <a:r>
              <a:rPr lang="en-US" dirty="0"/>
              <a:t> </a:t>
            </a:r>
            <a:r>
              <a:rPr lang="en-US" dirty="0" err="1"/>
              <a:t>lý</a:t>
            </a:r>
            <a:endParaRPr lang="en-US" dirty="0"/>
          </a:p>
          <a:p>
            <a:pPr marL="304165" indent="-304165">
              <a:buClr>
                <a:schemeClr val="tx1"/>
              </a:buClr>
            </a:pPr>
            <a:r>
              <a:rPr lang="en-US" dirty="0"/>
              <a:t>4. </a:t>
            </a:r>
            <a:r>
              <a:rPr lang="vi-VN" dirty="0"/>
              <a:t>An toàn vệ sinh lao động đối với nhân viên xử lý để loại bỏ các tạp chất và tăng cường chất lượng cho than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260648"/>
            <a:ext cx="3886199" cy="2133598"/>
          </a:xfrm>
        </p:spPr>
        <p:txBody>
          <a:bodyPr>
            <a:normAutofit fontScale="90000"/>
          </a:bodyPr>
          <a:lstStyle/>
          <a:p>
            <a:r>
              <a:rPr lang="vi-VN" dirty="0">
                <a:solidFill>
                  <a:schemeClr val="accent4"/>
                </a:solidFill>
                <a:latin typeface="UTM Aptima" panose="02040603050506020204" pitchFamily="18" charset="0"/>
              </a:rPr>
              <a:t>Xây dựng đường dẫn, hệ thống nước và điện, nhà máy xử lý than, và các cơ sở khác cần thiết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xây dựng đường dẫn, hệ thống nước và điện, nhà máy xử lý than, và các cơ sở khác cần thiết cho việc khai thác than</a:t>
            </a:r>
            <a:endParaRPr lang="en-US" sz="2400" b="1" i="0" dirty="0">
              <a:effectLst/>
              <a:latin typeface="Söhne"/>
            </a:endParaRPr>
          </a:p>
          <a:p>
            <a:r>
              <a:rPr lang="vi-VN" b="0" i="0" dirty="0">
                <a:effectLst/>
                <a:latin typeface="Open Sans" panose="020B0606030504020204" pitchFamily="34" charset="0"/>
              </a:rPr>
              <a:t>Việc xây dựng các cơ sở hạ tầng cho việc khai thác than là một quy trình phức tạp đòi hỏi sự kỹ lưỡng và chuyên môn cao.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việc xây dựng đường dẫn là một bước quan trọng để kết nối các khu vực khai thác với các cơ sở xử lý và vận chuyển. Đường dẫn cần được thiết kế để đảm bảo việc vận chuyển than an toàn và hiệu quả.</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D34209E-0623-B541-63E2-97D6B9267013}"/>
              </a:ext>
            </a:extLst>
          </p:cNvPr>
          <p:cNvPicPr>
            <a:picLocks noChangeAspect="1"/>
          </p:cNvPicPr>
          <p:nvPr/>
        </p:nvPicPr>
        <p:blipFill>
          <a:blip r:embed="rId3"/>
          <a:stretch>
            <a:fillRect/>
          </a:stretch>
        </p:blipFill>
        <p:spPr>
          <a:xfrm>
            <a:off x="-818356" y="3573016"/>
            <a:ext cx="4617889" cy="4617889"/>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332656"/>
            <a:ext cx="3886199" cy="2133598"/>
          </a:xfrm>
        </p:spPr>
        <p:txBody>
          <a:bodyPr>
            <a:normAutofit fontScale="90000"/>
          </a:bodyPr>
          <a:lstStyle/>
          <a:p>
            <a:r>
              <a:rPr lang="vi-VN" dirty="0">
                <a:solidFill>
                  <a:schemeClr val="accent4"/>
                </a:solidFill>
                <a:latin typeface="UTM Aptima" panose="02040603050506020204" pitchFamily="18" charset="0"/>
              </a:rPr>
              <a:t>Xây dựng đường dẫn, hệ thống nước và điện, nhà máy xử lý than, và các cơ sở khác cần thiết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xây dựng đường dẫn, hệ thống nước và điện, nhà máy xử lý than, và các cơ sở khác cần thiết cho việc khai thác than</a:t>
            </a:r>
            <a:endParaRPr lang="en-US" sz="2400" b="1" i="0" dirty="0">
              <a:effectLst/>
              <a:latin typeface="Söhne"/>
            </a:endParaRPr>
          </a:p>
          <a:p>
            <a:r>
              <a:rPr lang="vi-VN" b="0" i="0" dirty="0">
                <a:effectLst/>
                <a:latin typeface="Open Sans" panose="020B0606030504020204" pitchFamily="34" charset="0"/>
              </a:rPr>
              <a:t>Trong quá trình xây dựng đường dẫn, hệ thống nước và điện, nhà máy xử lý than và các cơ sở khác liên quan đến việc khai thác than, có nhiều dạng tai nạn lao động có thể xảy ra. </a:t>
            </a:r>
            <a:endParaRPr lang="en-US" b="0" i="0" dirty="0">
              <a:effectLst/>
              <a:latin typeface="Open Sans" panose="020B0606030504020204" pitchFamily="34" charset="0"/>
            </a:endParaRPr>
          </a:p>
          <a:p>
            <a:r>
              <a:rPr lang="vi-VN" b="0" i="0" dirty="0">
                <a:effectLst/>
                <a:latin typeface="Open Sans" panose="020B0606030504020204" pitchFamily="34" charset="0"/>
              </a:rPr>
              <a:t>Các tai nạn thường gặp bao gồm nguy cơ về tai nạn lao động liên quan đến máy móc và thiết bị, bao gồm va chạm, nghiền nát hoặc bị kẹt trong máy móc.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4F6DF38-85A8-8ACE-D226-10D566BE4746}"/>
              </a:ext>
            </a:extLst>
          </p:cNvPr>
          <p:cNvPicPr>
            <a:picLocks noChangeAspect="1"/>
          </p:cNvPicPr>
          <p:nvPr/>
        </p:nvPicPr>
        <p:blipFill>
          <a:blip r:embed="rId3"/>
          <a:stretch>
            <a:fillRect/>
          </a:stretch>
        </p:blipFill>
        <p:spPr>
          <a:xfrm>
            <a:off x="-818356" y="3573016"/>
            <a:ext cx="4617889" cy="4617889"/>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332656"/>
            <a:ext cx="3886199" cy="2133598"/>
          </a:xfrm>
        </p:spPr>
        <p:txBody>
          <a:bodyPr>
            <a:normAutofit fontScale="90000"/>
          </a:bodyPr>
          <a:lstStyle/>
          <a:p>
            <a:r>
              <a:rPr lang="vi-VN" dirty="0">
                <a:solidFill>
                  <a:schemeClr val="accent4"/>
                </a:solidFill>
                <a:latin typeface="UTM Aptima" panose="02040603050506020204" pitchFamily="18" charset="0"/>
              </a:rPr>
              <a:t>Xây dựng đường dẫn, hệ thống nước và điện, nhà máy xử lý than, và các cơ sở khác cần thiết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xây dựng đường dẫn, hệ thống nước và điện, nhà máy xử lý than, và các cơ sở khác cần thiết cho việc khai thác than</a:t>
            </a:r>
            <a:endParaRPr lang="en-US" sz="2400" b="1" i="0" dirty="0">
              <a:effectLst/>
              <a:latin typeface="Söhne"/>
            </a:endParaRPr>
          </a:p>
          <a:p>
            <a:r>
              <a:rPr lang="vi-VN" b="0" i="0" dirty="0">
                <a:effectLst/>
                <a:latin typeface="Open Sans" panose="020B0606030504020204" pitchFamily="34" charset="0"/>
              </a:rPr>
              <a:t>Có nhiều nguyên nhân gây ra tai nạn lao động khi xây dựng đường dẫn, hệ thống nước và điện, nhà máy xử lý than và các cơ sở khác trong việc khai thác than. Một trong những nguyên nhân phổ biến là thiếu hiểu biết và đào tạo về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Công nhân không được đào tạo đầy đủ về cách sử dụng thiết bị an toàn và không hiểu rõ về các quy trình an toàn khi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8371D89-1189-6F78-A4DE-56CBA5997CDD}"/>
              </a:ext>
            </a:extLst>
          </p:cNvPr>
          <p:cNvPicPr>
            <a:picLocks noChangeAspect="1"/>
          </p:cNvPicPr>
          <p:nvPr/>
        </p:nvPicPr>
        <p:blipFill>
          <a:blip r:embed="rId3"/>
          <a:stretch>
            <a:fillRect/>
          </a:stretch>
        </p:blipFill>
        <p:spPr>
          <a:xfrm>
            <a:off x="-818356" y="3573016"/>
            <a:ext cx="4617889" cy="4617889"/>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332656"/>
            <a:ext cx="3886199" cy="2133598"/>
          </a:xfrm>
        </p:spPr>
        <p:txBody>
          <a:bodyPr>
            <a:normAutofit fontScale="90000"/>
          </a:bodyPr>
          <a:lstStyle/>
          <a:p>
            <a:r>
              <a:rPr lang="vi-VN" dirty="0">
                <a:solidFill>
                  <a:schemeClr val="accent4"/>
                </a:solidFill>
                <a:latin typeface="UTM Aptima" panose="02040603050506020204" pitchFamily="18" charset="0"/>
              </a:rPr>
              <a:t>Xây dựng đường dẫn, hệ thống nước và điện, nhà máy xử lý than, và các cơ sở khác cần thiết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xây dựng đường dẫn, hệ thống nước và điện, nhà máy xử lý than, và các cơ sở khác cần thiết cho việc khai thác than</a:t>
            </a:r>
            <a:endParaRPr lang="en-US" sz="2400" b="1" i="0" dirty="0">
              <a:effectLst/>
              <a:latin typeface="Söhne"/>
            </a:endParaRPr>
          </a:p>
          <a:p>
            <a:r>
              <a:rPr lang="vi-VN" b="0" i="0" dirty="0">
                <a:effectLst/>
                <a:latin typeface="Open Sans" panose="020B0606030504020204" pitchFamily="34" charset="0"/>
              </a:rPr>
              <a:t>Để giảm thiểu nguy cơ tai nạn lao động khi xây dựng đường dẫn, hệ thống nước và điện, nhà máy xử lý than và các cơ sở khác liên quan đến việc khai thác than, việc áp dụng các biện pháp phòng tránh là rất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việc huấn luyện an toàn lao động đóng vai trò chủ chốt. Công nhân cần được đào tạo đầy đủ về các quy trình an toàn và sử dụng thiết bị bảo hộ cá nhân.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C410AC7-A16C-FD56-0555-18C83629E41A}"/>
              </a:ext>
            </a:extLst>
          </p:cNvPr>
          <p:cNvPicPr>
            <a:picLocks noChangeAspect="1"/>
          </p:cNvPicPr>
          <p:nvPr/>
        </p:nvPicPr>
        <p:blipFill>
          <a:blip r:embed="rId3"/>
          <a:stretch>
            <a:fillRect/>
          </a:stretch>
        </p:blipFill>
        <p:spPr>
          <a:xfrm>
            <a:off x="-818356" y="3573016"/>
            <a:ext cx="4617889" cy="4617889"/>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332656"/>
            <a:ext cx="3886199" cy="2133598"/>
          </a:xfrm>
        </p:spPr>
        <p:txBody>
          <a:bodyPr>
            <a:normAutofit fontScale="90000"/>
          </a:bodyPr>
          <a:lstStyle/>
          <a:p>
            <a:r>
              <a:rPr lang="vi-VN" dirty="0">
                <a:solidFill>
                  <a:schemeClr val="accent4"/>
                </a:solidFill>
                <a:latin typeface="UTM Aptima" panose="02040603050506020204" pitchFamily="18" charset="0"/>
              </a:rPr>
              <a:t>Xây dựng đường dẫn, hệ thống nước và điện, nhà máy xử lý than, và các cơ sở khác cần thiết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xây dựng đường dẫn, hệ thống nước và điện, nhà máy xử lý than, và các cơ sở khác cần thiết cho việc khai thác than</a:t>
            </a:r>
            <a:endParaRPr lang="en-US" sz="2400" b="1" i="0" dirty="0">
              <a:effectLst/>
              <a:latin typeface="Söhne"/>
            </a:endParaRPr>
          </a:p>
          <a:p>
            <a:pPr algn="l"/>
            <a:r>
              <a:rPr lang="vi-VN" b="0" i="0" dirty="0">
                <a:effectLst/>
                <a:latin typeface="Open Sans" panose="020B0606030504020204" pitchFamily="34" charset="0"/>
              </a:rPr>
              <a:t>Trong việc xây dựng đường dẫn, hệ thống nước và điện, nhà máy xử lý than và các cơ sở khác cho việc khai thác than, các quy định an toàn lao động là cực kỳ quan trọng để đảm bảo sự an toàn cho tất cả các nhân viên và công nhân tham gia vào các hoạt động này.</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quy định chính là việc đào tạo và huấn luyện an toàn lao động. Tất cả các nhân viên cần được đào tạo về các nguy cơ có thể gặp phải và cách phòng tránh chúng, cũng như về cách sử dụng thiết bị bảo hộ cá nhân một cách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6C062E6-358E-D84C-939D-BDB29FDF3A0D}"/>
              </a:ext>
            </a:extLst>
          </p:cNvPr>
          <p:cNvPicPr>
            <a:picLocks noChangeAspect="1"/>
          </p:cNvPicPr>
          <p:nvPr/>
        </p:nvPicPr>
        <p:blipFill>
          <a:blip r:embed="rId3"/>
          <a:stretch>
            <a:fillRect/>
          </a:stretch>
        </p:blipFill>
        <p:spPr>
          <a:xfrm>
            <a:off x="-818356" y="3573016"/>
            <a:ext cx="4617889" cy="4617889"/>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332656"/>
            <a:ext cx="3886199" cy="2133598"/>
          </a:xfrm>
        </p:spPr>
        <p:txBody>
          <a:bodyPr>
            <a:normAutofit fontScale="90000"/>
          </a:bodyPr>
          <a:lstStyle/>
          <a:p>
            <a:r>
              <a:rPr lang="vi-VN" dirty="0">
                <a:solidFill>
                  <a:schemeClr val="accent4"/>
                </a:solidFill>
                <a:latin typeface="UTM Aptima" panose="02040603050506020204" pitchFamily="18" charset="0"/>
              </a:rPr>
              <a:t>Xây dựng đường dẫn, hệ thống nước và điện, nhà máy xử lý than, và các cơ sở khác cần thiết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xây dựng đường dẫn, hệ thống nước và điện, nhà máy xử lý than, và các cơ sở khác cần thiết cho việc khai thác than</a:t>
            </a:r>
            <a:endParaRPr lang="en-US" sz="2400" b="1" i="0" dirty="0">
              <a:effectLst/>
              <a:latin typeface="Söhne"/>
            </a:endParaRPr>
          </a:p>
          <a:p>
            <a:r>
              <a:rPr lang="vi-VN" b="0" i="0" dirty="0">
                <a:effectLst/>
                <a:latin typeface="Open Sans" panose="020B0606030504020204" pitchFamily="34" charset="0"/>
              </a:rPr>
              <a:t>Trong quá trình xây dựng đường dẫn, hệ thống nước và điện, nhà máy xử lý than và các cơ sở khác cho việc khai thác than, việc xử lý tình huống tai nạn lao động khẩn cấp là một phần quan trọng và cần được thực hiện một cách nhanh chóng và hiệu quả.</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khi xảy ra tai nạn, việc đảm bảo an toàn cho tất cả các nhân viên và công nhân là ưu tiên hàng đầu.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8935D5A-AEB0-B761-47ED-AA2E554D23A8}"/>
              </a:ext>
            </a:extLst>
          </p:cNvPr>
          <p:cNvPicPr>
            <a:picLocks noChangeAspect="1"/>
          </p:cNvPicPr>
          <p:nvPr/>
        </p:nvPicPr>
        <p:blipFill>
          <a:blip r:embed="rId3"/>
          <a:stretch>
            <a:fillRect/>
          </a:stretch>
        </p:blipFill>
        <p:spPr>
          <a:xfrm>
            <a:off x="-818356" y="3573016"/>
            <a:ext cx="4617889" cy="4617889"/>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Đào mỏ mở, khai thác dưới lòng đất, hoặc khai thác lùi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đào mỏ mở, khai thác dưới lòng đất, hoặc khai thác lùi</a:t>
            </a:r>
            <a:r>
              <a:rPr lang="en-US" sz="2000" dirty="0"/>
              <a:t>:</a:t>
            </a:r>
          </a:p>
          <a:p>
            <a:pPr algn="l"/>
            <a:r>
              <a:rPr lang="vi-VN" b="0" i="0" dirty="0">
                <a:effectLst/>
                <a:latin typeface="Open Sans" panose="020B0606030504020204" pitchFamily="34" charset="0"/>
              </a:rPr>
              <a:t>Đào mỏ mở, khai thác dưới lòng đất (longwall mining) và khai thác lùi (retreat mining) là hai phương pháp phổ biến được sử dụng để trích xuất than từ các lớp mỏ sâu dưới lòng đất.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longwall mining, một tường than dài được đào ra song song với lớp than, và sau đó được đẩy tiến về phía trước khi tiến hành khai thác.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5054599D-6920-5228-D192-19736475B877}"/>
              </a:ext>
            </a:extLst>
          </p:cNvPr>
          <p:cNvPicPr>
            <a:picLocks noChangeAspect="1"/>
          </p:cNvPicPr>
          <p:nvPr/>
        </p:nvPicPr>
        <p:blipFill>
          <a:blip r:embed="rId3"/>
          <a:stretch>
            <a:fillRect/>
          </a:stretch>
        </p:blipFill>
        <p:spPr>
          <a:xfrm>
            <a:off x="6787136" y="1139368"/>
            <a:ext cx="4087161" cy="4087161"/>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Đào mỏ mở, khai thác dưới lòng đất, hoặc khai thác lùi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đào mỏ mở, khai thác dưới lòng đất</a:t>
            </a:r>
            <a:r>
              <a:rPr lang="en-US" b="1" i="0" dirty="0">
                <a:effectLst/>
                <a:latin typeface="Open Sans" panose="020B0606030504020204" pitchFamily="34" charset="0"/>
              </a:rPr>
              <a:t>, </a:t>
            </a:r>
            <a:r>
              <a:rPr lang="vi-VN" b="1" i="0" dirty="0">
                <a:effectLst/>
                <a:latin typeface="Open Sans" panose="020B0606030504020204" pitchFamily="34" charset="0"/>
              </a:rPr>
              <a:t>hoặc khai thác lùi</a:t>
            </a:r>
            <a:r>
              <a:rPr lang="en-US" sz="2000" dirty="0"/>
              <a:t>:</a:t>
            </a:r>
          </a:p>
          <a:p>
            <a:pPr algn="l"/>
            <a:r>
              <a:rPr lang="vi-VN" b="0" i="0" dirty="0">
                <a:effectLst/>
                <a:latin typeface="Open Sans" panose="020B0606030504020204" pitchFamily="34" charset="0"/>
              </a:rPr>
              <a:t>Trong quá trình đào mỏ mở, khai thác dưới lòng đất (longwall mining) và khai thác lùi (retreat mining), các tai nạn lao động có thể xảy ra do nhiều nguyên nhân khác nhau.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 cơ lớn nhất là sự sụt lún đất đá, có thể dẫn đến nguy hiểm cho các công nhân và các thiết bị máy móc.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AA3A85C-6A38-5A61-2676-345DF6E476A8}"/>
              </a:ext>
            </a:extLst>
          </p:cNvPr>
          <p:cNvPicPr>
            <a:picLocks noChangeAspect="1"/>
          </p:cNvPicPr>
          <p:nvPr/>
        </p:nvPicPr>
        <p:blipFill>
          <a:blip r:embed="rId3"/>
          <a:stretch>
            <a:fillRect/>
          </a:stretch>
        </p:blipFill>
        <p:spPr>
          <a:xfrm>
            <a:off x="6787136" y="1139368"/>
            <a:ext cx="4087161" cy="4087161"/>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Đào mỏ mở, khai thác dưới lòng đất, hoặc khai thác lùi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đào mỏ mở, khai thác dưới lòng đất</a:t>
            </a:r>
            <a:r>
              <a:rPr lang="en-US" b="1" dirty="0">
                <a:latin typeface="Open Sans" panose="020B0606030504020204" pitchFamily="34" charset="0"/>
              </a:rPr>
              <a:t>, </a:t>
            </a:r>
            <a:r>
              <a:rPr lang="vi-VN" b="1" i="0" dirty="0">
                <a:effectLst/>
                <a:latin typeface="Open Sans" panose="020B0606030504020204" pitchFamily="34" charset="0"/>
              </a:rPr>
              <a:t>hoặc khai thác lùi</a:t>
            </a:r>
          </a:p>
          <a:p>
            <a:r>
              <a:rPr lang="vi-VN" b="0" i="0" dirty="0">
                <a:effectLst/>
                <a:latin typeface="Open Sans" panose="020B0606030504020204" pitchFamily="34" charset="0"/>
              </a:rPr>
              <a:t>Có nhiều nguyên nhân gây ra tai nạn lao động khi đào mỏ mở, khai thác dưới lòng đất (longwall mining), hoặc khai thác lùi (retreat mining).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sự không ổn định của môi trường làm việc, đặc biệt là trong môi trường đất đá sâu dưới lòng đất. Sự sụt lún đất đá có thể xảy ra đột ngột, gây ra nguy hiểm cho các công nhân và thiết bị.</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441BEE5-9792-7BA2-D653-1E8B4DCB065B}"/>
              </a:ext>
            </a:extLst>
          </p:cNvPr>
          <p:cNvPicPr>
            <a:picLocks noChangeAspect="1"/>
          </p:cNvPicPr>
          <p:nvPr/>
        </p:nvPicPr>
        <p:blipFill>
          <a:blip r:embed="rId3"/>
          <a:stretch>
            <a:fillRect/>
          </a:stretch>
        </p:blipFill>
        <p:spPr>
          <a:xfrm>
            <a:off x="6787136" y="1139368"/>
            <a:ext cx="4087161" cy="4087161"/>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Đào mỏ mở, khai thác dưới lòng đất, hoặc khai thác lùi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đào mỏ mở, khai thác dưới lòng đất</a:t>
            </a:r>
            <a:r>
              <a:rPr lang="en-US" b="1" i="0" dirty="0">
                <a:effectLst/>
                <a:latin typeface="Open Sans" panose="020B0606030504020204" pitchFamily="34" charset="0"/>
              </a:rPr>
              <a:t>, </a:t>
            </a:r>
            <a:r>
              <a:rPr lang="vi-VN" b="1" i="0" dirty="0">
                <a:effectLst/>
                <a:latin typeface="Open Sans" panose="020B0606030504020204" pitchFamily="34" charset="0"/>
              </a:rPr>
              <a:t>hoặc khai thác lùi</a:t>
            </a:r>
            <a:r>
              <a:rPr lang="en-US" sz="2000" dirty="0"/>
              <a:t>:</a:t>
            </a:r>
          </a:p>
          <a:p>
            <a:pPr algn="l">
              <a:buFont typeface="Arial" panose="020B0604020202020204" pitchFamily="34" charset="0"/>
              <a:buChar char="•"/>
            </a:pPr>
            <a:r>
              <a:rPr lang="vi-VN" b="0" i="0" dirty="0">
                <a:effectLst/>
                <a:latin typeface="Open Sans" panose="020B0606030504020204" pitchFamily="34" charset="0"/>
              </a:rPr>
              <a:t>Để giảm thiểu nguy cơ tai nạn lao động khi đào mỏ mở, khai thác dưới lòng đất (longwall mining), hoặc khai thác lùi (retreat mining), cần áp dụng một loạt biện pháp phòng tránh hiệu quả. </a:t>
            </a:r>
            <a:endParaRPr lang="en-US" b="0" i="0" dirty="0">
              <a:effectLst/>
              <a:latin typeface="Open Sans" panose="020B0606030504020204" pitchFamily="34" charset="0"/>
            </a:endParaRPr>
          </a:p>
          <a:p>
            <a:pPr algn="l">
              <a:buFont typeface="Arial" panose="020B0604020202020204" pitchFamily="34" charset="0"/>
              <a:buChar char="•"/>
            </a:pPr>
            <a:r>
              <a:rPr lang="vi-VN" b="0" i="0" dirty="0">
                <a:effectLst/>
                <a:latin typeface="Open Sans" panose="020B0606030504020204" pitchFamily="34" charset="0"/>
              </a:rPr>
              <a:t>Trước tiên, việc đảm bảo tuân thủ nghiêm ngặt các quy tắc an toàn lao động là cực kỳ quan trọng. Điều này bao gồm việc đào tạo đầy đủ cho tất cả các công nhân về an toàn lao động và sử dụng thiết bị bảo hộ cá nhân. </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906F5B6-82D5-71DC-F8AF-AA4120F65497}"/>
              </a:ext>
            </a:extLst>
          </p:cNvPr>
          <p:cNvPicPr>
            <a:picLocks noChangeAspect="1"/>
          </p:cNvPicPr>
          <p:nvPr/>
        </p:nvPicPr>
        <p:blipFill>
          <a:blip r:embed="rId3"/>
          <a:stretch>
            <a:fillRect/>
          </a:stretch>
        </p:blipFill>
        <p:spPr>
          <a:xfrm>
            <a:off x="6787136" y="1139368"/>
            <a:ext cx="4087161" cy="4087161"/>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Đào mỏ mở, khai thác dưới lòng đất, hoặc khai thác lùi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đào mỏ mở, khai thác dưới lòng đất</a:t>
            </a:r>
            <a:r>
              <a:rPr lang="en-US" b="1" i="0" dirty="0">
                <a:effectLst/>
                <a:latin typeface="Open Sans" panose="020B0606030504020204" pitchFamily="34" charset="0"/>
              </a:rPr>
              <a:t>, </a:t>
            </a:r>
            <a:r>
              <a:rPr lang="vi-VN" b="1" i="0" dirty="0">
                <a:effectLst/>
                <a:latin typeface="Open Sans" panose="020B0606030504020204" pitchFamily="34" charset="0"/>
              </a:rPr>
              <a:t>hoặc khai thác lùi</a:t>
            </a:r>
            <a:r>
              <a:rPr lang="en-US" sz="2000" dirty="0"/>
              <a:t>:</a:t>
            </a:r>
          </a:p>
          <a:p>
            <a:pPr algn="l"/>
            <a:r>
              <a:rPr lang="vi-VN" b="0" i="0" dirty="0">
                <a:effectLst/>
                <a:latin typeface="Open Sans" panose="020B0606030504020204" pitchFamily="34" charset="0"/>
              </a:rPr>
              <a:t>Trong ngành công nghiệp mỏ, quy định an toàn lao động đóng vai trò quan trọng trong việc bảo vệ sức khỏe và tính mạng của công nhân.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thực hiện các hoạt động đào mỏ mở, khai thác dưới lòng đất (longwall mining), hoặc khai thác lùi (retreat mining), các quy định an toàn lao động đặc biệt cần chú ý đến việc quan trắc môi trường lao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9D0E566-7151-831F-194D-FA555D434AB3}"/>
              </a:ext>
            </a:extLst>
          </p:cNvPr>
          <p:cNvPicPr>
            <a:picLocks noChangeAspect="1"/>
          </p:cNvPicPr>
          <p:nvPr/>
        </p:nvPicPr>
        <p:blipFill>
          <a:blip r:embed="rId3"/>
          <a:stretch>
            <a:fillRect/>
          </a:stretch>
        </p:blipFill>
        <p:spPr>
          <a:xfrm>
            <a:off x="6787136" y="1139368"/>
            <a:ext cx="4087161" cy="4087161"/>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Đào mỏ mở, khai thác dưới lòng đất, hoặc khai thác lùi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đào mỏ mở, khai thác dưới lòng đất</a:t>
            </a:r>
            <a:r>
              <a:rPr lang="en-US" b="1" i="0" dirty="0">
                <a:effectLst/>
                <a:latin typeface="Open Sans" panose="020B0606030504020204" pitchFamily="34" charset="0"/>
              </a:rPr>
              <a:t>, </a:t>
            </a:r>
            <a:r>
              <a:rPr lang="vi-VN" b="1" i="0" dirty="0">
                <a:effectLst/>
                <a:latin typeface="Open Sans" panose="020B0606030504020204" pitchFamily="34" charset="0"/>
              </a:rPr>
              <a:t>hoặc khai thác lùi</a:t>
            </a:r>
            <a:r>
              <a:rPr lang="en-US" sz="2000" dirty="0"/>
              <a:t>:</a:t>
            </a:r>
          </a:p>
          <a:p>
            <a:pPr algn="l"/>
            <a:r>
              <a:rPr lang="vi-VN" b="0" i="0" dirty="0">
                <a:effectLst/>
                <a:latin typeface="Open Sans" panose="020B0606030504020204" pitchFamily="34" charset="0"/>
              </a:rPr>
              <a:t>Xử lý tình huống tai nạn lao động khẩn cấp trong ngành đào mỏ là một phần quan trọng của quy trình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lao động khi đào mỏ mở, khai thác dưới lòng đất (longwall mining), hoặc khai thác lùi (retreat mining), các biện pháp khẩn cấp cần được thực hiện ngay lập tức để bảo vệ tính mạng và sức khỏe của các công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AC90A00-50C6-1216-3CFC-85A025CA8023}"/>
              </a:ext>
            </a:extLst>
          </p:cNvPr>
          <p:cNvPicPr>
            <a:picLocks noChangeAspect="1"/>
          </p:cNvPicPr>
          <p:nvPr/>
        </p:nvPicPr>
        <p:blipFill>
          <a:blip r:embed="rId3"/>
          <a:stretch>
            <a:fillRect/>
          </a:stretch>
        </p:blipFill>
        <p:spPr>
          <a:xfrm>
            <a:off x="6787136" y="1139368"/>
            <a:ext cx="4087161" cy="4087161"/>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than </a:t>
            </a:r>
            <a:r>
              <a:rPr lang="en-US" dirty="0" err="1">
                <a:latin typeface="UTM Aptima" panose="02040603050506020204" pitchFamily="18" charset="0"/>
              </a:rPr>
              <a:t>đến</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than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nhà</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vận chuyển than đến các nhà máy xử lý đòi hỏi sự chuẩn bị kỹ lưỡng và quản lý chặt chẽ từ quá trình khai thác cho đến khi sản phẩm được đưa đến điểm đích.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của công việc này bao gồm việc đảm bảo an toàn và bảo vệ môi trường trong quá trình vận chuyển.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EA45B3E-B4F9-3701-AB5A-C0608EC0C83E}"/>
              </a:ext>
            </a:extLst>
          </p:cNvPr>
          <p:cNvPicPr>
            <a:picLocks noChangeAspect="1"/>
          </p:cNvPicPr>
          <p:nvPr/>
        </p:nvPicPr>
        <p:blipFill>
          <a:blip r:embed="rId3"/>
          <a:stretch>
            <a:fillRect/>
          </a:stretch>
        </p:blipFill>
        <p:spPr>
          <a:xfrm>
            <a:off x="-1394420" y="3140968"/>
            <a:ext cx="6264696" cy="6264696"/>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than </a:t>
            </a:r>
            <a:r>
              <a:rPr lang="en-US" dirty="0" err="1">
                <a:latin typeface="UTM Aptima" panose="02040603050506020204" pitchFamily="18" charset="0"/>
              </a:rPr>
              <a:t>đến</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than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nhà</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chuyển than đến các nhà máy xử lý, các dạng tai nạn lao động có thể xảy ra đe dọa đến tính mạng và sức khỏe của công nhân.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nguy cơ phổ biến bao gồm tai nạn giao thông, đặc biệt là trong các hoạt động vận chuyển bằng đường bộ.</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637CA94-FD94-CEDA-175A-068C1BCB5CB0}"/>
              </a:ext>
            </a:extLst>
          </p:cNvPr>
          <p:cNvPicPr>
            <a:picLocks noChangeAspect="1"/>
          </p:cNvPicPr>
          <p:nvPr/>
        </p:nvPicPr>
        <p:blipFill>
          <a:blip r:embed="rId3"/>
          <a:stretch>
            <a:fillRect/>
          </a:stretch>
        </p:blipFill>
        <p:spPr>
          <a:xfrm>
            <a:off x="-1394420" y="3140968"/>
            <a:ext cx="6264696" cy="6264696"/>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than </a:t>
            </a:r>
            <a:r>
              <a:rPr lang="en-US" dirty="0" err="1">
                <a:latin typeface="UTM Aptima" panose="02040603050506020204" pitchFamily="18" charset="0"/>
              </a:rPr>
              <a:t>đến</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than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nhà</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tai nạn lao động trong quá trình vận chuyển than đến các nhà máy xử lý có thể có nhiều nguyên nhân khác nhau. Một trong những nguyên nhân chính là thiếu kinh nghiệm và đào tạo của các nhân viên vận chuyển.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Những người lái xe và công nhân thường phải đối mặt với nhiều tình huống khó khăn trên đường, từ điều kiện thời tiết xấu đến giao thông đông đúc. Thiếu kinh nghiệm có thể làm tăng nguy cơ xảy ra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957BE8C-5557-081E-A785-B0A426ABB92F}"/>
              </a:ext>
            </a:extLst>
          </p:cNvPr>
          <p:cNvPicPr>
            <a:picLocks noChangeAspect="1"/>
          </p:cNvPicPr>
          <p:nvPr/>
        </p:nvPicPr>
        <p:blipFill>
          <a:blip r:embed="rId3"/>
          <a:stretch>
            <a:fillRect/>
          </a:stretch>
        </p:blipFill>
        <p:spPr>
          <a:xfrm>
            <a:off x="-1394420" y="3140968"/>
            <a:ext cx="6264696" cy="6264696"/>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than </a:t>
            </a:r>
            <a:r>
              <a:rPr lang="en-US" dirty="0" err="1">
                <a:latin typeface="UTM Aptima" panose="02040603050506020204" pitchFamily="18" charset="0"/>
              </a:rPr>
              <a:t>đến</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than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nhà</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lao động khi vận chuyển than đến các nhà máy xử lý, việc thực hiện các biện pháp an toàn là rất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đảm bảo rằng tất cả nhân viên liên quan được đào tạo đầy đủ về các quy trình an toàn và biện pháp phòng ngừa tai nạn là cần thiết. Điều này bao gồm cả việc sử dụng trang thiết bị bảo hộ cá nhân phù hợp như mũ bảo hiểm, kính bảo hộ và găng tay.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4F9D9DD-DA63-9D7A-CC33-7CFAB2EE0452}"/>
              </a:ext>
            </a:extLst>
          </p:cNvPr>
          <p:cNvPicPr>
            <a:picLocks noChangeAspect="1"/>
          </p:cNvPicPr>
          <p:nvPr/>
        </p:nvPicPr>
        <p:blipFill>
          <a:blip r:embed="rId3"/>
          <a:stretch>
            <a:fillRect/>
          </a:stretch>
        </p:blipFill>
        <p:spPr>
          <a:xfrm>
            <a:off x="-1394420" y="3140968"/>
            <a:ext cx="6264696" cy="6264696"/>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than </a:t>
            </a:r>
            <a:r>
              <a:rPr lang="en-US" dirty="0" err="1">
                <a:latin typeface="UTM Aptima" panose="02040603050506020204" pitchFamily="18" charset="0"/>
              </a:rPr>
              <a:t>đến</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than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nhà</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vận chuyển than đến các nhà máy xử lý là một phần quan trọng của việc đảm bảo môi trường làm việc an toàn cho tất cả các nhân viên liên quan.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quy định này thường bao gồm việc đảm bảo rằng tất cả các nhân viên được đào tạo đầy đủ về các quy trình an toàn, bao gồm cả việc sử dụng trang thiết bị bảo hộ cá nhân như mũ bảo hiểm, kính bảo hộ và găng tay.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E54FF89-D115-1EDE-2995-62EF9FB48C49}"/>
              </a:ext>
            </a:extLst>
          </p:cNvPr>
          <p:cNvPicPr>
            <a:picLocks noChangeAspect="1"/>
          </p:cNvPicPr>
          <p:nvPr/>
        </p:nvPicPr>
        <p:blipFill>
          <a:blip r:embed="rId3"/>
          <a:stretch>
            <a:fillRect/>
          </a:stretch>
        </p:blipFill>
        <p:spPr>
          <a:xfrm>
            <a:off x="-1394420" y="3140968"/>
            <a:ext cx="6264696" cy="6264696"/>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than </a:t>
            </a:r>
            <a:r>
              <a:rPr lang="en-US" dirty="0" err="1">
                <a:latin typeface="UTM Aptima" panose="02040603050506020204" pitchFamily="18" charset="0"/>
              </a:rPr>
              <a:t>đến</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than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nhà</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chuyển than đến các nhà máy xử lý, việc xử lý tình huống tai nạn lao động khẩn cấp là một phần quan trọng của quy trình an toàn lao động. Khi xảy ra tai nạn, việc ứng phó nhanh chóng và hiệu quả là cần thiết để giảm thiểu tổn thất và bảo vệ tính mạng của người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triển khai kế hoạch ứng phó sẵn có là chìa khóa. Mỗi nhà máy cần phải có kế hoạch ứng phó với tai nạn lao động, bao gồm các biện pháp an toàn cũng như kế hoạch sơ tán và cứu hộ.</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D3F46B5-0C23-CEE7-E963-04E6790ECCF4}"/>
              </a:ext>
            </a:extLst>
          </p:cNvPr>
          <p:cNvPicPr>
            <a:picLocks noChangeAspect="1"/>
          </p:cNvPicPr>
          <p:nvPr/>
        </p:nvPicPr>
        <p:blipFill>
          <a:blip r:embed="rId3"/>
          <a:stretch>
            <a:fillRect/>
          </a:stretch>
        </p:blipFill>
        <p:spPr>
          <a:xfrm>
            <a:off x="-1394420" y="3140968"/>
            <a:ext cx="6264696" cy="6264696"/>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Xử lý để loại bỏ các tạp chất và tăng cường chất lượng cho than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xử lý để loại bỏ các tạp chất và tăng cường chất lượng cho than</a:t>
            </a:r>
            <a:r>
              <a:rPr lang="en-US" sz="2400" dirty="0"/>
              <a:t>:</a:t>
            </a:r>
          </a:p>
          <a:p>
            <a:pPr algn="l"/>
            <a:r>
              <a:rPr lang="vi-VN" b="0" i="0" dirty="0">
                <a:solidFill>
                  <a:srgbClr val="4C4F5A"/>
                </a:solidFill>
                <a:effectLst/>
                <a:latin typeface="Open Sans" panose="020B0606030504020204" pitchFamily="34" charset="0"/>
              </a:rPr>
              <a:t>Đặc điểm của quá trình xử lý để loại bỏ các tạp chất và tăng cường chất lượng cho than (coal) là một phần quan trọng của ngành công nghiệp năng lượng.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quá trình này, than được xử lý để loại bỏ các tạp chất như sulfur, tro, và các chất gây ô nhiễm khác, đồng thời cải thiện tính đồng nhất và chất lượng nhiên liệu.</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Xử lý để loại bỏ các tạp chất và tăng cường chất lượng cho than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lao động trong quá trình xử lý để loại bỏ các tạp chất và tăng cường chất lượng cho than</a:t>
            </a:r>
            <a:r>
              <a:rPr lang="en-US" sz="2400" dirty="0"/>
              <a:t>:</a:t>
            </a:r>
          </a:p>
          <a:p>
            <a:pPr algn="l"/>
            <a:r>
              <a:rPr lang="vi-VN" b="0" i="0" dirty="0">
                <a:solidFill>
                  <a:srgbClr val="4C4F5A"/>
                </a:solidFill>
                <a:effectLst/>
                <a:latin typeface="Open Sans" panose="020B0606030504020204" pitchFamily="34" charset="0"/>
              </a:rPr>
              <a:t>Trong quá trình xử lý để loại bỏ các tạp chất và tăng cường chất lượng cho than (coal), có nhiều dạng tai nạn lao động có thể xảy ra. Một trong những tai nạn phổ biến là các vấn đề liên quan đến an toàn lao động trong môi trường làm việc khó khăn và nguy hiểm.</a:t>
            </a:r>
          </a:p>
          <a:p>
            <a:pPr algn="l"/>
            <a:r>
              <a:rPr lang="vi-VN" b="0" i="0" dirty="0">
                <a:solidFill>
                  <a:srgbClr val="4C4F5A"/>
                </a:solidFill>
                <a:effectLst/>
                <a:latin typeface="Open Sans" panose="020B0606030504020204" pitchFamily="34" charset="0"/>
              </a:rPr>
              <a:t>Một dạng tai nạn thường gặp là tai nạn hóa chất, khi các chất hóa học được sử dụng trong quá trình xử lý có thể gây ra sự cố hoặc tác động không mong muốn lên nhân viên. Sự cố hóa chất có thể dẫn đến nổ, cháy, hoặc thậm chí là nguy hiểm cho sức khỏe của nhân viên.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Xử lý để loại bỏ các tạp chất và tăng cường chất lượng cho than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lao động khi xử lý để loại bỏ các tạp chất và tăng cường chất lượng cho than</a:t>
            </a:r>
            <a:r>
              <a:rPr lang="en-US" sz="2400" dirty="0"/>
              <a:t>:</a:t>
            </a:r>
          </a:p>
          <a:p>
            <a:pPr algn="l"/>
            <a:r>
              <a:rPr lang="vi-VN" b="0" i="0" dirty="0">
                <a:solidFill>
                  <a:srgbClr val="4C4F5A"/>
                </a:solidFill>
                <a:effectLst/>
                <a:latin typeface="Open Sans" panose="020B0606030504020204" pitchFamily="34" charset="0"/>
              </a:rPr>
              <a:t>Có nhiều nguyên nhân gây ra tai nạn lao động khi xử lý để loại bỏ các tạp chất và tăng cường chất lượng cho than (coal). Một trong những nguyên nhân chính là sự thiếu sót trong việc tuân thủ quy trình an toàn lao động và hướng dẫn về cách sử dụng thiết bị và chất liệu trong môi trường làm việc.</a:t>
            </a:r>
          </a:p>
          <a:p>
            <a:pPr algn="l"/>
            <a:r>
              <a:rPr lang="vi-VN" b="0" i="0" dirty="0">
                <a:solidFill>
                  <a:srgbClr val="4C4F5A"/>
                </a:solidFill>
                <a:effectLst/>
                <a:latin typeface="Open Sans" panose="020B0606030504020204" pitchFamily="34" charset="0"/>
              </a:rPr>
              <a:t>Một nguyên nhân khác là sự cố kỹ thuật, khi các thiết bị và máy móc sử dụng trong quá trình xử lý than có thể gặp phải lỗi kỹ thuật đột ngột. Việc bảo dưỡng thiết bị không đầy đủ cũng có thể dẫn đến các vấn đề về an toàn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Xử lý để loại bỏ các tạp chất và tăng cường chất lượng cho than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lao động khi xử lý để loại bỏ các tạp chất và tăng cường chất lượng cho than</a:t>
            </a:r>
            <a:r>
              <a:rPr lang="en-US" sz="2400" dirty="0"/>
              <a:t>:</a:t>
            </a:r>
          </a:p>
          <a:p>
            <a:pPr algn="l"/>
            <a:r>
              <a:rPr lang="vi-VN" b="0" i="0" dirty="0">
                <a:solidFill>
                  <a:srgbClr val="4C4F5A"/>
                </a:solidFill>
                <a:effectLst/>
                <a:latin typeface="Open Sans" panose="020B0606030504020204" pitchFamily="34" charset="0"/>
              </a:rPr>
              <a:t>Để phòng tránh tai nạn lao động khi xử lý để loại bỏ các tạp chất và tăng cường chất lượng cho than (coal), các biện pháp an toàn cần được áp dụng một cách nghiêm túc và toàn diện. Trước hết, việc đào tạo nhân viên về các quy trình an toàn lao động và cách sử dụng thiết bị là điểm khởi đầu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cần được huấn luyện về cách nhận biết và xử lý các tình huống nguy hiểm, cũng như biết cách thực hiện các biện pháp cấp cứu khi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Xử lý để loại bỏ các tạp chất và tăng cường chất lượng cho than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xử lý để loại bỏ các tạp chất và tăng cường chất lượng cho than</a:t>
            </a:r>
            <a:r>
              <a:rPr lang="en-US" sz="2400" dirty="0"/>
              <a:t>:</a:t>
            </a:r>
          </a:p>
          <a:p>
            <a:pPr algn="l"/>
            <a:r>
              <a:rPr lang="vi-VN" b="0" i="0" dirty="0">
                <a:solidFill>
                  <a:srgbClr val="4C4F5A"/>
                </a:solidFill>
                <a:effectLst/>
                <a:latin typeface="Open Sans" panose="020B0606030504020204" pitchFamily="34" charset="0"/>
              </a:rPr>
              <a:t>Quy định an toàn lao động khi xử lý để loại bỏ các tạp chất và tăng cường chất lượng cho than (coal) là một phần quan trọng của việc đảm bảo môi trường làm việc an toàn và đúng quy định. Đầu tiên, các nhân viên phải được đào tạo đầy đủ về các quy trình an toàn và biện pháp phòng ngừa tai nạn lao động.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bao gồm việc hướng dẫn về cách sử dụng thiết bị an toàn như mặt nạ phòng độc, áo khoác chống hóa chất, và găng tay bảo hộ.</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Xử lý để loại bỏ các tạp chất và tăng cường chất lượng cho than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lao động khẩn cấp khi xử lý để loại bỏ các tạp chất và tăng cường chất lượng cho than</a:t>
            </a:r>
            <a:r>
              <a:rPr lang="en-US" sz="2400" dirty="0"/>
              <a:t>:</a:t>
            </a:r>
          </a:p>
          <a:p>
            <a:pPr algn="l"/>
            <a:r>
              <a:rPr lang="vi-VN" b="0" i="0" dirty="0">
                <a:solidFill>
                  <a:srgbClr val="4C4F5A"/>
                </a:solidFill>
                <a:effectLst/>
                <a:latin typeface="Open Sans" panose="020B0606030504020204" pitchFamily="34" charset="0"/>
              </a:rPr>
              <a:t>Xử lý tình huống tai nạn lao động khẩn cấp khi xử lý để loại bỏ các tạp chất và tăng cường chất lượng cho than (coal) đòi hỏi sự nhanh nhẹn và chủ động từ phía nhân viên và cấp quản lý. Trong trường hợp xảy ra tai nạn, việc đảm bảo an toàn cho mọi người là ưu tiên hàng đầu.</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Khi xử lý một tai nạn, nhân viên cần tự bảo vệ mình trước hết bằng cách thoát ra khỏi tình huống nguy hiểm nếu có thể. Sau đó, họ cần kích hoạt hệ thống cảnh báo và báo cáo sự cố cho cấp quản lý và các đồng nghiệp còn lại.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208</TotalTime>
  <Words>3579</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KHAI THÁC THAN</vt:lpstr>
      <vt:lpstr>Một số vụ tai nạn trong  mỏ khai thác than</vt:lpstr>
      <vt:lpstr>Tóm tắt bài học</vt:lpstr>
      <vt:lpstr>Xây dựng đường dẫn, hệ thống nước và điện, nhà máy xử lý than, và các cơ sở khác cần thiết</vt:lpstr>
      <vt:lpstr>Xây dựng đường dẫn, hệ thống nước và điện, nhà máy xử lý than, và các cơ sở khác cần thiết</vt:lpstr>
      <vt:lpstr>Xây dựng đường dẫn, hệ thống nước và điện, nhà máy xử lý than, và các cơ sở khác cần thiết</vt:lpstr>
      <vt:lpstr>Xây dựng đường dẫn, hệ thống nước và điện, nhà máy xử lý than, và các cơ sở khác cần thiết</vt:lpstr>
      <vt:lpstr>Xây dựng đường dẫn, hệ thống nước và điện, nhà máy xử lý than, và các cơ sở khác cần thiết</vt:lpstr>
      <vt:lpstr>Xây dựng đường dẫn, hệ thống nước và điện, nhà máy xử lý than, và các cơ sở khác cần thiết</vt:lpstr>
      <vt:lpstr>Đào mỏ mở, khai thác dưới lòng đất, hoặc khai thác lùi</vt:lpstr>
      <vt:lpstr>Đào mỏ mở, khai thác dưới lòng đất, hoặc khai thác lùi</vt:lpstr>
      <vt:lpstr>Đào mỏ mở, khai thác dưới lòng đất, hoặc khai thác lùi</vt:lpstr>
      <vt:lpstr>Đào mỏ mở, khai thác dưới lòng đất, hoặc khai thác lùi</vt:lpstr>
      <vt:lpstr>Đào mỏ mở, khai thác dưới lòng đất, hoặc khai thác lùi</vt:lpstr>
      <vt:lpstr>Đào mỏ mở, khai thác dưới lòng đất, hoặc khai thác lùi</vt:lpstr>
      <vt:lpstr>Vận chuyển than đến các nhà máy xử lý</vt:lpstr>
      <vt:lpstr>Vận chuyển than đến các nhà máy xử lý</vt:lpstr>
      <vt:lpstr>Vận chuyển than đến các nhà máy xử lý</vt:lpstr>
      <vt:lpstr>Vận chuyển than đến các nhà máy xử lý</vt:lpstr>
      <vt:lpstr>Vận chuyển than đến các nhà máy xử lý</vt:lpstr>
      <vt:lpstr>Vận chuyển than đến các nhà máy xử lý</vt:lpstr>
      <vt:lpstr>Xử lý để loại bỏ các tạp chất và tăng cường chất lượng cho than</vt:lpstr>
      <vt:lpstr>Xử lý để loại bỏ các tạp chất và tăng cường chất lượng cho than</vt:lpstr>
      <vt:lpstr>Xử lý để loại bỏ các tạp chất và tăng cường chất lượng cho than</vt:lpstr>
      <vt:lpstr>Xử lý để loại bỏ các tạp chất và tăng cường chất lượng cho than</vt:lpstr>
      <vt:lpstr>Xử lý để loại bỏ các tạp chất và tăng cường chất lượng cho than</vt:lpstr>
      <vt:lpstr>Xử lý để loại bỏ các tạp chất và tăng cường chất lượng cho than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2024-04-06T01:37:06Z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