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32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NHÀ MÁY ĐÓNG TÀU</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497C4C3-5B8A-7DC8-E450-24B774672F80}"/>
              </a:ext>
            </a:extLst>
          </p:cNvPr>
          <p:cNvPicPr>
            <a:picLocks noChangeAspect="1"/>
          </p:cNvPicPr>
          <p:nvPr/>
        </p:nvPicPr>
        <p:blipFill>
          <a:blip r:embed="rId4"/>
          <a:stretch>
            <a:fillRect/>
          </a:stretch>
        </p:blipFill>
        <p:spPr>
          <a:xfrm>
            <a:off x="4331333" y="3645024"/>
            <a:ext cx="3605884" cy="36058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đóng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tàu</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Nhà máy đóng tàu, với môi trường làm việc đa dạng và đầy rủi ro, thường gặp phải các vụ tai nạn lao động đáng tiếc</a:t>
            </a:r>
            <a:r>
              <a:rPr lang="en-US" sz="2000" dirty="0">
                <a:ea typeface="+mn-lt"/>
                <a:cs typeface="+mn-lt"/>
              </a:rPr>
              <a:t>:</a:t>
            </a:r>
            <a:endParaRPr lang="en-US" dirty="0"/>
          </a:p>
          <a:p>
            <a:pPr marL="730885" lvl="1" indent="-304165"/>
            <a:r>
              <a:rPr lang="pt-BR" i="0" dirty="0">
                <a:solidFill>
                  <a:srgbClr val="0D0D0D"/>
                </a:solidFill>
                <a:effectLst/>
                <a:latin typeface="Söhne"/>
              </a:rPr>
              <a:t>Vụ nổ trong phòng máy</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nâng</a:t>
            </a:r>
            <a:r>
              <a:rPr lang="en-US" dirty="0">
                <a:solidFill>
                  <a:srgbClr val="0D0D0D"/>
                </a:solidFill>
                <a:latin typeface="Söhne"/>
              </a:rPr>
              <a:t> </a:t>
            </a:r>
            <a:r>
              <a:rPr lang="en-US" dirty="0" err="1">
                <a:solidFill>
                  <a:srgbClr val="0D0D0D"/>
                </a:solidFill>
                <a:latin typeface="Söhne"/>
              </a:rPr>
              <a:t>hạ</a:t>
            </a:r>
            <a:endParaRPr lang="pt-BR" dirty="0">
              <a:solidFill>
                <a:srgbClr val="0D0D0D"/>
              </a:solidFill>
              <a:latin typeface="Söhne"/>
            </a:endParaRPr>
          </a:p>
          <a:p>
            <a:pPr marL="730885" lvl="1" indent="-304165"/>
            <a:r>
              <a:rPr lang="vi-VN" dirty="0">
                <a:solidFill>
                  <a:srgbClr val="0D0D0D"/>
                </a:solidFill>
                <a:latin typeface="Söhne"/>
              </a:rPr>
              <a:t>Nguy cơ về chất độc hại và vật liệu gây hại</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cắt</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hàn</a:t>
            </a:r>
            <a:endParaRPr lang="pt-BR" dirty="0">
              <a:solidFill>
                <a:srgbClr val="0D0D0D"/>
              </a:solidFill>
              <a:latin typeface="Söhne"/>
            </a:endParaRPr>
          </a:p>
          <a:p>
            <a:pPr marL="730885" lvl="1" indent="-304165"/>
            <a:r>
              <a:rPr lang="vi-VN" dirty="0">
                <a:solidFill>
                  <a:srgbClr val="0D0D0D"/>
                </a:solidFill>
                <a:latin typeface="Söhne"/>
              </a:rPr>
              <a:t>Nguy cơ về sự đuối nước và rơi từ độ cao</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gia</a:t>
            </a:r>
            <a:r>
              <a:rPr lang="en-US" dirty="0"/>
              <a:t> </a:t>
            </a:r>
            <a:r>
              <a:rPr lang="en-US" dirty="0" err="1"/>
              <a:t>công</a:t>
            </a:r>
            <a:r>
              <a:rPr lang="en-US" dirty="0"/>
              <a:t> </a:t>
            </a:r>
            <a:r>
              <a:rPr lang="en-US" dirty="0" err="1"/>
              <a:t>và</a:t>
            </a:r>
            <a:r>
              <a:rPr lang="en-US" dirty="0"/>
              <a:t> </a:t>
            </a:r>
            <a:r>
              <a:rPr lang="en-US" dirty="0" err="1"/>
              <a:t>cắt</a:t>
            </a:r>
            <a:r>
              <a:rPr lang="en-US" dirty="0"/>
              <a:t> </a:t>
            </a:r>
            <a:r>
              <a:rPr lang="en-US" dirty="0" err="1"/>
              <a:t>cánh</a:t>
            </a:r>
            <a:r>
              <a:rPr lang="en-US" dirty="0"/>
              <a:t> </a:t>
            </a:r>
            <a:r>
              <a:rPr lang="en-US" dirty="0" err="1"/>
              <a:t>tàu</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hàn</a:t>
            </a:r>
            <a:r>
              <a:rPr lang="en-US" dirty="0"/>
              <a:t> </a:t>
            </a:r>
            <a:r>
              <a:rPr lang="en-US" dirty="0" err="1"/>
              <a:t>và</a:t>
            </a:r>
            <a:r>
              <a:rPr lang="en-US" dirty="0"/>
              <a:t> </a:t>
            </a:r>
            <a:r>
              <a:rPr lang="en-US" dirty="0" err="1"/>
              <a:t>lắp</a:t>
            </a:r>
            <a:r>
              <a:rPr lang="en-US" dirty="0"/>
              <a:t> </a:t>
            </a:r>
            <a:r>
              <a:rPr lang="en-US" dirty="0" err="1"/>
              <a:t>ráp</a:t>
            </a:r>
            <a:endParaRPr lang="en-US" dirty="0"/>
          </a:p>
          <a:p>
            <a:pPr marL="304165" indent="-304165">
              <a:buClr>
                <a:schemeClr val="tx1"/>
              </a:buClr>
            </a:pPr>
            <a:r>
              <a:rPr lang="en-US" dirty="0"/>
              <a:t>3. </a:t>
            </a:r>
            <a:r>
              <a:rPr lang="vi-VN" dirty="0"/>
              <a:t>An toàn vệ sinh lao động đối với nhân viên sơn phủ</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đặt</a:t>
            </a:r>
            <a:r>
              <a:rPr lang="en-US" dirty="0"/>
              <a:t> </a:t>
            </a:r>
            <a:r>
              <a:rPr lang="en-US" dirty="0" err="1"/>
              <a:t>thiết</a:t>
            </a:r>
            <a:r>
              <a:rPr lang="en-US" dirty="0"/>
              <a:t> </a:t>
            </a:r>
            <a:r>
              <a:rPr lang="en-US" dirty="0" err="1"/>
              <a:t>bị</a:t>
            </a:r>
            <a:r>
              <a:rPr lang="en-US" dirty="0"/>
              <a:t> </a:t>
            </a:r>
            <a:r>
              <a:rPr lang="en-US" dirty="0" err="1"/>
              <a:t>và</a:t>
            </a:r>
            <a:r>
              <a:rPr lang="en-US" dirty="0"/>
              <a:t> </a:t>
            </a:r>
            <a:r>
              <a:rPr lang="en-US" dirty="0" err="1"/>
              <a:t>hệ</a:t>
            </a:r>
            <a:r>
              <a:rPr lang="en-US" dirty="0"/>
              <a:t> </a:t>
            </a:r>
            <a:r>
              <a:rPr lang="en-US" dirty="0" err="1"/>
              <a:t>thống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tàu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cánh</a:t>
            </a:r>
            <a:r>
              <a:rPr lang="en-US" b="1" i="0" dirty="0">
                <a:effectLst/>
                <a:latin typeface="Open Sans" panose="020B0606030504020204" pitchFamily="34" charset="0"/>
              </a:rPr>
              <a:t> </a:t>
            </a:r>
            <a:r>
              <a:rPr lang="en-US" b="1" i="0" dirty="0" err="1">
                <a:effectLst/>
                <a:latin typeface="Open Sans" panose="020B0606030504020204" pitchFamily="34" charset="0"/>
              </a:rPr>
              <a:t>tàu</a:t>
            </a:r>
            <a:endParaRPr lang="en-US" sz="2400" b="1" i="0" dirty="0">
              <a:effectLst/>
              <a:latin typeface="Söhne"/>
            </a:endParaRPr>
          </a:p>
          <a:p>
            <a:r>
              <a:rPr lang="vi-VN" b="0" i="0" dirty="0">
                <a:effectLst/>
                <a:latin typeface="Open Sans" panose="020B0606030504020204" pitchFamily="34" charset="0"/>
              </a:rPr>
              <a:t>Trước khi bắt đầu quy trình xây dựng tàu, việc gia công và cắt cánh tàu là một phần không thể thiếu để tạo ra các thành phần cấu trúc chính xác. Đây là giai đoạn quyết định quan trọng trong quá trình sản xuất tàu. </a:t>
            </a:r>
            <a:endParaRPr lang="en-US" b="0" i="0" dirty="0">
              <a:effectLst/>
              <a:latin typeface="Open Sans" panose="020B0606030504020204" pitchFamily="34" charset="0"/>
            </a:endParaRPr>
          </a:p>
          <a:p>
            <a:r>
              <a:rPr lang="vi-VN" b="0" i="0" dirty="0">
                <a:effectLst/>
                <a:latin typeface="Open Sans" panose="020B0606030504020204" pitchFamily="34" charset="0"/>
              </a:rPr>
              <a:t>Các tấm thép lớn được sử dụng để tạo ra các phần của tàu, và để làm điều này, các phương pháp cắt hiện đại như máy cắt plasma hoặc máy cắt oxy-acetylene được áp dụng.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4704F1E-8325-231B-0881-304E7B258B95}"/>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tàu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cánh</a:t>
            </a:r>
            <a:r>
              <a:rPr lang="en-US" b="1" i="0" dirty="0">
                <a:effectLst/>
                <a:latin typeface="Open Sans" panose="020B0606030504020204" pitchFamily="34" charset="0"/>
              </a:rPr>
              <a:t> </a:t>
            </a:r>
            <a:r>
              <a:rPr lang="en-US" b="1" i="0" dirty="0" err="1">
                <a:effectLst/>
                <a:latin typeface="Open Sans" panose="020B0606030504020204" pitchFamily="34" charset="0"/>
              </a:rPr>
              <a:t>tàu</a:t>
            </a:r>
            <a:endParaRPr lang="en-US" sz="2400" b="1" i="0" dirty="0">
              <a:effectLst/>
              <a:latin typeface="Söhne"/>
            </a:endParaRPr>
          </a:p>
          <a:p>
            <a:r>
              <a:rPr lang="vi-VN" b="0" i="0" dirty="0">
                <a:effectLst/>
                <a:latin typeface="Open Sans" panose="020B0606030504020204" pitchFamily="34" charset="0"/>
              </a:rPr>
              <a:t>Quá trình gia công và cắt cánh tàu có thể mang lại nguy cơ tai nạn lao động nếu không tuân thủ các biện pháp an toàn lao động. Một trong những nguy cơ phổ biến là nguy cơ cháy nổ khi sử dụng máy cắt plasma hoặc oxy-acetylene. </a:t>
            </a:r>
            <a:endParaRPr lang="en-US" b="0" i="0" dirty="0">
              <a:effectLst/>
              <a:latin typeface="Open Sans" panose="020B0606030504020204" pitchFamily="34" charset="0"/>
            </a:endParaRPr>
          </a:p>
          <a:p>
            <a:r>
              <a:rPr lang="vi-VN" b="0" i="0" dirty="0">
                <a:effectLst/>
                <a:latin typeface="Open Sans" panose="020B0606030504020204" pitchFamily="34" charset="0"/>
              </a:rPr>
              <a:t>Việc làm việc với các dòng điện cao và khí gas có thể dẫn đến các tình huống nguy hiểm nếu không thực hiện đúng các biện pháp phòng tránh.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063A6EF-A7CA-D8D6-42DF-FDD7A04805AD}"/>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tàu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cánh</a:t>
            </a:r>
            <a:r>
              <a:rPr lang="en-US" b="1" i="0" dirty="0">
                <a:effectLst/>
                <a:latin typeface="Open Sans" panose="020B0606030504020204" pitchFamily="34" charset="0"/>
              </a:rPr>
              <a:t> </a:t>
            </a:r>
            <a:r>
              <a:rPr lang="en-US" b="1" i="0" dirty="0" err="1">
                <a:effectLst/>
                <a:latin typeface="Open Sans" panose="020B0606030504020204" pitchFamily="34" charset="0"/>
              </a:rPr>
              <a:t>tàu</a:t>
            </a:r>
            <a:endParaRPr lang="en-US" sz="2400" b="1" i="0" dirty="0">
              <a:effectLst/>
              <a:latin typeface="Söhne"/>
            </a:endParaRPr>
          </a:p>
          <a:p>
            <a:r>
              <a:rPr lang="vi-VN" b="0" i="0" dirty="0">
                <a:effectLst/>
                <a:latin typeface="Open Sans" panose="020B0606030504020204" pitchFamily="34" charset="0"/>
              </a:rPr>
              <a:t>Có một số nguyên nhân chính gây ra tai nạn lao động trong quá trình gia công và cắt cánh tàu. Một trong những nguyên nhân chính là sự thiếu hiểu biết về quy trình làm việc và thiếu kinh nghiệm của công nhân. </a:t>
            </a:r>
            <a:endParaRPr lang="en-US" b="0" i="0" dirty="0">
              <a:effectLst/>
              <a:latin typeface="Open Sans" panose="020B0606030504020204" pitchFamily="34" charset="0"/>
            </a:endParaRPr>
          </a:p>
          <a:p>
            <a:r>
              <a:rPr lang="vi-VN" b="0" i="0" dirty="0">
                <a:effectLst/>
                <a:latin typeface="Open Sans" panose="020B0606030504020204" pitchFamily="34" charset="0"/>
              </a:rPr>
              <a:t>Việc làm việc với các máy cắt plasma hoặc oxy-acetylene đòi hỏi kỹ năng chuyên môn cụ thể và sự quen thuộc với các biện pháp an toàn, điều này đặc biệt quan trọng trong môi trường làm việc nguy hiểm như trong ngành công nghiệp đóng tàu.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B5C6D65-1405-EB7F-607C-669D96123F22}"/>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tàu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cánh</a:t>
            </a:r>
            <a:r>
              <a:rPr lang="en-US" b="1" i="0" dirty="0">
                <a:effectLst/>
                <a:latin typeface="Open Sans" panose="020B0606030504020204" pitchFamily="34" charset="0"/>
              </a:rPr>
              <a:t> </a:t>
            </a:r>
            <a:r>
              <a:rPr lang="en-US" b="1" i="0" dirty="0" err="1">
                <a:effectLst/>
                <a:latin typeface="Open Sans" panose="020B0606030504020204" pitchFamily="34" charset="0"/>
              </a:rPr>
              <a:t>tàu</a:t>
            </a:r>
            <a:endParaRPr lang="en-US" sz="2400" b="1" i="0" dirty="0">
              <a:effectLst/>
              <a:latin typeface="Söhne"/>
            </a:endParaRPr>
          </a:p>
          <a:p>
            <a:r>
              <a:rPr lang="vi-VN" b="0" i="0" dirty="0">
                <a:effectLst/>
                <a:latin typeface="Open Sans" panose="020B0606030504020204" pitchFamily="34" charset="0"/>
              </a:rPr>
              <a:t>Để giảm thiểu nguy cơ tai nạn lao động trong quá trình gia công và cắt cánh tàu, có một số biện pháp phòng tránh quan trọng mà cần được áp dụng. Đầu tiên, việc đào tạo và huấn luyện an toàn lao động cho tất cả các công nhân tham gia vào quá trình làm việc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Các công nhân cần phải hiểu rõ về các nguy cơ tiềm ẩn và biết cách phòng tránh chúng trong quá trình làm việc với máy cắt plasma và oxy-acetylene.</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364AC7E-C984-359C-4252-66A0E647428A}"/>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Gia công và cắt cánh tàu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cánh</a:t>
            </a:r>
            <a:r>
              <a:rPr lang="en-US" b="1" i="0" dirty="0">
                <a:effectLst/>
                <a:latin typeface="Open Sans" panose="020B0606030504020204" pitchFamily="34" charset="0"/>
              </a:rPr>
              <a:t> </a:t>
            </a:r>
            <a:r>
              <a:rPr lang="en-US" b="1" i="0" dirty="0" err="1">
                <a:effectLst/>
                <a:latin typeface="Open Sans" panose="020B0606030504020204" pitchFamily="34" charset="0"/>
              </a:rPr>
              <a:t>tàu</a:t>
            </a:r>
            <a:endParaRPr lang="en-US" sz="2400" b="1" i="0" dirty="0">
              <a:effectLst/>
              <a:latin typeface="Söhne"/>
            </a:endParaRPr>
          </a:p>
          <a:p>
            <a:pPr algn="l"/>
            <a:r>
              <a:rPr lang="vi-VN" b="0" i="0" dirty="0">
                <a:effectLst/>
                <a:latin typeface="Open Sans" panose="020B0606030504020204" pitchFamily="34" charset="0"/>
              </a:rPr>
              <a:t>Quy định an toàn lao động khi thực hiện quá trình gia công và cắt cánh tàu là một phần không thể thiếu để đảm bảo môi trường làm việc an toàn và giảm thiểu nguy cơ tai nạn. Đầu tiên, tất cả các công nhân tham gia vào quá trình này cần được đào tạo về các biện pháp an toàn cụ thể áp dụng cho việc sử dụng máy cắt plasma và oxy-acetylene.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này bao gồm cách sử dụng máy móc một cách an toàn, nhận biết và xử lý nguy cơ cháy nổ và biết cách ứng phó với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5368FAC-8F55-DBC6-620C-61739EA2D87F}"/>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Gia công và cắt cánh tàu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cánh</a:t>
            </a:r>
            <a:r>
              <a:rPr lang="en-US" b="1" i="0" dirty="0">
                <a:effectLst/>
                <a:latin typeface="Open Sans" panose="020B0606030504020204" pitchFamily="34" charset="0"/>
              </a:rPr>
              <a:t> </a:t>
            </a:r>
            <a:r>
              <a:rPr lang="en-US" b="1" i="0" dirty="0" err="1">
                <a:effectLst/>
                <a:latin typeface="Open Sans" panose="020B0606030504020204" pitchFamily="34" charset="0"/>
              </a:rPr>
              <a:t>tàu</a:t>
            </a:r>
            <a:endParaRPr lang="en-US" sz="2400" b="1" i="0" dirty="0">
              <a:effectLst/>
              <a:latin typeface="Söhne"/>
            </a:endParaRPr>
          </a:p>
          <a:p>
            <a:r>
              <a:rPr lang="vi-VN" b="0" i="0" dirty="0">
                <a:effectLst/>
                <a:latin typeface="Open Sans" panose="020B0606030504020204" pitchFamily="34" charset="0"/>
              </a:rPr>
              <a:t>Trong trường hợp xảy ra tai nạn lao động khẩn cấp trong quá trình gia công và cắt cánh tàu, việc xử lý tình huống một cách nhanh chóng và chính xác là rất quan trọng để đảm bảo an toàn cho tất cả các công nhân và môi trường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ngay khi xảy ra tai nạn, việc gọi điện thoại hoặc kích hoạt hệ thống báo động để yêu cầu sự giúp đỡ từ đội ngũ cứu hỏa và cấp cứu là điều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E2FBFDA-893D-645D-0010-AF81E7D556F5}"/>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Hàn và lắp ráp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sz="2000" dirty="0"/>
              <a:t>:</a:t>
            </a:r>
          </a:p>
          <a:p>
            <a:pPr algn="l"/>
            <a:r>
              <a:rPr lang="vi-VN" b="0" i="0" dirty="0">
                <a:effectLst/>
                <a:latin typeface="Open Sans" panose="020B0606030504020204" pitchFamily="34" charset="0"/>
              </a:rPr>
              <a:t>Sau khi các phần cấu trúc của tàu đã được cắt ra và hình thành, công việc tiếp theo là hàn và lắp ráp chúng lại với nhau để tạo thành các khung và cấu trúc chính của tàu. </a:t>
            </a:r>
          </a:p>
          <a:p>
            <a:pPr algn="l"/>
            <a:r>
              <a:rPr lang="vi-VN" b="0" i="0" dirty="0">
                <a:effectLst/>
                <a:latin typeface="Open Sans" panose="020B0606030504020204" pitchFamily="34" charset="0"/>
              </a:rPr>
              <a:t>Việc hàn được thực hiện để nối các phần kim loại với nhau bằng cách sử dụng nhiệt độ cao để làm tan và kết hợp chúng thành một. Quá trình này đòi hỏi sự chính xác cao để đảm bảo rằng các mối hàn là chắc chắn và không có khe hở, đảm bảo độ cứng và sức mạnh của cấu trúc cuối cùng.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7E02978-EA50-5BDF-0474-4CD596EE7847}"/>
              </a:ext>
            </a:extLst>
          </p:cNvPr>
          <p:cNvPicPr>
            <a:picLocks noChangeAspect="1"/>
          </p:cNvPicPr>
          <p:nvPr/>
        </p:nvPicPr>
        <p:blipFill>
          <a:blip r:embed="rId3"/>
          <a:stretch>
            <a:fillRect/>
          </a:stretch>
        </p:blipFill>
        <p:spPr>
          <a:xfrm>
            <a:off x="6814492" y="1482440"/>
            <a:ext cx="3893120" cy="389312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Hàn và lắp ráp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sz="2000" dirty="0"/>
              <a:t>:</a:t>
            </a:r>
          </a:p>
          <a:p>
            <a:pPr algn="l"/>
            <a:r>
              <a:rPr lang="vi-VN" b="0" i="0" dirty="0">
                <a:effectLst/>
                <a:latin typeface="Open Sans" panose="020B0606030504020204" pitchFamily="34" charset="0"/>
              </a:rPr>
              <a:t>Trong quá trình hàn và lắp ráp cấu trúc tàu, có một số nguy cơ tai nạn lao động có thể xảy ra. Một trong những nguy cơ chính là nguy cơ cháy nổ từ việc sử dụng các thiết bị hàn và các chất liệu gắn kết.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sử dụng nguồn nhiệt cao trong quá trình hàn có thể dẫn đến nguy cơ cháy nổ nếu không thực hiện đúng các biện pháp an toàn như kiểm tra kỹ lưỡng trước khi hàn để đảm bảo không có chất dễ cháy hoặc dễ nổ nào trong vùng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5040283-22C0-18E9-8055-513BA7909CB6}"/>
              </a:ext>
            </a:extLst>
          </p:cNvPr>
          <p:cNvPicPr>
            <a:picLocks noChangeAspect="1"/>
          </p:cNvPicPr>
          <p:nvPr/>
        </p:nvPicPr>
        <p:blipFill>
          <a:blip r:embed="rId3"/>
          <a:stretch>
            <a:fillRect/>
          </a:stretch>
        </p:blipFill>
        <p:spPr>
          <a:xfrm>
            <a:off x="6814492" y="1482440"/>
            <a:ext cx="3893120" cy="389312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Hàn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endParaRPr lang="en-US" b="1" i="0" dirty="0">
              <a:effectLst/>
              <a:latin typeface="Open Sans" panose="020B0606030504020204" pitchFamily="34" charset="0"/>
            </a:endParaRPr>
          </a:p>
          <a:p>
            <a:r>
              <a:rPr lang="vi-VN" sz="1900" b="0" i="0" dirty="0">
                <a:effectLst/>
                <a:latin typeface="Open Sans" panose="020B0606030504020204" pitchFamily="34" charset="0"/>
              </a:rPr>
              <a:t>Có nhiều nguyên nhân có thể gây ra tai nạn lao động trong quá trình hàn và lắp ráp cấu trúc tàu. Một trong những nguyên nhân chính là việc thiếu hiểu biết và kỹ năng của công nhân. </a:t>
            </a:r>
            <a:endParaRPr lang="en-US" sz="1900" b="0" i="0" dirty="0">
              <a:effectLst/>
              <a:latin typeface="Open Sans" panose="020B0606030504020204" pitchFamily="34" charset="0"/>
            </a:endParaRPr>
          </a:p>
          <a:p>
            <a:r>
              <a:rPr lang="vi-VN" sz="1900" b="0" i="0" dirty="0">
                <a:effectLst/>
                <a:latin typeface="Open Sans" panose="020B0606030504020204" pitchFamily="34" charset="0"/>
              </a:rPr>
              <a:t>Việc thực hiện quá trình hàn và lắp ráp đòi hỏi sự chuyên môn và kinh nghiệm, và nếu công nhân không được đào tạo đúng cách hoặc thiếu kinh nghiệm, có thể dẫn đến việc thực hiện không đúng kỹ thuật và gây ra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C926C5E-77B9-D417-4704-29595445A02A}"/>
              </a:ext>
            </a:extLst>
          </p:cNvPr>
          <p:cNvPicPr>
            <a:picLocks noChangeAspect="1"/>
          </p:cNvPicPr>
          <p:nvPr/>
        </p:nvPicPr>
        <p:blipFill>
          <a:blip r:embed="rId3"/>
          <a:stretch>
            <a:fillRect/>
          </a:stretch>
        </p:blipFill>
        <p:spPr>
          <a:xfrm>
            <a:off x="6814492" y="1482440"/>
            <a:ext cx="3893120" cy="389312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Hàn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lao động trong quá trình hàn và lắp ráp cấu trúc tàu, có một số biện pháp phòng tránh quan trọng cần được áp dụng. Đầu tiên, việc đảm bảo rằng tất cả các công nhân được đào tạo đầy đủ về các biện pháp an toàn và quy trình làm việc.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Các công nhân cần phải hiểu rõ về các nguy cơ tiềm ẩn và biết cách phòng tránh chúng trong quá trình hàn và lắp ráp.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5D7D1C5-1B2E-E358-C93A-7E3E606AFCA5}"/>
              </a:ext>
            </a:extLst>
          </p:cNvPr>
          <p:cNvPicPr>
            <a:picLocks noChangeAspect="1"/>
          </p:cNvPicPr>
          <p:nvPr/>
        </p:nvPicPr>
        <p:blipFill>
          <a:blip r:embed="rId3"/>
          <a:stretch>
            <a:fillRect/>
          </a:stretch>
        </p:blipFill>
        <p:spPr>
          <a:xfrm>
            <a:off x="6814492" y="1482440"/>
            <a:ext cx="3893120" cy="389312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Hàn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sz="2000" dirty="0"/>
              <a:t>:</a:t>
            </a:r>
          </a:p>
          <a:p>
            <a:pPr algn="l"/>
            <a:r>
              <a:rPr lang="vi-VN" b="0" i="0" dirty="0">
                <a:effectLst/>
                <a:latin typeface="Open Sans" panose="020B0606030504020204" pitchFamily="34" charset="0"/>
              </a:rPr>
              <a:t>Quy định an toàn lao động trong quá trình hàn và lắp ráp cấu trúc tàu là một phần không thể thiếu để đảm bảo môi trường làm việc an toàn và giảm thiểu nguy cơ tai nạn. Đầu tiên, tất cả các công nhân tham gia vào quá trình này cần được đào tạo về các biện pháp an toàn cụ thể áp dụng cho việc sử dụng thiết bị hàn và quy trình lắp ráp.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này bao gồm cách sử dụng thiết bị một cách an toàn, nhận biết và xử lý nguy cơ cháy nổ và biết cách ứng phó với các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EB5ECE3-B4F8-C725-23E7-C8A84FE64D0A}"/>
              </a:ext>
            </a:extLst>
          </p:cNvPr>
          <p:cNvPicPr>
            <a:picLocks noChangeAspect="1"/>
          </p:cNvPicPr>
          <p:nvPr/>
        </p:nvPicPr>
        <p:blipFill>
          <a:blip r:embed="rId3"/>
          <a:stretch>
            <a:fillRect/>
          </a:stretch>
        </p:blipFill>
        <p:spPr>
          <a:xfrm>
            <a:off x="6814492" y="1482440"/>
            <a:ext cx="3893120" cy="389312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Hàn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sz="2000" dirty="0">
                <a:solidFill>
                  <a:schemeClr val="bg1"/>
                </a:solidFill>
              </a:rPr>
              <a:t>:</a:t>
            </a:r>
          </a:p>
          <a:p>
            <a:pPr algn="l"/>
            <a:r>
              <a:rPr lang="vi-VN" b="0" i="0" dirty="0">
                <a:effectLst/>
                <a:latin typeface="Open Sans" panose="020B0606030504020204" pitchFamily="34" charset="0"/>
              </a:rPr>
              <a:t>Trong trường hợp xảy ra tai nạn lao động khẩn cấp khi hàn và lắp ráp cấu trúc tàu, việc xử lý tình huống một cách nhanh chóng và chính xác là rất quan trọng để bảo vệ sức khỏe và an toàn của tất cả các công nhân có mặt trong khu vực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ngay khi xảy ra tai nạn, công nhân cần phải gọi điện thoại hoặc kích hoạt hệ thống báo động để yêu cầu sự giúp đỡ từ đội ngũ cứu hỏa và cấp cứu.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91E95F0-DDC4-728D-9049-1DF904A77983}"/>
              </a:ext>
            </a:extLst>
          </p:cNvPr>
          <p:cNvPicPr>
            <a:picLocks noChangeAspect="1"/>
          </p:cNvPicPr>
          <p:nvPr/>
        </p:nvPicPr>
        <p:blipFill>
          <a:blip r:embed="rId3"/>
          <a:stretch>
            <a:fillRect/>
          </a:stretch>
        </p:blipFill>
        <p:spPr>
          <a:xfrm>
            <a:off x="6814492" y="1482440"/>
            <a:ext cx="3893120" cy="389312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phủ</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sơn phủ</a:t>
            </a:r>
          </a:p>
          <a:p>
            <a:pPr algn="l">
              <a:lnSpc>
                <a:spcPct val="120000"/>
              </a:lnSpc>
            </a:pPr>
            <a:r>
              <a:rPr lang="vi-VN" b="0" i="0" dirty="0">
                <a:effectLst/>
                <a:latin typeface="Open Sans" panose="020B0606030504020204" pitchFamily="34" charset="0"/>
              </a:rPr>
              <a:t>Bảo vệ toàn diện cho tàu thuyền: Sau khi hoàn thiện việc lắp ráp khung và các phần cấu trúc, tàu cần được tiến hành sơn phủ để bảo vệ khỏi tác động tiêu cực của môi trường biển. Quá trình này đóng vai trò vô cùng quan trọng trong việc đảm bảo tuổi thọ và hiệu suất hoạt động của tàu.</a:t>
            </a:r>
          </a:p>
          <a:p>
            <a:pPr algn="l">
              <a:lnSpc>
                <a:spcPct val="120000"/>
              </a:lnSpc>
            </a:pPr>
            <a:r>
              <a:rPr lang="vi-VN" b="0" i="0" dirty="0">
                <a:effectLst/>
                <a:latin typeface="Open Sans" panose="020B0606030504020204" pitchFamily="34" charset="0"/>
              </a:rPr>
              <a:t>Công tác chuẩn bị tỉ mỉ: Trước khi sơn phủ, bề mặt tàu cần được chuẩn bị kỹ lưỡng để đảm bảo độ bám dính tốt nhất cho lớp sơn. Các bước chuẩn bị bao gồm: làm sạch bề mặt, loại bỏ gỉ sét, bôi lớp lót và xử lý các mối hàn.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6C56BB5-4311-6A43-9360-4670B0DEC9AD}"/>
              </a:ext>
            </a:extLst>
          </p:cNvPr>
          <p:cNvPicPr>
            <a:picLocks noChangeAspect="1"/>
          </p:cNvPicPr>
          <p:nvPr/>
        </p:nvPicPr>
        <p:blipFill>
          <a:blip r:embed="rId3"/>
          <a:stretch>
            <a:fillRect/>
          </a:stretch>
        </p:blipFill>
        <p:spPr>
          <a:xfrm>
            <a:off x="-386308" y="4509120"/>
            <a:ext cx="3005972" cy="300597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phủ</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sơn phủ</a:t>
            </a:r>
          </a:p>
          <a:p>
            <a:pPr algn="l">
              <a:lnSpc>
                <a:spcPct val="120000"/>
              </a:lnSpc>
            </a:pPr>
            <a:r>
              <a:rPr lang="vi-VN" b="0" i="0" dirty="0">
                <a:effectLst/>
                <a:latin typeface="Open Sans" panose="020B0606030504020204" pitchFamily="34" charset="0"/>
              </a:rPr>
              <a:t>Ngộ độc hóa chất: Hít phải hoặc tiếp xúc trực tiếp với hóa chất độc hại trong sơn, dung môi và chất pha loãng có thể dẫn đến ngộ độc, gây ra các triệu chứng như buồn nôn, chóng mặt, nhức đầu, khó thở, thậm chí tử vong.</a:t>
            </a:r>
          </a:p>
          <a:p>
            <a:pPr algn="l">
              <a:lnSpc>
                <a:spcPct val="120000"/>
              </a:lnSpc>
            </a:pPr>
            <a:r>
              <a:rPr lang="vi-VN" b="0" i="0" dirty="0">
                <a:effectLst/>
                <a:latin typeface="Open Sans" panose="020B0606030504020204" pitchFamily="34" charset="0"/>
              </a:rPr>
              <a:t>Cháy nổ: Sơn, dung môi và chất pha loãng thường dễ cháy, do đó, nguy cơ cháy nổ luôn hiện hữu trong quá trình sơn phủ. Tia lửa điện, nguồn nhiệt và hút thuốc lá trong khu vực làm việc có thể dẫn đến hỏa hoạn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993BEDB-42EA-A76C-667A-745430A9B28F}"/>
              </a:ext>
            </a:extLst>
          </p:cNvPr>
          <p:cNvPicPr>
            <a:picLocks noChangeAspect="1"/>
          </p:cNvPicPr>
          <p:nvPr/>
        </p:nvPicPr>
        <p:blipFill>
          <a:blip r:embed="rId3"/>
          <a:stretch>
            <a:fillRect/>
          </a:stretch>
        </p:blipFill>
        <p:spPr>
          <a:xfrm>
            <a:off x="-386308" y="4509120"/>
            <a:ext cx="3005972" cy="300597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phủ</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sơn phủ</a:t>
            </a:r>
          </a:p>
          <a:p>
            <a:pPr algn="l">
              <a:lnSpc>
                <a:spcPct val="120000"/>
              </a:lnSpc>
            </a:pPr>
            <a:r>
              <a:rPr lang="vi-VN" b="0" i="0" dirty="0">
                <a:effectLst/>
                <a:latin typeface="Open Sans" panose="020B0606030504020204" pitchFamily="34" charset="0"/>
              </a:rPr>
              <a:t>Hóa chất độc hại: Sơn, dung môi và chất pha loãng thường chứa các hóa chất độc hại có thể gây ngộ độc, kích ứng da và các vấn đề về hô hấp.</a:t>
            </a:r>
          </a:p>
          <a:p>
            <a:pPr algn="l">
              <a:lnSpc>
                <a:spcPct val="120000"/>
              </a:lnSpc>
            </a:pPr>
            <a:r>
              <a:rPr lang="vi-VN" b="0" i="0" dirty="0">
                <a:effectLst/>
                <a:latin typeface="Open Sans" panose="020B0606030504020204" pitchFamily="34" charset="0"/>
              </a:rPr>
              <a:t>Tiếng ồn lớn: Máy móc và thiết bị sơn tạo ra tiếng ồn lớn có thể gây mất thính lực vĩnh viễn.</a:t>
            </a:r>
          </a:p>
          <a:p>
            <a:pPr algn="l">
              <a:lnSpc>
                <a:spcPct val="120000"/>
              </a:lnSpc>
            </a:pPr>
            <a:r>
              <a:rPr lang="vi-VN" b="0" i="0" dirty="0">
                <a:effectLst/>
                <a:latin typeface="Open Sans" panose="020B0606030504020204" pitchFamily="34" charset="0"/>
              </a:rPr>
              <a:t>Bụi sơn: Bụi sơn có thể gây ra các vấn đề về hô hấp như viêm phổi, hen suyễn và ung thư phổi.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93E9AE6-A4B3-048D-4F69-2A333670E3DC}"/>
              </a:ext>
            </a:extLst>
          </p:cNvPr>
          <p:cNvPicPr>
            <a:picLocks noChangeAspect="1"/>
          </p:cNvPicPr>
          <p:nvPr/>
        </p:nvPicPr>
        <p:blipFill>
          <a:blip r:embed="rId3"/>
          <a:stretch>
            <a:fillRect/>
          </a:stretch>
        </p:blipFill>
        <p:spPr>
          <a:xfrm>
            <a:off x="-386308" y="4509120"/>
            <a:ext cx="3005972" cy="300597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phủ</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sơn phủ</a:t>
            </a:r>
          </a:p>
          <a:p>
            <a:pPr algn="l">
              <a:lnSpc>
                <a:spcPct val="120000"/>
              </a:lnSpc>
            </a:pPr>
            <a:r>
              <a:rPr lang="vi-VN" b="0" i="0" dirty="0">
                <a:effectLst/>
                <a:latin typeface="Open Sans" panose="020B0606030504020204" pitchFamily="34" charset="0"/>
              </a:rPr>
              <a:t>Sử dụng hệ thống thông gió phù hợp để đảm bảo môi trường làm việc thông thoáng, giảm thiểu nồng độ hóa chất trong không khí.</a:t>
            </a:r>
          </a:p>
          <a:p>
            <a:pPr algn="l">
              <a:lnSpc>
                <a:spcPct val="120000"/>
              </a:lnSpc>
            </a:pPr>
            <a:r>
              <a:rPr lang="vi-VN" b="0" i="0" dirty="0">
                <a:effectLst/>
                <a:latin typeface="Open Sans" panose="020B0606030504020204" pitchFamily="34" charset="0"/>
              </a:rPr>
              <a:t>Thường xuyên theo dõi và kiểm tra nồng độ hóa chất trong không khí để đảm bảo an toàn cho người lao động.</a:t>
            </a:r>
          </a:p>
          <a:p>
            <a:pPr algn="l">
              <a:lnSpc>
                <a:spcPct val="120000"/>
              </a:lnSpc>
            </a:pPr>
            <a:r>
              <a:rPr lang="vi-VN" b="0" i="0" dirty="0">
                <a:effectLst/>
                <a:latin typeface="Open Sans" panose="020B0606030504020204" pitchFamily="34" charset="0"/>
              </a:rPr>
              <a:t>Sử dụng các loại sơn, dung môi và chất pha loãng ít độc hại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FABEBB-818D-6A7A-B787-D15686CA38FE}"/>
              </a:ext>
            </a:extLst>
          </p:cNvPr>
          <p:cNvPicPr>
            <a:picLocks noChangeAspect="1"/>
          </p:cNvPicPr>
          <p:nvPr/>
        </p:nvPicPr>
        <p:blipFill>
          <a:blip r:embed="rId3"/>
          <a:stretch>
            <a:fillRect/>
          </a:stretch>
        </p:blipFill>
        <p:spPr>
          <a:xfrm>
            <a:off x="-386308" y="4509120"/>
            <a:ext cx="3005972" cy="300597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phủ</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sơn phủ</a:t>
            </a:r>
          </a:p>
          <a:p>
            <a:pPr algn="l">
              <a:lnSpc>
                <a:spcPct val="120000"/>
              </a:lnSpc>
            </a:pPr>
            <a:r>
              <a:rPr lang="vi-VN" b="0" i="0" dirty="0">
                <a:effectLst/>
                <a:latin typeface="Open Sans" panose="020B0606030504020204" pitchFamily="34" charset="0"/>
              </a:rPr>
              <a:t>Đảm bảo an toàn và sức khỏe cho người lao động trong quá trình sơn phủ tàu thuyền.</a:t>
            </a:r>
          </a:p>
          <a:p>
            <a:pPr algn="l">
              <a:lnSpc>
                <a:spcPct val="120000"/>
              </a:lnSpc>
            </a:pPr>
            <a:r>
              <a:rPr lang="vi-VN" b="0" i="0" dirty="0">
                <a:effectLst/>
                <a:latin typeface="Open Sans" panose="020B0606030504020204" pitchFamily="34" charset="0"/>
              </a:rPr>
              <a:t>Ngăn ngừa tai nạn lao động và giảm thiểu thiệt hại về người và tài sản.</a:t>
            </a:r>
          </a:p>
          <a:p>
            <a:pPr algn="l">
              <a:lnSpc>
                <a:spcPct val="120000"/>
              </a:lnSpc>
            </a:pPr>
            <a:r>
              <a:rPr lang="vi-VN" b="0" i="0" dirty="0">
                <a:effectLst/>
                <a:latin typeface="Open Sans" panose="020B0606030504020204" pitchFamily="34" charset="0"/>
              </a:rPr>
              <a:t>Bảo vệ môi trường xung quanh khu vực thi công.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D96B5F1-CF30-2C7A-5C09-29FAA20D6D78}"/>
              </a:ext>
            </a:extLst>
          </p:cNvPr>
          <p:cNvPicPr>
            <a:picLocks noChangeAspect="1"/>
          </p:cNvPicPr>
          <p:nvPr/>
        </p:nvPicPr>
        <p:blipFill>
          <a:blip r:embed="rId3"/>
          <a:stretch>
            <a:fillRect/>
          </a:stretch>
        </p:blipFill>
        <p:spPr>
          <a:xfrm>
            <a:off x="-386308" y="4509120"/>
            <a:ext cx="3005972" cy="300597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Sơn phủ</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sơn phủ</a:t>
            </a:r>
          </a:p>
          <a:p>
            <a:pPr algn="l">
              <a:lnSpc>
                <a:spcPct val="120000"/>
              </a:lnSpc>
            </a:pPr>
            <a:r>
              <a:rPr lang="vi-VN" b="0" i="0" dirty="0">
                <a:effectLst/>
                <a:latin typeface="Open Sans" panose="020B0606030504020204" pitchFamily="34" charset="0"/>
              </a:rPr>
              <a:t>Đánh giá tình hình tai nạn và đảm bảo an toàn cho bản thân và những người xung quanh.</a:t>
            </a:r>
          </a:p>
          <a:p>
            <a:pPr algn="l">
              <a:lnSpc>
                <a:spcPct val="120000"/>
              </a:lnSpc>
            </a:pPr>
            <a:r>
              <a:rPr lang="vi-VN" b="0" i="0" dirty="0">
                <a:effectLst/>
                <a:latin typeface="Open Sans" panose="020B0606030504020204" pitchFamily="34" charset="0"/>
              </a:rPr>
              <a:t>Ngắt nguồn điện, khí hoặc các nguồn nguy hiểm khác nếu có thể.</a:t>
            </a:r>
          </a:p>
          <a:p>
            <a:pPr algn="l">
              <a:lnSpc>
                <a:spcPct val="120000"/>
              </a:lnSpc>
            </a:pPr>
            <a:r>
              <a:rPr lang="vi-VN" b="0" i="0" dirty="0">
                <a:effectLst/>
                <a:latin typeface="Open Sans" panose="020B0606030504020204" pitchFamily="34" charset="0"/>
              </a:rPr>
              <a:t>Cảnh báo những người xung quanh tránh xa khu vực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A3F5DD3-547C-833B-7007-B0A1937ABB56}"/>
              </a:ext>
            </a:extLst>
          </p:cNvPr>
          <p:cNvPicPr>
            <a:picLocks noChangeAspect="1"/>
          </p:cNvPicPr>
          <p:nvPr/>
        </p:nvPicPr>
        <p:blipFill>
          <a:blip r:embed="rId3"/>
          <a:stretch>
            <a:fillRect/>
          </a:stretch>
        </p:blipFill>
        <p:spPr>
          <a:xfrm>
            <a:off x="-386308" y="4509120"/>
            <a:ext cx="3005972" cy="300597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dirty="0" err="1">
                <a:latin typeface="UTM Aptima" panose="02040603050506020204" pitchFamily="18" charset="0"/>
              </a:rPr>
              <a:t>L</a:t>
            </a:r>
            <a:r>
              <a:rPr lang="en-US" sz="3600" b="1" dirty="0" err="1">
                <a:latin typeface="UTM Aptima" panose="02040603050506020204" pitchFamily="18" charset="0"/>
              </a:rPr>
              <a:t>ắp</a:t>
            </a:r>
            <a:r>
              <a:rPr lang="en-US" sz="3600" b="1" dirty="0">
                <a:latin typeface="UTM Aptima" panose="02040603050506020204" pitchFamily="18" charset="0"/>
              </a:rPr>
              <a:t> </a:t>
            </a:r>
            <a:r>
              <a:rPr lang="en-US" sz="3600" b="1" dirty="0" err="1">
                <a:latin typeface="UTM Aptima" panose="02040603050506020204" pitchFamily="18" charset="0"/>
              </a:rPr>
              <a:t>đặt</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hệ</a:t>
            </a:r>
            <a:r>
              <a:rPr lang="en-US" sz="3600" b="1" dirty="0">
                <a:latin typeface="UTM Aptima" panose="02040603050506020204" pitchFamily="18" charset="0"/>
              </a:rPr>
              <a:t> </a:t>
            </a:r>
            <a:r>
              <a:rPr lang="en-US" sz="3600" b="1" dirty="0" err="1">
                <a:latin typeface="UTM Aptima" panose="02040603050506020204" pitchFamily="18" charset="0"/>
              </a:rPr>
              <a:t>thống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đặt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hệ</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thống</a:t>
            </a:r>
            <a:r>
              <a:rPr lang="en-US" sz="2400" dirty="0"/>
              <a:t>:</a:t>
            </a:r>
          </a:p>
          <a:p>
            <a:pPr algn="l"/>
            <a:r>
              <a:rPr lang="vi-VN" b="0" i="0" dirty="0">
                <a:solidFill>
                  <a:srgbClr val="4C4F5A"/>
                </a:solidFill>
                <a:effectLst/>
                <a:latin typeface="Open Sans" panose="020B0606030504020204" pitchFamily="34" charset="0"/>
              </a:rPr>
              <a:t>Hệ thống điện: Lắp đặt hệ thống cáp điện, bảng điện, tủ điện, động cơ điện, máy phát điện, và các thiết bị điện khác.</a:t>
            </a:r>
          </a:p>
          <a:p>
            <a:pPr algn="l"/>
            <a:r>
              <a:rPr lang="vi-VN" b="0" i="0" dirty="0">
                <a:solidFill>
                  <a:srgbClr val="4C4F5A"/>
                </a:solidFill>
                <a:effectLst/>
                <a:latin typeface="Open Sans" panose="020B0606030504020204" pitchFamily="34" charset="0"/>
              </a:rPr>
              <a:t>Hệ thống cơ khí: Lắp đặt động cơ chính, động cơ phụ, hệ thống truyền động, hệ thống bơm, hệ thống van, hệ thống ống dẫn, và các thiết bị cơ khí khác.</a:t>
            </a:r>
          </a:p>
          <a:p>
            <a:pPr algn="l"/>
            <a:r>
              <a:rPr lang="vi-VN" b="0" i="0" dirty="0">
                <a:solidFill>
                  <a:srgbClr val="4C4F5A"/>
                </a:solidFill>
                <a:effectLst/>
                <a:latin typeface="Open Sans" panose="020B0606030504020204" pitchFamily="34" charset="0"/>
              </a:rPr>
              <a:t>Hệ thống điều hòa không khí: Lắp đặt dàn lạnh, dàn nóng, hệ thống ống dẫn, hệ thống điều khiển, và các thiết bị điều hòa không khí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dirty="0" err="1">
                <a:latin typeface="UTM Aptima" panose="02040603050506020204" pitchFamily="18" charset="0"/>
              </a:rPr>
              <a:t>L</a:t>
            </a:r>
            <a:r>
              <a:rPr lang="en-US" sz="3600" b="1" dirty="0" err="1">
                <a:latin typeface="UTM Aptima" panose="02040603050506020204" pitchFamily="18" charset="0"/>
              </a:rPr>
              <a:t>ắp</a:t>
            </a:r>
            <a:r>
              <a:rPr lang="en-US" sz="3600" b="1" dirty="0">
                <a:latin typeface="UTM Aptima" panose="02040603050506020204" pitchFamily="18" charset="0"/>
              </a:rPr>
              <a:t> </a:t>
            </a:r>
            <a:r>
              <a:rPr lang="en-US" sz="3600" b="1" dirty="0" err="1">
                <a:latin typeface="UTM Aptima" panose="02040603050506020204" pitchFamily="18" charset="0"/>
              </a:rPr>
              <a:t>đặt</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hệ</a:t>
            </a:r>
            <a:r>
              <a:rPr lang="en-US" sz="3600" b="1" dirty="0">
                <a:latin typeface="UTM Aptima" panose="02040603050506020204" pitchFamily="18" charset="0"/>
              </a:rPr>
              <a:t> </a:t>
            </a:r>
            <a:r>
              <a:rPr lang="en-US" sz="3600" b="1" dirty="0" err="1">
                <a:latin typeface="UTM Aptima" panose="02040603050506020204" pitchFamily="18" charset="0"/>
              </a:rPr>
              <a:t>thống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đặt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hệ</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thống</a:t>
            </a:r>
            <a:r>
              <a:rPr lang="en-US" sz="2400" dirty="0"/>
              <a:t>:</a:t>
            </a:r>
          </a:p>
          <a:p>
            <a:pPr algn="l"/>
            <a:r>
              <a:rPr lang="en-US" b="0" i="0" dirty="0" err="1">
                <a:solidFill>
                  <a:srgbClr val="4C4F5A"/>
                </a:solidFill>
                <a:effectLst/>
                <a:latin typeface="Open Sans" panose="020B0606030504020204" pitchFamily="34" charset="0"/>
              </a:rPr>
              <a:t>Điện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giật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Xảy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ra</a:t>
            </a:r>
            <a:r>
              <a:rPr lang="en-US" b="0" i="0" dirty="0">
                <a:solidFill>
                  <a:srgbClr val="4C4F5A"/>
                </a:solidFill>
                <a:effectLst/>
                <a:latin typeface="Open Sans" panose="020B0606030504020204" pitchFamily="34" charset="0"/>
              </a:rPr>
              <a:t> do </a:t>
            </a:r>
            <a:r>
              <a:rPr lang="en-US" b="0" i="0" dirty="0" err="1">
                <a:solidFill>
                  <a:srgbClr val="4C4F5A"/>
                </a:solidFill>
                <a:effectLst/>
                <a:latin typeface="Open Sans" panose="020B0606030504020204" pitchFamily="34" charset="0"/>
              </a:rPr>
              <a:t>tiếp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xúc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trực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tiếp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với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nguồn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điện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hoặc</a:t>
            </a:r>
            <a:r>
              <a:rPr lang="en-US" b="0" i="0" dirty="0">
                <a:solidFill>
                  <a:srgbClr val="4C4F5A"/>
                </a:solidFill>
                <a:effectLst/>
                <a:latin typeface="Open Sans" panose="020B0606030504020204" pitchFamily="34" charset="0"/>
              </a:rPr>
              <a:t> do </a:t>
            </a:r>
            <a:r>
              <a:rPr lang="en-US" b="0" i="0" dirty="0" err="1">
                <a:solidFill>
                  <a:srgbClr val="4C4F5A"/>
                </a:solidFill>
                <a:effectLst/>
                <a:latin typeface="Open Sans" panose="020B0606030504020204" pitchFamily="34" charset="0"/>
              </a:rPr>
              <a:t>gián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tiếp</a:t>
            </a:r>
            <a:r>
              <a:rPr lang="en-US" b="0" i="0" dirty="0">
                <a:solidFill>
                  <a:srgbClr val="4C4F5A"/>
                </a:solidFill>
                <a:effectLst/>
                <a:latin typeface="Open Sans" panose="020B0606030504020204" pitchFamily="34" charset="0"/>
              </a:rPr>
              <a:t> qua </a:t>
            </a:r>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vật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dẫn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điện</a:t>
            </a:r>
            <a:r>
              <a:rPr lang="en-US" b="0" i="0" dirty="0">
                <a:solidFill>
                  <a:srgbClr val="4C4F5A"/>
                </a:solidFill>
                <a:effectLst/>
                <a:latin typeface="Open Sans" panose="020B0606030504020204" pitchFamily="34" charset="0"/>
              </a:rPr>
              <a:t>.</a:t>
            </a:r>
          </a:p>
          <a:p>
            <a:pPr algn="l"/>
            <a:r>
              <a:rPr lang="en-US" b="0" i="0" dirty="0" err="1">
                <a:solidFill>
                  <a:srgbClr val="4C4F5A"/>
                </a:solidFill>
                <a:effectLst/>
                <a:latin typeface="Open Sans" panose="020B0606030504020204" pitchFamily="34" charset="0"/>
              </a:rPr>
              <a:t>Cháy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nổ</a:t>
            </a:r>
            <a:r>
              <a:rPr lang="en-US" b="0" i="0" dirty="0">
                <a:solidFill>
                  <a:srgbClr val="4C4F5A"/>
                </a:solidFill>
                <a:effectLst/>
                <a:latin typeface="Open Sans" panose="020B0606030504020204" pitchFamily="34" charset="0"/>
              </a:rPr>
              <a:t>: Do </a:t>
            </a:r>
            <a:r>
              <a:rPr lang="en-US" b="0" i="0" dirty="0" err="1">
                <a:solidFill>
                  <a:srgbClr val="4C4F5A"/>
                </a:solidFill>
                <a:effectLst/>
                <a:latin typeface="Open Sans" panose="020B0606030504020204" pitchFamily="34" charset="0"/>
              </a:rPr>
              <a:t>chập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điện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ngắn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mạch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hoặc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sử</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dụng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thiết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bị</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điện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đúng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cách</a:t>
            </a:r>
            <a:r>
              <a:rPr lang="en-US" b="0" i="0" dirty="0">
                <a:solidFill>
                  <a:srgbClr val="4C4F5A"/>
                </a:solidFill>
                <a:effectLst/>
                <a:latin typeface="Open Sans" panose="020B0606030504020204" pitchFamily="34" charset="0"/>
              </a:rPr>
              <a:t>.</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dirty="0" err="1">
                <a:latin typeface="UTM Aptima" panose="02040603050506020204" pitchFamily="18" charset="0"/>
              </a:rPr>
              <a:t>L</a:t>
            </a:r>
            <a:r>
              <a:rPr lang="en-US" sz="3600" b="1" dirty="0" err="1">
                <a:latin typeface="UTM Aptima" panose="02040603050506020204" pitchFamily="18" charset="0"/>
              </a:rPr>
              <a:t>ắp</a:t>
            </a:r>
            <a:r>
              <a:rPr lang="en-US" sz="3600" b="1" dirty="0">
                <a:latin typeface="UTM Aptima" panose="02040603050506020204" pitchFamily="18" charset="0"/>
              </a:rPr>
              <a:t> </a:t>
            </a:r>
            <a:r>
              <a:rPr lang="en-US" sz="3600" b="1" dirty="0" err="1">
                <a:latin typeface="UTM Aptima" panose="02040603050506020204" pitchFamily="18" charset="0"/>
              </a:rPr>
              <a:t>đặt</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hệ</a:t>
            </a:r>
            <a:r>
              <a:rPr lang="en-US" sz="3600" b="1" dirty="0">
                <a:latin typeface="UTM Aptima" panose="02040603050506020204" pitchFamily="18" charset="0"/>
              </a:rPr>
              <a:t> </a:t>
            </a:r>
            <a:r>
              <a:rPr lang="en-US" sz="3600" b="1" dirty="0" err="1">
                <a:latin typeface="UTM Aptima" panose="02040603050506020204" pitchFamily="18" charset="0"/>
              </a:rPr>
              <a:t>thống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đặt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hệ</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thống</a:t>
            </a:r>
            <a:r>
              <a:rPr lang="en-US" sz="2400" dirty="0"/>
              <a:t>:</a:t>
            </a:r>
          </a:p>
          <a:p>
            <a:pPr algn="l"/>
            <a:r>
              <a:rPr lang="vi-VN" b="0" i="0" dirty="0">
                <a:solidFill>
                  <a:srgbClr val="4C4F5A"/>
                </a:solidFill>
                <a:effectLst/>
                <a:latin typeface="Open Sans" panose="020B0606030504020204" pitchFamily="34" charset="0"/>
              </a:rPr>
              <a:t>Làm việc trong không gian kín: Thiếu oxy, tích tụ khí độc hại có thể dẫn đến ngạt thở hoặc ngộ độc.</a:t>
            </a:r>
          </a:p>
          <a:p>
            <a:pPr algn="l"/>
            <a:r>
              <a:rPr lang="vi-VN" b="0" i="0" dirty="0">
                <a:solidFill>
                  <a:srgbClr val="4C4F5A"/>
                </a:solidFill>
                <a:effectLst/>
                <a:latin typeface="Open Sans" panose="020B0606030504020204" pitchFamily="34" charset="0"/>
              </a:rPr>
              <a:t>Tiếp xúc với hóa chất độc hại: Sơn, dung môi, chất tẩy rửa có thể gây ngộ độc, kích ứng da và các vấn đề về hô hấp.</a:t>
            </a:r>
          </a:p>
          <a:p>
            <a:pPr algn="l"/>
            <a:r>
              <a:rPr lang="vi-VN" b="0" i="0" dirty="0">
                <a:solidFill>
                  <a:srgbClr val="4C4F5A"/>
                </a:solidFill>
                <a:effectLst/>
                <a:latin typeface="Open Sans" panose="020B0606030504020204" pitchFamily="34" charset="0"/>
              </a:rPr>
              <a:t>Tiếng ồn lớn: Máy móc và thiết bị tạo ra tiếng ồn lớn có thể gây mất thính lực vĩnh viễn.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dirty="0" err="1">
                <a:latin typeface="UTM Aptima" panose="02040603050506020204" pitchFamily="18" charset="0"/>
              </a:rPr>
              <a:t>L</a:t>
            </a:r>
            <a:r>
              <a:rPr lang="en-US" sz="3600" b="1" dirty="0" err="1">
                <a:latin typeface="UTM Aptima" panose="02040603050506020204" pitchFamily="18" charset="0"/>
              </a:rPr>
              <a:t>ắp</a:t>
            </a:r>
            <a:r>
              <a:rPr lang="en-US" sz="3600" b="1" dirty="0">
                <a:latin typeface="UTM Aptima" panose="02040603050506020204" pitchFamily="18" charset="0"/>
              </a:rPr>
              <a:t> </a:t>
            </a:r>
            <a:r>
              <a:rPr lang="en-US" sz="3600" b="1" dirty="0" err="1">
                <a:latin typeface="UTM Aptima" panose="02040603050506020204" pitchFamily="18" charset="0"/>
              </a:rPr>
              <a:t>đặt</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hệ</a:t>
            </a:r>
            <a:r>
              <a:rPr lang="en-US" sz="3600" b="1" dirty="0">
                <a:latin typeface="UTM Aptima" panose="02040603050506020204" pitchFamily="18" charset="0"/>
              </a:rPr>
              <a:t> </a:t>
            </a:r>
            <a:r>
              <a:rPr lang="en-US" sz="3600" b="1" dirty="0" err="1">
                <a:latin typeface="UTM Aptima" panose="02040603050506020204" pitchFamily="18" charset="0"/>
              </a:rPr>
              <a:t>thống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đặt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hệ</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thống</a:t>
            </a:r>
            <a:r>
              <a:rPr lang="en-US" sz="2400" dirty="0"/>
              <a:t>:</a:t>
            </a:r>
          </a:p>
          <a:p>
            <a:pPr algn="l"/>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định</a:t>
            </a:r>
            <a:r>
              <a:rPr lang="en-US" b="0" i="0" dirty="0">
                <a:solidFill>
                  <a:srgbClr val="4C4F5A"/>
                </a:solidFill>
                <a:effectLst/>
                <a:latin typeface="Open Sans" panose="020B0606030504020204" pitchFamily="34" charset="0"/>
              </a:rPr>
              <a:t> an </a:t>
            </a:r>
            <a:r>
              <a:rPr lang="en-US" b="0" i="0" dirty="0" err="1">
                <a:solidFill>
                  <a:srgbClr val="4C4F5A"/>
                </a:solidFill>
                <a:effectLst/>
                <a:latin typeface="Open Sans" panose="020B0606030504020204" pitchFamily="34" charset="0"/>
              </a:rPr>
              <a:t>toàn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lao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động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chung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đặc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biệt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lắp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đặt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thiết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bị</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hệ</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thống</a:t>
            </a:r>
            <a:r>
              <a:rPr lang="en-US" b="0" i="0" dirty="0">
                <a:solidFill>
                  <a:srgbClr val="4C4F5A"/>
                </a:solidFill>
                <a:effectLst/>
                <a:latin typeface="Open Sans" panose="020B0606030504020204" pitchFamily="34" charset="0"/>
              </a:rPr>
              <a:t>.</a:t>
            </a:r>
          </a:p>
          <a:p>
            <a:pPr algn="l"/>
            <a:r>
              <a:rPr lang="en-US" b="0" i="0" dirty="0" err="1">
                <a:solidFill>
                  <a:srgbClr val="4C4F5A"/>
                </a:solidFill>
                <a:effectLst/>
                <a:latin typeface="Open Sans" panose="020B0606030504020204" pitchFamily="34" charset="0"/>
              </a:rPr>
              <a:t>Cách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thức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sử</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dụng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máy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móc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thiết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bị</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trang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thiết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bị</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bảo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hộ</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lao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động</a:t>
            </a:r>
            <a:r>
              <a:rPr lang="en-US" b="0" i="0" dirty="0">
                <a:solidFill>
                  <a:srgbClr val="4C4F5A"/>
                </a:solidFill>
                <a:effectLst/>
                <a:latin typeface="Open Sans" panose="020B0606030504020204" pitchFamily="34" charset="0"/>
              </a:rPr>
              <a:t> an </a:t>
            </a:r>
            <a:r>
              <a:rPr lang="en-US" b="0" i="0" dirty="0" err="1">
                <a:solidFill>
                  <a:srgbClr val="4C4F5A"/>
                </a:solidFill>
                <a:effectLst/>
                <a:latin typeface="Open Sans" panose="020B0606030504020204" pitchFamily="34" charset="0"/>
              </a:rPr>
              <a:t>toàn</a:t>
            </a:r>
            <a:r>
              <a:rPr lang="en-US" b="0" i="0" dirty="0">
                <a:solidFill>
                  <a:srgbClr val="4C4F5A"/>
                </a:solidFill>
                <a:effectLst/>
                <a:latin typeface="Open Sans" panose="020B0606030504020204" pitchFamily="34" charset="0"/>
              </a:rPr>
              <a:t>.</a:t>
            </a:r>
          </a:p>
          <a:p>
            <a:pPr algn="l"/>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biện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pháp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phòng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ngừa</a:t>
            </a:r>
            <a:r>
              <a:rPr lang="en-US" b="0" i="0" dirty="0">
                <a:solidFill>
                  <a:srgbClr val="4C4F5A"/>
                </a:solidFill>
                <a:effectLst/>
                <a:latin typeface="Open Sans" panose="020B0606030504020204" pitchFamily="34" charset="0"/>
              </a:rPr>
              <a:t> tai </a:t>
            </a:r>
            <a:r>
              <a:rPr lang="en-US" b="0" i="0" dirty="0" err="1">
                <a:solidFill>
                  <a:srgbClr val="4C4F5A"/>
                </a:solidFill>
                <a:effectLst/>
                <a:latin typeface="Open Sans" panose="020B0606030504020204" pitchFamily="34" charset="0"/>
              </a:rPr>
              <a:t>nạn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lao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động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trong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từng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đoạn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cụ</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thể</a:t>
            </a:r>
            <a:r>
              <a:rPr lang="en-US" b="0" i="0" dirty="0">
                <a:solidFill>
                  <a:srgbClr val="4C4F5A"/>
                </a:solidFill>
                <a:effectLst/>
                <a:latin typeface="Open Sans" panose="020B0606030504020204" pitchFamily="34" charset="0"/>
              </a:rPr>
              <a:t>.</a:t>
            </a:r>
          </a:p>
          <a:p>
            <a:pPr algn="l"/>
            <a:r>
              <a:rPr lang="en-US" b="0" i="0" dirty="0" err="1">
                <a:solidFill>
                  <a:srgbClr val="4C4F5A"/>
                </a:solidFill>
                <a:effectLst/>
                <a:latin typeface="Open Sans" panose="020B0606030504020204" pitchFamily="34" charset="0"/>
              </a:rPr>
              <a:t>Kỹ</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năng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xử</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lý</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huống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nguy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hiểm</a:t>
            </a:r>
            <a:r>
              <a:rPr lang="en-US" b="0" i="0" dirty="0">
                <a:solidFill>
                  <a:srgbClr val="4C4F5A"/>
                </a:solidFill>
                <a:effectLst/>
                <a:latin typeface="Open Sans" panose="020B0606030504020204" pitchFamily="34" charset="0"/>
              </a:rPr>
              <a:t>.</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dirty="0" err="1">
                <a:latin typeface="UTM Aptima" panose="02040603050506020204" pitchFamily="18" charset="0"/>
              </a:rPr>
              <a:t>L</a:t>
            </a:r>
            <a:r>
              <a:rPr lang="en-US" sz="3600" b="1" dirty="0" err="1">
                <a:latin typeface="UTM Aptima" panose="02040603050506020204" pitchFamily="18" charset="0"/>
              </a:rPr>
              <a:t>ắp</a:t>
            </a:r>
            <a:r>
              <a:rPr lang="en-US" sz="3600" b="1" dirty="0">
                <a:latin typeface="UTM Aptima" panose="02040603050506020204" pitchFamily="18" charset="0"/>
              </a:rPr>
              <a:t> </a:t>
            </a:r>
            <a:r>
              <a:rPr lang="en-US" sz="3600" b="1" dirty="0" err="1">
                <a:latin typeface="UTM Aptima" panose="02040603050506020204" pitchFamily="18" charset="0"/>
              </a:rPr>
              <a:t>đặt</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hệ</a:t>
            </a:r>
            <a:r>
              <a:rPr lang="en-US" sz="3600" b="1" dirty="0">
                <a:latin typeface="UTM Aptima" panose="02040603050506020204" pitchFamily="18" charset="0"/>
              </a:rPr>
              <a:t> </a:t>
            </a:r>
            <a:r>
              <a:rPr lang="en-US" sz="3600" b="1" dirty="0" err="1">
                <a:latin typeface="UTM Aptima" panose="02040603050506020204" pitchFamily="18" charset="0"/>
              </a:rPr>
              <a:t>thống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đặt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hệ</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thống</a:t>
            </a:r>
            <a:r>
              <a:rPr lang="en-US" sz="2400" dirty="0"/>
              <a:t>:</a:t>
            </a:r>
          </a:p>
          <a:p>
            <a:pPr algn="l"/>
            <a:r>
              <a:rPr lang="vi-VN" b="0" i="0" dirty="0">
                <a:solidFill>
                  <a:srgbClr val="4C4F5A"/>
                </a:solidFill>
                <a:effectLst/>
                <a:latin typeface="Open Sans" panose="020B0606030504020204" pitchFamily="34" charset="0"/>
              </a:rPr>
              <a:t>Đảm bảo an toàn cho người lao động trong quá trình lắp đặt thiết bị và hệ thống trên tàu.</a:t>
            </a:r>
          </a:p>
          <a:p>
            <a:pPr algn="l"/>
            <a:r>
              <a:rPr lang="vi-VN" b="0" i="0" dirty="0">
                <a:solidFill>
                  <a:srgbClr val="4C4F5A"/>
                </a:solidFill>
                <a:effectLst/>
                <a:latin typeface="Open Sans" panose="020B0606030504020204" pitchFamily="34" charset="0"/>
              </a:rPr>
              <a:t>Ngăn ngừa tai nạn lao động và giảm thiểu thiệt hại về người và tài sản.</a:t>
            </a:r>
          </a:p>
          <a:p>
            <a:pPr algn="l"/>
            <a:r>
              <a:rPr lang="vi-VN" b="0" i="0" dirty="0">
                <a:solidFill>
                  <a:srgbClr val="4C4F5A"/>
                </a:solidFill>
                <a:effectLst/>
                <a:latin typeface="Open Sans" panose="020B0606030504020204" pitchFamily="34" charset="0"/>
              </a:rPr>
              <a:t>Bảo vệ môi trường xung quanh khu vực thi công.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dirty="0" err="1">
                <a:latin typeface="UTM Aptima" panose="02040603050506020204" pitchFamily="18" charset="0"/>
              </a:rPr>
              <a:t>L</a:t>
            </a:r>
            <a:r>
              <a:rPr lang="en-US" sz="3600" b="1" dirty="0" err="1">
                <a:latin typeface="UTM Aptima" panose="02040603050506020204" pitchFamily="18" charset="0"/>
              </a:rPr>
              <a:t>ắp</a:t>
            </a:r>
            <a:r>
              <a:rPr lang="en-US" sz="3600" b="1" dirty="0">
                <a:latin typeface="UTM Aptima" panose="02040603050506020204" pitchFamily="18" charset="0"/>
              </a:rPr>
              <a:t> </a:t>
            </a:r>
            <a:r>
              <a:rPr lang="en-US" sz="3600" b="1" dirty="0" err="1">
                <a:latin typeface="UTM Aptima" panose="02040603050506020204" pitchFamily="18" charset="0"/>
              </a:rPr>
              <a:t>đặt</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hệ</a:t>
            </a:r>
            <a:r>
              <a:rPr lang="en-US" sz="3600" b="1" dirty="0">
                <a:latin typeface="UTM Aptima" panose="02040603050506020204" pitchFamily="18" charset="0"/>
              </a:rPr>
              <a:t> </a:t>
            </a:r>
            <a:r>
              <a:rPr lang="en-US" sz="3600" b="1" dirty="0" err="1">
                <a:latin typeface="UTM Aptima" panose="02040603050506020204" pitchFamily="18" charset="0"/>
              </a:rPr>
              <a:t>thống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đặt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hệ</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thống</a:t>
            </a:r>
            <a:r>
              <a:rPr lang="en-US" sz="2400" dirty="0"/>
              <a:t>:</a:t>
            </a:r>
          </a:p>
          <a:p>
            <a:pPr algn="l"/>
            <a:r>
              <a:rPr lang="vi-VN" b="0" i="0" dirty="0">
                <a:solidFill>
                  <a:srgbClr val="4C4F5A"/>
                </a:solidFill>
                <a:effectLst/>
                <a:latin typeface="Open Sans" panose="020B0606030504020204" pitchFamily="34" charset="0"/>
              </a:rPr>
              <a:t>Đánh giá tình hình tai nạn và đảm bảo an toàn cho bản thân và những người xung quanh.</a:t>
            </a:r>
          </a:p>
          <a:p>
            <a:pPr algn="l"/>
            <a:r>
              <a:rPr lang="vi-VN" b="0" i="0" dirty="0">
                <a:solidFill>
                  <a:srgbClr val="4C4F5A"/>
                </a:solidFill>
                <a:effectLst/>
                <a:latin typeface="Open Sans" panose="020B0606030504020204" pitchFamily="34" charset="0"/>
              </a:rPr>
              <a:t>Ngắt nguồn điện, khí hoặc các nguồn nguy hiểm khác nếu có thể.</a:t>
            </a:r>
          </a:p>
          <a:p>
            <a:pPr algn="l"/>
            <a:r>
              <a:rPr lang="vi-VN" b="0" i="0" dirty="0">
                <a:solidFill>
                  <a:srgbClr val="4C4F5A"/>
                </a:solidFill>
                <a:effectLst/>
                <a:latin typeface="Open Sans" panose="020B0606030504020204" pitchFamily="34" charset="0"/>
              </a:rPr>
              <a:t>Cảnh báo những người xung quanh tránh xa khu vực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2816</Words>
  <Application>Microsoft Office PowerPoint</Application>
  <PresentationFormat>Custom</PresentationFormat>
  <Paragraphs>137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NHÀ MÁY ĐÓNG TÀU</vt:lpstr>
      <vt:lpstr>Một số vụ tai nạn trong  nhà máy đóng tàu</vt:lpstr>
      <vt:lpstr>Tóm tắt bài học</vt:lpstr>
      <vt:lpstr>Gia công và cắt cánh tàu</vt:lpstr>
      <vt:lpstr>Gia công và cắt cánh tàu</vt:lpstr>
      <vt:lpstr>Gia công và cắt cánh tàu</vt:lpstr>
      <vt:lpstr>Gia công và cắt cánh tàu</vt:lpstr>
      <vt:lpstr>Gia công và cắt cánh tàu</vt:lpstr>
      <vt:lpstr>Gia công và cắt cánh tàu</vt:lpstr>
      <vt:lpstr>Hàn và lắp ráp</vt:lpstr>
      <vt:lpstr>Hàn và lắp ráp</vt:lpstr>
      <vt:lpstr>Hàn và lắp ráp</vt:lpstr>
      <vt:lpstr>Hàn và lắp ráp</vt:lpstr>
      <vt:lpstr>Hàn và lắp ráp</vt:lpstr>
      <vt:lpstr>Hàn và lắp ráp</vt:lpstr>
      <vt:lpstr>Sơn phủ</vt:lpstr>
      <vt:lpstr>Sơn phủ</vt:lpstr>
      <vt:lpstr>Sơn phủ</vt:lpstr>
      <vt:lpstr>Sơn phủ</vt:lpstr>
      <vt:lpstr>Sơn phủ</vt:lpstr>
      <vt:lpstr>Sơn phủ</vt:lpstr>
      <vt:lpstr>Lắp đặt thiết bị và hệ thống</vt:lpstr>
      <vt:lpstr>Lắp đặt thiết bị và hệ thống</vt:lpstr>
      <vt:lpstr>Lắp đặt thiết bị và hệ thống</vt:lpstr>
      <vt:lpstr>Lắp đặt thiết bị và hệ thống</vt:lpstr>
      <vt:lpstr>Lắp đặt thiết bị và hệ thống</vt:lpstr>
      <vt:lpstr>Lắp đặt thiết bị và hệ thống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2024-05-07T15:51:53Z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