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1" d="100"/>
          <a:sy n="111" d="100"/>
        </p:scale>
        <p:origin x="900" y="-99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5/7/2024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5/7/2024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5/7/2024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605645" y="2187963"/>
            <a:ext cx="4975945"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NHÀ MÁY ĐIỆN MẶT TRỜI</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2D716E47-44C9-0F82-E0E2-06EDDB054606}"/>
              </a:ext>
            </a:extLst>
          </p:cNvPr>
          <p:cNvPicPr>
            <a:picLocks noChangeAspect="1"/>
          </p:cNvPicPr>
          <p:nvPr/>
        </p:nvPicPr>
        <p:blipFill>
          <a:blip r:embed="rId4"/>
          <a:stretch>
            <a:fillRect/>
          </a:stretch>
        </p:blipFill>
        <p:spPr>
          <a:xfrm>
            <a:off x="5047157" y="4412208"/>
            <a:ext cx="2092920" cy="209292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điện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mặt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trời</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Bên</a:t>
            </a:r>
            <a:r>
              <a:rPr lang="en-US" b="0" i="0" dirty="0">
                <a:solidFill>
                  <a:srgbClr val="0D0D0D"/>
                </a:solidFill>
                <a:effectLst/>
                <a:latin typeface="Söhne"/>
              </a:rPr>
              <a:t> </a:t>
            </a:r>
            <a:r>
              <a:rPr lang="vi-VN" b="0" i="0" dirty="0">
                <a:solidFill>
                  <a:srgbClr val="0D0D0D"/>
                </a:solidFill>
                <a:effectLst/>
                <a:latin typeface="Söhne"/>
              </a:rPr>
              <a:t>cạnh những lợi ích to lớn, ngành công nghiệp này cũng tiềm ẩn những nguy cơ, đặc biệt là tai nạn lao động</a:t>
            </a:r>
            <a:r>
              <a:rPr lang="en-US" sz="2000" dirty="0">
                <a:ea typeface="+mn-lt"/>
                <a:cs typeface="+mn-lt"/>
              </a:rPr>
              <a:t>:</a:t>
            </a:r>
            <a:endParaRPr lang="en-US" dirty="0"/>
          </a:p>
          <a:p>
            <a:pPr marL="730885" lvl="1" indent="-304165"/>
            <a:r>
              <a:rPr lang="pt-BR" i="0" dirty="0">
                <a:solidFill>
                  <a:srgbClr val="0D0D0D"/>
                </a:solidFill>
                <a:effectLst/>
                <a:latin typeface="Söhne"/>
              </a:rPr>
              <a:t>Điện giật</a:t>
            </a:r>
          </a:p>
          <a:p>
            <a:pPr marL="730885" lvl="1" indent="-304165"/>
            <a:r>
              <a:rPr lang="en-US" dirty="0" err="1">
                <a:solidFill>
                  <a:srgbClr val="0D0D0D"/>
                </a:solidFill>
                <a:latin typeface="Söhne"/>
              </a:rPr>
              <a:t>Bỏng</a:t>
            </a:r>
            <a:endParaRPr lang="pt-BR" dirty="0">
              <a:solidFill>
                <a:srgbClr val="0D0D0D"/>
              </a:solidFill>
              <a:latin typeface="Söhne"/>
            </a:endParaRPr>
          </a:p>
          <a:p>
            <a:pPr marL="730885" lvl="1" indent="-304165"/>
            <a:r>
              <a:rPr lang="en-US" dirty="0" err="1">
                <a:solidFill>
                  <a:srgbClr val="0D0D0D"/>
                </a:solidFill>
                <a:latin typeface="Söhne"/>
              </a:rPr>
              <a:t>Sập</a:t>
            </a:r>
            <a:r>
              <a:rPr lang="en-US" dirty="0">
                <a:solidFill>
                  <a:srgbClr val="0D0D0D"/>
                </a:solidFill>
                <a:latin typeface="Söhne"/>
              </a:rPr>
              <a:t> </a:t>
            </a:r>
            <a:r>
              <a:rPr lang="en-US" dirty="0" err="1">
                <a:solidFill>
                  <a:srgbClr val="0D0D0D"/>
                </a:solidFill>
                <a:latin typeface="Söhne"/>
              </a:rPr>
              <a:t>giàn</a:t>
            </a:r>
            <a:r>
              <a:rPr lang="en-US" dirty="0">
                <a:solidFill>
                  <a:srgbClr val="0D0D0D"/>
                </a:solidFill>
                <a:latin typeface="Söhne"/>
              </a:rPr>
              <a:t> </a:t>
            </a:r>
            <a:r>
              <a:rPr lang="en-US" dirty="0" err="1">
                <a:solidFill>
                  <a:srgbClr val="0D0D0D"/>
                </a:solidFill>
                <a:latin typeface="Söhne"/>
              </a:rPr>
              <a:t>giáo</a:t>
            </a:r>
            <a:endParaRPr lang="pt-BR" dirty="0">
              <a:solidFill>
                <a:srgbClr val="0D0D0D"/>
              </a:solidFill>
              <a:latin typeface="Söhne"/>
            </a:endParaRPr>
          </a:p>
          <a:p>
            <a:pPr marL="730885" lvl="1" indent="-304165"/>
            <a:r>
              <a:rPr lang="vi-VN" dirty="0">
                <a:solidFill>
                  <a:srgbClr val="0D0D0D"/>
                </a:solidFill>
                <a:latin typeface="Söhne"/>
              </a:rPr>
              <a:t>Rơi từ trên cao</a:t>
            </a:r>
            <a:endParaRPr lang="pt-BR" dirty="0">
              <a:solidFill>
                <a:srgbClr val="0D0D0D"/>
              </a:solidFill>
              <a:latin typeface="Söhne"/>
            </a:endParaRPr>
          </a:p>
          <a:p>
            <a:pPr marL="730885" lvl="1" indent="-304165"/>
            <a:r>
              <a:rPr lang="en-US" dirty="0" err="1">
                <a:solidFill>
                  <a:srgbClr val="0D0D0D"/>
                </a:solidFill>
                <a:latin typeface="Söhne"/>
              </a:rPr>
              <a:t>Ngộ</a:t>
            </a:r>
            <a:r>
              <a:rPr lang="en-US" dirty="0">
                <a:solidFill>
                  <a:srgbClr val="0D0D0D"/>
                </a:solidFill>
                <a:latin typeface="Söhne"/>
              </a:rPr>
              <a:t> </a:t>
            </a:r>
            <a:r>
              <a:rPr lang="en-US" dirty="0" err="1">
                <a:solidFill>
                  <a:srgbClr val="0D0D0D"/>
                </a:solidFill>
                <a:latin typeface="Söhne"/>
              </a:rPr>
              <a:t>độc</a:t>
            </a:r>
            <a:r>
              <a:rPr lang="en-US" dirty="0">
                <a:solidFill>
                  <a:srgbClr val="0D0D0D"/>
                </a:solidFill>
                <a:latin typeface="Söhne"/>
              </a:rPr>
              <a:t> </a:t>
            </a:r>
            <a:r>
              <a:rPr lang="en-US" dirty="0" err="1">
                <a:solidFill>
                  <a:srgbClr val="0D0D0D"/>
                </a:solidFill>
                <a:latin typeface="Söhne"/>
              </a:rPr>
              <a:t>khí</a:t>
            </a:r>
            <a:r>
              <a:rPr lang="en-US" dirty="0">
                <a:solidFill>
                  <a:srgbClr val="0D0D0D"/>
                </a:solidFill>
                <a:latin typeface="Söhne"/>
              </a:rPr>
              <a:t> </a:t>
            </a:r>
            <a:r>
              <a:rPr lang="en-US" dirty="0" err="1">
                <a:solidFill>
                  <a:srgbClr val="0D0D0D"/>
                </a:solidFill>
                <a:latin typeface="Söhne"/>
              </a:rPr>
              <a:t>độc</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đặt</a:t>
            </a:r>
            <a:r>
              <a:rPr lang="en-US" dirty="0"/>
              <a:t> </a:t>
            </a:r>
            <a:r>
              <a:rPr lang="en-US" dirty="0" err="1"/>
              <a:t>hệ</a:t>
            </a:r>
            <a:r>
              <a:rPr lang="en-US" dirty="0"/>
              <a:t> </a:t>
            </a:r>
            <a:r>
              <a:rPr lang="en-US" dirty="0" err="1"/>
              <a:t>thống</a:t>
            </a:r>
            <a:endParaRPr lang="en-US" dirty="0"/>
          </a:p>
          <a:p>
            <a:pPr marL="304165" indent="-304165">
              <a:buClr>
                <a:schemeClr val="tx1"/>
              </a:buClr>
            </a:pPr>
            <a:r>
              <a:rPr lang="en-US" dirty="0"/>
              <a:t>2. </a:t>
            </a:r>
            <a:r>
              <a:rPr lang="vi-VN" dirty="0"/>
              <a:t>An toàn vệ sinh lao động đối với nhân viên bảo dưỡng và sửa chữa</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giám</a:t>
            </a:r>
            <a:r>
              <a:rPr lang="en-US" dirty="0"/>
              <a:t> </a:t>
            </a:r>
            <a:r>
              <a:rPr lang="en-US" dirty="0" err="1"/>
              <a:t>sát</a:t>
            </a:r>
            <a:r>
              <a:rPr lang="en-US" dirty="0"/>
              <a:t> </a:t>
            </a:r>
            <a:r>
              <a:rPr lang="en-US" dirty="0" err="1"/>
              <a:t>sản</a:t>
            </a:r>
            <a:r>
              <a:rPr lang="en-US" dirty="0"/>
              <a:t> </a:t>
            </a:r>
            <a:r>
              <a:rPr lang="en-US" dirty="0" err="1"/>
              <a:t>xuất</a:t>
            </a:r>
            <a:r>
              <a:rPr lang="en-US" dirty="0"/>
              <a:t> </a:t>
            </a:r>
            <a:r>
              <a:rPr lang="en-US" dirty="0" err="1"/>
              <a:t>điện</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quản</a:t>
            </a:r>
            <a:r>
              <a:rPr lang="en-US" dirty="0"/>
              <a:t> </a:t>
            </a:r>
            <a:r>
              <a:rPr lang="en-US" dirty="0" err="1"/>
              <a:t>lý</a:t>
            </a:r>
            <a:r>
              <a:rPr lang="en-US" dirty="0"/>
              <a:t> </a:t>
            </a:r>
            <a:r>
              <a:rPr lang="en-US" dirty="0" err="1"/>
              <a:t>dữ</a:t>
            </a:r>
            <a:r>
              <a:rPr lang="en-US" dirty="0"/>
              <a:t> </a:t>
            </a:r>
            <a:r>
              <a:rPr lang="en-US" dirty="0" err="1"/>
              <a:t>liệu</a:t>
            </a:r>
            <a:r>
              <a:rPr lang="en-US" dirty="0"/>
              <a:t> </a:t>
            </a:r>
            <a:r>
              <a:rPr lang="en-US" dirty="0" err="1"/>
              <a:t>và</a:t>
            </a:r>
            <a:r>
              <a:rPr lang="en-US" dirty="0"/>
              <a:t> </a:t>
            </a:r>
            <a:r>
              <a:rPr lang="en-US" dirty="0" err="1"/>
              <a:t>giám</a:t>
            </a:r>
            <a:r>
              <a:rPr lang="en-US" dirty="0"/>
              <a:t> </a:t>
            </a:r>
            <a:r>
              <a:rPr lang="en-US" dirty="0" err="1"/>
              <a:t>sát</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Lắp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đặt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thống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đặt</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endParaRPr lang="en-US" sz="2400" b="1" i="0" dirty="0">
              <a:effectLst/>
              <a:latin typeface="Söhne"/>
            </a:endParaRPr>
          </a:p>
          <a:p>
            <a:r>
              <a:rPr lang="vi-VN" b="0" i="0" dirty="0">
                <a:effectLst/>
                <a:latin typeface="Open Sans" panose="020B0606030504020204" pitchFamily="34" charset="0"/>
              </a:rPr>
              <a:t>Công việc lắp đặt hệ thống trong một nhà máy điện mặt trời đòi hỏi sự cẩn trọng và chuyên môn cao. Công nhân tham gia vào quá trình này cần phải có kiến thức vững về cách thức hoạt động của các bảng mặt trời và hệ thống điện liên quan.</a:t>
            </a:r>
          </a:p>
          <a:p>
            <a:r>
              <a:rPr lang="vi-VN" b="0" i="0" dirty="0">
                <a:effectLst/>
                <a:latin typeface="Open Sans" panose="020B0606030504020204" pitchFamily="34" charset="0"/>
              </a:rPr>
              <a:t>Họ phải biết cách lập trình và cấu hình các thiết bị điện tử, kỹ thuật cắt, uốn, và nối dây điện. Ngoài ra, kỹ năng làm việc nhóm và giao tiếp hiệu quả cũng là yếu tố quan trọng, bởi công việc này thường đòi hỏi phối hợp chặt chẽ với các đồng nghiệp khác để đảm bảo mọi công đoạn được thực hiện một cách an toàn và hiệu quả nhất.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8DE9C3D-5E6A-62A3-C0FC-3E69486EBE54}"/>
              </a:ext>
            </a:extLst>
          </p:cNvPr>
          <p:cNvPicPr>
            <a:picLocks noChangeAspect="1"/>
          </p:cNvPicPr>
          <p:nvPr/>
        </p:nvPicPr>
        <p:blipFill>
          <a:blip r:embed="rId3"/>
          <a:stretch>
            <a:fillRect/>
          </a:stretch>
        </p:blipFill>
        <p:spPr>
          <a:xfrm>
            <a:off x="-890364" y="3645024"/>
            <a:ext cx="4689897" cy="4689897"/>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Lắp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đặt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thống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đặt</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endParaRPr lang="en-US" sz="2400" b="1" i="0" dirty="0">
              <a:effectLst/>
              <a:latin typeface="Söhne"/>
            </a:endParaRPr>
          </a:p>
          <a:p>
            <a:r>
              <a:rPr lang="vi-VN" b="0" i="0" dirty="0">
                <a:effectLst/>
                <a:latin typeface="Open Sans" panose="020B0606030504020204" pitchFamily="34" charset="0"/>
              </a:rPr>
              <a:t>Trong quá trình lắp đặt hệ thống điện mặt trời, các công nhân có thể phải đối mặt với nhiều dạng tai nạn lao động. Một trong những nguy cơ phổ biến nhất là tai nạn từ việc leo lên cao để lắp đặt bảng mặt trời hoặc hệ thống điện. </a:t>
            </a:r>
            <a:endParaRPr lang="en-US" b="0" i="0" dirty="0">
              <a:effectLst/>
              <a:latin typeface="Open Sans" panose="020B0606030504020204" pitchFamily="34" charset="0"/>
            </a:endParaRPr>
          </a:p>
          <a:p>
            <a:r>
              <a:rPr lang="vi-VN" b="0" i="0" dirty="0">
                <a:effectLst/>
                <a:latin typeface="Open Sans" panose="020B0606030504020204" pitchFamily="34" charset="0"/>
              </a:rPr>
              <a:t>Sự không cẩn trọng trong việc sử dụng các dụng cụ hỗ trợ như thang, giàn giáo có thể dẫn đến té ngã, gây thương tích hoặc nguy hiểm tính mạng.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6569BFC-7DF5-6600-63A0-F59FEDE0EDBA}"/>
              </a:ext>
            </a:extLst>
          </p:cNvPr>
          <p:cNvPicPr>
            <a:picLocks noChangeAspect="1"/>
          </p:cNvPicPr>
          <p:nvPr/>
        </p:nvPicPr>
        <p:blipFill>
          <a:blip r:embed="rId3"/>
          <a:stretch>
            <a:fillRect/>
          </a:stretch>
        </p:blipFill>
        <p:spPr>
          <a:xfrm>
            <a:off x="-890364" y="3645024"/>
            <a:ext cx="4689897" cy="4689897"/>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Lắp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đặt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thống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đặt</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endParaRPr lang="en-US" sz="2400" b="1" i="0" dirty="0">
              <a:effectLst/>
              <a:latin typeface="Söhne"/>
            </a:endParaRPr>
          </a:p>
          <a:p>
            <a:r>
              <a:rPr lang="vi-VN" b="0" i="0" dirty="0">
                <a:effectLst/>
                <a:latin typeface="Open Sans" panose="020B0606030504020204" pitchFamily="34" charset="0"/>
              </a:rPr>
              <a:t>Nguyên nhân gây ra tai nạn lao động trong quá trình lắp đặt hệ thống điện mặt trời có thể bao gồm một số yếu tố khác nhau. Một trong những nguyên nhân chính là thiếu đào tạo hoặc kỹ năng kỹ thuật không đủ, khiến cho công nhân không hiểu rõ về các biện pháp an toàn và quy trình làm việc. </a:t>
            </a:r>
            <a:endParaRPr lang="en-US" b="0" i="0" dirty="0">
              <a:effectLst/>
              <a:latin typeface="Open Sans" panose="020B0606030504020204" pitchFamily="34" charset="0"/>
            </a:endParaRPr>
          </a:p>
          <a:p>
            <a:r>
              <a:rPr lang="vi-VN" b="0" i="0" dirty="0">
                <a:effectLst/>
                <a:latin typeface="Open Sans" panose="020B0606030504020204" pitchFamily="34" charset="0"/>
              </a:rPr>
              <a:t>Điều này có thể dẫn đến việc sử dụng thiết bị không đúng cách, không tuân thủ quy tắc an toàn, hoặc thiếu nhận biết nguy cơ tiềm ẩn.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4D34C56-262F-01E1-68C8-3906EE2DCD86}"/>
              </a:ext>
            </a:extLst>
          </p:cNvPr>
          <p:cNvPicPr>
            <a:picLocks noChangeAspect="1"/>
          </p:cNvPicPr>
          <p:nvPr/>
        </p:nvPicPr>
        <p:blipFill>
          <a:blip r:embed="rId3"/>
          <a:stretch>
            <a:fillRect/>
          </a:stretch>
        </p:blipFill>
        <p:spPr>
          <a:xfrm>
            <a:off x="-890364" y="3645024"/>
            <a:ext cx="4689897" cy="4689897"/>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Lắp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đặt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thống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đặt</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endParaRPr lang="en-US" sz="2400" b="1" i="0" dirty="0">
              <a:effectLst/>
              <a:latin typeface="Söhne"/>
            </a:endParaRPr>
          </a:p>
          <a:p>
            <a:r>
              <a:rPr lang="vi-VN" b="0" i="0" dirty="0">
                <a:effectLst/>
                <a:latin typeface="Open Sans" panose="020B0606030504020204" pitchFamily="34" charset="0"/>
              </a:rPr>
              <a:t>Đầu tiên, việc đảm bảo rằng tất cả công nhân được đào tạo đầy đủ về an toàn lao động và quy trình làm việc là điều quan trọng. Họ cần hiểu rõ về các nguy cơ tiềm ẩn và biện pháp an toàn cần thiết để tránh tai nạn.</a:t>
            </a:r>
          </a:p>
          <a:p>
            <a:r>
              <a:rPr lang="vi-VN" b="0" i="0" dirty="0">
                <a:effectLst/>
                <a:latin typeface="Open Sans" panose="020B0606030504020204" pitchFamily="34" charset="0"/>
              </a:rPr>
              <a:t>Thứ hai, việc sử dụng các thiết bị bảo vệ cá nhân là một biện pháp quan trọng để giảm thiểu nguy cơ. Các công nhân cần được trang bị đầy đủ và sử dụng đúng cách các trang thiết bị như mũ bảo hiểm, kính bảo hộ, găng tay cách điện và giày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E552373-77B5-5BC1-56F6-1D14532C82D1}"/>
              </a:ext>
            </a:extLst>
          </p:cNvPr>
          <p:cNvPicPr>
            <a:picLocks noChangeAspect="1"/>
          </p:cNvPicPr>
          <p:nvPr/>
        </p:nvPicPr>
        <p:blipFill>
          <a:blip r:embed="rId3"/>
          <a:stretch>
            <a:fillRect/>
          </a:stretch>
        </p:blipFill>
        <p:spPr>
          <a:xfrm>
            <a:off x="-890364" y="3645024"/>
            <a:ext cx="4689897" cy="4689897"/>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Lắp đặt hệ thống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đặt</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endParaRPr lang="en-US" sz="2400" b="1" i="0" dirty="0">
              <a:effectLst/>
              <a:latin typeface="Söhne"/>
            </a:endParaRPr>
          </a:p>
          <a:p>
            <a:pPr algn="l"/>
            <a:r>
              <a:rPr lang="vi-VN" b="0" i="0" dirty="0">
                <a:effectLst/>
                <a:latin typeface="Open Sans" panose="020B0606030504020204" pitchFamily="34" charset="0"/>
              </a:rPr>
              <a:t>Quy định an toàn lao động trong quá trình lắp đặt hệ thống điện mặt trời đóng vai trò quan trọng trong việc bảo vệ sức khỏe và tính mạng của công nhân.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Theo quy định này, tất cả các công nhân tham gia vào công việc lắp đặt hệ thống cần được đào tạo đầy đủ về các nguy cơ tiềm ẩn và biện pháp an toàn cần thiết.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DEB39D1-79AE-F7B2-729B-5322B02D5DD8}"/>
              </a:ext>
            </a:extLst>
          </p:cNvPr>
          <p:cNvPicPr>
            <a:picLocks noChangeAspect="1"/>
          </p:cNvPicPr>
          <p:nvPr/>
        </p:nvPicPr>
        <p:blipFill>
          <a:blip r:embed="rId3"/>
          <a:stretch>
            <a:fillRect/>
          </a:stretch>
        </p:blipFill>
        <p:spPr>
          <a:xfrm>
            <a:off x="-890364" y="3645024"/>
            <a:ext cx="4689897" cy="4689897"/>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Lắp đặt hệ thống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đặt</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endParaRPr lang="en-US" sz="2400" b="1" i="0" dirty="0">
              <a:effectLst/>
              <a:latin typeface="Söhne"/>
            </a:endParaRPr>
          </a:p>
          <a:p>
            <a:r>
              <a:rPr lang="vi-VN" b="0" i="0" dirty="0">
                <a:effectLst/>
                <a:latin typeface="Open Sans" panose="020B0606030504020204" pitchFamily="34" charset="0"/>
              </a:rPr>
              <a:t>Trong trường hợp xảy ra tai nạn lao động khẩn cấp trong quá trình lắp đặt hệ thống điện mặt trời, việc xử lý tình huống một cách nhanh chóng và hiệu quả là rất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công nhân cần phải bảo vệ bản thân bằng cách ngừng công việc và rời khỏi vùng nguy hiểm nếu có thể. Họ nên thông báo ngay cho người quản lý hoặc cơ quan chức năng về tình hình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CCA8641-38D8-894F-7BED-4FA44F3C5EE4}"/>
              </a:ext>
            </a:extLst>
          </p:cNvPr>
          <p:cNvPicPr>
            <a:picLocks noChangeAspect="1"/>
          </p:cNvPicPr>
          <p:nvPr/>
        </p:nvPicPr>
        <p:blipFill>
          <a:blip r:embed="rId3"/>
          <a:stretch>
            <a:fillRect/>
          </a:stretch>
        </p:blipFill>
        <p:spPr>
          <a:xfrm>
            <a:off x="-890364" y="3645024"/>
            <a:ext cx="4689897" cy="4689897"/>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dưỡng và sửa chữa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bảo dưỡng và sửa chữa</a:t>
            </a:r>
            <a:r>
              <a:rPr lang="en-US" sz="2000" dirty="0"/>
              <a:t>:</a:t>
            </a:r>
          </a:p>
          <a:p>
            <a:pPr algn="l"/>
            <a:r>
              <a:rPr lang="vi-VN" b="0" i="0" dirty="0">
                <a:effectLst/>
                <a:latin typeface="Open Sans" panose="020B0606030504020204" pitchFamily="34" charset="0"/>
              </a:rPr>
              <a:t>Công việc bảo dưỡng và sửa chữa trong một nhà máy điện mặt trời đóng vai trò quan trọng trong việc đảm bảo hoạt động hiệu quả của hệ thống.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nhân thực hiện nhiệm vụ này cần có kiến thức kỹ thuật vững về cách hoạt động của các thiết bị như bảng mặt trời, hệ thống dây chuyền điện và các thành phần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9C0CE9E-A2B1-85E4-33C5-CA9E614137CD}"/>
              </a:ext>
            </a:extLst>
          </p:cNvPr>
          <p:cNvPicPr>
            <a:picLocks noChangeAspect="1"/>
          </p:cNvPicPr>
          <p:nvPr/>
        </p:nvPicPr>
        <p:blipFill>
          <a:blip r:embed="rId3"/>
          <a:stretch>
            <a:fillRect/>
          </a:stretch>
        </p:blipFill>
        <p:spPr>
          <a:xfrm>
            <a:off x="6449764" y="836712"/>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dưỡng và sửa chữa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bảo dưỡng và sửa chữa</a:t>
            </a:r>
            <a:r>
              <a:rPr lang="en-US" sz="2000" dirty="0"/>
              <a:t>:</a:t>
            </a:r>
          </a:p>
          <a:p>
            <a:pPr algn="l"/>
            <a:r>
              <a:rPr lang="vi-VN" b="0" i="0" dirty="0">
                <a:effectLst/>
                <a:latin typeface="Open Sans" panose="020B0606030504020204" pitchFamily="34" charset="0"/>
              </a:rPr>
              <a:t>Trong quá trình bảo dưỡng và sửa chữa trong một nhà máy điện mặt trời, có một số nguy cơ tai nạn lao động mà công nhân cần phải đối mặt. Một trong những nguy cơ phổ biến là nguy cơ té ngã từ việc làm việc trên các nền móng cao hoặc trên các thiết bị lắp đặt. </a:t>
            </a:r>
            <a:endParaRPr lang="en-US" dirty="0">
              <a:latin typeface="Open Sans" panose="020B0606030504020204" pitchFamily="34" charset="0"/>
            </a:endParaRPr>
          </a:p>
          <a:p>
            <a:pPr algn="l"/>
            <a:r>
              <a:rPr lang="vi-VN" b="0" i="0" dirty="0">
                <a:effectLst/>
                <a:latin typeface="Open Sans" panose="020B0606030504020204" pitchFamily="34" charset="0"/>
              </a:rPr>
              <a:t>Sự thiếu cẩn thận hoặc việc sử dụng thiết bị an toàn không đúng cách có thể dẫn đến tai nạn té ngã, gây thương tích hoặc thậm chí tử vong.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BF223D1-9A1F-A26B-3FF3-3063F1400C57}"/>
              </a:ext>
            </a:extLst>
          </p:cNvPr>
          <p:cNvPicPr>
            <a:picLocks noChangeAspect="1"/>
          </p:cNvPicPr>
          <p:nvPr/>
        </p:nvPicPr>
        <p:blipFill>
          <a:blip r:embed="rId3"/>
          <a:stretch>
            <a:fillRect/>
          </a:stretch>
        </p:blipFill>
        <p:spPr>
          <a:xfrm>
            <a:off x="6449764" y="836712"/>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dưỡng và sửa chữa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bảo dưỡng và sửa chữa</a:t>
            </a:r>
            <a:endParaRPr lang="en-US" b="1" i="0" dirty="0">
              <a:effectLst/>
              <a:latin typeface="Open Sans" panose="020B0606030504020204" pitchFamily="34" charset="0"/>
            </a:endParaRPr>
          </a:p>
          <a:p>
            <a:r>
              <a:rPr lang="vi-VN" sz="1900" i="0" dirty="0">
                <a:effectLst/>
                <a:latin typeface="Open Sans" panose="020B0606030504020204" pitchFamily="34" charset="0"/>
              </a:rPr>
              <a:t>Có một số nguyên nhân chính gây ra tai nạn lao động trong quá trình bảo dưỡng và sửa chữa trong một nhà máy điện mặt trời. </a:t>
            </a:r>
            <a:endParaRPr lang="en-US" sz="1900" i="0" dirty="0">
              <a:effectLst/>
              <a:latin typeface="Open Sans" panose="020B0606030504020204" pitchFamily="34" charset="0"/>
            </a:endParaRPr>
          </a:p>
          <a:p>
            <a:r>
              <a:rPr lang="vi-VN" sz="1900" i="0" dirty="0">
                <a:effectLst/>
                <a:latin typeface="Open Sans" panose="020B0606030504020204" pitchFamily="34" charset="0"/>
              </a:rPr>
              <a:t>Một trong những nguyên nhân quan trọng là sự thiếu hiểu biết hoặc không tuân thủ đúng các quy trình an toàn lao động. Công nhân có thể không được đào</a:t>
            </a:r>
            <a:endParaRPr lang="en-US" sz="1900" i="0" dirty="0">
              <a:effectLst/>
              <a:latin typeface="Open Sans" panose="020B0606030504020204" pitchFamily="34" charset="0"/>
            </a:endParaRPr>
          </a:p>
          <a:p>
            <a:endParaRPr lang="vi-VN" sz="190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63291F8-C9C0-3063-B3FA-BFF6D6987ED7}"/>
              </a:ext>
            </a:extLst>
          </p:cNvPr>
          <p:cNvPicPr>
            <a:picLocks noChangeAspect="1"/>
          </p:cNvPicPr>
          <p:nvPr/>
        </p:nvPicPr>
        <p:blipFill>
          <a:blip r:embed="rId3"/>
          <a:stretch>
            <a:fillRect/>
          </a:stretch>
        </p:blipFill>
        <p:spPr>
          <a:xfrm>
            <a:off x="6449764" y="836712"/>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dưỡng và sửa chữa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bảo dưỡng và sửa chữa</a:t>
            </a:r>
            <a:r>
              <a:rPr lang="en-US" sz="2000" dirty="0"/>
              <a:t>:</a:t>
            </a:r>
          </a:p>
          <a:p>
            <a:pPr algn="l">
              <a:buFont typeface="Arial" panose="020B0604020202020204" pitchFamily="34" charset="0"/>
              <a:buChar char="•"/>
            </a:pPr>
            <a:r>
              <a:rPr lang="vi-VN" i="0" dirty="0">
                <a:effectLst/>
                <a:latin typeface="Open Sans" panose="020B0606030504020204" pitchFamily="34" charset="0"/>
              </a:rPr>
              <a:t>Để phòng tránh tai nạn lao động khi thực hiện công việc bảo dưỡng và sửa chữa trong một nhà máy điện mặt trời, có một số biện pháp quan trọng cần được áp dụng.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Đầu tiên, công nhân cần được đào tạo đầy đủ về các quy trình an toàn và biện pháp phòng ngừa tai nạn trước khi thực hiện công việc. Họ cần hiểu rõ về nguy cơ tiềm ẩn và biện pháp an toàn cần thiết để tránh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9E4C1AC-98F2-807B-90C5-F3D0CB1A86D0}"/>
              </a:ext>
            </a:extLst>
          </p:cNvPr>
          <p:cNvPicPr>
            <a:picLocks noChangeAspect="1"/>
          </p:cNvPicPr>
          <p:nvPr/>
        </p:nvPicPr>
        <p:blipFill>
          <a:blip r:embed="rId3"/>
          <a:stretch>
            <a:fillRect/>
          </a:stretch>
        </p:blipFill>
        <p:spPr>
          <a:xfrm>
            <a:off x="6449764" y="836712"/>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dưỡng và sửa chữa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bảo dưỡng và sửa chữa</a:t>
            </a:r>
            <a:r>
              <a:rPr lang="en-US" sz="2000" dirty="0"/>
              <a:t>:</a:t>
            </a:r>
          </a:p>
          <a:p>
            <a:pPr algn="l"/>
            <a:r>
              <a:rPr lang="vi-VN" b="0" i="0" dirty="0">
                <a:effectLst/>
                <a:latin typeface="Open Sans" panose="020B0606030504020204" pitchFamily="34" charset="0"/>
              </a:rPr>
              <a:t>Quy định an toàn lao động khi thực hiện công việc bảo dưỡng và sửa chữa trong một nhà máy điện mặt trời rất quan trọng để đảm bảo sự an toàn cho công nhân và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bao gồm việc kiểm tra, bảo dưỡng và sửa chữa các thiết bị như bảng mặt trời, hệ thống dây chuyền điện và các thành phần khác để đảm bảo hoạt động hiệu quả của nhà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1542CB4-CCE5-CA22-8945-31A40E9F4C54}"/>
              </a:ext>
            </a:extLst>
          </p:cNvPr>
          <p:cNvPicPr>
            <a:picLocks noChangeAspect="1"/>
          </p:cNvPicPr>
          <p:nvPr/>
        </p:nvPicPr>
        <p:blipFill>
          <a:blip r:embed="rId3"/>
          <a:stretch>
            <a:fillRect/>
          </a:stretch>
        </p:blipFill>
        <p:spPr>
          <a:xfrm>
            <a:off x="6449764" y="836712"/>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dưỡng và sửa chữa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bảo dưỡng và sửa chữa</a:t>
            </a:r>
            <a:r>
              <a:rPr lang="en-US" sz="2000" dirty="0">
                <a:solidFill>
                  <a:schemeClr val="bg1"/>
                </a:solidFill>
              </a:rPr>
              <a:t>:</a:t>
            </a:r>
          </a:p>
          <a:p>
            <a:pPr algn="l"/>
            <a:r>
              <a:rPr lang="vi-VN" b="0" i="0" dirty="0">
                <a:effectLst/>
                <a:latin typeface="Open Sans" panose="020B0606030504020204" pitchFamily="34" charset="0"/>
              </a:rPr>
              <a:t>Trong trường hợp xảy ra tai nạn lao động khẩn cấp trong quá trình bảo dưỡng và sửa chữa trong một nhà máy điện mặt trời, việc xử lý tình huống một cách nhanh chóng và hiệu quả là rất quan trọng.</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công nhân cần phải bảo vệ bản thân bằng cách ngừng công việc và rời khỏi vùng nguy hiểm nếu có thể. Họ nên thông báo ngay cho người quản lý hoặc cơ quan chức năng về tình hình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6D515F7-2771-D98E-2955-9A3C554A7F02}"/>
              </a:ext>
            </a:extLst>
          </p:cNvPr>
          <p:cNvPicPr>
            <a:picLocks noChangeAspect="1"/>
          </p:cNvPicPr>
          <p:nvPr/>
        </p:nvPicPr>
        <p:blipFill>
          <a:blip r:embed="rId3"/>
          <a:stretch>
            <a:fillRect/>
          </a:stretch>
        </p:blipFill>
        <p:spPr>
          <a:xfrm>
            <a:off x="6449764" y="836712"/>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Giám</a:t>
            </a:r>
            <a:r>
              <a:rPr lang="en-US" dirty="0">
                <a:latin typeface="UTM Aptima" panose="02040603050506020204" pitchFamily="18" charset="0"/>
              </a:rPr>
              <a:t> </a:t>
            </a:r>
            <a:r>
              <a:rPr lang="en-US" dirty="0" err="1">
                <a:latin typeface="UTM Aptima" panose="02040603050506020204" pitchFamily="18" charset="0"/>
              </a:rPr>
              <a:t>sát</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điện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giám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giám sát sản xuất điện trong một nhà máy điện mặt trời đóng vai trò quan trọng trong việc đảm bảo hiệu suất và sản lượng đạt được.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nhân được giao nhiệm vụ này thường phải thực hiện các hoạt động như theo dõi hiệu suất của các bảng mặt trời và hệ thống điện.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28E8B4A-A395-767B-9DEE-0D9C25B90D85}"/>
              </a:ext>
            </a:extLst>
          </p:cNvPr>
          <p:cNvPicPr>
            <a:picLocks noChangeAspect="1"/>
          </p:cNvPicPr>
          <p:nvPr/>
        </p:nvPicPr>
        <p:blipFill>
          <a:blip r:embed="rId3"/>
          <a:stretch>
            <a:fillRect/>
          </a:stretch>
        </p:blipFill>
        <p:spPr>
          <a:xfrm>
            <a:off x="-1178396" y="3356992"/>
            <a:ext cx="5112568" cy="511256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Giám</a:t>
            </a:r>
            <a:r>
              <a:rPr lang="en-US" dirty="0">
                <a:latin typeface="UTM Aptima" panose="02040603050506020204" pitchFamily="18" charset="0"/>
              </a:rPr>
              <a:t> </a:t>
            </a:r>
            <a:r>
              <a:rPr lang="en-US" dirty="0" err="1">
                <a:latin typeface="UTM Aptima" panose="02040603050506020204" pitchFamily="18" charset="0"/>
              </a:rPr>
              <a:t>sát</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điện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giám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giám sát sản xuất điện từ năng lượng mặt trời, có một số nguy cơ tai nạn lao động mà công nhân cần phải đề phòng. Một trong những nguy cơ phổ biến là nguy cơ té ngã từ việc làm việc trên các nền móng cao hoặc trên các thiết bị lắp đặt.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nhân có thể phải leo lên cao để thực hiện việc giám sát và theo dõi hiệu suất của các bảng mặt trời, điều này tăng nguy cơ tai nạn nếu không tuân thủ các biện pháp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3FDA65D-C22E-99D8-5EBB-7B821178A3DE}"/>
              </a:ext>
            </a:extLst>
          </p:cNvPr>
          <p:cNvPicPr>
            <a:picLocks noChangeAspect="1"/>
          </p:cNvPicPr>
          <p:nvPr/>
        </p:nvPicPr>
        <p:blipFill>
          <a:blip r:embed="rId3"/>
          <a:stretch>
            <a:fillRect/>
          </a:stretch>
        </p:blipFill>
        <p:spPr>
          <a:xfrm>
            <a:off x="-1178396" y="3356992"/>
            <a:ext cx="5112568" cy="511256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Giám</a:t>
            </a:r>
            <a:r>
              <a:rPr lang="en-US" dirty="0">
                <a:latin typeface="UTM Aptima" panose="02040603050506020204" pitchFamily="18" charset="0"/>
              </a:rPr>
              <a:t> </a:t>
            </a:r>
            <a:r>
              <a:rPr lang="en-US" dirty="0" err="1">
                <a:latin typeface="UTM Aptima" panose="02040603050506020204" pitchFamily="18" charset="0"/>
              </a:rPr>
              <a:t>sát</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điện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giám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một số nguyên nhân chính gây ra tai nạn lao động trong quá trình giám sát sản xuất điện từ năng lượng mặt trời. Một trong những nguyên nhân quan trọng là sự thiếu hiểu biết hoặc không tuân thủ đúng các quy trình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nhân có thể không được đào tạo đầy đủ về các biện pháp an toàn hoặc không hiểu rõ về nguy cơ tiềm ẩn, dẫn đến hành động không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A99CDCB-C6A0-B7D3-1A97-D2928CB8F2A1}"/>
              </a:ext>
            </a:extLst>
          </p:cNvPr>
          <p:cNvPicPr>
            <a:picLocks noChangeAspect="1"/>
          </p:cNvPicPr>
          <p:nvPr/>
        </p:nvPicPr>
        <p:blipFill>
          <a:blip r:embed="rId3"/>
          <a:stretch>
            <a:fillRect/>
          </a:stretch>
        </p:blipFill>
        <p:spPr>
          <a:xfrm>
            <a:off x="-1178396" y="3356992"/>
            <a:ext cx="5112568" cy="511256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Giám</a:t>
            </a:r>
            <a:r>
              <a:rPr lang="en-US" dirty="0">
                <a:latin typeface="UTM Aptima" panose="02040603050506020204" pitchFamily="18" charset="0"/>
              </a:rPr>
              <a:t> </a:t>
            </a:r>
            <a:r>
              <a:rPr lang="en-US" dirty="0" err="1">
                <a:latin typeface="UTM Aptima" panose="02040603050506020204" pitchFamily="18" charset="0"/>
              </a:rPr>
              <a:t>sát</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điện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giám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lao động khi thực hiện công việc giám sát sản xuất điện từ năng lượng mặt trời, có một số biện pháp quan trọng mà công nhân cần thực hiện. Đầu tiên, việc đảm bảo an toàn trên các nền móng cao và trong các điều kiện làm việc khắc nghiệt là rất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nhân cần tuân thủ các quy định an toàn lao động và sử dụng trang thiết bị bảo vệ cá nhân, như mũ bảo hiểm và giày an toàn, để giảm thiểu nguy cơ té ngã và va chạm.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A4306B9-2F81-8F9E-C210-BED4854640EA}"/>
              </a:ext>
            </a:extLst>
          </p:cNvPr>
          <p:cNvPicPr>
            <a:picLocks noChangeAspect="1"/>
          </p:cNvPicPr>
          <p:nvPr/>
        </p:nvPicPr>
        <p:blipFill>
          <a:blip r:embed="rId3"/>
          <a:stretch>
            <a:fillRect/>
          </a:stretch>
        </p:blipFill>
        <p:spPr>
          <a:xfrm>
            <a:off x="-1178396" y="3356992"/>
            <a:ext cx="5112568" cy="511256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Giám</a:t>
            </a:r>
            <a:r>
              <a:rPr lang="en-US" dirty="0">
                <a:latin typeface="UTM Aptima" panose="02040603050506020204" pitchFamily="18" charset="0"/>
              </a:rPr>
              <a:t> </a:t>
            </a:r>
            <a:r>
              <a:rPr lang="en-US" dirty="0" err="1">
                <a:latin typeface="UTM Aptima" panose="02040603050506020204" pitchFamily="18" charset="0"/>
              </a:rPr>
              <a:t>sát</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điện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giám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Thứ nhất, việc đào tạo an toàn là rất quan trọng. Công nhân cần được đào tạo về các nguy cơ tiềm ẩn và biện pháp phòng tránh tai nạn khi làm việc gần các thiết bị điện và hệ thống điện, cũng như việc sử dụng các thiết bị đo lường và theo dõi hiệu suất.</a:t>
            </a:r>
          </a:p>
          <a:p>
            <a:pPr algn="l">
              <a:lnSpc>
                <a:spcPct val="120000"/>
              </a:lnSpc>
            </a:pPr>
            <a:r>
              <a:rPr lang="vi-VN" b="0" i="0" dirty="0">
                <a:effectLst/>
                <a:latin typeface="Open Sans" panose="020B0606030504020204" pitchFamily="34" charset="0"/>
              </a:rPr>
              <a:t>Thứ hai, sử dụng trang thiết bị bảo vệ cá nhân là bắt buộc. Công nhân cần phải sử dụng đầy đủ và đúng cách các trang thiết bị như mũ bảo hiểm, kính bảo hộ, găng tay cách điện và giày an toàn để giảm thiểu nguy cơ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B5869D6-3DD7-681A-B539-CEFAA1117602}"/>
              </a:ext>
            </a:extLst>
          </p:cNvPr>
          <p:cNvPicPr>
            <a:picLocks noChangeAspect="1"/>
          </p:cNvPicPr>
          <p:nvPr/>
        </p:nvPicPr>
        <p:blipFill>
          <a:blip r:embed="rId3"/>
          <a:stretch>
            <a:fillRect/>
          </a:stretch>
        </p:blipFill>
        <p:spPr>
          <a:xfrm>
            <a:off x="-1178396" y="3356992"/>
            <a:ext cx="5112568" cy="511256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Giám</a:t>
            </a:r>
            <a:r>
              <a:rPr lang="en-US" dirty="0">
                <a:latin typeface="UTM Aptima" panose="02040603050506020204" pitchFamily="18" charset="0"/>
              </a:rPr>
              <a:t> </a:t>
            </a:r>
            <a:r>
              <a:rPr lang="en-US" dirty="0" err="1">
                <a:latin typeface="UTM Aptima" panose="02040603050506020204" pitchFamily="18" charset="0"/>
              </a:rPr>
              <a:t>sát</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điện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giám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cấp cứu là ưu tiên hàng đầu. Công nhân cần phải ngay lập tức gọi điện cho dịch vụ cứu hộ y tế và báo cáo về tình hình tai nạn. Họ cũng cần phải cung cấp thông tin chi tiết và chính xác về vị trí và tình trạng của nạn nhân để giúp quá trình cứu hộ diễn ra suôn sẻ.</a:t>
            </a:r>
          </a:p>
          <a:p>
            <a:pPr algn="l">
              <a:lnSpc>
                <a:spcPct val="120000"/>
              </a:lnSpc>
            </a:pPr>
            <a:r>
              <a:rPr lang="vi-VN" b="0" i="0" dirty="0">
                <a:effectLst/>
                <a:latin typeface="Open Sans" panose="020B0606030504020204" pitchFamily="34" charset="0"/>
              </a:rPr>
              <a:t>Tiếp theo, công nhân cần phải cung cấp sự hỗ trợ tối đa cho nạn nhân một cách an toàn. Điều này có thể bao gồm việc cung cấp sơ cứu cơ bản nếu có khả năng, nhưng tránh di chuyển nạn nhân nếu không cần thiết để tránh làm tăng nguy cơ tổn thương.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F2F7660-B20E-F3EB-D75B-3C8002B3944E}"/>
              </a:ext>
            </a:extLst>
          </p:cNvPr>
          <p:cNvPicPr>
            <a:picLocks noChangeAspect="1"/>
          </p:cNvPicPr>
          <p:nvPr/>
        </p:nvPicPr>
        <p:blipFill>
          <a:blip r:embed="rId3"/>
          <a:stretch>
            <a:fillRect/>
          </a:stretch>
        </p:blipFill>
        <p:spPr>
          <a:xfrm>
            <a:off x="-1178396" y="3356992"/>
            <a:ext cx="5112568" cy="511256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Quản</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dữ</a:t>
            </a:r>
            <a:r>
              <a:rPr lang="en-US" sz="3600" b="1" dirty="0">
                <a:latin typeface="UTM Aptima" panose="02040603050506020204" pitchFamily="18" charset="0"/>
              </a:rPr>
              <a:t> </a:t>
            </a:r>
            <a:r>
              <a:rPr lang="en-US" sz="3600" b="1" dirty="0" err="1">
                <a:latin typeface="UTM Aptima" panose="02040603050506020204" pitchFamily="18" charset="0"/>
              </a:rPr>
              <a:t>liệu</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giám</a:t>
            </a:r>
            <a:r>
              <a:rPr lang="en-US" sz="3600" b="1" dirty="0">
                <a:latin typeface="UTM Aptima" panose="02040603050506020204" pitchFamily="18" charset="0"/>
              </a:rPr>
              <a:t> </a:t>
            </a:r>
            <a:r>
              <a:rPr lang="en-US" sz="3600" b="1" dirty="0" err="1">
                <a:latin typeface="UTM Aptima" panose="02040603050506020204" pitchFamily="18" charset="0"/>
              </a:rPr>
              <a:t>sát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quản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dữ</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liệu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giám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sát</a:t>
            </a:r>
            <a:r>
              <a:rPr lang="en-US" sz="2400" dirty="0"/>
              <a:t>:</a:t>
            </a:r>
          </a:p>
          <a:p>
            <a:pPr algn="l"/>
            <a:r>
              <a:rPr lang="vi-VN" b="0" i="0" dirty="0">
                <a:solidFill>
                  <a:srgbClr val="4C4F5A"/>
                </a:solidFill>
                <a:effectLst/>
                <a:latin typeface="Open Sans" panose="020B0606030504020204" pitchFamily="34" charset="0"/>
              </a:rPr>
              <a:t>Công việc quản lý dữ liệu và giám sát trong ngành sản xuất điện từ năng lượng mặt trời là một phần quan trọng của quá trình hoạt động của nhà máy. Công nhân thường được giao nhiệm vụ thu thập và phân tích dữ liệu về hiệu suất sản xuất điện từ các bảng mặt trời và hệ thống điện.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bao gồm việc theo dõi tổng lượng điện được tạo ra, hiệu suất hoạt động của các bảng mặt trời, và các chỉ số kỹ thuật khác để đảm bảo hoạt động ổn định và hiệu quả của hệ thống.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Quản</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dữ</a:t>
            </a:r>
            <a:r>
              <a:rPr lang="en-US" sz="3600" b="1" dirty="0">
                <a:latin typeface="UTM Aptima" panose="02040603050506020204" pitchFamily="18" charset="0"/>
              </a:rPr>
              <a:t> </a:t>
            </a:r>
            <a:r>
              <a:rPr lang="en-US" sz="3600" b="1" dirty="0" err="1">
                <a:latin typeface="UTM Aptima" panose="02040603050506020204" pitchFamily="18" charset="0"/>
              </a:rPr>
              <a:t>liệu</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giám</a:t>
            </a:r>
            <a:r>
              <a:rPr lang="en-US" sz="3600" b="1" dirty="0">
                <a:latin typeface="UTM Aptima" panose="02040603050506020204" pitchFamily="18" charset="0"/>
              </a:rPr>
              <a:t> </a:t>
            </a:r>
            <a:r>
              <a:rPr lang="en-US" sz="3600" b="1" dirty="0" err="1">
                <a:latin typeface="UTM Aptima" panose="02040603050506020204" pitchFamily="18" charset="0"/>
              </a:rPr>
              <a:t>sát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sz="2000" b="1" i="0" dirty="0" err="1">
                <a:solidFill>
                  <a:srgbClr val="090E1D"/>
                </a:solidFill>
                <a:effectLst/>
                <a:latin typeface="Open Sans" panose="020B0606030504020204" pitchFamily="34" charset="0"/>
              </a:rPr>
              <a:t>Các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dạng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quá</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quản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dữ</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liệu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giám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sát</a:t>
            </a:r>
            <a:r>
              <a:rPr lang="en-US" sz="2400" dirty="0"/>
              <a:t>:</a:t>
            </a:r>
          </a:p>
          <a:p>
            <a:pPr algn="l"/>
            <a:r>
              <a:rPr lang="vi-VN" b="0" i="0" dirty="0">
                <a:solidFill>
                  <a:srgbClr val="4C4F5A"/>
                </a:solidFill>
                <a:effectLst/>
                <a:latin typeface="Open Sans" panose="020B0606030504020204" pitchFamily="34" charset="0"/>
              </a:rPr>
              <a:t>Trong quá trình quản lý dữ liệu và giám sát trong ngành sản xuất điện từ năng lượng mặt trời, có một số nguy cơ tai nạn lao động mà công nhân cần phải đề phòng. Một trong những nguy cơ phổ biến là nguy cơ té ngã và va chạm do việc di chuyển trong không gian làm việc hẹp và có nhiều thiết bị.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Công nhân thường phải làm việc gần các máy móc và thiết bị điện, có thể dẫn đến tai nạn nếu họ không chú ý đến môi trường xung quanh.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Quản</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dữ</a:t>
            </a:r>
            <a:r>
              <a:rPr lang="en-US" sz="3600" b="1" dirty="0">
                <a:latin typeface="UTM Aptima" panose="02040603050506020204" pitchFamily="18" charset="0"/>
              </a:rPr>
              <a:t> </a:t>
            </a:r>
            <a:r>
              <a:rPr lang="en-US" sz="3600" b="1" dirty="0" err="1">
                <a:latin typeface="UTM Aptima" panose="02040603050506020204" pitchFamily="18" charset="0"/>
              </a:rPr>
              <a:t>liệu</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giám</a:t>
            </a:r>
            <a:r>
              <a:rPr lang="en-US" sz="3600" b="1" dirty="0">
                <a:latin typeface="UTM Aptima" panose="02040603050506020204" pitchFamily="18" charset="0"/>
              </a:rPr>
              <a:t> </a:t>
            </a:r>
            <a:r>
              <a:rPr lang="en-US" sz="3600" b="1" dirty="0" err="1">
                <a:latin typeface="UTM Aptima" panose="02040603050506020204" pitchFamily="18" charset="0"/>
              </a:rPr>
              <a:t>sát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sz="2000" b="1" i="0" dirty="0" err="1">
                <a:solidFill>
                  <a:srgbClr val="090E1D"/>
                </a:solidFill>
                <a:effectLst/>
                <a:latin typeface="Open Sans" panose="020B0606030504020204" pitchFamily="34" charset="0"/>
              </a:rPr>
              <a:t>Nguyên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gây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ra</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quản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dữ</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liệu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giám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sát</a:t>
            </a:r>
            <a:r>
              <a:rPr lang="en-US" sz="2400" dirty="0"/>
              <a:t>:</a:t>
            </a:r>
          </a:p>
          <a:p>
            <a:pPr algn="l"/>
            <a:r>
              <a:rPr lang="vi-VN" b="0" i="0" dirty="0">
                <a:solidFill>
                  <a:srgbClr val="4C4F5A"/>
                </a:solidFill>
                <a:effectLst/>
                <a:latin typeface="Open Sans" panose="020B0606030504020204" pitchFamily="34" charset="0"/>
              </a:rPr>
              <a:t>Có một số nguyên nhân chính gây ra tai nạn lao động trong quá trình quản lý dữ liệu và giám sát trong ngành sản xuất điện từ năng lượng mặt trời. Một trong những nguyên nhân chính là thiếu hiểu biết và đào tạo về an toàn lao động.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Công nhân có thể không được đào tạo đầy đủ về nguy cơ và biện pháp phòng tránh tai nạn, dẫn đến họ không nhận biết được nguy hiểm và không áp dụng các biện pháp an toàn một cách đúng đắn.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Quản</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dữ</a:t>
            </a:r>
            <a:r>
              <a:rPr lang="en-US" sz="3600" b="1" dirty="0">
                <a:latin typeface="UTM Aptima" panose="02040603050506020204" pitchFamily="18" charset="0"/>
              </a:rPr>
              <a:t> </a:t>
            </a:r>
            <a:r>
              <a:rPr lang="en-US" sz="3600" b="1" dirty="0" err="1">
                <a:latin typeface="UTM Aptima" panose="02040603050506020204" pitchFamily="18" charset="0"/>
              </a:rPr>
              <a:t>liệu</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giám</a:t>
            </a:r>
            <a:r>
              <a:rPr lang="en-US" sz="3600" b="1" dirty="0">
                <a:latin typeface="UTM Aptima" panose="02040603050506020204" pitchFamily="18" charset="0"/>
              </a:rPr>
              <a:t> </a:t>
            </a:r>
            <a:r>
              <a:rPr lang="en-US" sz="3600" b="1" dirty="0" err="1">
                <a:latin typeface="UTM Aptima" panose="02040603050506020204" pitchFamily="18" charset="0"/>
              </a:rPr>
              <a:t>sát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sz="2000" b="1" i="0" dirty="0" err="1">
                <a:solidFill>
                  <a:srgbClr val="090E1D"/>
                </a:solidFill>
                <a:effectLst/>
                <a:latin typeface="Open Sans" panose="020B0606030504020204" pitchFamily="34" charset="0"/>
              </a:rPr>
              <a:t>Biện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pháp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phòng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tránh</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quản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dữ</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liệu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giám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sát</a:t>
            </a:r>
            <a:r>
              <a:rPr lang="en-US" sz="2400" dirty="0"/>
              <a:t>:</a:t>
            </a:r>
          </a:p>
          <a:p>
            <a:pPr algn="l"/>
            <a:r>
              <a:rPr lang="vi-VN" b="0" i="0" dirty="0">
                <a:solidFill>
                  <a:srgbClr val="4C4F5A"/>
                </a:solidFill>
                <a:effectLst/>
                <a:latin typeface="Open Sans" panose="020B0606030504020204" pitchFamily="34" charset="0"/>
              </a:rPr>
              <a:t>Thứ nhất, đảm bảo công nhân được đào tạo đầy đủ về an toàn lao động và quy trình làm việc an toàn. Việc cung cấp đào tạo sẽ giúp công nhân nhận biết và đối phó với nguy cơ tiềm ẩn cũng như áp dụng các biện pháp phòng tránh tai nạn một cách hiệu quả.</a:t>
            </a:r>
          </a:p>
          <a:p>
            <a:pPr algn="l"/>
            <a:r>
              <a:rPr lang="vi-VN" b="0" i="0" dirty="0">
                <a:solidFill>
                  <a:srgbClr val="4C4F5A"/>
                </a:solidFill>
                <a:effectLst/>
                <a:latin typeface="Open Sans" panose="020B0606030504020204" pitchFamily="34" charset="0"/>
              </a:rPr>
              <a:t>Thứ hai, sử dụng trang thiết bị bảo vệ cá nhân là cực kỳ quan trọng. Công nhân cần được trang bị đầy đủ và sử dụng đúng cách các thiết bị bảo hộ như mũ bảo hiểm, kính bảo hộ, găng tay cách điện và giày an toàn để bảo vệ mình khỏi nguy cơ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Quản</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dữ</a:t>
            </a:r>
            <a:r>
              <a:rPr lang="en-US" sz="3600" b="1" dirty="0">
                <a:latin typeface="UTM Aptima" panose="02040603050506020204" pitchFamily="18" charset="0"/>
              </a:rPr>
              <a:t> </a:t>
            </a:r>
            <a:r>
              <a:rPr lang="en-US" sz="3600" b="1" dirty="0" err="1">
                <a:latin typeface="UTM Aptima" panose="02040603050506020204" pitchFamily="18" charset="0"/>
              </a:rPr>
              <a:t>liệu</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giám</a:t>
            </a:r>
            <a:r>
              <a:rPr lang="en-US" sz="3600" b="1" dirty="0">
                <a:latin typeface="UTM Aptima" panose="02040603050506020204" pitchFamily="18" charset="0"/>
              </a:rPr>
              <a:t> </a:t>
            </a:r>
            <a:r>
              <a:rPr lang="en-US" sz="3600" b="1" dirty="0" err="1">
                <a:latin typeface="UTM Aptima" panose="02040603050506020204" pitchFamily="18" charset="0"/>
              </a:rPr>
              <a:t>sát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Quy </a:t>
            </a:r>
            <a:r>
              <a:rPr lang="en-US" sz="2000" b="1" i="0" dirty="0" err="1">
                <a:solidFill>
                  <a:srgbClr val="090E1D"/>
                </a:solidFill>
                <a:effectLst/>
                <a:latin typeface="Open Sans" panose="020B0606030504020204" pitchFamily="34" charset="0"/>
              </a:rPr>
              <a:t>định</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quản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dữ</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liệu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giám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sát</a:t>
            </a:r>
            <a:r>
              <a:rPr lang="en-US" sz="2400" dirty="0"/>
              <a:t>:</a:t>
            </a:r>
          </a:p>
          <a:p>
            <a:pPr algn="l"/>
            <a:r>
              <a:rPr lang="vi-VN" b="0" i="0" dirty="0">
                <a:solidFill>
                  <a:srgbClr val="4C4F5A"/>
                </a:solidFill>
                <a:effectLst/>
                <a:latin typeface="Open Sans" panose="020B0606030504020204" pitchFamily="34" charset="0"/>
              </a:rPr>
              <a:t>Trong quá trình quản lý dữ liệu và giám sát trong ngành sản xuất điện từ năng lượng mặt trời, việc tuân thủ quy định an toàn lao động là điều cực kỳ quan trọng để đảm bảo an toàn cho các công nhân. </a:t>
            </a:r>
          </a:p>
          <a:p>
            <a:pPr algn="l"/>
            <a:r>
              <a:rPr lang="vi-VN" b="0" i="0" dirty="0">
                <a:solidFill>
                  <a:srgbClr val="4C4F5A"/>
                </a:solidFill>
                <a:effectLst/>
                <a:latin typeface="Open Sans" panose="020B0606030504020204" pitchFamily="34" charset="0"/>
              </a:rPr>
              <a:t>Đầu tiên, mọi công nhân cần được đào tạo về các nguy cơ tiềm ẩn và biện pháp phòng tránh tai nạn cụ thể liên quan đến công việc của họ. Đào tạo này bao gồm việc hướng dẫn về việc sử dụng trang thiết bị bảo vệ cá nhân và các quy trình an toàn khi làm việc gần các thiết bị điện và máy móc.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Quản</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dữ</a:t>
            </a:r>
            <a:r>
              <a:rPr lang="en-US" sz="3600" b="1" dirty="0">
                <a:latin typeface="UTM Aptima" panose="02040603050506020204" pitchFamily="18" charset="0"/>
              </a:rPr>
              <a:t> </a:t>
            </a:r>
            <a:r>
              <a:rPr lang="en-US" sz="3600" b="1" dirty="0" err="1">
                <a:latin typeface="UTM Aptima" panose="02040603050506020204" pitchFamily="18" charset="0"/>
              </a:rPr>
              <a:t>liệu</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giám</a:t>
            </a:r>
            <a:r>
              <a:rPr lang="en-US" sz="3600" b="1" dirty="0">
                <a:latin typeface="UTM Aptima" panose="02040603050506020204" pitchFamily="18" charset="0"/>
              </a:rPr>
              <a:t> </a:t>
            </a:r>
            <a:r>
              <a:rPr lang="en-US" sz="3600" b="1" dirty="0" err="1">
                <a:latin typeface="UTM Aptima" panose="02040603050506020204" pitchFamily="18" charset="0"/>
              </a:rPr>
              <a:t>sát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huống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khẩn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cấp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quản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dữ</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liệu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giám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sát</a:t>
            </a:r>
            <a:r>
              <a:rPr lang="en-US" sz="2400" dirty="0"/>
              <a:t>:</a:t>
            </a:r>
          </a:p>
          <a:p>
            <a:pPr algn="l"/>
            <a:r>
              <a:rPr lang="vi-VN" b="0" i="0" dirty="0">
                <a:solidFill>
                  <a:srgbClr val="4C4F5A"/>
                </a:solidFill>
                <a:effectLst/>
                <a:latin typeface="Open Sans" panose="020B0606030504020204" pitchFamily="34" charset="0"/>
              </a:rPr>
              <a:t>Trong trường hợp xảy ra tai nạn lao động khẩn cấp trong quá trình quản lý dữ liệu và giám sát trong ngành sản xuất điện từ năng lượng mặt trời, việc xử lý tình huống một cách nhanh chóng và hiệu quả là rất quan trọng để đảm bảo an toàn cho tất cả mọi người.</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công nhân cần ngay lập tức thông báo về tai nạn cho quản lý và đồng nghiệp gần nhất. Họ cũng cần kích hoạt các biện pháp cấp cứu và gọi điện thoại cho dịch vụ cứu hộ nếu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194</TotalTime>
  <Words>3079</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NHÀ MÁY ĐIỆN MẶT TRỜI</vt:lpstr>
      <vt:lpstr>Một số vụ tai nạn trong  nhà máy điện mặt trời</vt:lpstr>
      <vt:lpstr>Tóm tắt bài học</vt:lpstr>
      <vt:lpstr>Lắp đặt hệ thống</vt:lpstr>
      <vt:lpstr>Lắp đặt hệ thống</vt:lpstr>
      <vt:lpstr>Lắp đặt hệ thống</vt:lpstr>
      <vt:lpstr>Lắp đặt hệ thống</vt:lpstr>
      <vt:lpstr>Lắp đặt hệ thống</vt:lpstr>
      <vt:lpstr>Lắp đặt hệ thống</vt:lpstr>
      <vt:lpstr>Bảo dưỡng và sửa chữa</vt:lpstr>
      <vt:lpstr>Bảo dưỡng và sửa chữa</vt:lpstr>
      <vt:lpstr>Bảo dưỡng và sửa chữa</vt:lpstr>
      <vt:lpstr>Bảo dưỡng và sửa chữa</vt:lpstr>
      <vt:lpstr>Bảo dưỡng và sửa chữa</vt:lpstr>
      <vt:lpstr>Bảo dưỡng và sửa chữa</vt:lpstr>
      <vt:lpstr>Giám sát sản xuất điện</vt:lpstr>
      <vt:lpstr>Giám sát sản xuất điện</vt:lpstr>
      <vt:lpstr>Giám sát sản xuất điện</vt:lpstr>
      <vt:lpstr>Giám sát sản xuất điện</vt:lpstr>
      <vt:lpstr>Giám sát sản xuất điện</vt:lpstr>
      <vt:lpstr>Giám sát sản xuất điện</vt:lpstr>
      <vt:lpstr>Quản lý dữ liệu và giám sát</vt:lpstr>
      <vt:lpstr>Quản lý dữ liệu và giám sát</vt:lpstr>
      <vt:lpstr>Quản lý dữ liệu và giám sát</vt:lpstr>
      <vt:lpstr>Quản lý dữ liệu và giám sát</vt:lpstr>
      <vt:lpstr>Quản lý dữ liệu và giám sát</vt:lpstr>
      <vt:lpstr>Quản lý dữ liệu và giám sát</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24</cp:revision>
  <dcterms:created xsi:type="dcterms:W3CDTF">2024-03-23T04:43:33Z</dcterms:created>
  <dcterms:modified xsi:type="dcterms:W3CDTF">2024-05-07T14:48:38Z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