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86" d="100"/>
          <a:sy n="86" d="100"/>
        </p:scale>
        <p:origin x="528" y="67"/>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5/25/2024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5/25/2024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5/25/2024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NGÀNH DỆT MAY</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1026" name="Picture 2" descr="Đón đầu nguồn nhân lực dệt may trong kỷ nguyên số | Tập đoàn dệt may Việt  Nam">
            <a:extLst>
              <a:ext uri="{FF2B5EF4-FFF2-40B4-BE49-F238E27FC236}">
                <a16:creationId xmlns:a16="http://schemas.microsoft.com/office/drawing/2014/main" id="{AAC920DF-5C6C-E892-03B0-DA7ABD3CC2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0316" y="4974704"/>
            <a:ext cx="1439441" cy="936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dệt</a:t>
            </a:r>
            <a:r>
              <a:rPr lang="en-US" sz="4000" b="1" dirty="0">
                <a:solidFill>
                  <a:schemeClr val="accent1"/>
                </a:solidFill>
                <a:latin typeface="UTM Aptima" panose="02040603050506020204" pitchFamily="18" charset="0"/>
              </a:rPr>
              <a:t> may</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dệt</a:t>
            </a:r>
            <a:r>
              <a:rPr lang="en-US" b="0" i="0" dirty="0">
                <a:solidFill>
                  <a:srgbClr val="0D0D0D"/>
                </a:solidFill>
                <a:effectLst/>
                <a:latin typeface="Söhne"/>
              </a:rPr>
              <a:t> may, </a:t>
            </a:r>
            <a:r>
              <a:rPr lang="en-US" b="0" i="0" dirty="0" err="1">
                <a:solidFill>
                  <a:srgbClr val="0D0D0D"/>
                </a:solidFill>
                <a:effectLst/>
                <a:latin typeface="Söhne"/>
              </a:rPr>
              <a:t>vụ</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vấn</a:t>
            </a:r>
            <a:r>
              <a:rPr lang="en-US" b="0" i="0" dirty="0">
                <a:solidFill>
                  <a:srgbClr val="0D0D0D"/>
                </a:solidFill>
                <a:effectLst/>
                <a:latin typeface="Söhne"/>
              </a:rPr>
              <a:t> </a:t>
            </a:r>
            <a:r>
              <a:rPr lang="en-US" b="0" i="0" dirty="0" err="1">
                <a:solidFill>
                  <a:srgbClr val="0D0D0D"/>
                </a:solidFill>
                <a:effectLst/>
                <a:latin typeface="Söhne"/>
              </a:rPr>
              <a:t>đề</a:t>
            </a:r>
            <a:r>
              <a:rPr lang="en-US" b="0" i="0" dirty="0">
                <a:solidFill>
                  <a:srgbClr val="0D0D0D"/>
                </a:solidFill>
                <a:effectLst/>
                <a:latin typeface="Söhne"/>
              </a:rPr>
              <a:t> </a:t>
            </a:r>
            <a:r>
              <a:rPr lang="en-US" b="0" i="0" dirty="0" err="1">
                <a:solidFill>
                  <a:srgbClr val="0D0D0D"/>
                </a:solidFill>
                <a:effectLst/>
                <a:latin typeface="Söhne"/>
              </a:rPr>
              <a:t>nghiêm</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thể</a:t>
            </a:r>
            <a:r>
              <a:rPr lang="en-US" b="0" i="0" dirty="0">
                <a:solidFill>
                  <a:srgbClr val="0D0D0D"/>
                </a:solidFill>
                <a:effectLst/>
                <a:latin typeface="Söhne"/>
              </a:rPr>
              <a:t> </a:t>
            </a:r>
            <a:r>
              <a:rPr lang="en-US" b="0" i="0" dirty="0" err="1">
                <a:solidFill>
                  <a:srgbClr val="0D0D0D"/>
                </a:solidFill>
                <a:effectLst/>
                <a:latin typeface="Söhne"/>
              </a:rPr>
              <a:t>gây</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a:t>
            </a:r>
            <a:r>
              <a:rPr lang="en-US" b="0" i="0" dirty="0" err="1">
                <a:solidFill>
                  <a:srgbClr val="0D0D0D"/>
                </a:solidFill>
                <a:effectLst/>
                <a:latin typeface="Söhne"/>
              </a:rPr>
              <a:t>những</a:t>
            </a:r>
            <a:r>
              <a:rPr lang="en-US" b="0" i="0" dirty="0">
                <a:solidFill>
                  <a:srgbClr val="0D0D0D"/>
                </a:solidFill>
                <a:effectLst/>
                <a:latin typeface="Söhne"/>
              </a:rPr>
              <a:t> </a:t>
            </a:r>
            <a:r>
              <a:rPr lang="en-US" b="0" i="0" dirty="0" err="1">
                <a:solidFill>
                  <a:srgbClr val="0D0D0D"/>
                </a:solidFill>
                <a:effectLst/>
                <a:latin typeface="Söhne"/>
              </a:rPr>
              <a:t>hậu</a:t>
            </a:r>
            <a:r>
              <a:rPr lang="en-US" b="0" i="0" dirty="0">
                <a:solidFill>
                  <a:srgbClr val="0D0D0D"/>
                </a:solidFill>
                <a:effectLst/>
                <a:latin typeface="Söhne"/>
              </a:rPr>
              <a:t> </a:t>
            </a:r>
            <a:r>
              <a:rPr lang="en-US" b="0" i="0" dirty="0" err="1">
                <a:solidFill>
                  <a:srgbClr val="0D0D0D"/>
                </a:solidFill>
                <a:effectLst/>
                <a:latin typeface="Söhne"/>
              </a:rPr>
              <a:t>quả</a:t>
            </a:r>
            <a:r>
              <a:rPr lang="en-US" b="0" i="0" dirty="0">
                <a:solidFill>
                  <a:srgbClr val="0D0D0D"/>
                </a:solidFill>
                <a:effectLst/>
                <a:latin typeface="Söhne"/>
              </a:rPr>
              <a:t> </a:t>
            </a:r>
            <a:r>
              <a:rPr lang="en-US" b="0" i="0" dirty="0" err="1">
                <a:solidFill>
                  <a:srgbClr val="0D0D0D"/>
                </a:solidFill>
                <a:effectLst/>
                <a:latin typeface="Söhne"/>
              </a:rPr>
              <a:t>nặng</a:t>
            </a:r>
            <a:r>
              <a:rPr lang="en-US" b="0" i="0" dirty="0">
                <a:solidFill>
                  <a:srgbClr val="0D0D0D"/>
                </a:solidFill>
                <a:effectLst/>
                <a:latin typeface="Söhne"/>
              </a:rPr>
              <a:t> </a:t>
            </a:r>
            <a:r>
              <a:rPr lang="en-US" b="0" i="0" dirty="0" err="1">
                <a:solidFill>
                  <a:srgbClr val="0D0D0D"/>
                </a:solidFill>
                <a:effectLst/>
                <a:latin typeface="Söhne"/>
              </a:rPr>
              <a:t>nề</a:t>
            </a:r>
            <a:r>
              <a:rPr lang="en-US" b="0" i="0" dirty="0">
                <a:solidFill>
                  <a:srgbClr val="0D0D0D"/>
                </a:solidFill>
                <a:effectLst/>
                <a:latin typeface="Söhne"/>
              </a:rPr>
              <a:t> </a:t>
            </a:r>
            <a:r>
              <a:rPr lang="en-US" b="0" i="0" dirty="0" err="1">
                <a:solidFill>
                  <a:srgbClr val="0D0D0D"/>
                </a:solidFill>
                <a:effectLst/>
                <a:latin typeface="Söhne"/>
              </a:rPr>
              <a:t>đối</a:t>
            </a:r>
            <a:r>
              <a:rPr lang="en-US" b="0" i="0" dirty="0">
                <a:solidFill>
                  <a:srgbClr val="0D0D0D"/>
                </a:solidFill>
                <a:effectLst/>
                <a:latin typeface="Söhne"/>
              </a:rPr>
              <a:t> </a:t>
            </a:r>
            <a:r>
              <a:rPr lang="en-US" b="0" i="0" dirty="0" err="1">
                <a:solidFill>
                  <a:srgbClr val="0D0D0D"/>
                </a:solidFill>
                <a:effectLst/>
                <a:latin typeface="Söhne"/>
              </a:rPr>
              <a:t>với</a:t>
            </a:r>
            <a:r>
              <a:rPr lang="en-US" b="0" i="0" dirty="0">
                <a:solidFill>
                  <a:srgbClr val="0D0D0D"/>
                </a:solidFill>
                <a:effectLst/>
                <a:latin typeface="Söhne"/>
              </a:rPr>
              <a:t> </a:t>
            </a:r>
            <a:r>
              <a:rPr lang="en-US" b="0" i="0" dirty="0" err="1">
                <a:solidFill>
                  <a:srgbClr val="0D0D0D"/>
                </a:solidFill>
                <a:effectLst/>
                <a:latin typeface="Söhne"/>
              </a:rPr>
              <a:t>các</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nhân</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doanh</a:t>
            </a:r>
            <a:r>
              <a:rPr lang="en-US" b="0" i="0" dirty="0">
                <a:solidFill>
                  <a:srgbClr val="0D0D0D"/>
                </a:solidFill>
                <a:effectLst/>
                <a:latin typeface="Söhne"/>
              </a:rPr>
              <a:t> </a:t>
            </a:r>
            <a:r>
              <a:rPr lang="en-US" b="0" i="0" dirty="0" err="1">
                <a:solidFill>
                  <a:srgbClr val="0D0D0D"/>
                </a:solidFill>
                <a:effectLst/>
                <a:latin typeface="Söhne"/>
              </a:rPr>
              <a:t>nghiệp</a:t>
            </a:r>
            <a:r>
              <a:rPr lang="en-US" sz="2000" dirty="0">
                <a:ea typeface="+mn-lt"/>
                <a:cs typeface="+mn-lt"/>
              </a:rPr>
              <a:t>:</a:t>
            </a:r>
            <a:endParaRPr lang="en-US" dirty="0"/>
          </a:p>
          <a:p>
            <a:pPr marL="730885" lvl="1" indent="-304165"/>
            <a:r>
              <a:rPr lang="pt-BR" i="0" dirty="0">
                <a:solidFill>
                  <a:srgbClr val="0D0D0D"/>
                </a:solidFill>
                <a:effectLst/>
                <a:latin typeface="Söhne"/>
              </a:rPr>
              <a:t>Tai nạn máy móc</a:t>
            </a:r>
          </a:p>
          <a:p>
            <a:pPr marL="730885" lvl="1" indent="-304165"/>
            <a:r>
              <a:rPr lang="vi-VN" dirty="0">
                <a:solidFill>
                  <a:srgbClr val="0D0D0D"/>
                </a:solidFill>
                <a:latin typeface="Söhne"/>
              </a:rPr>
              <a:t>Nguy cơ về hóa chất</a:t>
            </a:r>
            <a:endParaRPr lang="pt-BR" dirty="0">
              <a:solidFill>
                <a:srgbClr val="0D0D0D"/>
              </a:solidFill>
              <a:latin typeface="Söhne"/>
            </a:endParaRPr>
          </a:p>
          <a:p>
            <a:pPr marL="730885" lvl="1" indent="-304165"/>
            <a:r>
              <a:rPr lang="vi-VN" dirty="0">
                <a:solidFill>
                  <a:srgbClr val="0D0D0D"/>
                </a:solidFill>
                <a:latin typeface="Söhne"/>
              </a:rPr>
              <a:t>Nguy cơ cháy nổ</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chuyển</a:t>
            </a:r>
            <a:endParaRPr lang="pt-BR"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dệt</a:t>
            </a:r>
            <a:r>
              <a:rPr lang="en-US" dirty="0"/>
              <a:t> </a:t>
            </a:r>
            <a:r>
              <a:rPr lang="en-US" dirty="0" err="1"/>
              <a:t>vải</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nhuộm</a:t>
            </a:r>
            <a:r>
              <a:rPr lang="en-US" dirty="0"/>
              <a:t> </a:t>
            </a:r>
            <a:r>
              <a:rPr lang="en-US" dirty="0" err="1"/>
              <a:t>và</a:t>
            </a:r>
            <a:r>
              <a:rPr lang="en-US" dirty="0"/>
              <a:t> </a:t>
            </a:r>
            <a:r>
              <a:rPr lang="en-US" dirty="0" err="1"/>
              <a:t>hoàn</a:t>
            </a:r>
            <a:r>
              <a:rPr lang="en-US" dirty="0"/>
              <a:t> </a:t>
            </a:r>
            <a:r>
              <a:rPr lang="en-US" dirty="0" err="1"/>
              <a:t>thiện</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cắt</a:t>
            </a:r>
            <a:r>
              <a:rPr lang="en-US" dirty="0"/>
              <a:t> </a:t>
            </a:r>
            <a:r>
              <a:rPr lang="en-US" dirty="0" err="1"/>
              <a:t>và</a:t>
            </a:r>
            <a:r>
              <a:rPr lang="en-US" dirty="0"/>
              <a:t> may</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Dệt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dệt</a:t>
            </a:r>
            <a:r>
              <a:rPr lang="en-US" b="1" i="0" dirty="0">
                <a:effectLst/>
                <a:latin typeface="Open Sans" panose="020B0606030504020204" pitchFamily="34" charset="0"/>
              </a:rPr>
              <a:t> </a:t>
            </a:r>
            <a:r>
              <a:rPr lang="en-US" b="1" i="0" dirty="0" err="1">
                <a:effectLst/>
                <a:latin typeface="Open Sans" panose="020B0606030504020204" pitchFamily="34" charset="0"/>
              </a:rPr>
              <a:t>vải</a:t>
            </a:r>
            <a:endParaRPr lang="en-US" sz="2400" b="1" i="0" dirty="0">
              <a:effectLst/>
              <a:latin typeface="Söhne"/>
            </a:endParaRPr>
          </a:p>
          <a:p>
            <a:r>
              <a:rPr lang="vi-VN" b="0" i="0" dirty="0">
                <a:effectLst/>
                <a:latin typeface="Open Sans" panose="020B0606030504020204" pitchFamily="34" charset="0"/>
              </a:rPr>
              <a:t>Công nhân hoặc máy móc thực hiện việc kéo và xen kẽ các sợi để tạo thành cấu trúc vải mong muốn. Sau khi dệt xong, vải sẽ trải qua quá trình kiểm tra chất lượng để đảm bảo rằng không có lỗi hoặc khuyết tật nào xuất hiện. </a:t>
            </a:r>
            <a:endParaRPr lang="en-US" b="0" i="0" dirty="0">
              <a:effectLst/>
              <a:latin typeface="Open Sans" panose="020B0606030504020204" pitchFamily="34" charset="0"/>
            </a:endParaRPr>
          </a:p>
          <a:p>
            <a:r>
              <a:rPr lang="vi-VN" b="0" i="0" dirty="0">
                <a:effectLst/>
                <a:latin typeface="Open Sans" panose="020B0606030504020204" pitchFamily="34" charset="0"/>
              </a:rPr>
              <a:t>Việc kiểm tra này bao gồm việc kiểm tra cả vải và các điểm nối giữa các sợi để đảm bảo rằng sản phẩm cuối cùng đạt được chất lượng mong muốn và tuân thủ các tiêu chuẩn sản xuất.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E8458EB-E852-8031-4121-F093B794821E}"/>
              </a:ext>
            </a:extLst>
          </p:cNvPr>
          <p:cNvPicPr>
            <a:picLocks noChangeAspect="1"/>
          </p:cNvPicPr>
          <p:nvPr/>
        </p:nvPicPr>
        <p:blipFill>
          <a:blip r:embed="rId3"/>
          <a:stretch>
            <a:fillRect/>
          </a:stretch>
        </p:blipFill>
        <p:spPr>
          <a:xfrm>
            <a:off x="-15411" y="4571273"/>
            <a:ext cx="3184119" cy="2286727"/>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Dệt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dệt</a:t>
            </a:r>
            <a:r>
              <a:rPr lang="en-US" b="1" i="0" dirty="0">
                <a:effectLst/>
                <a:latin typeface="Open Sans" panose="020B0606030504020204" pitchFamily="34" charset="0"/>
              </a:rPr>
              <a:t> </a:t>
            </a:r>
            <a:r>
              <a:rPr lang="en-US" b="1" i="0" dirty="0" err="1">
                <a:effectLst/>
                <a:latin typeface="Open Sans" panose="020B0606030504020204" pitchFamily="34" charset="0"/>
              </a:rPr>
              <a:t>vải</a:t>
            </a:r>
            <a:endParaRPr lang="en-US" sz="2400" b="1" i="0" dirty="0">
              <a:effectLst/>
              <a:latin typeface="Söhne"/>
            </a:endParaRPr>
          </a:p>
          <a:p>
            <a:r>
              <a:rPr lang="vi-VN" b="0" i="0" dirty="0">
                <a:effectLst/>
                <a:latin typeface="Open Sans" panose="020B0606030504020204" pitchFamily="34" charset="0"/>
              </a:rPr>
              <a:t>Công nhân có thể gặp nguy hiểm khi làm việc gần các bộ phận chuyển động của máy, như đai truyền động hoặc các cánh quạt, có thể dẫn đến chấn thương hoặc tai nạn nghiêm trọng. </a:t>
            </a:r>
            <a:endParaRPr lang="en-US" b="0" i="0" dirty="0">
              <a:effectLst/>
              <a:latin typeface="Open Sans" panose="020B0606030504020204" pitchFamily="34" charset="0"/>
            </a:endParaRPr>
          </a:p>
          <a:p>
            <a:r>
              <a:rPr lang="vi-VN" b="0" i="0" dirty="0">
                <a:effectLst/>
                <a:latin typeface="Open Sans" panose="020B0606030504020204" pitchFamily="34" charset="0"/>
              </a:rPr>
              <a:t>Ngoài ra, trong quá trình kiểm tra chất lượng, công nhân có thể phải làm việc với các máy móc hoặc thiết bị kiểm tra phức tạp, và việc không tuân thủ quy trình an toàn có thể dẫn đến tai nạn như trượt ngã, va chạm hoặc thương tích do thao tác không đúng cách.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85EB5A1-1FD4-6F58-7218-028E0401E06A}"/>
              </a:ext>
            </a:extLst>
          </p:cNvPr>
          <p:cNvPicPr>
            <a:picLocks noChangeAspect="1"/>
          </p:cNvPicPr>
          <p:nvPr/>
        </p:nvPicPr>
        <p:blipFill>
          <a:blip r:embed="rId3"/>
          <a:stretch>
            <a:fillRect/>
          </a:stretch>
        </p:blipFill>
        <p:spPr>
          <a:xfrm>
            <a:off x="-15411" y="4571273"/>
            <a:ext cx="3184119" cy="2286727"/>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Dệt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dệt</a:t>
            </a:r>
            <a:r>
              <a:rPr lang="en-US" b="1" i="0" dirty="0">
                <a:effectLst/>
                <a:latin typeface="Open Sans" panose="020B0606030504020204" pitchFamily="34" charset="0"/>
              </a:rPr>
              <a:t> </a:t>
            </a:r>
            <a:r>
              <a:rPr lang="en-US" b="1" i="0" dirty="0" err="1">
                <a:effectLst/>
                <a:latin typeface="Open Sans" panose="020B0606030504020204" pitchFamily="34" charset="0"/>
              </a:rPr>
              <a:t>vải</a:t>
            </a:r>
            <a:endParaRPr lang="en-US" sz="2400" b="1" i="0" dirty="0">
              <a:effectLst/>
              <a:latin typeface="Söhne"/>
            </a:endParaRPr>
          </a:p>
          <a:p>
            <a:r>
              <a:rPr lang="vi-VN" b="0" i="0" dirty="0">
                <a:effectLst/>
                <a:latin typeface="Open Sans" panose="020B0606030504020204" pitchFamily="34" charset="0"/>
              </a:rPr>
              <a:t>Thiếu đào tạo và hiểu biết an toàn: Công nhân không được đào tạo đầy đủ về các quy trình an toàn hoặc không hiểu rõ về nguy cơ và biện pháp phòng ngừa tai nạn. </a:t>
            </a:r>
          </a:p>
          <a:p>
            <a:r>
              <a:rPr lang="vi-VN" b="0" i="0" dirty="0">
                <a:effectLst/>
                <a:latin typeface="Open Sans" panose="020B0606030504020204" pitchFamily="34" charset="0"/>
              </a:rPr>
              <a:t>Sai sót trong vận hành máy móc: Việc sử dụng các máy dệt hiện đại như máy dệt rapier, máy dệt airjet, hoặc máy dệt shuttleless đòi hỏi kỹ năng và sự chú ý từ phía công nhân.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D51633C-5A98-DF94-487F-2B72B868EFFD}"/>
              </a:ext>
            </a:extLst>
          </p:cNvPr>
          <p:cNvPicPr>
            <a:picLocks noChangeAspect="1"/>
          </p:cNvPicPr>
          <p:nvPr/>
        </p:nvPicPr>
        <p:blipFill>
          <a:blip r:embed="rId3"/>
          <a:stretch>
            <a:fillRect/>
          </a:stretch>
        </p:blipFill>
        <p:spPr>
          <a:xfrm>
            <a:off x="-15411" y="4571273"/>
            <a:ext cx="3184119" cy="2286727"/>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Dệt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dệt</a:t>
            </a:r>
            <a:r>
              <a:rPr lang="en-US" b="1" i="0" dirty="0">
                <a:effectLst/>
                <a:latin typeface="Open Sans" panose="020B0606030504020204" pitchFamily="34" charset="0"/>
              </a:rPr>
              <a:t> </a:t>
            </a:r>
            <a:r>
              <a:rPr lang="en-US" b="1" i="0" dirty="0" err="1">
                <a:effectLst/>
                <a:latin typeface="Open Sans" panose="020B0606030504020204" pitchFamily="34" charset="0"/>
              </a:rPr>
              <a:t>vải</a:t>
            </a:r>
            <a:endParaRPr lang="en-US" sz="2400" b="1" i="0" dirty="0">
              <a:effectLst/>
              <a:latin typeface="Söhne"/>
            </a:endParaRPr>
          </a:p>
          <a:p>
            <a:r>
              <a:rPr lang="vi-VN" b="0" i="0" dirty="0">
                <a:effectLst/>
                <a:latin typeface="Open Sans" panose="020B0606030504020204" pitchFamily="34" charset="0"/>
              </a:rPr>
              <a:t>Huấn luyện an toàn lao động: Cung cấp đầy đủ huấn luyện về an toàn lao động cho tất cả các nhân viên, bao gồm cả việc làm quen với các thiết bị và quy trình an toàn, cũng như cách phản ứng trong trường hợp khẩn cấp.</a:t>
            </a:r>
          </a:p>
          <a:p>
            <a:r>
              <a:rPr lang="vi-VN" b="0" i="0" dirty="0">
                <a:effectLst/>
                <a:latin typeface="Open Sans" panose="020B0606030504020204" pitchFamily="34" charset="0"/>
              </a:rPr>
              <a:t>Kiểm tra và bảo dưỡng thiết bị: Thực hiện kiểm tra định kỳ và bảo dưỡng định kỳ cho tất cả các máy móc và thiết bị dùng trong quá trình dệt vải để đảm bảo chúng hoạt động một cách an toàn và hiệu quả.</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CF5832A-DAF2-16F9-D778-EF84BBFE967B}"/>
              </a:ext>
            </a:extLst>
          </p:cNvPr>
          <p:cNvPicPr>
            <a:picLocks noChangeAspect="1"/>
          </p:cNvPicPr>
          <p:nvPr/>
        </p:nvPicPr>
        <p:blipFill>
          <a:blip r:embed="rId3"/>
          <a:stretch>
            <a:fillRect/>
          </a:stretch>
        </p:blipFill>
        <p:spPr>
          <a:xfrm>
            <a:off x="-15411" y="4571273"/>
            <a:ext cx="3184119" cy="2286727"/>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Dệt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err="1">
                <a:effectLst/>
                <a:latin typeface="Open Sans" panose="020B0606030504020204" pitchFamily="34" charset="0"/>
              </a:rPr>
              <a:t>Quy</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dệt</a:t>
            </a:r>
            <a:r>
              <a:rPr lang="en-US" b="1" i="0" dirty="0">
                <a:effectLst/>
                <a:latin typeface="Open Sans" panose="020B0606030504020204" pitchFamily="34" charset="0"/>
              </a:rPr>
              <a:t> </a:t>
            </a:r>
            <a:r>
              <a:rPr lang="en-US" b="1" i="0" dirty="0" err="1">
                <a:effectLst/>
                <a:latin typeface="Open Sans" panose="020B0606030504020204" pitchFamily="34" charset="0"/>
              </a:rPr>
              <a:t>vải</a:t>
            </a:r>
            <a:endParaRPr lang="en-US" sz="2400" b="1" i="0" dirty="0">
              <a:effectLst/>
              <a:latin typeface="Söhne"/>
            </a:endParaRPr>
          </a:p>
          <a:p>
            <a:pPr algn="l"/>
            <a:r>
              <a:rPr lang="vi-VN" b="0" i="0" dirty="0">
                <a:effectLst/>
                <a:latin typeface="Open Sans" panose="020B0606030504020204" pitchFamily="34" charset="0"/>
              </a:rPr>
              <a:t>Quy định an toàn lao động khi dệt vải là một phần quan trọng trong việc đảm bảo môi trường làm việc an toàn và lành mạnh cho tất cả nhân viên trong nhà máy. </a:t>
            </a:r>
            <a:endParaRPr lang="en-US" dirty="0">
              <a:latin typeface="Open Sans" panose="020B0606030504020204" pitchFamily="34" charset="0"/>
            </a:endParaRPr>
          </a:p>
          <a:p>
            <a:pPr algn="l"/>
            <a:r>
              <a:rPr lang="vi-VN" b="0" i="0" dirty="0">
                <a:effectLst/>
                <a:latin typeface="Open Sans" panose="020B0606030504020204" pitchFamily="34" charset="0"/>
              </a:rPr>
              <a:t>Đối với quy trình dệt tạo thành, nơi mà sợi được chuyển đổi thành vải thông qua các phương pháp truyền thống hoặc sử dụng máy móc hiện đại, các quy định an toàn lao động cần được tuân thủ chặt chẽ.</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F05BD3A-AA47-301B-191C-C021C77D44DF}"/>
              </a:ext>
            </a:extLst>
          </p:cNvPr>
          <p:cNvPicPr>
            <a:picLocks noChangeAspect="1"/>
          </p:cNvPicPr>
          <p:nvPr/>
        </p:nvPicPr>
        <p:blipFill>
          <a:blip r:embed="rId3"/>
          <a:stretch>
            <a:fillRect/>
          </a:stretch>
        </p:blipFill>
        <p:spPr>
          <a:xfrm>
            <a:off x="-15411" y="4571273"/>
            <a:ext cx="3184119" cy="2286727"/>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Dệt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dệt</a:t>
            </a:r>
            <a:r>
              <a:rPr lang="en-US" b="1" i="0" dirty="0">
                <a:effectLst/>
                <a:latin typeface="Open Sans" panose="020B0606030504020204" pitchFamily="34" charset="0"/>
              </a:rPr>
              <a:t> </a:t>
            </a:r>
            <a:r>
              <a:rPr lang="en-US" b="1" i="0" dirty="0" err="1">
                <a:effectLst/>
                <a:latin typeface="Open Sans" panose="020B0606030504020204" pitchFamily="34" charset="0"/>
              </a:rPr>
              <a:t>vải</a:t>
            </a:r>
            <a:endParaRPr lang="en-US" sz="2400" b="1" i="0" dirty="0">
              <a:effectLst/>
              <a:latin typeface="Söhne"/>
            </a:endParaRPr>
          </a:p>
          <a:p>
            <a:r>
              <a:rPr lang="vi-VN" b="0" i="0" dirty="0">
                <a:effectLst/>
                <a:latin typeface="Open Sans" panose="020B0606030504020204" pitchFamily="34" charset="0"/>
              </a:rPr>
              <a:t>Đầu tiên, công nhân phải ngay lập tức gửi tín hiệu cảnh báo và yêu cầu sự giúp đỡ từ đồng nghiệp hoặc cấp quản lý.</a:t>
            </a:r>
          </a:p>
          <a:p>
            <a:r>
              <a:rPr lang="vi-VN" b="0" i="0" dirty="0">
                <a:effectLst/>
                <a:latin typeface="Open Sans" panose="020B0606030504020204" pitchFamily="34" charset="0"/>
              </a:rPr>
              <a:t>Sau đó, cần kiểm tra và đánh giá tình hình để xác định mức độ nghiêm trọng của tai nạn và áp dụng biện pháp cấp cứu phù hợp. Trong trường hợp cần, việc gọi điện thoại cho dịch vụ cứu hộ và y tế là cực kỳ quan trọng để nhận được sự hỗ trợ và chăm sóc chuyên nghiệp ngay lập tức.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62022C0-D7B8-BDB7-C05B-911493C61DE2}"/>
              </a:ext>
            </a:extLst>
          </p:cNvPr>
          <p:cNvPicPr>
            <a:picLocks noChangeAspect="1"/>
          </p:cNvPicPr>
          <p:nvPr/>
        </p:nvPicPr>
        <p:blipFill>
          <a:blip r:embed="rId3"/>
          <a:stretch>
            <a:fillRect/>
          </a:stretch>
        </p:blipFill>
        <p:spPr>
          <a:xfrm>
            <a:off x="-15411" y="4571273"/>
            <a:ext cx="3184119" cy="2286727"/>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Nhuộm và hoàn thiện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nhuộm</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sz="2000" dirty="0"/>
              <a:t>:</a:t>
            </a:r>
          </a:p>
          <a:p>
            <a:pPr algn="l"/>
            <a:r>
              <a:rPr lang="vi-VN" b="0" i="0" dirty="0">
                <a:effectLst/>
                <a:latin typeface="Open Sans" panose="020B0606030504020204" pitchFamily="34" charset="0"/>
              </a:rPr>
              <a:t>Đặc điểm công việc nhuộm và hoàn thiện trong ngành dệt may là một phần quan trọng của quá trình sản xuất vải. Trong công việc nhuộm màu, vải được nhuộm sử dụng các chất nhuộm để tạo ra các màu sắc và hoa văn khác nhau, tạo nên sự đa dạng và phong phú trong sản phẩm cuối cùng.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Quá trình này đòi hỏi sự chính xác và kiểm soát chặt chẽ để đảm bảo rằng màu sắc được phân phối đồng đều và đạt được chất lượng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F0740B1-4259-4C7A-5B64-65916133EADF}"/>
              </a:ext>
            </a:extLst>
          </p:cNvPr>
          <p:cNvPicPr>
            <a:picLocks noChangeAspect="1"/>
          </p:cNvPicPr>
          <p:nvPr/>
        </p:nvPicPr>
        <p:blipFill>
          <a:blip r:embed="rId3"/>
          <a:stretch>
            <a:fillRect/>
          </a:stretch>
        </p:blipFill>
        <p:spPr>
          <a:xfrm>
            <a:off x="7437713" y="2852936"/>
            <a:ext cx="2505075" cy="174307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Nhuộm và hoàn thiện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nhuộm</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sz="2000" dirty="0"/>
              <a:t>:</a:t>
            </a:r>
          </a:p>
          <a:p>
            <a:pPr algn="l"/>
            <a:r>
              <a:rPr lang="vi-VN" b="0" i="0" dirty="0">
                <a:effectLst/>
                <a:latin typeface="Open Sans" panose="020B0606030504020204" pitchFamily="34" charset="0"/>
              </a:rPr>
              <a:t>Nguy cơ hóa chất: Việc sử dụng các chất nhuộm và hoá chất trong quá trình nhuộm và hoàn thiện có thể tạo ra nguy cơ độc hại cho sức khỏe của công nhân. Sự tiếp xúc với hóa chất có thể gây kích ứng da, viêm phổi hoặc các vấn đề về hô hấp.</a:t>
            </a:r>
          </a:p>
          <a:p>
            <a:pPr algn="l"/>
            <a:r>
              <a:rPr lang="vi-VN" b="0" i="0" dirty="0">
                <a:effectLst/>
                <a:latin typeface="Open Sans" panose="020B0606030504020204" pitchFamily="34" charset="0"/>
              </a:rPr>
              <a:t>Nguy cơ cháy nổ: Các hoá chất sử dụng trong quá trình nhuộm và hoàn thiện có thể gây ra nguy cơ cháy nổ nếu không được xử lý và lưu trữ đúng cách. Sự kết hợp giữa chất nhuộm và các loại hóa chất khác có thể tạo ra môi trường dễ cháy và nổ.</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20D78FE-E75A-50C4-B246-45305B5B325E}"/>
              </a:ext>
            </a:extLst>
          </p:cNvPr>
          <p:cNvPicPr>
            <a:picLocks noChangeAspect="1"/>
          </p:cNvPicPr>
          <p:nvPr/>
        </p:nvPicPr>
        <p:blipFill>
          <a:blip r:embed="rId3"/>
          <a:stretch>
            <a:fillRect/>
          </a:stretch>
        </p:blipFill>
        <p:spPr>
          <a:xfrm>
            <a:off x="7437713" y="2852936"/>
            <a:ext cx="2505075" cy="174307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Nhuộm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nhuộm</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endParaRPr lang="en-US" b="1" i="0" dirty="0">
              <a:effectLst/>
              <a:latin typeface="Open Sans" panose="020B0606030504020204" pitchFamily="34" charset="0"/>
            </a:endParaRPr>
          </a:p>
          <a:p>
            <a:r>
              <a:rPr lang="vi-VN" i="0" dirty="0">
                <a:effectLst/>
                <a:latin typeface="Open Sans" panose="020B0606030504020204" pitchFamily="34" charset="0"/>
              </a:rPr>
              <a:t>Tiếp xúc với hóa chất độc hại: Việc sử dụng các chất nhuộm và hoá chất trong quá trình nhuộm và hoàn thiện có thể tạo ra nguy cơ độc hại cho sức khỏe của công nhân. </a:t>
            </a:r>
          </a:p>
          <a:p>
            <a:r>
              <a:rPr lang="vi-VN" i="0" dirty="0">
                <a:effectLst/>
                <a:latin typeface="Open Sans" panose="020B0606030504020204" pitchFamily="34" charset="0"/>
              </a:rPr>
              <a:t>Nguy cơ cháy nổ: Sự sử dụng các hoá chất có thể tạo ra nguy cơ cháy nổ nếu không được xử lý và lưu trữ đúng cách. Sự kết hợp giữa chất nhuộm và các loại hóa chất khác có thể tạo ra môi trường dễ cháy và nổ, đặc biệt là trong điều kiện không gian hạn chế và không thông thoáng.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76AE527-C864-5D6F-FB8E-9B11B9CCEB08}"/>
              </a:ext>
            </a:extLst>
          </p:cNvPr>
          <p:cNvPicPr>
            <a:picLocks noChangeAspect="1"/>
          </p:cNvPicPr>
          <p:nvPr/>
        </p:nvPicPr>
        <p:blipFill>
          <a:blip r:embed="rId3"/>
          <a:stretch>
            <a:fillRect/>
          </a:stretch>
        </p:blipFill>
        <p:spPr>
          <a:xfrm>
            <a:off x="7437713" y="2852936"/>
            <a:ext cx="2505075" cy="174307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Nhuộm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nhuộm</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sz="2000" dirty="0"/>
              <a:t>:</a:t>
            </a:r>
          </a:p>
          <a:p>
            <a:pPr algn="l">
              <a:buFont typeface="Arial" panose="020B0604020202020204" pitchFamily="34" charset="0"/>
              <a:buChar char="•"/>
            </a:pPr>
            <a:r>
              <a:rPr lang="vi-VN" i="0" dirty="0">
                <a:effectLst/>
                <a:latin typeface="Open Sans" panose="020B0606030504020204" pitchFamily="34" charset="0"/>
              </a:rPr>
              <a:t>Quan trắc môi trường lao động: Thực hiện việc quan trắc môi trường lao động định kỳ để đo lường và đánh giá mức độ tiếp xúc của công nhân với các chất hóa học trong quá trình nhuộm và hoàn thiện vải. Việc đo đạc chính xác giúp phát hiện kịp thời các nguy cơ độc hại và áp dụng biện pháp phòng tránh phù hợp.</a:t>
            </a:r>
          </a:p>
          <a:p>
            <a:pPr algn="l">
              <a:buFont typeface="Arial" panose="020B0604020202020204" pitchFamily="34" charset="0"/>
              <a:buChar char="•"/>
            </a:pPr>
            <a:r>
              <a:rPr lang="vi-VN" i="0" dirty="0">
                <a:effectLst/>
                <a:latin typeface="Open Sans" panose="020B0606030504020204" pitchFamily="34" charset="0"/>
              </a:rPr>
              <a:t>Đào tạo an toàn lao động: Cung cấp đào tạo đầy đủ về việc sử dụng hóa chất, quy trình làm việc an toàn và cách sử dụng trang thiết bị bảo hộ cá nhân để bảo vệ sức khỏe của công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831E8C4-5787-84C7-F3AB-5DBBADB704A0}"/>
              </a:ext>
            </a:extLst>
          </p:cNvPr>
          <p:cNvPicPr>
            <a:picLocks noChangeAspect="1"/>
          </p:cNvPicPr>
          <p:nvPr/>
        </p:nvPicPr>
        <p:blipFill>
          <a:blip r:embed="rId3"/>
          <a:stretch>
            <a:fillRect/>
          </a:stretch>
        </p:blipFill>
        <p:spPr>
          <a:xfrm>
            <a:off x="7437713" y="2852936"/>
            <a:ext cx="2505075" cy="174307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Nhuộm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a:t>
            </a:r>
            <a:r>
              <a:rPr lang="en-US" b="1" i="0" dirty="0" err="1">
                <a:effectLst/>
                <a:latin typeface="Open Sans" panose="020B0606030504020204" pitchFamily="34" charset="0"/>
              </a:rPr>
              <a:t>Quy</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nhuộm</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sz="2000" dirty="0"/>
              <a:t>:</a:t>
            </a:r>
          </a:p>
          <a:p>
            <a:pPr algn="l"/>
            <a:r>
              <a:rPr lang="vi-VN" b="0" i="0" dirty="0">
                <a:effectLst/>
                <a:latin typeface="Open Sans" panose="020B0606030504020204" pitchFamily="34" charset="0"/>
              </a:rPr>
              <a:t>Trước hết, việc sử dụng các chất nhuộm và hoàn thiện cần tuân thủ các quy định an toàn cụ thể. Đảm bảo rằng nhân viên thực hiện các quy trình này đều được đào tạo về cách sử dụng, bảo quản, và xử lý các chất hóa học một cách an toàn.</a:t>
            </a:r>
          </a:p>
          <a:p>
            <a:pPr algn="l"/>
            <a:r>
              <a:rPr lang="vi-VN" b="0" i="0" dirty="0">
                <a:effectLst/>
                <a:latin typeface="Open Sans" panose="020B0606030504020204" pitchFamily="34" charset="0"/>
              </a:rPr>
              <a:t>Cần đảm bảo rằng không gian làm việc được thiết kế để hạn chế tiếp xúc trực tiếp với các chất độc hại. Hệ thống hút chân không và quạt thông gió cần được lắp đặt và bảo dưỡng định kỳ để loại bỏ khói, hơi và bụi gây hại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F77B4E2-2E3B-2439-1DDA-2472FE8105DB}"/>
              </a:ext>
            </a:extLst>
          </p:cNvPr>
          <p:cNvPicPr>
            <a:picLocks noChangeAspect="1"/>
          </p:cNvPicPr>
          <p:nvPr/>
        </p:nvPicPr>
        <p:blipFill>
          <a:blip r:embed="rId3"/>
          <a:stretch>
            <a:fillRect/>
          </a:stretch>
        </p:blipFill>
        <p:spPr>
          <a:xfrm>
            <a:off x="7437713" y="2852936"/>
            <a:ext cx="2505075" cy="174307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Nhuộm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thiện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nhuộm</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sz="2000" dirty="0">
                <a:solidFill>
                  <a:schemeClr val="bg1"/>
                </a:solidFill>
              </a:rPr>
              <a:t>:</a:t>
            </a:r>
          </a:p>
          <a:p>
            <a:pPr algn="l"/>
            <a:r>
              <a:rPr lang="vi-VN" b="0" i="0" dirty="0">
                <a:effectLst/>
                <a:latin typeface="Open Sans" panose="020B0606030504020204" pitchFamily="34" charset="0"/>
              </a:rPr>
              <a:t>Đầu tiên, mọi nhân viên cần được đào tạo về các biện pháp an toàn và quy trình xử lý tình huống khẩn cấp trước khi làm việc. </a:t>
            </a:r>
          </a:p>
          <a:p>
            <a:pPr algn="l"/>
            <a:r>
              <a:rPr lang="vi-VN" b="0" i="0" dirty="0">
                <a:effectLst/>
                <a:latin typeface="Open Sans" panose="020B0606030504020204" pitchFamily="34" charset="0"/>
              </a:rPr>
              <a:t>Khi xảy ra tai nạn, người điều khiển cần thông báo ngay lập tức cho đội ngũ cứu hỏa và cấp cứu. Đồng thời, cần tiến hành sơ cứu ngay cho nạn nhân nếu có thể, bằng cách thực hiện các biện pháp cấp cứu đầu tiên như cấp oxy, thực hiện RCP nếu cần thiết, và ngăn ngừa tình trạng trầy xước hoặc vết thương trở nên nghiêm trọng hơn.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8267DDF-0907-2E0E-7A5F-9FAE717CA04A}"/>
              </a:ext>
            </a:extLst>
          </p:cNvPr>
          <p:cNvPicPr>
            <a:picLocks noChangeAspect="1"/>
          </p:cNvPicPr>
          <p:nvPr/>
        </p:nvPicPr>
        <p:blipFill>
          <a:blip r:embed="rId3"/>
          <a:stretch>
            <a:fillRect/>
          </a:stretch>
        </p:blipFill>
        <p:spPr>
          <a:xfrm>
            <a:off x="7437713" y="2852936"/>
            <a:ext cx="2505075" cy="174307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may</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may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của công việc cắt và may là hai phần chính trong quy trình sản xuất sản phẩm dệt may. Trong quá trình cắt vải, những mẫu và kích thước được chuyển đổi từ bản thiết kế thành các mảnh vải cụ thể. </a:t>
            </a:r>
            <a:endParaRPr lang="en-US" dirty="0">
              <a:latin typeface="Open Sans" panose="020B0606030504020204" pitchFamily="34" charset="0"/>
            </a:endParaRPr>
          </a:p>
          <a:p>
            <a:pPr algn="l">
              <a:lnSpc>
                <a:spcPct val="120000"/>
              </a:lnSpc>
            </a:pPr>
            <a:r>
              <a:rPr lang="vi-VN" b="0" i="0" dirty="0">
                <a:effectLst/>
                <a:latin typeface="Open Sans" panose="020B0606030504020204" pitchFamily="34" charset="0"/>
              </a:rPr>
              <a:t>Điều này đòi hỏi sự chính xác cao để đảm bảo rằng mỗi mảnh vải đều đáp ứng đúng kích thước và hình dáng yêu cầu, đồng thời tối ưu hóa việc sử dụng vải.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162EB5F-E829-5F17-B032-02E22E5DCB38}"/>
              </a:ext>
            </a:extLst>
          </p:cNvPr>
          <p:cNvPicPr>
            <a:picLocks noChangeAspect="1"/>
          </p:cNvPicPr>
          <p:nvPr/>
        </p:nvPicPr>
        <p:blipFill>
          <a:blip r:embed="rId3"/>
          <a:stretch>
            <a:fillRect/>
          </a:stretch>
        </p:blipFill>
        <p:spPr>
          <a:xfrm>
            <a:off x="0" y="3686175"/>
            <a:ext cx="4762500" cy="317182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may</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may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ngành cắt và may, có một số dạng tai nạn lao động mà công nhân có thể gặp phải. Trong quá trình cắt vải, việc sử dụng các dụng cụ cắt như kéo, dao hoặc máy cắt có thể gây ra các tai nạn như cắt tay hoặc nguy cơ chấn thương liên quan đến việc xử lý vật liệu.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biệt, khi làm việc với máy cắt tự động, việc không tuân thủ quy tắc an toàn có thể dẫn đến những tai nạn nghiêm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19A8286-2257-DF9B-A7F2-03C3DF0DF9AF}"/>
              </a:ext>
            </a:extLst>
          </p:cNvPr>
          <p:cNvPicPr>
            <a:picLocks noChangeAspect="1"/>
          </p:cNvPicPr>
          <p:nvPr/>
        </p:nvPicPr>
        <p:blipFill>
          <a:blip r:embed="rId3"/>
          <a:stretch>
            <a:fillRect/>
          </a:stretch>
        </p:blipFill>
        <p:spPr>
          <a:xfrm>
            <a:off x="0" y="3686175"/>
            <a:ext cx="4762500" cy="317182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may</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may</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cắt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may.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cụ</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đầy</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vững</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tắc</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8D8B8EF-62AC-634F-70EF-36F946409D9F}"/>
              </a:ext>
            </a:extLst>
          </p:cNvPr>
          <p:cNvPicPr>
            <a:picLocks noChangeAspect="1"/>
          </p:cNvPicPr>
          <p:nvPr/>
        </p:nvPicPr>
        <p:blipFill>
          <a:blip r:embed="rId3"/>
          <a:stretch>
            <a:fillRect/>
          </a:stretch>
        </p:blipFill>
        <p:spPr>
          <a:xfrm>
            <a:off x="0" y="3686175"/>
            <a:ext cx="4762500" cy="317182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may</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may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lao động trong quá trình cắt và may, các biện pháp an toàn là rất quan trọng. Đầu tiên, việc đào tạo và huấn luyện công nhân về quy trình làm việc và các biện pháp an toàn là không thể thiếu. </a:t>
            </a:r>
            <a:endParaRPr lang="en-US" dirty="0">
              <a:latin typeface="Open Sans" panose="020B0606030504020204" pitchFamily="34" charset="0"/>
            </a:endParaRPr>
          </a:p>
          <a:p>
            <a:pPr algn="l">
              <a:lnSpc>
                <a:spcPct val="120000"/>
              </a:lnSpc>
            </a:pPr>
            <a:r>
              <a:rPr lang="vi-VN" b="0" i="0" dirty="0">
                <a:effectLst/>
                <a:latin typeface="Open Sans" panose="020B0606030504020204" pitchFamily="34" charset="0"/>
              </a:rPr>
              <a:t>Công nhân cần được cung cấp kiến thức về việc sử dụng các công cụ cắt và máy may một cách chính xác và an toàn, cũng như biết cách nhận diện và xử lý các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56A35A9-A606-9C8E-B1F8-B5C33835991B}"/>
              </a:ext>
            </a:extLst>
          </p:cNvPr>
          <p:cNvPicPr>
            <a:picLocks noChangeAspect="1"/>
          </p:cNvPicPr>
          <p:nvPr/>
        </p:nvPicPr>
        <p:blipFill>
          <a:blip r:embed="rId3"/>
          <a:stretch>
            <a:fillRect/>
          </a:stretch>
        </p:blipFill>
        <p:spPr>
          <a:xfrm>
            <a:off x="0" y="3686175"/>
            <a:ext cx="4762500" cy="317182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may</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en-US" sz="2000" b="1" i="0" dirty="0" err="1">
                <a:effectLst/>
                <a:latin typeface="Open Sans" panose="020B0606030504020204" pitchFamily="34" charset="0"/>
              </a:rPr>
              <a:t>Quy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may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sử dụng bảo hộ lao động là bắt buộc. Các công nhân cần phải được cung cấp đầy đủ trang thiết bị bảo hộ như mũ bảo hiểm, kính bảo hộ, găng tay, và quần áo làm việc phù hợp để bảo vệ chống lại các nguy cơ tiềm ẩn trong quá trình làm việc.</a:t>
            </a:r>
          </a:p>
          <a:p>
            <a:pPr algn="l">
              <a:lnSpc>
                <a:spcPct val="120000"/>
              </a:lnSpc>
            </a:pPr>
            <a:r>
              <a:rPr lang="vi-VN" b="0" i="0" dirty="0">
                <a:effectLst/>
                <a:latin typeface="Open Sans" panose="020B0606030504020204" pitchFamily="34" charset="0"/>
              </a:rPr>
              <a:t>Thứ hai, các quy định về sử dụng và vận hành thiết bị cắt và may cũng cần được tuân thủ nghiêm ngặt. Công nhân cần được đào tạo về cách sử dụng các máy móc một cách an toàn và hiệu quả, cũng như biết cách xử lý các tình huống nguy hiểm một cách đúng đắn.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E321B85-5195-41DE-2899-9036DBD5D304}"/>
              </a:ext>
            </a:extLst>
          </p:cNvPr>
          <p:cNvPicPr>
            <a:picLocks noChangeAspect="1"/>
          </p:cNvPicPr>
          <p:nvPr/>
        </p:nvPicPr>
        <p:blipFill>
          <a:blip r:embed="rId3"/>
          <a:stretch>
            <a:fillRect/>
          </a:stretch>
        </p:blipFill>
        <p:spPr>
          <a:xfrm>
            <a:off x="0" y="3686175"/>
            <a:ext cx="4762500" cy="317182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may</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may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lao động trong quá trình cắt và may, việc xử lý tình huống khẩn cấp là rất quan trọng để đảm bảo an toàn cho người lao động và giảm thiểu hậu quả nghiêm trọng. Đầu tiên, việc đảm bảo an toàn của người bị nạn là ưu tiên hàng đầu.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Nếu có thể, công nhân cần được di chuyển ra khỏi khu vực nguy hiểm và cung cấp sơ cứu ngay lập tức.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775205C-12FA-2DE7-33AA-7708521F2A97}"/>
              </a:ext>
            </a:extLst>
          </p:cNvPr>
          <p:cNvPicPr>
            <a:picLocks noChangeAspect="1"/>
          </p:cNvPicPr>
          <p:nvPr/>
        </p:nvPicPr>
        <p:blipFill>
          <a:blip r:embed="rId3"/>
          <a:stretch>
            <a:fillRect/>
          </a:stretch>
        </p:blipFill>
        <p:spPr>
          <a:xfrm>
            <a:off x="0" y="3686175"/>
            <a:ext cx="4762500" cy="317182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821F24C-180F-49A0-B2F6-EF47009C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194</TotalTime>
  <Words>2310</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NGÀNH DỆT MAY</vt:lpstr>
      <vt:lpstr>Một số vụ tai nạn trong  nhà máy dệt may</vt:lpstr>
      <vt:lpstr>Tóm tắt bài học</vt:lpstr>
      <vt:lpstr>Dệt vải</vt:lpstr>
      <vt:lpstr>Dệt vải</vt:lpstr>
      <vt:lpstr>Dệt vải</vt:lpstr>
      <vt:lpstr>Dệt vải</vt:lpstr>
      <vt:lpstr>Dệt vải</vt:lpstr>
      <vt:lpstr>Dệt vải</vt:lpstr>
      <vt:lpstr>Nhuộm và hoàn thiện</vt:lpstr>
      <vt:lpstr>Nhuộm và hoàn thiện</vt:lpstr>
      <vt:lpstr>Nhuộm và hoàn thiện</vt:lpstr>
      <vt:lpstr>Nhuộm và hoàn thiện</vt:lpstr>
      <vt:lpstr>Nhuộm và hoàn thiện</vt:lpstr>
      <vt:lpstr>Nhuộm và hoàn thiện</vt:lpstr>
      <vt:lpstr>Cắt và may</vt:lpstr>
      <vt:lpstr>Cắt và may</vt:lpstr>
      <vt:lpstr>Cắt và may</vt:lpstr>
      <vt:lpstr>Cắt và may</vt:lpstr>
      <vt:lpstr>Cắt và may</vt:lpstr>
      <vt:lpstr>Cắt và may</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Thông Nguyễn</cp:lastModifiedBy>
  <cp:revision>23</cp:revision>
  <dcterms:created xsi:type="dcterms:W3CDTF">2024-03-23T04:43:33Z</dcterms:created>
  <dcterms:modified xsi:type="dcterms:W3CDTF">2024-05-25T04:15:50Z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