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86" d="100"/>
          <a:sy n="86" d="100"/>
        </p:scale>
        <p:origin x="528" y="67"/>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5/27/2024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5/27/2024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5/27/2024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NGÀNH GIÀY DÉP</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93026574-426D-67DF-6554-2B7E9A11E172}"/>
              </a:ext>
            </a:extLst>
          </p:cNvPr>
          <p:cNvPicPr>
            <a:picLocks noChangeAspect="1"/>
          </p:cNvPicPr>
          <p:nvPr/>
        </p:nvPicPr>
        <p:blipFill>
          <a:blip r:embed="rId4"/>
          <a:stretch>
            <a:fillRect/>
          </a:stretch>
        </p:blipFill>
        <p:spPr>
          <a:xfrm>
            <a:off x="4799747" y="4719473"/>
            <a:ext cx="2587740" cy="155505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giày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dép</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Các vụ tai nạn thường xảy ra do nhiều nguyên nhân, bao gồm thiếu quản lý an toàn, thiếu đào tạo cho công nhân về an toàn lao động, thiết bị không đảm bảo an toàn, và áp lực sản xuất cao</a:t>
            </a:r>
            <a:r>
              <a:rPr lang="en-US" sz="2000" dirty="0">
                <a:ea typeface="+mn-lt"/>
                <a:cs typeface="+mn-lt"/>
              </a:rPr>
              <a:t>:</a:t>
            </a:r>
            <a:endParaRPr lang="en-US" dirty="0"/>
          </a:p>
          <a:p>
            <a:pPr marL="730885" lvl="1" indent="-304165"/>
            <a:r>
              <a:rPr lang="pt-BR" i="0" dirty="0">
                <a:solidFill>
                  <a:srgbClr val="0D0D0D"/>
                </a:solidFill>
                <a:effectLst/>
                <a:latin typeface="Söhne"/>
              </a:rPr>
              <a:t>Vụ cháy tại nhà máy giày dép ở Trung Quốc</a:t>
            </a:r>
          </a:p>
          <a:p>
            <a:pPr marL="730885" lvl="1" indent="-304165"/>
            <a:r>
              <a:rPr lang="en-US" dirty="0" err="1">
                <a:solidFill>
                  <a:srgbClr val="0D0D0D"/>
                </a:solidFill>
                <a:latin typeface="Söhne"/>
              </a:rPr>
              <a:t>Vụ</a:t>
            </a:r>
            <a:r>
              <a:rPr lang="en-US" dirty="0">
                <a:solidFill>
                  <a:srgbClr val="0D0D0D"/>
                </a:solidFill>
                <a:latin typeface="Söhne"/>
              </a:rPr>
              <a:t> </a:t>
            </a:r>
            <a:r>
              <a:rPr lang="en-US" dirty="0" err="1">
                <a:solidFill>
                  <a:srgbClr val="0D0D0D"/>
                </a:solidFill>
                <a:latin typeface="Söhne"/>
              </a:rPr>
              <a:t>sập</a:t>
            </a:r>
            <a:r>
              <a:rPr lang="en-US" dirty="0">
                <a:solidFill>
                  <a:srgbClr val="0D0D0D"/>
                </a:solidFill>
                <a:latin typeface="Söhne"/>
              </a:rPr>
              <a:t> </a:t>
            </a:r>
            <a:r>
              <a:rPr lang="en-US" dirty="0" err="1">
                <a:solidFill>
                  <a:srgbClr val="0D0D0D"/>
                </a:solidFill>
                <a:latin typeface="Söhne"/>
              </a:rPr>
              <a:t>nhà</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giày</a:t>
            </a:r>
            <a:r>
              <a:rPr lang="en-US" dirty="0">
                <a:solidFill>
                  <a:srgbClr val="0D0D0D"/>
                </a:solidFill>
                <a:latin typeface="Söhne"/>
              </a:rPr>
              <a:t> ở </a:t>
            </a:r>
            <a:r>
              <a:rPr lang="en-US" dirty="0" err="1">
                <a:solidFill>
                  <a:srgbClr val="0D0D0D"/>
                </a:solidFill>
                <a:latin typeface="Söhne"/>
              </a:rPr>
              <a:t>Campuchia</a:t>
            </a:r>
            <a:endParaRPr lang="pt-BR" dirty="0">
              <a:solidFill>
                <a:srgbClr val="0D0D0D"/>
              </a:solidFill>
              <a:latin typeface="Söhne"/>
            </a:endParaRPr>
          </a:p>
          <a:p>
            <a:pPr marL="730885" lvl="1" indent="-304165"/>
            <a:r>
              <a:rPr lang="en-US" dirty="0" err="1">
                <a:solidFill>
                  <a:srgbClr val="0D0D0D"/>
                </a:solidFill>
                <a:latin typeface="Söhne"/>
              </a:rPr>
              <a:t>Vụ</a:t>
            </a:r>
            <a:r>
              <a:rPr lang="en-US" dirty="0">
                <a:solidFill>
                  <a:srgbClr val="0D0D0D"/>
                </a:solidFill>
                <a:latin typeface="Söhne"/>
              </a:rPr>
              <a:t> 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ép</a:t>
            </a:r>
            <a:r>
              <a:rPr lang="en-US" dirty="0">
                <a:solidFill>
                  <a:srgbClr val="0D0D0D"/>
                </a:solidFill>
                <a:latin typeface="Söhne"/>
              </a:rPr>
              <a:t> </a:t>
            </a:r>
            <a:r>
              <a:rPr lang="en-US" dirty="0" err="1">
                <a:solidFill>
                  <a:srgbClr val="0D0D0D"/>
                </a:solidFill>
                <a:latin typeface="Söhne"/>
              </a:rPr>
              <a:t>tại</a:t>
            </a:r>
            <a:r>
              <a:rPr lang="en-US" dirty="0">
                <a:solidFill>
                  <a:srgbClr val="0D0D0D"/>
                </a:solidFill>
                <a:latin typeface="Söhne"/>
              </a:rPr>
              <a:t> </a:t>
            </a:r>
            <a:r>
              <a:rPr lang="en-US" dirty="0" err="1">
                <a:solidFill>
                  <a:srgbClr val="0D0D0D"/>
                </a:solidFill>
                <a:latin typeface="Söhne"/>
              </a:rPr>
              <a:t>Việt</a:t>
            </a:r>
            <a:r>
              <a:rPr lang="en-US" dirty="0">
                <a:solidFill>
                  <a:srgbClr val="0D0D0D"/>
                </a:solidFill>
                <a:latin typeface="Söhne"/>
              </a:rPr>
              <a:t> Nam</a:t>
            </a:r>
            <a:endParaRPr lang="pt-BR" dirty="0">
              <a:solidFill>
                <a:srgbClr val="0D0D0D"/>
              </a:solidFill>
              <a:latin typeface="Söhne"/>
            </a:endParaRPr>
          </a:p>
          <a:p>
            <a:pPr marL="730885" lvl="1" indent="-304165"/>
            <a:r>
              <a:rPr lang="en-US" dirty="0" err="1">
                <a:solidFill>
                  <a:srgbClr val="0D0D0D"/>
                </a:solidFill>
                <a:latin typeface="Söhne"/>
              </a:rPr>
              <a:t>Vụ</a:t>
            </a:r>
            <a:r>
              <a:rPr lang="en-US" dirty="0">
                <a:solidFill>
                  <a:srgbClr val="0D0D0D"/>
                </a:solidFill>
                <a:latin typeface="Söhne"/>
              </a:rPr>
              <a:t> 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r>
              <a:rPr lang="en-US" dirty="0">
                <a:solidFill>
                  <a:srgbClr val="0D0D0D"/>
                </a:solidFill>
                <a:latin typeface="Söhne"/>
              </a:rPr>
              <a:t> </a:t>
            </a:r>
            <a:r>
              <a:rPr lang="en-US" dirty="0" err="1">
                <a:solidFill>
                  <a:srgbClr val="0D0D0D"/>
                </a:solidFill>
                <a:latin typeface="Söhne"/>
              </a:rPr>
              <a:t>tại</a:t>
            </a:r>
            <a:r>
              <a:rPr lang="en-US" dirty="0">
                <a:solidFill>
                  <a:srgbClr val="0D0D0D"/>
                </a:solidFill>
                <a:latin typeface="Söhne"/>
              </a:rPr>
              <a:t> Indonesia</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cắt</a:t>
            </a:r>
            <a:r>
              <a:rPr lang="en-US" dirty="0"/>
              <a:t> </a:t>
            </a:r>
            <a:r>
              <a:rPr lang="en-US" dirty="0" err="1"/>
              <a:t>vật</a:t>
            </a:r>
            <a:r>
              <a:rPr lang="en-US" dirty="0"/>
              <a:t> </a:t>
            </a:r>
            <a:r>
              <a:rPr lang="en-US" dirty="0" err="1"/>
              <a:t>liệu</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may </a:t>
            </a:r>
            <a:r>
              <a:rPr lang="en-US" dirty="0" err="1"/>
              <a:t>và</a:t>
            </a:r>
            <a:r>
              <a:rPr lang="en-US" dirty="0"/>
              <a:t> </a:t>
            </a:r>
            <a:r>
              <a:rPr lang="en-US" dirty="0" err="1"/>
              <a:t>ghép</a:t>
            </a:r>
            <a:r>
              <a:rPr lang="en-US" dirty="0"/>
              <a:t> </a:t>
            </a:r>
            <a:r>
              <a:rPr lang="en-US" dirty="0" err="1"/>
              <a:t>nối</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gia</a:t>
            </a:r>
            <a:r>
              <a:rPr lang="en-US" dirty="0"/>
              <a:t> </a:t>
            </a:r>
            <a:r>
              <a:rPr lang="en-US" dirty="0" err="1"/>
              <a:t>công</a:t>
            </a:r>
            <a:r>
              <a:rPr lang="en-US" dirty="0"/>
              <a:t> chi </a:t>
            </a:r>
            <a:r>
              <a:rPr lang="en-US" dirty="0" err="1"/>
              <a:t>tiết</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gắn</a:t>
            </a:r>
            <a:r>
              <a:rPr lang="en-US" dirty="0"/>
              <a:t> </a:t>
            </a:r>
            <a:r>
              <a:rPr lang="en-US" dirty="0" err="1"/>
              <a:t>kết</a:t>
            </a:r>
            <a:r>
              <a:rPr lang="en-US" dirty="0"/>
              <a:t> </a:t>
            </a:r>
            <a:r>
              <a:rPr lang="en-US" dirty="0" err="1"/>
              <a:t>đế</a:t>
            </a:r>
            <a:r>
              <a:rPr lang="en-US" dirty="0"/>
              <a:t> </a:t>
            </a:r>
            <a:r>
              <a:rPr lang="en-US" dirty="0" err="1"/>
              <a:t>và</a:t>
            </a:r>
            <a:r>
              <a:rPr lang="en-US" dirty="0"/>
              <a:t> </a:t>
            </a:r>
            <a:r>
              <a:rPr lang="en-US" dirty="0" err="1"/>
              <a:t>thân</a:t>
            </a:r>
            <a:r>
              <a:rPr lang="en-US" dirty="0"/>
              <a:t> </a:t>
            </a:r>
            <a:r>
              <a:rPr lang="en-US" dirty="0" err="1"/>
              <a:t>giày</a:t>
            </a:r>
            <a:endParaRPr lang="en-US" dirty="0"/>
          </a:p>
          <a:p>
            <a:pPr marL="304165" indent="-304165">
              <a:buClr>
                <a:schemeClr val="tx1"/>
              </a:buClr>
            </a:pPr>
            <a:r>
              <a:rPr lang="en-US" dirty="0"/>
              <a:t>5.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đánh</a:t>
            </a:r>
            <a:r>
              <a:rPr lang="en-US" dirty="0"/>
              <a:t> </a:t>
            </a:r>
            <a:r>
              <a:rPr lang="en-US" dirty="0" err="1"/>
              <a:t>bóng</a:t>
            </a:r>
            <a:r>
              <a:rPr lang="en-US" dirty="0"/>
              <a:t> </a:t>
            </a:r>
            <a:r>
              <a:rPr lang="en-US" dirty="0" err="1"/>
              <a:t>và</a:t>
            </a:r>
            <a:r>
              <a:rPr lang="en-US" dirty="0"/>
              <a:t> </a:t>
            </a:r>
            <a:r>
              <a:rPr lang="en-US" dirty="0" err="1"/>
              <a:t>làm</a:t>
            </a:r>
            <a:r>
              <a:rPr lang="en-US" dirty="0"/>
              <a:t> </a:t>
            </a:r>
            <a:r>
              <a:rPr lang="en-US" dirty="0" err="1"/>
              <a:t>sạch</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vật</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r>
              <a:rPr lang="vi-VN" b="0" i="0" dirty="0">
                <a:effectLst/>
                <a:latin typeface="Open Sans" panose="020B0606030504020204" pitchFamily="34" charset="0"/>
              </a:rPr>
              <a:t>Công việc cắt vật liệu trong ngành sản xuất giày dép là một giai đoạn quan trọng, đòi hỏi sự chính xác và tỉ mỉ. Quy trình này sử dụng máy cắt tự động hoặc thủ công để cắt các mảnh vật liệu theo hình dáng và kích thước đã được thiết kế. </a:t>
            </a:r>
            <a:endParaRPr lang="en-US" b="0" i="0" dirty="0">
              <a:effectLst/>
              <a:latin typeface="Open Sans" panose="020B0606030504020204" pitchFamily="34" charset="0"/>
            </a:endParaRPr>
          </a:p>
          <a:p>
            <a:r>
              <a:rPr lang="vi-VN" b="0" i="0" dirty="0">
                <a:effectLst/>
                <a:latin typeface="Open Sans" panose="020B0606030504020204" pitchFamily="34" charset="0"/>
              </a:rPr>
              <a:t>Máy cắt tự động, như máy cắt laser hoặc máy cắt CNC, giúp tăng năng suất và độ chính xác, giảm thiểu lỗi sai và lãng phí vật liệu.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88DD146-F342-4836-8C1A-33F145950D2A}"/>
              </a:ext>
            </a:extLst>
          </p:cNvPr>
          <p:cNvPicPr>
            <a:picLocks noChangeAspect="1"/>
          </p:cNvPicPr>
          <p:nvPr/>
        </p:nvPicPr>
        <p:blipFill>
          <a:blip r:embed="rId3"/>
          <a:stretch>
            <a:fillRect/>
          </a:stretch>
        </p:blipFill>
        <p:spPr>
          <a:xfrm>
            <a:off x="0" y="4991098"/>
            <a:ext cx="2808312" cy="187220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vật</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r>
              <a:rPr lang="vi-VN" b="0" i="0" dirty="0">
                <a:effectLst/>
                <a:latin typeface="Open Sans" panose="020B0606030504020204" pitchFamily="34" charset="0"/>
              </a:rPr>
              <a:t>Trong quá trình cắt vật liệu tại các nhà máy giày dép, tai nạn lao động có thể xảy ra do nhiều nguyên nhân khác nhau, liên quan đến việc sử dụng máy cắt tự động và thủ công. </a:t>
            </a:r>
            <a:endParaRPr lang="en-US" b="0" i="0" dirty="0">
              <a:effectLst/>
              <a:latin typeface="Open Sans" panose="020B0606030504020204" pitchFamily="34" charset="0"/>
            </a:endParaRPr>
          </a:p>
          <a:p>
            <a:r>
              <a:rPr lang="vi-VN" b="0" i="0" dirty="0">
                <a:effectLst/>
                <a:latin typeface="Open Sans" panose="020B0606030504020204" pitchFamily="34" charset="0"/>
              </a:rPr>
              <a:t>Khi sử dụng máy cắt tự động, các tai nạn thường liên quan đến lỗi kỹ thuật của máy hoặc sai sót trong lập trình, dẫn đến việc cắt không đúng vị trí hoặc làm hỏng vật liệu, thậm chí gây thương tích cho công nhân nếu không tuân thủ quy trình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43DDA28-35BE-3A41-01FC-C0075906200E}"/>
              </a:ext>
            </a:extLst>
          </p:cNvPr>
          <p:cNvPicPr>
            <a:picLocks noChangeAspect="1"/>
          </p:cNvPicPr>
          <p:nvPr/>
        </p:nvPicPr>
        <p:blipFill>
          <a:blip r:embed="rId3"/>
          <a:stretch>
            <a:fillRect/>
          </a:stretch>
        </p:blipFill>
        <p:spPr>
          <a:xfrm>
            <a:off x="0" y="4991098"/>
            <a:ext cx="2808312" cy="187220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vật</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r>
              <a:rPr lang="vi-VN" b="0" i="0" dirty="0">
                <a:effectLst/>
                <a:latin typeface="Open Sans" panose="020B0606030504020204" pitchFamily="34" charset="0"/>
              </a:rPr>
              <a:t>Tai nạn lao động trong quá trình cắt vật liệu tại các nhà máy giày dép thường xuất phát từ nhiều nguyên nhân khác nhau, bao gồm cả yếu tố kỹ thuật và con người. </a:t>
            </a:r>
            <a:endParaRPr lang="en-US" b="0" i="0" dirty="0">
              <a:effectLst/>
              <a:latin typeface="Open Sans" panose="020B0606030504020204" pitchFamily="34" charset="0"/>
            </a:endParaRPr>
          </a:p>
          <a:p>
            <a:r>
              <a:rPr lang="vi-VN" b="0" i="0" dirty="0">
                <a:effectLst/>
                <a:latin typeface="Open Sans" panose="020B0606030504020204" pitchFamily="34" charset="0"/>
              </a:rPr>
              <a:t>Một nguyên nhân phổ biến là sự cố kỹ thuật của máy cắt tự động, như lỗi lập trình hoặc hỏng hóc máy móc, dẫn đến việc cắt sai hoặc ngừng đột ngột, gây nguy hiểm cho công nhân.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9651258-13F6-E361-D601-291E8CA3DBB2}"/>
              </a:ext>
            </a:extLst>
          </p:cNvPr>
          <p:cNvPicPr>
            <a:picLocks noChangeAspect="1"/>
          </p:cNvPicPr>
          <p:nvPr/>
        </p:nvPicPr>
        <p:blipFill>
          <a:blip r:embed="rId3"/>
          <a:stretch>
            <a:fillRect/>
          </a:stretch>
        </p:blipFill>
        <p:spPr>
          <a:xfrm>
            <a:off x="0" y="4991098"/>
            <a:ext cx="2808312" cy="187220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vật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vật</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r>
              <a:rPr lang="vi-VN" b="0" i="0" dirty="0">
                <a:effectLst/>
                <a:latin typeface="Open Sans" panose="020B0606030504020204" pitchFamily="34" charset="0"/>
              </a:rPr>
              <a:t>Đầu tiên, công nhân cần được đào tạo kỹ lưỡng về cách sử dụng máy cắt, cả tự động và thủ công, để đảm bảo họ nắm vững quy trình vận hành và các nguyên tắc an toàn.</a:t>
            </a:r>
          </a:p>
          <a:p>
            <a:r>
              <a:rPr lang="vi-VN" b="0" i="0" dirty="0">
                <a:effectLst/>
                <a:latin typeface="Open Sans" panose="020B0606030504020204" pitchFamily="34" charset="0"/>
              </a:rPr>
              <a:t>Bảo trì định kỳ máy cắt là biện pháp cần thiết nhằm đảm bảo máy móc luôn hoạt động ổn định và tránh các sự cố kỹ thuật.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0351677-DA87-7205-25C6-0CCDEBA7CFAD}"/>
              </a:ext>
            </a:extLst>
          </p:cNvPr>
          <p:cNvPicPr>
            <a:picLocks noChangeAspect="1"/>
          </p:cNvPicPr>
          <p:nvPr/>
        </p:nvPicPr>
        <p:blipFill>
          <a:blip r:embed="rId3"/>
          <a:stretch>
            <a:fillRect/>
          </a:stretch>
        </p:blipFill>
        <p:spPr>
          <a:xfrm>
            <a:off x="0" y="4991098"/>
            <a:ext cx="2808312" cy="187220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Cắt vật 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err="1">
                <a:effectLst/>
                <a:latin typeface="Open Sans" panose="020B0606030504020204" pitchFamily="34" charset="0"/>
              </a:rPr>
              <a:t>Quy</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vật</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pPr algn="l"/>
            <a:r>
              <a:rPr lang="vi-VN" b="0" i="0" dirty="0">
                <a:effectLst/>
                <a:latin typeface="Open Sans" panose="020B0606030504020204" pitchFamily="34" charset="0"/>
              </a:rPr>
              <a:t>Trước hết, tất cả công nhân phải tham gia các khóa đào tạo về an toàn lao động, bao gồm hướng dẫn chi tiết về cách vận hành máy cắt tự động và thủ công.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sử dụng thiết bị bảo hộ cá nhân, như găng tay chống cắt, kính bảo hộ và áo bảo hộ, là bắt buộc để giảm thiểu nguy cơ bị thương.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80E353A-60CD-B41B-95B5-2D2C1FCF49A4}"/>
              </a:ext>
            </a:extLst>
          </p:cNvPr>
          <p:cNvPicPr>
            <a:picLocks noChangeAspect="1"/>
          </p:cNvPicPr>
          <p:nvPr/>
        </p:nvPicPr>
        <p:blipFill>
          <a:blip r:embed="rId3"/>
          <a:stretch>
            <a:fillRect/>
          </a:stretch>
        </p:blipFill>
        <p:spPr>
          <a:xfrm>
            <a:off x="0" y="4991098"/>
            <a:ext cx="2808312" cy="187220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Cắt vật liệu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vật</a:t>
            </a:r>
            <a:r>
              <a:rPr lang="en-US" b="1" i="0" dirty="0">
                <a:effectLst/>
                <a:latin typeface="Open Sans" panose="020B0606030504020204" pitchFamily="34" charset="0"/>
              </a:rPr>
              <a:t> </a:t>
            </a:r>
            <a:r>
              <a:rPr lang="en-US" b="1" i="0" dirty="0" err="1">
                <a:effectLst/>
                <a:latin typeface="Open Sans" panose="020B0606030504020204" pitchFamily="34" charset="0"/>
              </a:rPr>
              <a:t>liệu</a:t>
            </a:r>
            <a:endParaRPr lang="en-US" sz="2400" b="1" i="0" dirty="0">
              <a:effectLst/>
              <a:latin typeface="Söhne"/>
            </a:endParaRPr>
          </a:p>
          <a:p>
            <a:r>
              <a:rPr lang="vi-VN" b="0" i="0" dirty="0">
                <a:effectLst/>
                <a:latin typeface="Open Sans" panose="020B0606030504020204" pitchFamily="34" charset="0"/>
              </a:rPr>
              <a:t>Đầu tiên, công nhân phải ngay lập tức dừng máy cắt bằng cách sử dụng nút dừng khẩn cấp được bố trí sẵn trên máy.</a:t>
            </a:r>
          </a:p>
          <a:p>
            <a:r>
              <a:rPr lang="vi-VN" b="0" i="0" dirty="0">
                <a:effectLst/>
                <a:latin typeface="Open Sans" panose="020B0606030504020204" pitchFamily="34" charset="0"/>
              </a:rPr>
              <a:t>Sau đó, cần nhanh chóng đánh giá tình trạng của nạn nhân. Nếu có chảy máu nghiêm trọng, việc cầm máu bằng cách áp dụng áp lực lên vết thương là cần thiết trước khi tiến hành các bước sơ cứu khác. Đồng thời, người quản lý hoặc nhân viên an toàn lao động cần được thông báo ngay lập tức để hỗ trợ xử lý tình huống.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694C63A-39F9-07E2-C1CE-46B82EE6559D}"/>
              </a:ext>
            </a:extLst>
          </p:cNvPr>
          <p:cNvPicPr>
            <a:picLocks noChangeAspect="1"/>
          </p:cNvPicPr>
          <p:nvPr/>
        </p:nvPicPr>
        <p:blipFill>
          <a:blip r:embed="rId3"/>
          <a:stretch>
            <a:fillRect/>
          </a:stretch>
        </p:blipFill>
        <p:spPr>
          <a:xfrm>
            <a:off x="0" y="4991098"/>
            <a:ext cx="2808312" cy="187220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May và ghép nối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may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nối</a:t>
            </a:r>
            <a:r>
              <a:rPr lang="en-US" sz="2000" dirty="0"/>
              <a:t>:</a:t>
            </a:r>
          </a:p>
          <a:p>
            <a:pPr algn="l"/>
            <a:r>
              <a:rPr lang="vi-VN" b="0" i="0" dirty="0">
                <a:effectLst/>
                <a:latin typeface="Open Sans" panose="020B0606030504020204" pitchFamily="34" charset="0"/>
              </a:rPr>
              <a:t>May mũi giày là một công đoạn phức tạp đòi hỏi sự tỉ mỉ để đảm bảo độ bền và thẩm mỹ, vì đây là phần chịu nhiều áp lực nhất khi sử dụng. Thân giày, bao gồm hai bên và lưng giày, được ghép nối với nhau qua các đường may chắc chắn để tạo nên cấu trúc chính của giày.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Quá trình này cũng bao gồm việc thêm các chi tiết như khóa kéo, dây giày, và các yếu tố trang trí khác, yêu cầu sự khéo léo và kinh nghiệm của người thợ.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ED022E9-E10A-CFB3-DBB7-FCE1224855F4}"/>
              </a:ext>
            </a:extLst>
          </p:cNvPr>
          <p:cNvPicPr>
            <a:picLocks noChangeAspect="1"/>
          </p:cNvPicPr>
          <p:nvPr/>
        </p:nvPicPr>
        <p:blipFill>
          <a:blip r:embed="rId3"/>
          <a:stretch>
            <a:fillRect/>
          </a:stretch>
        </p:blipFill>
        <p:spPr>
          <a:xfrm>
            <a:off x="7517408" y="2553460"/>
            <a:ext cx="2626618" cy="1751079"/>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May và ghép nối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may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nối</a:t>
            </a:r>
            <a:r>
              <a:rPr lang="en-US" sz="2000" dirty="0"/>
              <a:t>:</a:t>
            </a:r>
          </a:p>
          <a:p>
            <a:pPr algn="l"/>
            <a:r>
              <a:rPr lang="vi-VN" b="0" i="0" dirty="0">
                <a:effectLst/>
                <a:latin typeface="Open Sans" panose="020B0606030504020204" pitchFamily="34" charset="0"/>
              </a:rPr>
              <a:t>Trong quá trình may và ghép nối các mảnh vật liệu để tạo thành phần trên của giày, có nhiều nguy cơ tiềm ẩn về tai nạn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chính là việc sử dụng máy may công nghiệp có thể gây ra các tai nạn nghiêm trọng do va chạm, kẹt lưỡi kim hoặc cắt vào tay nếu không tuân thủ quy tắc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ADDBF6B-17E6-E0C4-1D1F-875E1AE94F08}"/>
              </a:ext>
            </a:extLst>
          </p:cNvPr>
          <p:cNvPicPr>
            <a:picLocks noChangeAspect="1"/>
          </p:cNvPicPr>
          <p:nvPr/>
        </p:nvPicPr>
        <p:blipFill>
          <a:blip r:embed="rId3"/>
          <a:stretch>
            <a:fillRect/>
          </a:stretch>
        </p:blipFill>
        <p:spPr>
          <a:xfrm>
            <a:off x="7517408" y="2553460"/>
            <a:ext cx="2626618" cy="1751079"/>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a:solidFill>
                  <a:schemeClr val="bg1"/>
                </a:solidFill>
                <a:latin typeface="UTM Aptima" panose="02040603050506020204" pitchFamily="18" charset="0"/>
              </a:rPr>
              <a:t>May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nối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may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nối</a:t>
            </a:r>
            <a:endParaRPr lang="en-US" b="1" i="0" dirty="0">
              <a:effectLst/>
              <a:latin typeface="Open Sans" panose="020B0606030504020204" pitchFamily="34" charset="0"/>
            </a:endParaRPr>
          </a:p>
          <a:p>
            <a:r>
              <a:rPr lang="vi-VN" i="0" dirty="0">
                <a:effectLst/>
                <a:latin typeface="Open Sans" panose="020B0606030504020204" pitchFamily="34" charset="0"/>
              </a:rPr>
              <a:t>Tai nạn lao động trong quá trình may và ghép nối các mảnh vật liệu để tạo thành phần trên của giày có thể xuất phát từ nhiều nguyên nhân khác nhau. </a:t>
            </a:r>
            <a:endParaRPr lang="en-US" i="0" dirty="0">
              <a:effectLst/>
              <a:latin typeface="Open Sans" panose="020B0606030504020204" pitchFamily="34" charset="0"/>
            </a:endParaRPr>
          </a:p>
          <a:p>
            <a:r>
              <a:rPr lang="vi-VN" i="0" dirty="0">
                <a:effectLst/>
                <a:latin typeface="Open Sans" panose="020B0606030504020204" pitchFamily="34" charset="0"/>
              </a:rPr>
              <a:t>Một trong những nguyên nhân chính là sự thiếu hiểu biết về quy trình làm việc và thiếu kinh nghiệm trong việc sử dụng máy móc.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035EE06-E5A1-2B26-D84F-0422DA8F4652}"/>
              </a:ext>
            </a:extLst>
          </p:cNvPr>
          <p:cNvPicPr>
            <a:picLocks noChangeAspect="1"/>
          </p:cNvPicPr>
          <p:nvPr/>
        </p:nvPicPr>
        <p:blipFill>
          <a:blip r:embed="rId3"/>
          <a:stretch>
            <a:fillRect/>
          </a:stretch>
        </p:blipFill>
        <p:spPr>
          <a:xfrm>
            <a:off x="7517408" y="2553460"/>
            <a:ext cx="2626618" cy="1751079"/>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a:solidFill>
                  <a:schemeClr val="bg1"/>
                </a:solidFill>
                <a:latin typeface="UTM Aptima" panose="02040603050506020204" pitchFamily="18" charset="0"/>
              </a:rPr>
              <a:t>May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nối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may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nối</a:t>
            </a:r>
            <a:r>
              <a:rPr lang="en-US" sz="2000" dirty="0"/>
              <a:t>:</a:t>
            </a:r>
          </a:p>
          <a:p>
            <a:pPr algn="l">
              <a:buFont typeface="Arial" panose="020B0604020202020204" pitchFamily="34" charset="0"/>
              <a:buChar char="•"/>
            </a:pPr>
            <a:r>
              <a:rPr lang="vi-VN" i="0" dirty="0">
                <a:effectLst/>
                <a:latin typeface="Open Sans" panose="020B0606030504020204" pitchFamily="34" charset="0"/>
              </a:rPr>
              <a:t>Đầu tiên và quan trọng nhất là đảm bảo tất cả các công nhân được huấn luyện an toàn lao động.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Huấn luyện này không chỉ bao gồm việc hướng dẫn về cách sử dụng các thiết bị và máy móc một cách an toàn mà còn về các quy trình làm việc và cách ứng phó với tình huống khẩn cấp.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6830F1C-0CC0-0B09-D28D-48D827D0EE07}"/>
              </a:ext>
            </a:extLst>
          </p:cNvPr>
          <p:cNvPicPr>
            <a:picLocks noChangeAspect="1"/>
          </p:cNvPicPr>
          <p:nvPr/>
        </p:nvPicPr>
        <p:blipFill>
          <a:blip r:embed="rId3"/>
          <a:stretch>
            <a:fillRect/>
          </a:stretch>
        </p:blipFill>
        <p:spPr>
          <a:xfrm>
            <a:off x="7517408" y="2553460"/>
            <a:ext cx="2626618" cy="1751079"/>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a:solidFill>
                  <a:schemeClr val="bg1"/>
                </a:solidFill>
                <a:latin typeface="UTM Aptima" panose="02040603050506020204" pitchFamily="18" charset="0"/>
              </a:rPr>
              <a:t>May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nối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en-US" b="1" i="0" dirty="0" err="1">
                <a:effectLst/>
                <a:latin typeface="Open Sans" panose="020B0606030504020204" pitchFamily="34" charset="0"/>
              </a:rPr>
              <a:t>Quy</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may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nối</a:t>
            </a:r>
            <a:r>
              <a:rPr lang="en-US" sz="2000" dirty="0"/>
              <a:t>:</a:t>
            </a:r>
          </a:p>
          <a:p>
            <a:pPr algn="l"/>
            <a:r>
              <a:rPr lang="vi-VN" b="0" i="0" dirty="0">
                <a:effectLst/>
                <a:latin typeface="Open Sans" panose="020B0606030504020204" pitchFamily="34" charset="0"/>
              </a:rPr>
              <a:t>Đầu tiên, tất cả các công nhân phải được đào tạo về quy trình làm việc và sử dụng các thiết bị, máy móc một cách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này cần bao gồm việc hướng dẫn về cách sử dụng máy may công nghiệp và các công cụ khác một cách đúng cách, cũng như cách ứng phó với tình huống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B082369-D0A6-C6CD-646E-3BD08889FCC4}"/>
              </a:ext>
            </a:extLst>
          </p:cNvPr>
          <p:cNvPicPr>
            <a:picLocks noChangeAspect="1"/>
          </p:cNvPicPr>
          <p:nvPr/>
        </p:nvPicPr>
        <p:blipFill>
          <a:blip r:embed="rId3"/>
          <a:stretch>
            <a:fillRect/>
          </a:stretch>
        </p:blipFill>
        <p:spPr>
          <a:xfrm>
            <a:off x="7517408" y="2553460"/>
            <a:ext cx="2626618" cy="1751079"/>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a:solidFill>
                  <a:schemeClr val="bg1"/>
                </a:solidFill>
                <a:latin typeface="UTM Aptima" panose="02040603050506020204" pitchFamily="18" charset="0"/>
              </a:rPr>
              <a:t>May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ghép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nối</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may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nối</a:t>
            </a:r>
            <a:r>
              <a:rPr lang="en-US" sz="2000" dirty="0">
                <a:solidFill>
                  <a:schemeClr val="bg1"/>
                </a:solidFill>
              </a:rPr>
              <a:t>:</a:t>
            </a:r>
          </a:p>
          <a:p>
            <a:pPr algn="l"/>
            <a:r>
              <a:rPr lang="vi-VN" b="0" i="0" dirty="0">
                <a:effectLst/>
                <a:latin typeface="Open Sans" panose="020B0606030504020204" pitchFamily="34" charset="0"/>
              </a:rPr>
              <a:t>Trong trường hợp xảy ra tai nạn lao động khẩn cấp trong quá trình may và ghép nối các mảnh vật liệu để tạo thành phần trên của giày, việc xử lý nhanh chóng và chính xác là cực kỳ quan trọng để giảm thiểu thiệt hại.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phát hiện tai nạn, người lao động cần ngay lập tức dừng máy móc và thông báo cho người quản lý hoặc nhân viên an toàn lao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E17D18D-A4FF-C559-63B1-184AE667558B}"/>
              </a:ext>
            </a:extLst>
          </p:cNvPr>
          <p:cNvPicPr>
            <a:picLocks noChangeAspect="1"/>
          </p:cNvPicPr>
          <p:nvPr/>
        </p:nvPicPr>
        <p:blipFill>
          <a:blip r:embed="rId3"/>
          <a:stretch>
            <a:fillRect/>
          </a:stretch>
        </p:blipFill>
        <p:spPr>
          <a:xfrm>
            <a:off x="7517408" y="2553460"/>
            <a:ext cx="2626618" cy="1751079"/>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chi </a:t>
            </a:r>
            <a:r>
              <a:rPr lang="en-US" dirty="0" err="1">
                <a:latin typeface="UTM Aptima" panose="02040603050506020204" pitchFamily="18" charset="0"/>
              </a:rPr>
              <a:t>tiết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chi </a:t>
            </a:r>
            <a:r>
              <a:rPr lang="en-US" sz="2000" b="1" i="0" dirty="0" err="1">
                <a:effectLst/>
                <a:latin typeface="Open Sans" panose="020B0606030504020204" pitchFamily="34" charset="0"/>
              </a:rPr>
              <a:t>tiết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gia công chi tiết trong sản xuất giày dép là một phần quan trọng trong quy trình sản xuất để tạo ra những đôi giày có độ hoàn thiện cao và thẩm mỹ.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này bao gồm việc thêm các chi tiết trang trí như đính hạt, kim loại, hoa văn, hoặc các logo của thương hiệu vào phần trên của giày.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BC15E26-4A25-80E7-3FCF-0ADF51B85E5C}"/>
              </a:ext>
            </a:extLst>
          </p:cNvPr>
          <p:cNvPicPr>
            <a:picLocks noChangeAspect="1"/>
          </p:cNvPicPr>
          <p:nvPr/>
        </p:nvPicPr>
        <p:blipFill>
          <a:blip r:embed="rId3"/>
          <a:stretch>
            <a:fillRect/>
          </a:stretch>
        </p:blipFill>
        <p:spPr>
          <a:xfrm>
            <a:off x="-386308" y="4724402"/>
            <a:ext cx="3200397" cy="213359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chi </a:t>
            </a:r>
            <a:r>
              <a:rPr lang="en-US" dirty="0" err="1">
                <a:latin typeface="UTM Aptima" panose="02040603050506020204" pitchFamily="18" charset="0"/>
              </a:rPr>
              <a:t>tiết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chi </a:t>
            </a:r>
            <a:r>
              <a:rPr lang="en-US" sz="2000" b="1" i="0" dirty="0" err="1">
                <a:effectLst/>
                <a:latin typeface="Open Sans" panose="020B0606030504020204" pitchFamily="34" charset="0"/>
              </a:rPr>
              <a:t>tiết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gia công chi tiết để thêm các phụ kiện như chi tiết trang trí, logo hoặc các phụ kiện khác vào phần trên của giày, có nhiều nguy cơ tiềm ẩn về tai nạn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phổ biến là nguy cơ bị đâm thủng hoặc cắt vào tay khi sử dụng các công cụ cắt hoặc các vật liệu sắc nhọn.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3BC0592-43C6-67F5-5E09-B717AB880FE8}"/>
              </a:ext>
            </a:extLst>
          </p:cNvPr>
          <p:cNvPicPr>
            <a:picLocks noChangeAspect="1"/>
          </p:cNvPicPr>
          <p:nvPr/>
        </p:nvPicPr>
        <p:blipFill>
          <a:blip r:embed="rId3"/>
          <a:stretch>
            <a:fillRect/>
          </a:stretch>
        </p:blipFill>
        <p:spPr>
          <a:xfrm>
            <a:off x="-386308" y="4724402"/>
            <a:ext cx="3200397" cy="213359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chi </a:t>
            </a:r>
            <a:r>
              <a:rPr lang="en-US" dirty="0" err="1">
                <a:latin typeface="UTM Aptima" panose="02040603050506020204" pitchFamily="18" charset="0"/>
              </a:rPr>
              <a:t>tiết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chi </a:t>
            </a:r>
            <a:r>
              <a:rPr lang="en-US" sz="2000" b="1" i="0" dirty="0" err="1">
                <a:effectLst/>
                <a:latin typeface="Open Sans" panose="020B0606030504020204" pitchFamily="34" charset="0"/>
              </a:rPr>
              <a:t>tiết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có thể dẫn đến tai nạn lao động trong quá trình gia công chi tiết để thêm các chi tiết trang trí, logo hoặc các phụ kiện khác vào phần trên của giày. Một trong những nguyên nhân chính là thiếu kinh nghiệm và đào tạo của công nhân trong việc sử dụng các công cụ và máy móc.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sử dụng các công cụ cắt, máy móc hoặc thiết bị điện có thể gây ra nguy cơ va đập, cắt vào tay hoặc làm tổn thương nếu không được sử dụng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F64C31A-B421-48FB-607E-C5B579CB9CD4}"/>
              </a:ext>
            </a:extLst>
          </p:cNvPr>
          <p:cNvPicPr>
            <a:picLocks noChangeAspect="1"/>
          </p:cNvPicPr>
          <p:nvPr/>
        </p:nvPicPr>
        <p:blipFill>
          <a:blip r:embed="rId3"/>
          <a:stretch>
            <a:fillRect/>
          </a:stretch>
        </p:blipFill>
        <p:spPr>
          <a:xfrm>
            <a:off x="-386308" y="4724402"/>
            <a:ext cx="3200397" cy="213359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chi </a:t>
            </a:r>
            <a:r>
              <a:rPr lang="en-US" dirty="0" err="1">
                <a:latin typeface="UTM Aptima" panose="02040603050506020204" pitchFamily="18" charset="0"/>
              </a:rPr>
              <a:t>tiết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chi </a:t>
            </a:r>
            <a:r>
              <a:rPr lang="en-US" sz="2000" b="1" i="0" dirty="0" err="1">
                <a:effectLst/>
                <a:latin typeface="Open Sans" panose="020B0606030504020204" pitchFamily="34" charset="0"/>
              </a:rPr>
              <a:t>tiết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lao động trong quá trình gia công chi tiết để thêm các chi tiết trang trí, logo, hoặc các phụ kiện khác vào phần trên của giày, cần áp dụng các biện pháp phòng tránh hiệu quả. Một trong những biện pháp quan trọng là quan trắc môi trường lao động định kỳ.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Quan trắc này có thể bao gồm việc đo lường các yếu tố như ánh sáng, độ ồn, và cân nhắc về việc điều chỉnh môi trường làm việc để giảm thiểu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28CD746-269B-4D7C-D95A-5BA5DEA8A603}"/>
              </a:ext>
            </a:extLst>
          </p:cNvPr>
          <p:cNvPicPr>
            <a:picLocks noChangeAspect="1"/>
          </p:cNvPicPr>
          <p:nvPr/>
        </p:nvPicPr>
        <p:blipFill>
          <a:blip r:embed="rId3"/>
          <a:stretch>
            <a:fillRect/>
          </a:stretch>
        </p:blipFill>
        <p:spPr>
          <a:xfrm>
            <a:off x="-386308" y="4724402"/>
            <a:ext cx="3200397" cy="213359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chi </a:t>
            </a:r>
            <a:r>
              <a:rPr lang="en-US" dirty="0" err="1">
                <a:latin typeface="UTM Aptima" panose="02040603050506020204" pitchFamily="18" charset="0"/>
              </a:rPr>
              <a:t>tiết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5. </a:t>
            </a:r>
            <a:r>
              <a:rPr lang="en-US" sz="2000" b="1" i="0" dirty="0" err="1">
                <a:effectLst/>
                <a:latin typeface="Open Sans" panose="020B0606030504020204" pitchFamily="34" charset="0"/>
              </a:rPr>
              <a:t>Quy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chi </a:t>
            </a:r>
            <a:r>
              <a:rPr lang="en-US" sz="2000" b="1" i="0" dirty="0" err="1">
                <a:effectLst/>
                <a:latin typeface="Open Sans" panose="020B0606030504020204" pitchFamily="34" charset="0"/>
              </a:rPr>
              <a:t>tiết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tất cả các công nhân tham gia vào quá trình gia công chi tiết cần được đào tạo đầy đủ về việc sử dụng các công cụ và thiết bị một cách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này cần bao gồm việc hướng dẫn về cách sử dụng máy móc, công cụ cắt và các vật liệu sắc nhọn một cách đúng cách để tránh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A3BCF57-97ED-399C-BD06-924E68680F46}"/>
              </a:ext>
            </a:extLst>
          </p:cNvPr>
          <p:cNvPicPr>
            <a:picLocks noChangeAspect="1"/>
          </p:cNvPicPr>
          <p:nvPr/>
        </p:nvPicPr>
        <p:blipFill>
          <a:blip r:embed="rId3"/>
          <a:stretch>
            <a:fillRect/>
          </a:stretch>
        </p:blipFill>
        <p:spPr>
          <a:xfrm>
            <a:off x="-386308" y="4724402"/>
            <a:ext cx="3200397" cy="213359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chi </a:t>
            </a:r>
            <a:r>
              <a:rPr lang="en-US" dirty="0" err="1">
                <a:latin typeface="UTM Aptima" panose="02040603050506020204" pitchFamily="18" charset="0"/>
              </a:rPr>
              <a:t>tiết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chi </a:t>
            </a:r>
            <a:r>
              <a:rPr lang="en-US" sz="2000" b="1" i="0" dirty="0" err="1">
                <a:effectLst/>
                <a:latin typeface="Open Sans" panose="020B0606030504020204" pitchFamily="34" charset="0"/>
              </a:rPr>
              <a:t>tiết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lao động khẩn cấp khi gia công chi tiết để thêm các chi tiết trang trí, logo, hoặc các phụ kiện khác vào phần trên của giày, việc xử lý nhanh chóng và chính xác là rất quan trọng để giảm thiểu thiệt hại.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phát hiện tai nạn, người lao động cần ngay lập tức dừng máy móc và thông báo cho người quản lý hoặc nhân viên an toàn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7" name="Picture 26">
            <a:extLst>
              <a:ext uri="{FF2B5EF4-FFF2-40B4-BE49-F238E27FC236}">
                <a16:creationId xmlns:a16="http://schemas.microsoft.com/office/drawing/2014/main" id="{40A7C571-D6B7-C800-C880-D615FD013DF4}"/>
              </a:ext>
            </a:extLst>
          </p:cNvPr>
          <p:cNvPicPr>
            <a:picLocks noChangeAspect="1"/>
          </p:cNvPicPr>
          <p:nvPr/>
        </p:nvPicPr>
        <p:blipFill>
          <a:blip r:embed="rId3"/>
          <a:stretch>
            <a:fillRect/>
          </a:stretch>
        </p:blipFill>
        <p:spPr>
          <a:xfrm>
            <a:off x="-386308" y="4724402"/>
            <a:ext cx="3200397" cy="213359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đế</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thân</a:t>
            </a:r>
            <a:r>
              <a:rPr lang="en-US" sz="3600" b="1" dirty="0">
                <a:latin typeface="UTM Aptima" panose="02040603050506020204" pitchFamily="18" charset="0"/>
              </a:rPr>
              <a:t> </a:t>
            </a:r>
            <a:r>
              <a:rPr lang="en-US" sz="3600" b="1" dirty="0" err="1">
                <a:latin typeface="UTM Aptima" panose="02040603050506020204" pitchFamily="18" charset="0"/>
              </a:rPr>
              <a:t>giày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gắn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đế</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giày</a:t>
            </a:r>
            <a:r>
              <a:rPr lang="en-US" sz="2400" dirty="0"/>
              <a:t>:</a:t>
            </a:r>
          </a:p>
          <a:p>
            <a:pPr algn="l"/>
            <a:r>
              <a:rPr lang="vi-VN" b="0" i="0" dirty="0">
                <a:solidFill>
                  <a:srgbClr val="4C4F5A"/>
                </a:solidFill>
                <a:effectLst/>
                <a:latin typeface="Open Sans" panose="020B0606030504020204" pitchFamily="34" charset="0"/>
              </a:rPr>
              <a:t>Công việc gắn kết đế và thân giày là một trong những công đoạn quan trọng trong quá trình sản xuất giày dép.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Quá trình này đòi hỏi sự chính xác cao để đảm bảo rằng đế giày và phần trên được gắn kết với nhau một cách vững chắc và bền bỉ. Có hai phương pháp chính được sử dụng là sử dụng keo hoặc khâu tay.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đế</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thân</a:t>
            </a:r>
            <a:r>
              <a:rPr lang="en-US" sz="3600" b="1" dirty="0">
                <a:latin typeface="UTM Aptima" panose="02040603050506020204" pitchFamily="18" charset="0"/>
              </a:rPr>
              <a:t> </a:t>
            </a:r>
            <a:r>
              <a:rPr lang="en-US" sz="3600" b="1" dirty="0" err="1">
                <a:latin typeface="UTM Aptima" panose="02040603050506020204" pitchFamily="18" charset="0"/>
              </a:rPr>
              <a:t>giày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gắn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đế</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giày</a:t>
            </a:r>
            <a:r>
              <a:rPr lang="en-US" sz="2400" dirty="0"/>
              <a:t>:</a:t>
            </a:r>
          </a:p>
          <a:p>
            <a:pPr algn="l"/>
            <a:r>
              <a:rPr lang="vi-VN" b="0" i="0" dirty="0">
                <a:solidFill>
                  <a:srgbClr val="4C4F5A"/>
                </a:solidFill>
                <a:effectLst/>
                <a:latin typeface="Open Sans" panose="020B0606030504020204" pitchFamily="34" charset="0"/>
              </a:rPr>
              <a:t>Trong quá trình gắn kết đế và thân giày, có nhiều nguy cơ tai nạn lao động có thể xảy ra, đặc biệt là khi đế giày và phần thân được gắn kết với nhau bằng keo hoặc khâu tay.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 cơ phổ biến nhất là nguy cơ làm tổn thương tay khi sử dụng các công cụ cắt để cắt vật liệu hoặc khi thực hiện các thao tác khâu tay.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đế</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thân</a:t>
            </a:r>
            <a:r>
              <a:rPr lang="en-US" sz="3600" b="1" dirty="0">
                <a:latin typeface="UTM Aptima" panose="02040603050506020204" pitchFamily="18" charset="0"/>
              </a:rPr>
              <a:t> </a:t>
            </a:r>
            <a:r>
              <a:rPr lang="en-US" sz="3600" b="1" dirty="0" err="1">
                <a:latin typeface="UTM Aptima" panose="02040603050506020204" pitchFamily="18" charset="0"/>
              </a:rPr>
              <a:t>giày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sz="2000" b="1" i="0" dirty="0" err="1">
                <a:solidFill>
                  <a:srgbClr val="090E1D"/>
                </a:solidFill>
                <a:effectLst/>
                <a:latin typeface="Open Sans" panose="020B0606030504020204" pitchFamily="34" charset="0"/>
              </a:rPr>
              <a:t>Nguyên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gây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gắn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đế</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giày</a:t>
            </a:r>
            <a:r>
              <a:rPr lang="en-US" sz="2400" dirty="0"/>
              <a:t>:</a:t>
            </a:r>
          </a:p>
          <a:p>
            <a:pPr algn="l"/>
            <a:r>
              <a:rPr lang="vi-VN" b="0" i="0" dirty="0">
                <a:solidFill>
                  <a:srgbClr val="4C4F5A"/>
                </a:solidFill>
                <a:effectLst/>
                <a:latin typeface="Open Sans" panose="020B0606030504020204" pitchFamily="34" charset="0"/>
              </a:rPr>
              <a:t>Trong quá trình gắn kết đế và thân giày, có một số nguyên nhân chính có thể gây ra tai nạn lao động. Một trong những nguyên nhân chính là việc sử dụng các công cụ cắt sắc nhọn để chuẩn bị vật liệu hoặc thực hiện các thao tác khâu tay một cách không an toàn.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Sự thiếu cẩn thận trong việc sử dụng các công cụ này có thể dẫn đến tổn thương tay hoặc nguy cơ mắc kẹt.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đế</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thân</a:t>
            </a:r>
            <a:r>
              <a:rPr lang="en-US" sz="3600" b="1" dirty="0">
                <a:latin typeface="UTM Aptima" panose="02040603050506020204" pitchFamily="18" charset="0"/>
              </a:rPr>
              <a:t> </a:t>
            </a:r>
            <a:r>
              <a:rPr lang="en-US" sz="3600" b="1" dirty="0" err="1">
                <a:latin typeface="UTM Aptima" panose="02040603050506020204" pitchFamily="18" charset="0"/>
              </a:rPr>
              <a:t>giày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gắn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đế</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giày</a:t>
            </a:r>
            <a:r>
              <a:rPr lang="en-US" sz="2400" dirty="0"/>
              <a:t>:</a:t>
            </a:r>
          </a:p>
          <a:p>
            <a:pPr algn="l"/>
            <a:r>
              <a:rPr lang="vi-VN" b="0" i="0" dirty="0">
                <a:solidFill>
                  <a:srgbClr val="4C4F5A"/>
                </a:solidFill>
                <a:effectLst/>
                <a:latin typeface="Open Sans" panose="020B0606030504020204" pitchFamily="34" charset="0"/>
              </a:rPr>
              <a:t>Đầu tiên và quan trọng nhất là đảm bảo rằng tất cả các công nhân tham gia vào công việc này đều được đào tạo đầy đủ về an toàn lao động và biết cách sử dụng thiết bị bảo hộ đúng cách.</a:t>
            </a:r>
          </a:p>
          <a:p>
            <a:pPr algn="l"/>
            <a:r>
              <a:rPr lang="vi-VN" b="0" i="0" dirty="0">
                <a:solidFill>
                  <a:srgbClr val="4C4F5A"/>
                </a:solidFill>
                <a:effectLst/>
                <a:latin typeface="Open Sans" panose="020B0606030504020204" pitchFamily="34" charset="0"/>
              </a:rPr>
              <a:t>Việc sử dụng thiết bị bảo hộ như găng tay chống cắt, kính bảo hộ và mặt nạ respirator khi tiếp xúc với hóa chất là cực kỳ quan trọng để bảo vệ sức khỏe của người lao động. Đồng thời, việc làm việc trong môi trường có đủ ánh sáng và thông gió cũng là yếu tố quan trọng để giảm nguy cơ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đế</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thân</a:t>
            </a:r>
            <a:r>
              <a:rPr lang="en-US" sz="3600" b="1" dirty="0">
                <a:latin typeface="UTM Aptima" panose="02040603050506020204" pitchFamily="18" charset="0"/>
              </a:rPr>
              <a:t> </a:t>
            </a:r>
            <a:r>
              <a:rPr lang="en-US" sz="3600" b="1" dirty="0" err="1">
                <a:latin typeface="UTM Aptima" panose="02040603050506020204" pitchFamily="18" charset="0"/>
              </a:rPr>
              <a:t>giày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sz="2000" b="1" i="0" dirty="0" err="1">
                <a:solidFill>
                  <a:srgbClr val="090E1D"/>
                </a:solidFill>
                <a:effectLst/>
                <a:latin typeface="Open Sans" panose="020B0606030504020204" pitchFamily="34" charset="0"/>
              </a:rPr>
              <a:t>Quy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gắn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đế</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giày</a:t>
            </a:r>
            <a:r>
              <a:rPr lang="en-US" sz="2400" dirty="0"/>
              <a:t>:</a:t>
            </a:r>
          </a:p>
          <a:p>
            <a:pPr algn="l"/>
            <a:r>
              <a:rPr lang="vi-VN" b="0" i="0" dirty="0">
                <a:solidFill>
                  <a:srgbClr val="4C4F5A"/>
                </a:solidFill>
                <a:effectLst/>
                <a:latin typeface="Open Sans" panose="020B0606030504020204" pitchFamily="34" charset="0"/>
              </a:rPr>
              <a:t>Đầu tiên, tất cả các công nhân tham gia vào công việc này phải được đào tạo về an toàn lao động, bao gồm cả việc sử dụng thiết bị bảo hộ cá nhân như găng tay chống cắt, kính bảo hộ và mặt nạ respirator (nếu cần).</a:t>
            </a:r>
          </a:p>
          <a:p>
            <a:pPr algn="l"/>
            <a:r>
              <a:rPr lang="vi-VN" b="0" i="0" dirty="0">
                <a:solidFill>
                  <a:srgbClr val="4C4F5A"/>
                </a:solidFill>
                <a:effectLst/>
                <a:latin typeface="Open Sans" panose="020B0606030504020204" pitchFamily="34" charset="0"/>
              </a:rPr>
              <a:t>Thứ hai, việc làm việc trong một môi trường làm việc sạch sẽ và gọn gàng là rất quan trọng. Các vật liệu dư thừa và rác thải cần được loại bỏ đúng cách để tránh tạo ra các điểm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Gắn</a:t>
            </a:r>
            <a:r>
              <a:rPr lang="en-US" sz="3600" b="1" dirty="0">
                <a:latin typeface="UTM Aptima" panose="02040603050506020204" pitchFamily="18" charset="0"/>
              </a:rPr>
              <a:t> </a:t>
            </a:r>
            <a:r>
              <a:rPr lang="en-US" sz="3600" b="1" dirty="0" err="1">
                <a:latin typeface="UTM Aptima" panose="02040603050506020204" pitchFamily="18" charset="0"/>
              </a:rPr>
              <a:t>kết</a:t>
            </a:r>
            <a:r>
              <a:rPr lang="en-US" sz="3600" b="1" dirty="0">
                <a:latin typeface="UTM Aptima" panose="02040603050506020204" pitchFamily="18" charset="0"/>
              </a:rPr>
              <a:t> </a:t>
            </a:r>
            <a:r>
              <a:rPr lang="en-US" sz="3600" b="1" dirty="0" err="1">
                <a:latin typeface="UTM Aptima" panose="02040603050506020204" pitchFamily="18" charset="0"/>
              </a:rPr>
              <a:t>đế</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thân</a:t>
            </a:r>
            <a:r>
              <a:rPr lang="en-US" sz="3600" b="1" dirty="0">
                <a:latin typeface="UTM Aptima" panose="02040603050506020204" pitchFamily="18" charset="0"/>
              </a:rPr>
              <a:t> </a:t>
            </a:r>
            <a:r>
              <a:rPr lang="en-US" sz="3600" b="1" dirty="0" err="1">
                <a:latin typeface="UTM Aptima" panose="02040603050506020204" pitchFamily="18" charset="0"/>
              </a:rPr>
              <a:t>giày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huống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khẩn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cấp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gắn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đế</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giày</a:t>
            </a:r>
            <a:r>
              <a:rPr lang="en-US" sz="2400" dirty="0"/>
              <a:t>:</a:t>
            </a:r>
          </a:p>
          <a:p>
            <a:pPr algn="l"/>
            <a:r>
              <a:rPr lang="vi-VN" b="0" i="0" dirty="0">
                <a:solidFill>
                  <a:srgbClr val="4C4F5A"/>
                </a:solidFill>
                <a:effectLst/>
                <a:latin typeface="Open Sans" panose="020B0606030504020204" pitchFamily="34" charset="0"/>
              </a:rPr>
              <a:t>Trong trường hợp xảy ra tai nạn lao động khẩn cấp khi gắn kết đế và thân giày, các biện pháp cấp cứu cần được thực hiện một cách kịp thời và hiệu quả. Đầu tiên, người lao động bị nạn cần được ngừng công việc ngay lập tức và được chuyển đến nơi an toàn.</a:t>
            </a:r>
          </a:p>
          <a:p>
            <a:pPr algn="l"/>
            <a:r>
              <a:rPr lang="vi-VN" b="0" i="0" dirty="0">
                <a:solidFill>
                  <a:srgbClr val="4C4F5A"/>
                </a:solidFill>
                <a:effectLst/>
                <a:latin typeface="Open Sans" panose="020B0606030504020204" pitchFamily="34" charset="0"/>
              </a:rPr>
              <a:t>Tiếp theo, người lao động cần được cung cấp sơ cứu ngay tại chỗ nếu cần thiết. Việc này có thể bao gồm việc làm sạch và băng bó vết thương, kiểm tra dấu hiệu của sốc, hoặc thực hiện RCP (hồi sức tim phổi) nếu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Đánh</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b="1" dirty="0">
                <a:latin typeface="Open Sans" panose="020B0606030504020204" pitchFamily="34" charset="0"/>
              </a:rPr>
              <a:t>1</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đánh bóng và làm sạch giày, công nhân thường thực hiện các công việc để tạo ra sản phẩm cuối cùng có vẻ ngoài hoàn hảo và chất lượng cao.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đoạn này bao gồm việc sử dụng các công cụ và chất liệu đặc biệt để làm sạch bề mặt của giày và đánh bóng chúng, giúp tạo ra một lớp sáng bóng và bảo vệ bề mặt khỏi các vết bẩn và hư hỏng.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C62941A-6DB8-B302-8482-D141E5159995}"/>
              </a:ext>
            </a:extLst>
          </p:cNvPr>
          <p:cNvPicPr>
            <a:picLocks noChangeAspect="1"/>
          </p:cNvPicPr>
          <p:nvPr/>
        </p:nvPicPr>
        <p:blipFill>
          <a:blip r:embed="rId3"/>
          <a:stretch>
            <a:fillRect/>
          </a:stretch>
        </p:blipFill>
        <p:spPr>
          <a:xfrm>
            <a:off x="0" y="4908263"/>
            <a:ext cx="2880320" cy="1923356"/>
          </a:xfrm>
          <a:prstGeom prst="rect">
            <a:avLst/>
          </a:prstGeom>
        </p:spPr>
      </p:pic>
    </p:spTree>
    <p:extLst>
      <p:ext uri="{BB962C8B-B14F-4D97-AF65-F5344CB8AC3E}">
        <p14:creationId xmlns:p14="http://schemas.microsoft.com/office/powerpoint/2010/main" val="18540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Đánh</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đánh bóng và làm sạch giày, có một số nguy cơ tai nạn lao động có thể xảy ra. Một trong những nguy cơ chính là nguy cơ bị trượt, trượt ngã do sàn nhà hoặc bề mặt làm việc trơn trượt do sử dụng chất tẩy rửa hoặc các chất làm sáng bóng.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có thể dẫn đến té ngã hoặc trượt chân, gây tổn thương cho người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138CFAE-06D2-A999-0DFA-1E6ED1370A72}"/>
              </a:ext>
            </a:extLst>
          </p:cNvPr>
          <p:cNvPicPr>
            <a:picLocks noChangeAspect="1"/>
          </p:cNvPicPr>
          <p:nvPr/>
        </p:nvPicPr>
        <p:blipFill>
          <a:blip r:embed="rId3"/>
          <a:stretch>
            <a:fillRect/>
          </a:stretch>
        </p:blipFill>
        <p:spPr>
          <a:xfrm>
            <a:off x="0" y="4908263"/>
            <a:ext cx="2880320" cy="1923356"/>
          </a:xfrm>
          <a:prstGeom prst="rect">
            <a:avLst/>
          </a:prstGeom>
        </p:spPr>
      </p:pic>
    </p:spTree>
    <p:extLst>
      <p:ext uri="{BB962C8B-B14F-4D97-AF65-F5344CB8AC3E}">
        <p14:creationId xmlns:p14="http://schemas.microsoft.com/office/powerpoint/2010/main" val="20868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Đánh</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đánh</a:t>
            </a:r>
            <a:r>
              <a:rPr lang="en-US" b="0" i="0" dirty="0">
                <a:effectLst/>
                <a:latin typeface="Open Sans" panose="020B0606030504020204" pitchFamily="34" charset="0"/>
              </a:rPr>
              <a:t> </a:t>
            </a:r>
            <a:r>
              <a:rPr lang="en-US" b="0" i="0" dirty="0" err="1">
                <a:effectLst/>
                <a:latin typeface="Open Sans" panose="020B0606030504020204" pitchFamily="34" charset="0"/>
              </a:rPr>
              <a:t>bóng</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sạch</a:t>
            </a:r>
            <a:r>
              <a:rPr lang="en-US" b="0" i="0" dirty="0">
                <a:effectLst/>
                <a:latin typeface="Open Sans" panose="020B0606030504020204" pitchFamily="34" charset="0"/>
              </a:rPr>
              <a:t> </a:t>
            </a:r>
            <a:r>
              <a:rPr lang="en-US" b="0" i="0" dirty="0" err="1">
                <a:effectLst/>
                <a:latin typeface="Open Sans" panose="020B0606030504020204" pitchFamily="34" charset="0"/>
              </a:rPr>
              <a:t>giày</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hóa</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mạnh</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sạch</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đánh</a:t>
            </a:r>
            <a:r>
              <a:rPr lang="en-US" b="0" i="0" dirty="0">
                <a:effectLst/>
                <a:latin typeface="Open Sans" panose="020B0606030504020204" pitchFamily="34" charset="0"/>
              </a:rPr>
              <a:t> </a:t>
            </a:r>
            <a:r>
              <a:rPr lang="en-US" b="0" i="0" dirty="0" err="1">
                <a:effectLst/>
                <a:latin typeface="Open Sans" panose="020B0606030504020204" pitchFamily="34" charset="0"/>
              </a:rPr>
              <a:t>bóng</a:t>
            </a:r>
            <a:r>
              <a:rPr lang="en-US" b="0" i="0" dirty="0">
                <a:effectLst/>
                <a:latin typeface="Open Sans" panose="020B0606030504020204" pitchFamily="34" charset="0"/>
              </a:rPr>
              <a:t> </a:t>
            </a:r>
            <a:r>
              <a:rPr lang="en-US" b="0" i="0" dirty="0" err="1">
                <a:effectLst/>
                <a:latin typeface="Open Sans" panose="020B0606030504020204" pitchFamily="34" charset="0"/>
              </a:rPr>
              <a:t>giày</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dị</a:t>
            </a:r>
            <a:r>
              <a:rPr lang="en-US" b="0" i="0" dirty="0">
                <a:effectLst/>
                <a:latin typeface="Open Sans" panose="020B0606030504020204" pitchFamily="34" charset="0"/>
              </a:rPr>
              <a:t> </a:t>
            </a:r>
            <a:r>
              <a:rPr lang="en-US" b="0" i="0" dirty="0" err="1">
                <a:effectLst/>
                <a:latin typeface="Open Sans" panose="020B0606030504020204" pitchFamily="34" charset="0"/>
              </a:rPr>
              <a:t>ứng</a:t>
            </a:r>
            <a:r>
              <a:rPr lang="en-US" b="0" i="0" dirty="0">
                <a:effectLst/>
                <a:latin typeface="Open Sans" panose="020B0606030504020204" pitchFamily="34" charset="0"/>
              </a:rPr>
              <a:t> da, </a:t>
            </a:r>
            <a:r>
              <a:rPr lang="en-US" b="0" i="0" dirty="0" err="1">
                <a:effectLst/>
                <a:latin typeface="Open Sans" panose="020B0606030504020204" pitchFamily="34" charset="0"/>
              </a:rPr>
              <a:t>viêm</a:t>
            </a:r>
            <a:r>
              <a:rPr lang="en-US" b="0" i="0" dirty="0">
                <a:effectLst/>
                <a:latin typeface="Open Sans" panose="020B0606030504020204" pitchFamily="34" charset="0"/>
              </a:rPr>
              <a:t> da,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vấn</a:t>
            </a:r>
            <a:r>
              <a:rPr lang="en-US" b="0" i="0" dirty="0">
                <a:effectLst/>
                <a:latin typeface="Open Sans" panose="020B0606030504020204" pitchFamily="34" charset="0"/>
              </a:rPr>
              <a:t> </a:t>
            </a:r>
            <a:r>
              <a:rPr lang="en-US" b="0" i="0" dirty="0" err="1">
                <a:effectLst/>
                <a:latin typeface="Open Sans" panose="020B0606030504020204" pitchFamily="34" charset="0"/>
              </a:rPr>
              <a:t>đề</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hô</a:t>
            </a:r>
            <a:r>
              <a:rPr lang="en-US" b="0" i="0" dirty="0">
                <a:effectLst/>
                <a:latin typeface="Open Sans" panose="020B0606030504020204" pitchFamily="34" charset="0"/>
              </a:rPr>
              <a:t> </a:t>
            </a:r>
            <a:r>
              <a:rPr lang="en-US" b="0" i="0" dirty="0" err="1">
                <a:effectLst/>
                <a:latin typeface="Open Sans" panose="020B0606030504020204" pitchFamily="34" charset="0"/>
              </a:rPr>
              <a:t>hấp</a:t>
            </a:r>
            <a:r>
              <a:rPr lang="en-US" b="0" i="0" dirty="0">
                <a:effectLst/>
                <a:latin typeface="Open Sans" panose="020B0606030504020204" pitchFamily="34" charset="0"/>
              </a:rPr>
              <a:t> </a:t>
            </a:r>
            <a:r>
              <a:rPr lang="en-US" b="0" i="0" dirty="0" err="1">
                <a:effectLst/>
                <a:latin typeface="Open Sans" panose="020B0606030504020204" pitchFamily="34" charset="0"/>
              </a:rPr>
              <a:t>nếu</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hộ</a:t>
            </a:r>
            <a:r>
              <a:rPr lang="en-US" b="0" i="0" dirty="0">
                <a:effectLst/>
                <a:latin typeface="Open Sans" panose="020B0606030504020204" pitchFamily="34" charset="0"/>
              </a:rPr>
              <a:t> </a:t>
            </a:r>
            <a:r>
              <a:rPr lang="en-US" b="0" i="0" dirty="0" err="1">
                <a:effectLst/>
                <a:latin typeface="Open Sans" panose="020B0606030504020204" pitchFamily="34" charset="0"/>
              </a:rPr>
              <a:t>phù</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21D2202-AC8F-719F-A085-B8850275842A}"/>
              </a:ext>
            </a:extLst>
          </p:cNvPr>
          <p:cNvPicPr>
            <a:picLocks noChangeAspect="1"/>
          </p:cNvPicPr>
          <p:nvPr/>
        </p:nvPicPr>
        <p:blipFill>
          <a:blip r:embed="rId3"/>
          <a:stretch>
            <a:fillRect/>
          </a:stretch>
        </p:blipFill>
        <p:spPr>
          <a:xfrm>
            <a:off x="0" y="4908263"/>
            <a:ext cx="2880320" cy="1923356"/>
          </a:xfrm>
          <a:prstGeom prst="rect">
            <a:avLst/>
          </a:prstGeom>
        </p:spPr>
      </p:pic>
    </p:spTree>
    <p:extLst>
      <p:ext uri="{BB962C8B-B14F-4D97-AF65-F5344CB8AC3E}">
        <p14:creationId xmlns:p14="http://schemas.microsoft.com/office/powerpoint/2010/main" val="3923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Đánh</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sử dụng thiết bị bảo hộ cá nhân là rất quan trọng. Công nhân cần được trang bị mặt nạ, găng tay bảo hộ, và kính bảo hộ để bảo vệ da, hô hấp và mắt khỏi các chất hóa học và các vật liệu tiềm ẩn nguy hại.</a:t>
            </a:r>
          </a:p>
          <a:p>
            <a:pPr algn="l">
              <a:lnSpc>
                <a:spcPct val="120000"/>
              </a:lnSpc>
            </a:pPr>
            <a:r>
              <a:rPr lang="vi-VN" b="0" i="0" dirty="0">
                <a:effectLst/>
                <a:latin typeface="Open Sans" panose="020B0606030504020204" pitchFamily="34" charset="0"/>
              </a:rPr>
              <a:t>Thứ hai, việc đào tạo an toàn lao động là cần thiết. Mọi người lao động cần được đào tạo về cách sử dụng thiết bị bảo hộ, nhận biết và xử lý các nguy cơ tiềm ẩn, cũng như biết cách ứng phó với tình huống khẩn cấp nếu có.</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33FB4D6-C847-B9B1-A523-DBAABCC0FC13}"/>
              </a:ext>
            </a:extLst>
          </p:cNvPr>
          <p:cNvPicPr>
            <a:picLocks noChangeAspect="1"/>
          </p:cNvPicPr>
          <p:nvPr/>
        </p:nvPicPr>
        <p:blipFill>
          <a:blip r:embed="rId3"/>
          <a:stretch>
            <a:fillRect/>
          </a:stretch>
        </p:blipFill>
        <p:spPr>
          <a:xfrm>
            <a:off x="0" y="4908263"/>
            <a:ext cx="2880320" cy="1923356"/>
          </a:xfrm>
          <a:prstGeom prst="rect">
            <a:avLst/>
          </a:prstGeom>
        </p:spPr>
      </p:pic>
    </p:spTree>
    <p:extLst>
      <p:ext uri="{BB962C8B-B14F-4D97-AF65-F5344CB8AC3E}">
        <p14:creationId xmlns:p14="http://schemas.microsoft.com/office/powerpoint/2010/main" val="10422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Đánh</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lao động trong quá trình đánh bóng và làm sạch giày, các quy định cụ thể cần được áp dụng. Đầu tiên, mọi người lao động cần được đào tạo về quy trình làm việc an toàn và sử dụng thiết bị bảo hộ đúng cách.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Đảm bảo rằng tất cả các công nhân đều hiểu và tuân thủ các quy tắc về việc sử dụng các chất hóa học và thiết bị bảo hộ cá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5559FCF-301E-7A99-2796-1DD8C4830FB7}"/>
              </a:ext>
            </a:extLst>
          </p:cNvPr>
          <p:cNvPicPr>
            <a:picLocks noChangeAspect="1"/>
          </p:cNvPicPr>
          <p:nvPr/>
        </p:nvPicPr>
        <p:blipFill>
          <a:blip r:embed="rId3"/>
          <a:stretch>
            <a:fillRect/>
          </a:stretch>
        </p:blipFill>
        <p:spPr>
          <a:xfrm>
            <a:off x="0" y="4908263"/>
            <a:ext cx="2880320" cy="1923356"/>
          </a:xfrm>
          <a:prstGeom prst="rect">
            <a:avLst/>
          </a:prstGeom>
        </p:spPr>
      </p:pic>
    </p:spTree>
    <p:extLst>
      <p:ext uri="{BB962C8B-B14F-4D97-AF65-F5344CB8AC3E}">
        <p14:creationId xmlns:p14="http://schemas.microsoft.com/office/powerpoint/2010/main" val="361346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Đánh</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sạch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bóng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người lao động hoặc người chứng kiến cần gửi người bị nạn đến cơ sở y tế gần nhất để nhận sự chăm sóc y tế kịp thời.</a:t>
            </a:r>
          </a:p>
          <a:p>
            <a:pPr algn="l">
              <a:lnSpc>
                <a:spcPct val="120000"/>
              </a:lnSpc>
            </a:pPr>
            <a:r>
              <a:rPr lang="vi-VN" b="0" i="0" dirty="0">
                <a:effectLst/>
                <a:latin typeface="Open Sans" panose="020B0606030504020204" pitchFamily="34" charset="0"/>
              </a:rPr>
              <a:t>Tiếp theo, người quản lý hoặc người đứng đầu nhóm công việc cần thông báo về tai nạn cho cơ quan quản lý an toàn lao động và y tế của cơ sở. Việc này giúp đảm bảo rằng các biện pháp khẩn cấp được triển khai và các biện pháp phòng tránh tái nạn được áp dụng sau này.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EBE8897-AB63-50D4-6E60-1B3F8F448090}"/>
              </a:ext>
            </a:extLst>
          </p:cNvPr>
          <p:cNvPicPr>
            <a:picLocks noChangeAspect="1"/>
          </p:cNvPicPr>
          <p:nvPr/>
        </p:nvPicPr>
        <p:blipFill>
          <a:blip r:embed="rId3"/>
          <a:stretch>
            <a:fillRect/>
          </a:stretch>
        </p:blipFill>
        <p:spPr>
          <a:xfrm>
            <a:off x="0" y="4908263"/>
            <a:ext cx="2880320" cy="1923356"/>
          </a:xfrm>
          <a:prstGeom prst="rect">
            <a:avLst/>
          </a:prstGeom>
        </p:spPr>
      </p:pic>
    </p:spTree>
    <p:extLst>
      <p:ext uri="{BB962C8B-B14F-4D97-AF65-F5344CB8AC3E}">
        <p14:creationId xmlns:p14="http://schemas.microsoft.com/office/powerpoint/2010/main" val="14808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821F24C-180F-49A0-B2F6-EF47009C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203</TotalTime>
  <Words>3443</Words>
  <Application>Microsoft Office PowerPoint</Application>
  <PresentationFormat>Custom</PresentationFormat>
  <Paragraphs>151</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NGÀNH GIÀY DÉP</vt:lpstr>
      <vt:lpstr>Một số vụ tai nạn trong  nhà máy giày dép</vt:lpstr>
      <vt:lpstr>Tóm tắt bài học</vt:lpstr>
      <vt:lpstr>Cắt vật liệu</vt:lpstr>
      <vt:lpstr>Cắt vật liệu</vt:lpstr>
      <vt:lpstr>Cắt vật liệu</vt:lpstr>
      <vt:lpstr>Cắt vật liệu</vt:lpstr>
      <vt:lpstr>Cắt vật liệu</vt:lpstr>
      <vt:lpstr>Cắt vật liệu</vt:lpstr>
      <vt:lpstr>May và ghép nối</vt:lpstr>
      <vt:lpstr>May và ghép nối</vt:lpstr>
      <vt:lpstr>May và ghép nối</vt:lpstr>
      <vt:lpstr>May và ghép nối</vt:lpstr>
      <vt:lpstr>May và ghép nối</vt:lpstr>
      <vt:lpstr>May và ghép nối</vt:lpstr>
      <vt:lpstr>Gia công chi tiết</vt:lpstr>
      <vt:lpstr>Gia công chi tiết</vt:lpstr>
      <vt:lpstr>Gia công chi tiết</vt:lpstr>
      <vt:lpstr>Gia công chi tiết</vt:lpstr>
      <vt:lpstr>Gia công chi tiết</vt:lpstr>
      <vt:lpstr>Gia công chi tiết</vt:lpstr>
      <vt:lpstr>Gắn kết đế và thân giày</vt:lpstr>
      <vt:lpstr>Gắn kết đế và thân giày</vt:lpstr>
      <vt:lpstr>Gắn kết đế và thân giày</vt:lpstr>
      <vt:lpstr>Gắn kết đế và thân giày</vt:lpstr>
      <vt:lpstr>Gắn kết đế và thân giày</vt:lpstr>
      <vt:lpstr>Gắn kết đế và thân giày</vt:lpstr>
      <vt:lpstr>Đánh bóng và làm sạch</vt:lpstr>
      <vt:lpstr>Đánh bóng và làm sạch</vt:lpstr>
      <vt:lpstr>Đánh bóng và làm sạch</vt:lpstr>
      <vt:lpstr>Đánh bóng và làm sạch</vt:lpstr>
      <vt:lpstr>Đánh bóng và làm sạch</vt:lpstr>
      <vt:lpstr>Đánh bóng và làm sạch</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Thông Nguyễn</cp:lastModifiedBy>
  <cp:revision>23</cp:revision>
  <dcterms:created xsi:type="dcterms:W3CDTF">2024-03-23T04:43:33Z</dcterms:created>
  <dcterms:modified xsi:type="dcterms:W3CDTF">2024-05-27T02:12:56Z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