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86" d="100"/>
          <a:sy n="86" d="100"/>
        </p:scale>
        <p:origin x="528" y="67"/>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25625" y="2188029"/>
            <a:ext cx="5335985"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PHẨU THUẬT THẨM MỸ</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D45EA3B-91F1-816C-132E-FD9F1B881F98}"/>
              </a:ext>
            </a:extLst>
          </p:cNvPr>
          <p:cNvPicPr>
            <a:picLocks noChangeAspect="1"/>
          </p:cNvPicPr>
          <p:nvPr/>
        </p:nvPicPr>
        <p:blipFill>
          <a:blip r:embed="rId4"/>
          <a:stretch>
            <a:fillRect/>
          </a:stretch>
        </p:blipFill>
        <p:spPr>
          <a:xfrm>
            <a:off x="5158308" y="4797152"/>
            <a:ext cx="1720208" cy="11468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phẩu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thuật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thẩm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mỹ</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phẫu</a:t>
            </a:r>
            <a:r>
              <a:rPr lang="en-US" b="0" i="0" dirty="0">
                <a:solidFill>
                  <a:srgbClr val="0D0D0D"/>
                </a:solidFill>
                <a:effectLst/>
                <a:latin typeface="Söhne"/>
              </a:rPr>
              <a:t> </a:t>
            </a:r>
            <a:r>
              <a:rPr lang="en-US" b="0" i="0" dirty="0" err="1">
                <a:solidFill>
                  <a:srgbClr val="0D0D0D"/>
                </a:solidFill>
                <a:effectLst/>
                <a:latin typeface="Söhne"/>
              </a:rPr>
              <a:t>thuật</a:t>
            </a:r>
            <a:r>
              <a:rPr lang="en-US" b="0" i="0" dirty="0">
                <a:solidFill>
                  <a:srgbClr val="0D0D0D"/>
                </a:solidFill>
                <a:effectLst/>
                <a:latin typeface="Söhne"/>
              </a:rPr>
              <a:t> </a:t>
            </a:r>
            <a:r>
              <a:rPr lang="en-US" b="0" i="0" dirty="0" err="1">
                <a:solidFill>
                  <a:srgbClr val="0D0D0D"/>
                </a:solidFill>
                <a:effectLst/>
                <a:latin typeface="Söhne"/>
              </a:rPr>
              <a:t>thẩm</a:t>
            </a:r>
            <a:r>
              <a:rPr lang="en-US" b="0" i="0" dirty="0">
                <a:solidFill>
                  <a:srgbClr val="0D0D0D"/>
                </a:solidFill>
                <a:effectLst/>
                <a:latin typeface="Söhne"/>
              </a:rPr>
              <a:t> </a:t>
            </a:r>
            <a:r>
              <a:rPr lang="en-US" b="0" i="0" dirty="0" err="1">
                <a:solidFill>
                  <a:srgbClr val="0D0D0D"/>
                </a:solidFill>
                <a:effectLst/>
                <a:latin typeface="Söhne"/>
              </a:rPr>
              <a:t>mỹ</a:t>
            </a:r>
            <a:r>
              <a:rPr lang="en-US" b="0" i="0" dirty="0">
                <a:solidFill>
                  <a:srgbClr val="0D0D0D"/>
                </a:solidFill>
                <a:effectLst/>
                <a:latin typeface="Söhne"/>
              </a:rPr>
              <a:t>, </a:t>
            </a:r>
            <a:r>
              <a:rPr lang="en-US" b="0" i="0" dirty="0" err="1">
                <a:solidFill>
                  <a:srgbClr val="0D0D0D"/>
                </a:solidFill>
                <a:effectLst/>
                <a:latin typeface="Söhne"/>
              </a:rPr>
              <a:t>mặc</a:t>
            </a:r>
            <a:r>
              <a:rPr lang="en-US" b="0" i="0" dirty="0">
                <a:solidFill>
                  <a:srgbClr val="0D0D0D"/>
                </a:solidFill>
                <a:effectLst/>
                <a:latin typeface="Söhne"/>
              </a:rPr>
              <a:t> </a:t>
            </a:r>
            <a:r>
              <a:rPr lang="en-US" b="0" i="0" dirty="0" err="1">
                <a:solidFill>
                  <a:srgbClr val="0D0D0D"/>
                </a:solidFill>
                <a:effectLst/>
                <a:latin typeface="Söhne"/>
              </a:rPr>
              <a:t>dù</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tiêu</a:t>
            </a:r>
            <a:r>
              <a:rPr lang="en-US" b="0" i="0" dirty="0">
                <a:solidFill>
                  <a:srgbClr val="0D0D0D"/>
                </a:solidFill>
                <a:effectLst/>
                <a:latin typeface="Söhne"/>
              </a:rPr>
              <a:t> </a:t>
            </a:r>
            <a:r>
              <a:rPr lang="en-US" b="0" i="0" dirty="0" err="1">
                <a:solidFill>
                  <a:srgbClr val="0D0D0D"/>
                </a:solidFill>
                <a:effectLst/>
                <a:latin typeface="Söhne"/>
              </a:rPr>
              <a:t>chuẩn</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quy</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chăm</a:t>
            </a:r>
            <a:r>
              <a:rPr lang="en-US" b="0" i="0" dirty="0">
                <a:solidFill>
                  <a:srgbClr val="0D0D0D"/>
                </a:solidFill>
                <a:effectLst/>
                <a:latin typeface="Söhne"/>
              </a:rPr>
              <a:t> </a:t>
            </a:r>
            <a:r>
              <a:rPr lang="en-US" b="0" i="0" dirty="0" err="1">
                <a:solidFill>
                  <a:srgbClr val="0D0D0D"/>
                </a:solidFill>
                <a:effectLst/>
                <a:latin typeface="Söhne"/>
              </a:rPr>
              <a:t>sóc</a:t>
            </a:r>
            <a:r>
              <a:rPr lang="en-US" b="0" i="0" dirty="0">
                <a:solidFill>
                  <a:srgbClr val="0D0D0D"/>
                </a:solidFill>
                <a:effectLst/>
                <a:latin typeface="Söhne"/>
              </a:rPr>
              <a:t> </a:t>
            </a:r>
            <a:r>
              <a:rPr lang="en-US" b="0" i="0" dirty="0" err="1">
                <a:solidFill>
                  <a:srgbClr val="0D0D0D"/>
                </a:solidFill>
                <a:effectLst/>
                <a:latin typeface="Söhne"/>
              </a:rPr>
              <a:t>cao</a:t>
            </a:r>
            <a:r>
              <a:rPr lang="en-US" b="0" i="0" dirty="0">
                <a:solidFill>
                  <a:srgbClr val="0D0D0D"/>
                </a:solidFill>
                <a:effectLst/>
                <a:latin typeface="Söhne"/>
              </a:rPr>
              <a:t> </a:t>
            </a:r>
            <a:r>
              <a:rPr lang="en-US" b="0" i="0" dirty="0" err="1">
                <a:solidFill>
                  <a:srgbClr val="0D0D0D"/>
                </a:solidFill>
                <a:effectLst/>
                <a:latin typeface="Söhne"/>
              </a:rPr>
              <a:t>cấp</a:t>
            </a:r>
            <a:r>
              <a:rPr lang="en-US" b="0" i="0" dirty="0">
                <a:solidFill>
                  <a:srgbClr val="0D0D0D"/>
                </a:solidFill>
                <a:effectLst/>
                <a:latin typeface="Söhne"/>
              </a:rPr>
              <a:t>, </a:t>
            </a:r>
            <a:r>
              <a:rPr lang="en-US" b="0" i="0" dirty="0" err="1">
                <a:solidFill>
                  <a:srgbClr val="0D0D0D"/>
                </a:solidFill>
                <a:effectLst/>
                <a:latin typeface="Söhne"/>
              </a:rPr>
              <a:t>vẫn</a:t>
            </a:r>
            <a:r>
              <a:rPr lang="en-US" b="0" i="0" dirty="0">
                <a:solidFill>
                  <a:srgbClr val="0D0D0D"/>
                </a:solidFill>
                <a:effectLst/>
                <a:latin typeface="Söhne"/>
              </a:rPr>
              <a:t> </a:t>
            </a:r>
            <a:r>
              <a:rPr lang="en-US" b="0" i="0" dirty="0" err="1">
                <a:solidFill>
                  <a:srgbClr val="0D0D0D"/>
                </a:solidFill>
                <a:effectLst/>
                <a:latin typeface="Söhne"/>
              </a:rPr>
              <a:t>tồn</a:t>
            </a:r>
            <a:r>
              <a:rPr lang="en-US" b="0" i="0" dirty="0">
                <a:solidFill>
                  <a:srgbClr val="0D0D0D"/>
                </a:solidFill>
                <a:effectLst/>
                <a:latin typeface="Söhne"/>
              </a:rPr>
              <a:t> </a:t>
            </a:r>
            <a:r>
              <a:rPr lang="en-US" b="0" i="0" dirty="0" err="1">
                <a:solidFill>
                  <a:srgbClr val="0D0D0D"/>
                </a:solidFill>
                <a:effectLst/>
                <a:latin typeface="Söhne"/>
              </a:rPr>
              <a:t>tại</a:t>
            </a:r>
            <a:r>
              <a:rPr lang="en-US" b="0" i="0" dirty="0">
                <a:solidFill>
                  <a:srgbClr val="0D0D0D"/>
                </a:solidFill>
                <a:effectLst/>
                <a:latin typeface="Söhne"/>
              </a:rPr>
              <a:t> </a:t>
            </a:r>
            <a:r>
              <a:rPr lang="en-US" b="0" i="0" dirty="0" err="1">
                <a:solidFill>
                  <a:srgbClr val="0D0D0D"/>
                </a:solidFill>
                <a:effectLst/>
                <a:latin typeface="Söhne"/>
              </a:rPr>
              <a:t>rủi</a:t>
            </a:r>
            <a:r>
              <a:rPr lang="en-US" b="0" i="0" dirty="0">
                <a:solidFill>
                  <a:srgbClr val="0D0D0D"/>
                </a:solidFill>
                <a:effectLst/>
                <a:latin typeface="Söhne"/>
              </a:rPr>
              <a:t> </a:t>
            </a:r>
            <a:r>
              <a:rPr lang="en-US" b="0" i="0" dirty="0" err="1">
                <a:solidFill>
                  <a:srgbClr val="0D0D0D"/>
                </a:solidFill>
                <a:effectLst/>
                <a:latin typeface="Söhne"/>
              </a:rPr>
              <a:t>ro</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viên</a:t>
            </a:r>
            <a:r>
              <a:rPr lang="en-US" b="0" i="0" dirty="0">
                <a:solidFill>
                  <a:srgbClr val="0D0D0D"/>
                </a:solidFill>
                <a:effectLst/>
                <a:latin typeface="Söhne"/>
              </a:rPr>
              <a:t> y </a:t>
            </a:r>
            <a:r>
              <a:rPr lang="en-US" b="0" i="0" dirty="0" err="1">
                <a:solidFill>
                  <a:srgbClr val="0D0D0D"/>
                </a:solidFill>
                <a:effectLst/>
                <a:latin typeface="Söhne"/>
              </a:rPr>
              <a:t>tế</a:t>
            </a:r>
            <a:r>
              <a:rPr lang="en-US" sz="2000" dirty="0">
                <a:ea typeface="+mn-lt"/>
                <a:cs typeface="+mn-lt"/>
              </a:rPr>
              <a:t>:</a:t>
            </a:r>
            <a:endParaRPr lang="en-US" dirty="0"/>
          </a:p>
          <a:p>
            <a:pPr marL="730885" lvl="1" indent="-304165"/>
            <a:r>
              <a:rPr lang="pt-BR" i="0" dirty="0">
                <a:solidFill>
                  <a:srgbClr val="0D0D0D"/>
                </a:solidFill>
                <a:effectLst/>
                <a:latin typeface="Söhne"/>
              </a:rPr>
              <a:t>Tai Nạn Do Máy Móc và Thiết Bị</a:t>
            </a: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Quan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Dẻo</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Hụt</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endParaRPr lang="pt-BR" dirty="0">
              <a:solidFill>
                <a:srgbClr val="0D0D0D"/>
              </a:solidFill>
              <a:latin typeface="Söhne"/>
            </a:endParaRPr>
          </a:p>
          <a:p>
            <a:pPr marL="730885" lvl="1" indent="-304165"/>
            <a:r>
              <a:rPr lang="en-US" dirty="0">
                <a:solidFill>
                  <a:srgbClr val="0D0D0D"/>
                </a:solidFill>
                <a:latin typeface="Söhne"/>
              </a:rPr>
              <a:t>Stress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Áp</a:t>
            </a:r>
            <a:r>
              <a:rPr lang="en-US" dirty="0">
                <a:solidFill>
                  <a:srgbClr val="0D0D0D"/>
                </a:solidFill>
                <a:latin typeface="Söhne"/>
              </a:rPr>
              <a:t> </a:t>
            </a:r>
            <a:r>
              <a:rPr lang="en-US" dirty="0" err="1">
                <a:solidFill>
                  <a:srgbClr val="0D0D0D"/>
                </a:solidFill>
                <a:latin typeface="Söhne"/>
              </a:rPr>
              <a:t>Lực</a:t>
            </a:r>
            <a:r>
              <a:rPr lang="en-US" dirty="0">
                <a:solidFill>
                  <a:srgbClr val="0D0D0D"/>
                </a:solidFill>
                <a:latin typeface="Söhne"/>
              </a:rPr>
              <a:t> </a:t>
            </a:r>
            <a:r>
              <a:rPr lang="en-US" dirty="0" err="1">
                <a:solidFill>
                  <a:srgbClr val="0D0D0D"/>
                </a:solidFill>
                <a:latin typeface="Söhne"/>
              </a:rPr>
              <a:t>Công</a:t>
            </a:r>
            <a:r>
              <a:rPr lang="en-US" dirty="0">
                <a:solidFill>
                  <a:srgbClr val="0D0D0D"/>
                </a:solidFill>
                <a:latin typeface="Söhne"/>
              </a:rPr>
              <a:t> </a:t>
            </a:r>
            <a:r>
              <a:rPr lang="en-US" dirty="0" err="1">
                <a:solidFill>
                  <a:srgbClr val="0D0D0D"/>
                </a:solidFill>
                <a:latin typeface="Söhne"/>
              </a:rPr>
              <a:t>Việc</a:t>
            </a:r>
            <a:endParaRPr lang="pt-BR" dirty="0">
              <a:solidFill>
                <a:srgbClr val="0D0D0D"/>
              </a:solidFill>
              <a:latin typeface="Söhne"/>
            </a:endParaRPr>
          </a:p>
          <a:p>
            <a:pPr marL="730885" lvl="1" indent="-304165"/>
            <a:r>
              <a:rPr lang="en-US" dirty="0" err="1">
                <a:solidFill>
                  <a:srgbClr val="0D0D0D"/>
                </a:solidFill>
                <a:latin typeface="Söhne"/>
              </a:rPr>
              <a:t>Tình</a:t>
            </a:r>
            <a:r>
              <a:rPr lang="en-US" dirty="0">
                <a:solidFill>
                  <a:srgbClr val="0D0D0D"/>
                </a:solidFill>
                <a:latin typeface="Söhne"/>
              </a:rPr>
              <a:t> </a:t>
            </a:r>
            <a:r>
              <a:rPr lang="en-US" dirty="0" err="1">
                <a:solidFill>
                  <a:srgbClr val="0D0D0D"/>
                </a:solidFill>
                <a:latin typeface="Söhne"/>
              </a:rPr>
              <a:t>Trạng</a:t>
            </a:r>
            <a:r>
              <a:rPr lang="en-US" dirty="0">
                <a:solidFill>
                  <a:srgbClr val="0D0D0D"/>
                </a:solidFill>
                <a:latin typeface="Söhne"/>
              </a:rPr>
              <a:t> </a:t>
            </a:r>
            <a:r>
              <a:rPr lang="en-US" dirty="0" err="1">
                <a:solidFill>
                  <a:srgbClr val="0D0D0D"/>
                </a:solidFill>
                <a:latin typeface="Söhne"/>
              </a:rPr>
              <a:t>Làm</a:t>
            </a:r>
            <a:r>
              <a:rPr lang="en-US" dirty="0">
                <a:solidFill>
                  <a:srgbClr val="0D0D0D"/>
                </a:solidFill>
                <a:latin typeface="Söhne"/>
              </a:rPr>
              <a:t> </a:t>
            </a:r>
            <a:r>
              <a:rPr lang="en-US" dirty="0" err="1">
                <a:solidFill>
                  <a:srgbClr val="0D0D0D"/>
                </a:solidFill>
                <a:latin typeface="Söhne"/>
              </a:rPr>
              <a:t>Việc</a:t>
            </a:r>
            <a:r>
              <a:rPr lang="en-US" dirty="0">
                <a:solidFill>
                  <a:srgbClr val="0D0D0D"/>
                </a:solidFill>
                <a:latin typeface="Söhne"/>
              </a:rPr>
              <a:t>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Sức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Chuẩn Đoán và Tư Vấn Bệnh Nhân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tham</a:t>
            </a:r>
            <a:r>
              <a:rPr lang="en-US" dirty="0"/>
              <a:t> Gia </a:t>
            </a:r>
            <a:r>
              <a:rPr lang="en-US" dirty="0" err="1"/>
              <a:t>Trong</a:t>
            </a:r>
            <a:r>
              <a:rPr lang="en-US" dirty="0"/>
              <a:t> </a:t>
            </a:r>
            <a:r>
              <a:rPr lang="en-US" dirty="0" err="1"/>
              <a:t>Quá</a:t>
            </a:r>
            <a:r>
              <a:rPr lang="en-US" dirty="0"/>
              <a:t> </a:t>
            </a:r>
            <a:r>
              <a:rPr lang="en-US" dirty="0" err="1"/>
              <a:t>Trình</a:t>
            </a:r>
            <a:r>
              <a:rPr lang="en-US" dirty="0"/>
              <a:t> </a:t>
            </a:r>
            <a:r>
              <a:rPr lang="en-US" dirty="0" err="1"/>
              <a:t>Phẫu</a:t>
            </a:r>
            <a:r>
              <a:rPr lang="en-US" dirty="0"/>
              <a:t> </a:t>
            </a:r>
            <a:r>
              <a:rPr lang="en-US" dirty="0" err="1"/>
              <a:t>Thuật</a:t>
            </a:r>
            <a:endParaRPr lang="en-US" dirty="0"/>
          </a:p>
          <a:p>
            <a:pPr marL="304165" indent="-304165">
              <a:buClr>
                <a:schemeClr val="tx1"/>
              </a:buClr>
            </a:pPr>
            <a:r>
              <a:rPr lang="en-US" dirty="0"/>
              <a:t>3. </a:t>
            </a:r>
            <a:r>
              <a:rPr lang="vi-VN" dirty="0"/>
              <a:t>An toàn vệ sinh lao động đối với nhân viên quản Lý Chất Lượng Phẫu Thuật</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chăm</a:t>
            </a:r>
            <a:r>
              <a:rPr lang="en-US" dirty="0"/>
              <a:t> </a:t>
            </a:r>
            <a:r>
              <a:rPr lang="en-US" dirty="0" err="1"/>
              <a:t>Sóc</a:t>
            </a:r>
            <a:r>
              <a:rPr lang="en-US" dirty="0"/>
              <a:t> Sau </a:t>
            </a:r>
            <a:r>
              <a:rPr lang="en-US" dirty="0" err="1"/>
              <a:t>Phẫu</a:t>
            </a:r>
            <a:r>
              <a:rPr lang="en-US" dirty="0"/>
              <a:t> </a:t>
            </a:r>
            <a:r>
              <a:rPr lang="en-US" dirty="0" err="1"/>
              <a:t>Thuật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Chuẩn Đoán và Tư Vấn Bệnh Nhân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Chuẩn Đoán và Tư Vấn Bệnh Nhân</a:t>
            </a:r>
            <a:endParaRPr lang="en-US" sz="2400" b="1" i="0" dirty="0">
              <a:effectLst/>
              <a:latin typeface="Söhne"/>
            </a:endParaRPr>
          </a:p>
          <a:p>
            <a:r>
              <a:rPr lang="vi-VN" b="0" i="0" dirty="0">
                <a:effectLst/>
                <a:latin typeface="Open Sans" panose="020B0606030504020204" pitchFamily="34" charset="0"/>
              </a:rPr>
              <a:t>Trong vai trò chuẩn đoán và tư vấn bệnh nhân trong ngành phẫu thuật thẩm mỹ, nhân viên y tế đóng vai trò quan trọng trong việc tiếp nhận và đánh giá tình trạng của bệnh nhân. </a:t>
            </a:r>
            <a:endParaRPr lang="en-US" b="0" i="0" dirty="0">
              <a:effectLst/>
              <a:latin typeface="Open Sans" panose="020B0606030504020204" pitchFamily="34" charset="0"/>
            </a:endParaRPr>
          </a:p>
          <a:p>
            <a:r>
              <a:rPr lang="vi-VN" b="0" i="0" dirty="0">
                <a:effectLst/>
                <a:latin typeface="Open Sans" panose="020B0606030504020204" pitchFamily="34" charset="0"/>
              </a:rPr>
              <a:t>Họ cần phải có khả năng tương tác tốt với bệnh nhân, lắng nghe và hiểu rõ về mong muốn và mục tiêu của họ đối với quá trình phẫu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1A0A9C3-DDC3-25D0-8A75-3BF6C5508554}"/>
              </a:ext>
            </a:extLst>
          </p:cNvPr>
          <p:cNvPicPr>
            <a:picLocks noChangeAspect="1"/>
          </p:cNvPicPr>
          <p:nvPr/>
        </p:nvPicPr>
        <p:blipFill>
          <a:blip r:embed="rId3"/>
          <a:stretch>
            <a:fillRect/>
          </a:stretch>
        </p:blipFill>
        <p:spPr>
          <a:xfrm>
            <a:off x="-242292" y="4725576"/>
            <a:ext cx="3528392" cy="21324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Chuẩn Đoán và Tư Vấn Bệnh Nhân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Chuẩn Đoán và Tư Vấn Bệnh Nhân</a:t>
            </a:r>
            <a:endParaRPr lang="en-US" sz="2400" b="1" i="0" dirty="0">
              <a:effectLst/>
              <a:latin typeface="Söhne"/>
            </a:endParaRPr>
          </a:p>
          <a:p>
            <a:r>
              <a:rPr lang="vi-VN" b="0" i="0" dirty="0">
                <a:effectLst/>
                <a:latin typeface="Open Sans" panose="020B0606030504020204" pitchFamily="34" charset="0"/>
              </a:rPr>
              <a:t>Nguy Cơ Trượt Chân và Ngã: Do tính chất của môi trường làm việc, nhân viên y tế có thể gặp phải nguy cơ trượt chân và ngã trong quá trình tiếp nhận bệnh nhân hoặc di chuyển giữa các khu vực trong cơ sở y tế.</a:t>
            </a:r>
          </a:p>
          <a:p>
            <a:r>
              <a:rPr lang="vi-VN" b="0" i="0" dirty="0">
                <a:effectLst/>
                <a:latin typeface="Open Sans" panose="020B0606030504020204" pitchFamily="34" charset="0"/>
              </a:rPr>
              <a:t>Nguy Hiểm Từ Thiết Bị Y Tế: Trong quá trình đánh giá tình trạng sức khỏe của bệnh nhân và sử dụng các thiết bị y tế, nhân viên có thể gặp phải nguy cơ từ việc sử dụng thiết bị không đúng cách hoặc bị hỏng, gây ra tai nạn như cắt, châm, hoặc làm tổn thương da.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A9481D1-760B-B87C-8733-B1D4E3D53B64}"/>
              </a:ext>
            </a:extLst>
          </p:cNvPr>
          <p:cNvPicPr>
            <a:picLocks noChangeAspect="1"/>
          </p:cNvPicPr>
          <p:nvPr/>
        </p:nvPicPr>
        <p:blipFill>
          <a:blip r:embed="rId3"/>
          <a:stretch>
            <a:fillRect/>
          </a:stretch>
        </p:blipFill>
        <p:spPr>
          <a:xfrm>
            <a:off x="-242292" y="4725576"/>
            <a:ext cx="3528392" cy="213242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Chuẩn Đoán và Tư Vấn Bệnh Nhân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Chuẩn Đoán và Tư Vấn Bệnh Nhân</a:t>
            </a:r>
            <a:endParaRPr lang="en-US" sz="2400" b="1" i="0" dirty="0">
              <a:effectLst/>
              <a:latin typeface="Söhne"/>
            </a:endParaRPr>
          </a:p>
          <a:p>
            <a:r>
              <a:rPr lang="vi-VN" b="0" i="0" dirty="0">
                <a:effectLst/>
                <a:latin typeface="Open Sans" panose="020B0606030504020204" pitchFamily="34" charset="0"/>
              </a:rPr>
              <a:t>Thiếu Huấn Luyện và Kỹ Năng: Nhân viên y tế có thể gặp nguy cơ tai nạn nếu họ thiếu kiến thức và kỹ năng cần thiết để thực hiện các nhiệm vụ chuẩn đoán và tư vấn một cách an toàn. </a:t>
            </a:r>
            <a:endParaRPr lang="en-US" b="0" i="0" dirty="0">
              <a:effectLst/>
              <a:latin typeface="Open Sans" panose="020B0606030504020204" pitchFamily="34" charset="0"/>
            </a:endParaRPr>
          </a:p>
          <a:p>
            <a:r>
              <a:rPr lang="vi-VN" b="0" i="0" dirty="0">
                <a:effectLst/>
                <a:latin typeface="Open Sans" panose="020B0606030504020204" pitchFamily="34" charset="0"/>
              </a:rPr>
              <a:t>Áp Lực Công Việc và Stress: Áp lực trong công việc và stress có thể làm giảm tập trung và tăng nguy cơ tai nạn cho nhân viên y tế. Khi đối diện với áp lực thời gian và yêu cầu công việc cao, họ có thể trở nên thiếu cẩn thận và gặp phải tai nạn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385ACA-79DF-B194-A5E4-58C3A4E16D4A}"/>
              </a:ext>
            </a:extLst>
          </p:cNvPr>
          <p:cNvPicPr>
            <a:picLocks noChangeAspect="1"/>
          </p:cNvPicPr>
          <p:nvPr/>
        </p:nvPicPr>
        <p:blipFill>
          <a:blip r:embed="rId3"/>
          <a:stretch>
            <a:fillRect/>
          </a:stretch>
        </p:blipFill>
        <p:spPr>
          <a:xfrm>
            <a:off x="-242292" y="4725576"/>
            <a:ext cx="3528392" cy="213242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Chuẩn Đoán và Tư Vấn Bệnh Nhân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Chuẩn Đoán và Tư Vấn Bệnh Nhân</a:t>
            </a:r>
            <a:endParaRPr lang="en-US" sz="2400" b="1" i="0" dirty="0">
              <a:effectLst/>
              <a:latin typeface="Söhne"/>
            </a:endParaRPr>
          </a:p>
          <a:p>
            <a:r>
              <a:rPr lang="vi-VN" b="0" i="0" dirty="0">
                <a:effectLst/>
                <a:latin typeface="Open Sans" panose="020B0606030504020204" pitchFamily="34" charset="0"/>
              </a:rPr>
              <a:t>Huấn Luyện An Toàn Lao Động: Các nhân viên y tế cần được đào tạo về các nguy cơ và biện pháp phòng tránh tai nạn lao động, bao gồm cách sử dụng thiết bị y tế an toàn và đảm bảo tuân thủ quy trình an toàn.</a:t>
            </a:r>
          </a:p>
          <a:p>
            <a:r>
              <a:rPr lang="vi-VN" b="0" i="0" dirty="0">
                <a:effectLst/>
                <a:latin typeface="Open Sans" panose="020B0606030504020204" pitchFamily="34" charset="0"/>
              </a:rPr>
              <a:t>Đảm Bảo Trang Thiết Bị Bảo Hộ: Cung cấp đầy đủ và đảm bảo sử dụng đúng cách các trang thiết bị bảo hộ như mặt nạ, găng tay, áo phòng ngừa và kính bảo hộ để bảo vệ nhân viên y tế khỏi nguy cơ tổn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035D15-F141-34F2-BA7F-54F0830F558E}"/>
              </a:ext>
            </a:extLst>
          </p:cNvPr>
          <p:cNvPicPr>
            <a:picLocks noChangeAspect="1"/>
          </p:cNvPicPr>
          <p:nvPr/>
        </p:nvPicPr>
        <p:blipFill>
          <a:blip r:embed="rId3"/>
          <a:stretch>
            <a:fillRect/>
          </a:stretch>
        </p:blipFill>
        <p:spPr>
          <a:xfrm>
            <a:off x="-242292" y="4725576"/>
            <a:ext cx="3528392" cy="213242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Chuẩn Đoán và Tư Vấn Bệnh Nhân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Chuẩn Đoán và Tư Vấn Bệnh Nhân</a:t>
            </a:r>
            <a:endParaRPr lang="en-US" sz="2400" b="1" i="0" dirty="0">
              <a:effectLst/>
              <a:latin typeface="Söhne"/>
            </a:endParaRPr>
          </a:p>
          <a:p>
            <a:pPr algn="l"/>
            <a:r>
              <a:rPr lang="vi-VN" b="0" i="0" dirty="0">
                <a:effectLst/>
                <a:latin typeface="Open Sans" panose="020B0606030504020204" pitchFamily="34" charset="0"/>
              </a:rPr>
              <a:t>Đào Tạo An Toàn Lao Động: Tất cả nhân viên y tế tham gia quá trình chuẩn đoán và tư vấn bệnh nhân cần được đào tạo về các nguy cơ và biện pháp phòng tránh tai nạn lao động.</a:t>
            </a:r>
          </a:p>
          <a:p>
            <a:pPr algn="l"/>
            <a:r>
              <a:rPr lang="vi-VN" b="0" i="0" dirty="0">
                <a:effectLst/>
                <a:latin typeface="Open Sans" panose="020B0606030504020204" pitchFamily="34" charset="0"/>
              </a:rPr>
              <a:t>Sử Dụng Trang Thiết Bị Bảo Hộ: Mọi nhân viên y tế phải sử dụng đầy đủ trang thiết bị bảo hộ như mặt nạ, găng tay, áo phòng ngừa và kính bảo hộ trong suốt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A12549-9026-68B3-3821-B100995A89DC}"/>
              </a:ext>
            </a:extLst>
          </p:cNvPr>
          <p:cNvPicPr>
            <a:picLocks noChangeAspect="1"/>
          </p:cNvPicPr>
          <p:nvPr/>
        </p:nvPicPr>
        <p:blipFill>
          <a:blip r:embed="rId3"/>
          <a:stretch>
            <a:fillRect/>
          </a:stretch>
        </p:blipFill>
        <p:spPr>
          <a:xfrm>
            <a:off x="-242292" y="4725576"/>
            <a:ext cx="3528392" cy="213242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Chuẩn Đoán và Tư Vấn Bệnh Nhân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Chuẩn Đoán và Tư Vấn Bệnh Nhân</a:t>
            </a:r>
            <a:endParaRPr lang="en-US" sz="2400" b="1" i="0" dirty="0">
              <a:effectLst/>
              <a:latin typeface="Söhne"/>
            </a:endParaRPr>
          </a:p>
          <a:p>
            <a:r>
              <a:rPr lang="vi-VN" b="0" i="0" dirty="0">
                <a:effectLst/>
                <a:latin typeface="Open Sans" panose="020B0606030504020204" pitchFamily="34" charset="0"/>
              </a:rPr>
              <a:t>Bảo Vệ Người Bị Thương và Môi Trường Xung Quanh: Đầu tiên, đảm bảo an toàn cho bản thân và bệnh nhân bằng cách loại bỏ nguy cơ tiếp tục tai nạn và bảo vệ môi trường xung quanh.</a:t>
            </a:r>
          </a:p>
          <a:p>
            <a:r>
              <a:rPr lang="vi-VN" b="0" i="0" dirty="0">
                <a:effectLst/>
                <a:latin typeface="Open Sans" panose="020B0606030504020204" pitchFamily="34" charset="0"/>
              </a:rPr>
              <a:t>Gọi Cấp Cứu: Ngay sau khi xảy ra tai nạn, gọi điện thoại đến số cấp cứu hoặc liên lạc với đội ngũ y tế cấp cứu trong cơ sở y tế để đảm bảo bệnh nhân nhận được sự chăm sóc y tế kịp thời.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D08A7A6-DAD2-636A-41CE-F1C3ADCCF342}"/>
              </a:ext>
            </a:extLst>
          </p:cNvPr>
          <p:cNvPicPr>
            <a:picLocks noChangeAspect="1"/>
          </p:cNvPicPr>
          <p:nvPr/>
        </p:nvPicPr>
        <p:blipFill>
          <a:blip r:embed="rId3"/>
          <a:stretch>
            <a:fillRect/>
          </a:stretch>
        </p:blipFill>
        <p:spPr>
          <a:xfrm>
            <a:off x="-242292" y="4725576"/>
            <a:ext cx="3528392" cy="21324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Tham Gia Trong Quá Trình Phẫu Thuật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tham</a:t>
            </a:r>
            <a:r>
              <a:rPr lang="en-US" b="1" i="0" dirty="0">
                <a:effectLst/>
                <a:latin typeface="Open Sans" panose="020B0606030504020204" pitchFamily="34" charset="0"/>
              </a:rPr>
              <a:t> Gia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Phẫu</a:t>
            </a:r>
            <a:r>
              <a:rPr lang="en-US" b="1" i="0" dirty="0">
                <a:effectLst/>
                <a:latin typeface="Open Sans" panose="020B0606030504020204" pitchFamily="34" charset="0"/>
              </a:rPr>
              <a:t> </a:t>
            </a:r>
            <a:r>
              <a:rPr lang="en-US" b="1" i="0" dirty="0" err="1">
                <a:effectLst/>
                <a:latin typeface="Open Sans" panose="020B0606030504020204" pitchFamily="34" charset="0"/>
              </a:rPr>
              <a:t>Thuật</a:t>
            </a:r>
            <a:r>
              <a:rPr lang="en-US" sz="2000" dirty="0"/>
              <a:t>:</a:t>
            </a:r>
          </a:p>
          <a:p>
            <a:pPr algn="l"/>
            <a:r>
              <a:rPr lang="vi-VN" b="0" i="0" dirty="0">
                <a:effectLst/>
                <a:latin typeface="Open Sans" panose="020B0606030504020204" pitchFamily="34" charset="0"/>
              </a:rPr>
              <a:t>Cung Cấp Dụng Cụ và Trang Thiết Bị: Nhân viên y tế phải có khả năng chuẩn bị và cung cấp dụng cụ và trang thiết bị cần thiết cho quá trình phẫu thuật. Điều này bao gồm việc đảm bảo các dụng cụ và trang thiết bị được làm sạch và chuẩn bị đầy đủ trước khi sử dụng.</a:t>
            </a:r>
          </a:p>
          <a:p>
            <a:pPr algn="l"/>
            <a:r>
              <a:rPr lang="vi-VN" b="0" i="0" dirty="0">
                <a:effectLst/>
                <a:latin typeface="Open Sans" panose="020B0606030504020204" pitchFamily="34" charset="0"/>
              </a:rPr>
              <a:t>Hỗ Trợ Tiêm Thuốc Tê: Trong một số trường hợp, nhân viên y tế có thể phải hỗ trợ bác sĩ phẫu thuật trong việc tiêm thuốc tê cho bệnh nhân trước khi phẫu thuật. Điều này đòi hỏi kỹ năng chính xác và tỉ mỉ để đảm bảo việc tiêm thuốc diễn ra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9FF2CBF-4F76-4B98-7552-E314EB8E5C94}"/>
              </a:ext>
            </a:extLst>
          </p:cNvPr>
          <p:cNvPicPr>
            <a:picLocks noChangeAspect="1"/>
          </p:cNvPicPr>
          <p:nvPr/>
        </p:nvPicPr>
        <p:blipFill>
          <a:blip r:embed="rId3"/>
          <a:stretch>
            <a:fillRect/>
          </a:stretch>
        </p:blipFill>
        <p:spPr>
          <a:xfrm>
            <a:off x="7030516" y="2708920"/>
            <a:ext cx="3200772" cy="21020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Tham Gia Trong Quá Trình Phẫu Thuật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tham</a:t>
            </a:r>
            <a:r>
              <a:rPr lang="en-US" b="1" i="0" dirty="0">
                <a:effectLst/>
                <a:latin typeface="Open Sans" panose="020B0606030504020204" pitchFamily="34" charset="0"/>
              </a:rPr>
              <a:t> Gia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Phẫu</a:t>
            </a:r>
            <a:r>
              <a:rPr lang="en-US" b="1" i="0" dirty="0">
                <a:effectLst/>
                <a:latin typeface="Open Sans" panose="020B0606030504020204" pitchFamily="34" charset="0"/>
              </a:rPr>
              <a:t> </a:t>
            </a:r>
            <a:r>
              <a:rPr lang="en-US" b="1" i="0" dirty="0" err="1">
                <a:effectLst/>
                <a:latin typeface="Open Sans" panose="020B0606030504020204" pitchFamily="34" charset="0"/>
              </a:rPr>
              <a:t>Thuật</a:t>
            </a:r>
            <a:r>
              <a:rPr lang="en-US" sz="2000" dirty="0"/>
              <a:t>:</a:t>
            </a:r>
          </a:p>
          <a:p>
            <a:pPr algn="l"/>
            <a:r>
              <a:rPr lang="vi-VN" b="0" i="0" dirty="0">
                <a:effectLst/>
                <a:latin typeface="Open Sans" panose="020B0606030504020204" pitchFamily="34" charset="0"/>
              </a:rPr>
              <a:t>Nguy Cơ Trượt Chân và Ngã: Trong quá trình di chuyển giữa các khu vực trong phòng phẫu thuật hoặc khi mang dụng cụ từ một nơi này sang nơi khác, nhân viên y tế có thể gặp phải nguy cơ trượt chân và ngã do sàn nhà trơn hoặc các chất lỏng trên sàn.</a:t>
            </a:r>
          </a:p>
          <a:p>
            <a:pPr algn="l"/>
            <a:r>
              <a:rPr lang="vi-VN" b="0" i="0" dirty="0">
                <a:effectLst/>
                <a:latin typeface="Open Sans" panose="020B0606030504020204" pitchFamily="34" charset="0"/>
              </a:rPr>
              <a:t>Nguy Hiểm Từ Dụng Cụ Y Tế: Sử dụng dụng cụ y tế như kéo, dao mổ, hoặc búa có thể gây ra tai nạn nếu không được sử dụng đúng cách hoặc nếu chúng rơi từ tay của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15E75BB-14A2-627D-ED7E-C197CFA3DDCF}"/>
              </a:ext>
            </a:extLst>
          </p:cNvPr>
          <p:cNvPicPr>
            <a:picLocks noChangeAspect="1"/>
          </p:cNvPicPr>
          <p:nvPr/>
        </p:nvPicPr>
        <p:blipFill>
          <a:blip r:embed="rId3"/>
          <a:stretch>
            <a:fillRect/>
          </a:stretch>
        </p:blipFill>
        <p:spPr>
          <a:xfrm>
            <a:off x="7030516" y="2708920"/>
            <a:ext cx="3200772" cy="210200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Tham</a:t>
            </a:r>
            <a:r>
              <a:rPr lang="en-US" sz="3400" b="1" dirty="0">
                <a:solidFill>
                  <a:schemeClr val="bg1"/>
                </a:solidFill>
                <a:latin typeface="UTM Aptima" panose="02040603050506020204" pitchFamily="18" charset="0"/>
              </a:rPr>
              <a:t> Gia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Phẫu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tham</a:t>
            </a:r>
            <a:r>
              <a:rPr lang="en-US" b="1" i="0" dirty="0">
                <a:effectLst/>
                <a:latin typeface="Open Sans" panose="020B0606030504020204" pitchFamily="34" charset="0"/>
              </a:rPr>
              <a:t> Gia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Phẫu</a:t>
            </a:r>
            <a:r>
              <a:rPr lang="en-US" b="1" i="0" dirty="0">
                <a:effectLst/>
                <a:latin typeface="Open Sans" panose="020B0606030504020204" pitchFamily="34" charset="0"/>
              </a:rPr>
              <a:t> </a:t>
            </a:r>
            <a:r>
              <a:rPr lang="en-US" b="1" i="0" dirty="0" err="1">
                <a:effectLst/>
                <a:latin typeface="Open Sans" panose="020B0606030504020204" pitchFamily="34" charset="0"/>
              </a:rPr>
              <a:t>Thuật</a:t>
            </a:r>
            <a:endParaRPr lang="en-US" b="1" i="0" dirty="0">
              <a:effectLst/>
              <a:latin typeface="Open Sans" panose="020B0606030504020204" pitchFamily="34" charset="0"/>
            </a:endParaRPr>
          </a:p>
          <a:p>
            <a:r>
              <a:rPr lang="vi-VN" i="0" dirty="0">
                <a:effectLst/>
                <a:latin typeface="Open Sans" panose="020B0606030504020204" pitchFamily="34" charset="0"/>
              </a:rPr>
              <a:t>Thiếu Huấn Luyện và Kỹ Năng: Nhân viên y tế cần được đào tạo đầy đủ về cách sử dụng dụng cụ y tế và thực hiện các thao tác phẫu thuật một cách an toàn. Thiếu kinh nghiệm và kỹ năng có thể dẫn đến việc mắc các lỗi không mong muốn.</a:t>
            </a:r>
          </a:p>
          <a:p>
            <a:r>
              <a:rPr lang="vi-VN" i="0" dirty="0">
                <a:effectLst/>
                <a:latin typeface="Open Sans" panose="020B0606030504020204" pitchFamily="34" charset="0"/>
              </a:rPr>
              <a:t>Áp Lực Thời Gian và Stress: Trong môi trường phẫu thuật, áp lực thời gian và stress là rất cao. Sự căng thẳng này có thể làm giảm tập trung và gây ra sự mất cẩn thận, dẫn đến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BB8AB70-F9FB-2781-79D6-46B5320049A7}"/>
              </a:ext>
            </a:extLst>
          </p:cNvPr>
          <p:cNvPicPr>
            <a:picLocks noChangeAspect="1"/>
          </p:cNvPicPr>
          <p:nvPr/>
        </p:nvPicPr>
        <p:blipFill>
          <a:blip r:embed="rId3"/>
          <a:stretch>
            <a:fillRect/>
          </a:stretch>
        </p:blipFill>
        <p:spPr>
          <a:xfrm>
            <a:off x="7030516" y="2708920"/>
            <a:ext cx="3200772" cy="210200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Tham</a:t>
            </a:r>
            <a:r>
              <a:rPr lang="en-US" sz="3400" b="1" dirty="0">
                <a:solidFill>
                  <a:schemeClr val="bg1"/>
                </a:solidFill>
                <a:latin typeface="UTM Aptima" panose="02040603050506020204" pitchFamily="18" charset="0"/>
              </a:rPr>
              <a:t> Gia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Phẫu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tham</a:t>
            </a:r>
            <a:r>
              <a:rPr lang="en-US" b="1" i="0" dirty="0">
                <a:effectLst/>
                <a:latin typeface="Open Sans" panose="020B0606030504020204" pitchFamily="34" charset="0"/>
              </a:rPr>
              <a:t> Gia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Phẫu</a:t>
            </a:r>
            <a:r>
              <a:rPr lang="en-US" b="1" i="0" dirty="0">
                <a:effectLst/>
                <a:latin typeface="Open Sans" panose="020B0606030504020204" pitchFamily="34" charset="0"/>
              </a:rPr>
              <a:t> </a:t>
            </a:r>
            <a:r>
              <a:rPr lang="en-US" b="1" i="0" dirty="0" err="1">
                <a:effectLst/>
                <a:latin typeface="Open Sans" panose="020B0606030504020204" pitchFamily="34" charset="0"/>
              </a:rPr>
              <a:t>Thuật</a:t>
            </a:r>
            <a:r>
              <a:rPr lang="en-US" sz="2000" dirty="0"/>
              <a:t>:</a:t>
            </a:r>
          </a:p>
          <a:p>
            <a:pPr algn="l">
              <a:buFont typeface="Arial" panose="020B0604020202020204" pitchFamily="34" charset="0"/>
              <a:buChar char="•"/>
            </a:pPr>
            <a:r>
              <a:rPr lang="vi-VN" i="0" dirty="0">
                <a:effectLst/>
                <a:latin typeface="Open Sans" panose="020B0606030504020204" pitchFamily="34" charset="0"/>
              </a:rPr>
              <a:t>Đào Tạo và Huấn Luyện An Toàn: Các nhân viên y tế cần được đào tạo đầy đủ về an toàn lao động, bao gồm cách sử dụng dụng cụ y tế, hỗ trợ tiêm thuốc tê, và duy trì an toàn cho bệnh nhân. Huấn luyện định kỳ về quy trình và biện pháp phòng tránh là quan trọng để cập nhật kiến thức và kỹ năng.</a:t>
            </a:r>
          </a:p>
          <a:p>
            <a:pPr algn="l">
              <a:buFont typeface="Arial" panose="020B0604020202020204" pitchFamily="34" charset="0"/>
              <a:buChar char="•"/>
            </a:pPr>
            <a:r>
              <a:rPr lang="vi-VN" i="0" dirty="0">
                <a:effectLst/>
                <a:latin typeface="Open Sans" panose="020B0606030504020204" pitchFamily="34" charset="0"/>
              </a:rPr>
              <a:t>Quan Trắc Môi Trường Lao Động: Cơ sở y tế nên thực hiện quan trắc môi trường lao động để đánh giá và giám sát các yếu tố nguy cơ, như áp lực làm việc, nhiệt độ và độ ẩm, để đưa ra các biện pháp cải thiện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68ACF5F-6289-A9CB-A126-D87996C9D7FD}"/>
              </a:ext>
            </a:extLst>
          </p:cNvPr>
          <p:cNvPicPr>
            <a:picLocks noChangeAspect="1"/>
          </p:cNvPicPr>
          <p:nvPr/>
        </p:nvPicPr>
        <p:blipFill>
          <a:blip r:embed="rId3"/>
          <a:stretch>
            <a:fillRect/>
          </a:stretch>
        </p:blipFill>
        <p:spPr>
          <a:xfrm>
            <a:off x="7030516" y="2708920"/>
            <a:ext cx="3200772" cy="210200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Tham</a:t>
            </a:r>
            <a:r>
              <a:rPr lang="en-US" sz="3400" b="1" dirty="0">
                <a:solidFill>
                  <a:schemeClr val="bg1"/>
                </a:solidFill>
                <a:latin typeface="UTM Aptima" panose="02040603050506020204" pitchFamily="18" charset="0"/>
              </a:rPr>
              <a:t> Gia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Phẫu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tham</a:t>
            </a:r>
            <a:r>
              <a:rPr lang="en-US" b="1" i="0" dirty="0">
                <a:effectLst/>
                <a:latin typeface="Open Sans" panose="020B0606030504020204" pitchFamily="34" charset="0"/>
              </a:rPr>
              <a:t> Gia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Phẫu</a:t>
            </a:r>
            <a:r>
              <a:rPr lang="en-US" b="1" i="0" dirty="0">
                <a:effectLst/>
                <a:latin typeface="Open Sans" panose="020B0606030504020204" pitchFamily="34" charset="0"/>
              </a:rPr>
              <a:t> </a:t>
            </a:r>
            <a:r>
              <a:rPr lang="en-US" b="1" i="0" dirty="0" err="1">
                <a:effectLst/>
                <a:latin typeface="Open Sans" panose="020B0606030504020204" pitchFamily="34" charset="0"/>
              </a:rPr>
              <a:t>Thuật</a:t>
            </a:r>
            <a:r>
              <a:rPr lang="en-US" sz="2000" dirty="0"/>
              <a:t>:</a:t>
            </a:r>
          </a:p>
          <a:p>
            <a:pPr algn="l"/>
            <a:r>
              <a:rPr lang="vi-VN" b="0" i="0" dirty="0">
                <a:effectLst/>
                <a:latin typeface="Open Sans" panose="020B0606030504020204" pitchFamily="34" charset="0"/>
              </a:rPr>
              <a:t>Sử Dụng Dụng Cụ Bảo Hộ: Trước khi bắt đầu tham gia vào quá trình phẫu thuật, nhân viên y tế phải đảm bảo sử dụng đầy đủ và đúng cách các dụng cụ bảo hộ như găng tay, kính bảo hộ và khẩu trang để bảo vệ khỏi nguy cơ chấn thương và lây nhiễm.</a:t>
            </a:r>
          </a:p>
          <a:p>
            <a:pPr algn="l"/>
            <a:r>
              <a:rPr lang="vi-VN" b="0" i="0" dirty="0">
                <a:effectLst/>
                <a:latin typeface="Open Sans" panose="020B0606030504020204" pitchFamily="34" charset="0"/>
              </a:rPr>
              <a:t>Tuân Thủ Quy Trình An Toàn: Các quy trình an toàn lao động và quy định của cơ sở y tế phải được tuân thủ một cách nghiêm ngặt. Điều này bao gồm việc sử dụng dụng cụ y tế đúng cách, tuân thủ quy trình tiêm thuốc tê và duy trì an toàn cho bệnh nhân trong suốt quá trình phẫu thuật.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C93E11-24DF-B2A1-89BD-16881B561590}"/>
              </a:ext>
            </a:extLst>
          </p:cNvPr>
          <p:cNvPicPr>
            <a:picLocks noChangeAspect="1"/>
          </p:cNvPicPr>
          <p:nvPr/>
        </p:nvPicPr>
        <p:blipFill>
          <a:blip r:embed="rId3"/>
          <a:stretch>
            <a:fillRect/>
          </a:stretch>
        </p:blipFill>
        <p:spPr>
          <a:xfrm>
            <a:off x="7030516" y="2708920"/>
            <a:ext cx="3200772" cy="210200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Tham</a:t>
            </a:r>
            <a:r>
              <a:rPr lang="en-US" sz="3400" b="1" dirty="0">
                <a:solidFill>
                  <a:schemeClr val="bg1"/>
                </a:solidFill>
                <a:latin typeface="UTM Aptima" panose="02040603050506020204" pitchFamily="18" charset="0"/>
              </a:rPr>
              <a:t> Gia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Phẫu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Thuật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tham</a:t>
            </a:r>
            <a:r>
              <a:rPr lang="en-US" b="1" i="0" dirty="0">
                <a:effectLst/>
                <a:latin typeface="Open Sans" panose="020B0606030504020204" pitchFamily="34" charset="0"/>
              </a:rPr>
              <a:t> Gia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Phẫu</a:t>
            </a:r>
            <a:r>
              <a:rPr lang="en-US" b="1" i="0" dirty="0">
                <a:effectLst/>
                <a:latin typeface="Open Sans" panose="020B0606030504020204" pitchFamily="34" charset="0"/>
              </a:rPr>
              <a:t> </a:t>
            </a:r>
            <a:r>
              <a:rPr lang="en-US" b="1" i="0" dirty="0" err="1">
                <a:effectLst/>
                <a:latin typeface="Open Sans" panose="020B0606030504020204" pitchFamily="34" charset="0"/>
              </a:rPr>
              <a:t>Thuật</a:t>
            </a:r>
            <a:r>
              <a:rPr lang="en-US" sz="2000" dirty="0">
                <a:solidFill>
                  <a:schemeClr val="bg1"/>
                </a:solidFill>
              </a:rPr>
              <a:t>:</a:t>
            </a:r>
          </a:p>
          <a:p>
            <a:pPr algn="l"/>
            <a:r>
              <a:rPr lang="vi-VN" b="0" i="0" dirty="0">
                <a:effectLst/>
                <a:latin typeface="Open Sans" panose="020B0606030504020204" pitchFamily="34" charset="0"/>
              </a:rPr>
              <a:t>Bảo Vệ Sức Khỏe: Đầu tiên, đảm bảo an toàn cho bản thân và các nhân viên y tế khác bằng cách đeo đầy đủ dụng cụ bảo hộ và rời khỏi vùng nguy hiểm nếu cần thiết.</a:t>
            </a:r>
          </a:p>
          <a:p>
            <a:pPr algn="l"/>
            <a:r>
              <a:rPr lang="vi-VN" b="0" i="0" dirty="0">
                <a:effectLst/>
                <a:latin typeface="Open Sans" panose="020B0606030504020204" pitchFamily="34" charset="0"/>
              </a:rPr>
              <a:t>Kiểm Soát Tình Hình: Tiến hành kiểm soát tình hình bằng cách đưa ra lệnh dừng tất cả các hoạt động, yêu cầu sự giúp đỡ và hỗ trợ từ đồng nghiệp gần nhất.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6F7B076-BD50-A1DB-AD0A-71576FF7F407}"/>
              </a:ext>
            </a:extLst>
          </p:cNvPr>
          <p:cNvPicPr>
            <a:picLocks noChangeAspect="1"/>
          </p:cNvPicPr>
          <p:nvPr/>
        </p:nvPicPr>
        <p:blipFill>
          <a:blip r:embed="rId3"/>
          <a:stretch>
            <a:fillRect/>
          </a:stretch>
        </p:blipFill>
        <p:spPr>
          <a:xfrm>
            <a:off x="7030516" y="2708920"/>
            <a:ext cx="3200772" cy="210200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Quản Lý Chất Lượng Phẫu Thuật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quản Lý Chất Lượng Phẫu Thuật</a:t>
            </a:r>
          </a:p>
          <a:p>
            <a:pPr algn="l">
              <a:lnSpc>
                <a:spcPct val="120000"/>
              </a:lnSpc>
            </a:pPr>
            <a:r>
              <a:rPr lang="vi-VN" b="0" i="0" dirty="0">
                <a:effectLst/>
                <a:latin typeface="Open Sans" panose="020B0606030504020204" pitchFamily="34" charset="0"/>
              </a:rPr>
              <a:t>Kiểm Soát Chất Lượng Thiết Bị và Dụng Cụ: Đảm bảo rằng tất cả các thiết bị và dụng cụ được sử dụng trong quá trình phẫu thuật đều được kiểm tra, vệ sinh và đánh giá chất lượng đúng quy trình. Điều này bao gồm việc theo dõi nguồn cung cấp, bảo dưỡng và bảo quản thiết bị đúng cách.</a:t>
            </a:r>
          </a:p>
          <a:p>
            <a:pPr algn="l">
              <a:lnSpc>
                <a:spcPct val="120000"/>
              </a:lnSpc>
            </a:pPr>
            <a:r>
              <a:rPr lang="vi-VN" b="0" i="0" dirty="0">
                <a:effectLst/>
                <a:latin typeface="Open Sans" panose="020B0606030504020204" pitchFamily="34" charset="0"/>
              </a:rPr>
              <a:t>Theo Dõi Tiến Trình Phẫu Thuật: Quản lý chất lượng theo dõi tiến trình phẫu thuật từ đầu đến cuối để đảm bảo rằng mọi bước thực hiện đều tuân thủ các quy định và quy trình đã đề ra.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7D03AAE-51E4-4ACA-2E51-8BA44D5915FB}"/>
              </a:ext>
            </a:extLst>
          </p:cNvPr>
          <p:cNvPicPr>
            <a:picLocks noChangeAspect="1"/>
          </p:cNvPicPr>
          <p:nvPr/>
        </p:nvPicPr>
        <p:blipFill>
          <a:blip r:embed="rId3"/>
          <a:stretch>
            <a:fillRect/>
          </a:stretch>
        </p:blipFill>
        <p:spPr>
          <a:xfrm>
            <a:off x="0" y="4177982"/>
            <a:ext cx="3828597" cy="268001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Quản Lý Chất Lượng Phẫu Thuật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quản Lý Chất Lượng Phẫu Thuật</a:t>
            </a:r>
          </a:p>
          <a:p>
            <a:pPr algn="l">
              <a:lnSpc>
                <a:spcPct val="120000"/>
              </a:lnSpc>
            </a:pPr>
            <a:r>
              <a:rPr lang="vi-VN" b="0" i="0" dirty="0">
                <a:effectLst/>
                <a:latin typeface="Open Sans" panose="020B0606030504020204" pitchFamily="34" charset="0"/>
              </a:rPr>
              <a:t>Chấn Thương Về Dụng Cụ và Thiết Bị: Tai nạn có thể xảy ra khi sử dụng hoặc xử lý các dụng cụ và thiết bị trong quá trình kiểm tra, vệ sinh hoặc bảo dưỡng chúng. Điều này có thể bao gồm việc bị cắt, thủng hoặc tổn thương vì tiếp xúc với các cạnh sắc hoặc động cơ của máy móc.</a:t>
            </a:r>
          </a:p>
          <a:p>
            <a:pPr algn="l">
              <a:lnSpc>
                <a:spcPct val="120000"/>
              </a:lnSpc>
            </a:pPr>
            <a:r>
              <a:rPr lang="vi-VN" b="0" i="0" dirty="0">
                <a:effectLst/>
                <a:latin typeface="Open Sans" panose="020B0606030504020204" pitchFamily="34" charset="0"/>
              </a:rPr>
              <a:t>Nguy Cơ Hóa Chất và Yếu Tố Độc Hại: Quá trình vệ sinh và đánh giá chất lượng có thể liên quan đến việc sử dụng các chất hóa học và yếu tố độc hại. Tai nạn có thể xảy ra do tiếp xúc với các chất này, gây ra các vấn đề sức khỏe từ nhẹ đến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351565C-ABB2-A622-9DB6-8F3A48A6B6A6}"/>
              </a:ext>
            </a:extLst>
          </p:cNvPr>
          <p:cNvPicPr>
            <a:picLocks noChangeAspect="1"/>
          </p:cNvPicPr>
          <p:nvPr/>
        </p:nvPicPr>
        <p:blipFill>
          <a:blip r:embed="rId3"/>
          <a:stretch>
            <a:fillRect/>
          </a:stretch>
        </p:blipFill>
        <p:spPr>
          <a:xfrm>
            <a:off x="0" y="4177982"/>
            <a:ext cx="3828597" cy="268001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Quản Lý Chất Lượng Phẫu Thuật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quản Lý Chất Lượng Phẫu Thuật</a:t>
            </a:r>
          </a:p>
          <a:p>
            <a:pPr algn="l">
              <a:lnSpc>
                <a:spcPct val="120000"/>
              </a:lnSpc>
            </a:pPr>
            <a:r>
              <a:rPr lang="vi-VN" b="0" i="0" dirty="0">
                <a:effectLst/>
                <a:latin typeface="Open Sans" panose="020B0606030504020204" pitchFamily="34" charset="0"/>
              </a:rPr>
              <a:t>Thiếu Huấn Luyện và Đào Tạo: Nhân viên thiếu hiểu biết và kỹ năng cần thiết về việc sử dụng và vận hành thiết bị, dụng cụ và hóa chất có thể dẫn đến việc xảy ra tai nạn trong quá trình làm việc.</a:t>
            </a:r>
          </a:p>
          <a:p>
            <a:pPr algn="l">
              <a:lnSpc>
                <a:spcPct val="120000"/>
              </a:lnSpc>
            </a:pPr>
            <a:r>
              <a:rPr lang="vi-VN" b="0" i="0" dirty="0">
                <a:effectLst/>
                <a:latin typeface="Open Sans" panose="020B0606030504020204" pitchFamily="34" charset="0"/>
              </a:rPr>
              <a:t>Thiếu Sự Chú Ý và Cẩn Trọng: Sự thiếu chú ý và cẩn trọng trong việc thực hiện các quy trình vệ sinh và đánh giá chất lượng có thể dẫn đến việc sử dụng thiết bị không đúng cách hoặc gặp phải các vấn đề an toàn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E57D1B-32A1-95F2-0F33-5E40A45D6131}"/>
              </a:ext>
            </a:extLst>
          </p:cNvPr>
          <p:cNvPicPr>
            <a:picLocks noChangeAspect="1"/>
          </p:cNvPicPr>
          <p:nvPr/>
        </p:nvPicPr>
        <p:blipFill>
          <a:blip r:embed="rId3"/>
          <a:stretch>
            <a:fillRect/>
          </a:stretch>
        </p:blipFill>
        <p:spPr>
          <a:xfrm>
            <a:off x="0" y="4177982"/>
            <a:ext cx="3828597" cy="268001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Quản Lý Chất Lượng Phẫu Thuật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quản Lý Chất Lượng Phẫu Thuật</a:t>
            </a:r>
          </a:p>
          <a:p>
            <a:pPr algn="l">
              <a:lnSpc>
                <a:spcPct val="120000"/>
              </a:lnSpc>
            </a:pPr>
            <a:r>
              <a:rPr lang="vi-VN" b="0" i="0" dirty="0">
                <a:effectLst/>
                <a:latin typeface="Open Sans" panose="020B0606030504020204" pitchFamily="34" charset="0"/>
              </a:rPr>
              <a:t>Huấn Luyện và Đào Tạo Đầy Đủ: Cung cấp đào tạo và huấn luyện kỹ năng cho nhân viên về việc sử dụng và vận hành thiết bị, dụng cụ, cũng như về các quy trình vệ sinh và đánh giá chất lượng.</a:t>
            </a:r>
          </a:p>
          <a:p>
            <a:pPr algn="l">
              <a:lnSpc>
                <a:spcPct val="120000"/>
              </a:lnSpc>
            </a:pPr>
            <a:r>
              <a:rPr lang="vi-VN" b="0" i="0" dirty="0">
                <a:effectLst/>
                <a:latin typeface="Open Sans" panose="020B0606030504020204" pitchFamily="34" charset="0"/>
              </a:rPr>
              <a:t>Thực Hiện Kiểm Tra và Bảo Dưỡng Định Kỳ: Thực hiện kiểm tra định kỳ và bảo dưỡng cho tất cả các thiết bị và dụng cụ được sử dụng trong phẫu thuật để đảm bảo chúng hoạt động hiệu quả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80C8E3-CE72-4C7E-F787-DD4A6C441190}"/>
              </a:ext>
            </a:extLst>
          </p:cNvPr>
          <p:cNvPicPr>
            <a:picLocks noChangeAspect="1"/>
          </p:cNvPicPr>
          <p:nvPr/>
        </p:nvPicPr>
        <p:blipFill>
          <a:blip r:embed="rId3"/>
          <a:stretch>
            <a:fillRect/>
          </a:stretch>
        </p:blipFill>
        <p:spPr>
          <a:xfrm>
            <a:off x="0" y="4177982"/>
            <a:ext cx="3828597" cy="268001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Quản Lý Chất Lượng Phẫu Thuật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quản Lý Chất Lượng Phẫu Thuật</a:t>
            </a:r>
          </a:p>
          <a:p>
            <a:pPr algn="l">
              <a:lnSpc>
                <a:spcPct val="120000"/>
              </a:lnSpc>
            </a:pPr>
            <a:r>
              <a:rPr lang="vi-VN" b="0" i="0" dirty="0">
                <a:effectLst/>
                <a:latin typeface="Open Sans" panose="020B0606030504020204" pitchFamily="34" charset="0"/>
              </a:rPr>
              <a:t>Tuân Thủ Quy Định Về An Toàn Lao Động: Tất cả nhân viên phải tuân thủ các quy định và quy trình về an toàn lao động được đưa ra bởi cơ sở y tế và cơ quan quản lý chính phủ.</a:t>
            </a:r>
          </a:p>
          <a:p>
            <a:pPr algn="l">
              <a:lnSpc>
                <a:spcPct val="120000"/>
              </a:lnSpc>
            </a:pPr>
            <a:r>
              <a:rPr lang="vi-VN" b="0" i="0" dirty="0">
                <a:effectLst/>
                <a:latin typeface="Open Sans" panose="020B0606030504020204" pitchFamily="34" charset="0"/>
              </a:rPr>
              <a:t>Sử Dụng Trang Thiết Bị Bảo Hộ Cá Nhân: Đảm bảo rằng tất cả nhân viên được trang bị đầy đủ trang thiết bị bảo hộ cá nhân như kính bảo hộ, găng tay y tế và khẩu trang để bảo vệ khỏi nguy cơ chấn thương và nhiễm khuẩn.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8C95854-9115-3771-B1D7-DB1839062859}"/>
              </a:ext>
            </a:extLst>
          </p:cNvPr>
          <p:cNvPicPr>
            <a:picLocks noChangeAspect="1"/>
          </p:cNvPicPr>
          <p:nvPr/>
        </p:nvPicPr>
        <p:blipFill>
          <a:blip r:embed="rId3"/>
          <a:stretch>
            <a:fillRect/>
          </a:stretch>
        </p:blipFill>
        <p:spPr>
          <a:xfrm>
            <a:off x="0" y="4177982"/>
            <a:ext cx="3828597" cy="268001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Quản Lý Chất Lượng Phẫu Thuật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quản Lý Chất Lượng Phẫu Thuật</a:t>
            </a:r>
          </a:p>
          <a:p>
            <a:pPr algn="l">
              <a:lnSpc>
                <a:spcPct val="120000"/>
              </a:lnSpc>
            </a:pPr>
            <a:r>
              <a:rPr lang="vi-VN" b="0" i="0" dirty="0">
                <a:effectLst/>
                <a:latin typeface="Open Sans" panose="020B0606030504020204" pitchFamily="34" charset="0"/>
              </a:rPr>
              <a:t>Bảo Vệ Người Bị Thương và Nhân Viên Khác: Ưu tiên bảo vệ người bị thương và ngăn chặn tình trạng trầm trọng hơn bằng cách gọi ngay cấp cứu và sử dụng trang thiết bị bảo hộ cá nhân.</a:t>
            </a:r>
          </a:p>
          <a:p>
            <a:pPr algn="l">
              <a:lnSpc>
                <a:spcPct val="120000"/>
              </a:lnSpc>
            </a:pPr>
            <a:r>
              <a:rPr lang="vi-VN" b="0" i="0" dirty="0">
                <a:effectLst/>
                <a:latin typeface="Open Sans" panose="020B0606030504020204" pitchFamily="34" charset="0"/>
              </a:rPr>
              <a:t>Thông Báo cho Nhà Quản Lý và Bác Sĩ Phẫu Thuật: Thông báo ngay cho nhà quản lý và bác sĩ phẫu thuật để họ có thể cung cấp sự hỗ trợ và quản lý tình huống.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596EE8-27F7-FAD2-0E4E-84A519C3192A}"/>
              </a:ext>
            </a:extLst>
          </p:cNvPr>
          <p:cNvPicPr>
            <a:picLocks noChangeAspect="1"/>
          </p:cNvPicPr>
          <p:nvPr/>
        </p:nvPicPr>
        <p:blipFill>
          <a:blip r:embed="rId3"/>
          <a:stretch>
            <a:fillRect/>
          </a:stretch>
        </p:blipFill>
        <p:spPr>
          <a:xfrm>
            <a:off x="0" y="4177982"/>
            <a:ext cx="3828597" cy="268001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Chăm</a:t>
            </a:r>
            <a:r>
              <a:rPr lang="en-US" sz="3600" b="1" dirty="0">
                <a:latin typeface="UTM Aptima" panose="02040603050506020204" pitchFamily="18" charset="0"/>
              </a:rPr>
              <a:t> </a:t>
            </a:r>
            <a:r>
              <a:rPr lang="en-US" sz="3600" b="1" dirty="0" err="1">
                <a:latin typeface="UTM Aptima" panose="02040603050506020204" pitchFamily="18" charset="0"/>
              </a:rPr>
              <a:t>Sóc</a:t>
            </a:r>
            <a:r>
              <a:rPr lang="en-US" sz="3600" b="1" dirty="0">
                <a:latin typeface="UTM Aptima" panose="02040603050506020204" pitchFamily="18" charset="0"/>
              </a:rPr>
              <a:t> Sau </a:t>
            </a:r>
            <a:r>
              <a:rPr lang="en-US" sz="3600" b="1" dirty="0" err="1">
                <a:latin typeface="UTM Aptima" panose="02040603050506020204" pitchFamily="18" charset="0"/>
              </a:rPr>
              <a:t>Phẫu</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Sóc</a:t>
            </a:r>
            <a:r>
              <a:rPr lang="en-US" sz="2000" b="1" i="0" dirty="0">
                <a:solidFill>
                  <a:srgbClr val="090E1D"/>
                </a:solidFill>
                <a:effectLst/>
                <a:latin typeface="Open Sans" panose="020B0606030504020204" pitchFamily="34" charset="0"/>
              </a:rPr>
              <a:t> Sau </a:t>
            </a:r>
            <a:r>
              <a:rPr lang="en-US" sz="2000" b="1" i="0" dirty="0" err="1">
                <a:solidFill>
                  <a:srgbClr val="090E1D"/>
                </a:solidFill>
                <a:effectLst/>
                <a:latin typeface="Open Sans" panose="020B0606030504020204" pitchFamily="34" charset="0"/>
              </a:rPr>
              <a:t>Phẫu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Theo Dõi Tình Trạng Sức Khỏe: Nhân viên y tế phải thường xuyên theo dõi tình trạng sức khỏe của bệnh nhân sau phẫu thuật, bao gồm các dấu hiệu viêm nhiễm, xuất huyết, và các biến chứng khác.</a:t>
            </a:r>
          </a:p>
          <a:p>
            <a:pPr algn="l"/>
            <a:r>
              <a:rPr lang="vi-VN" b="0" i="0" dirty="0">
                <a:solidFill>
                  <a:srgbClr val="4C4F5A"/>
                </a:solidFill>
                <a:effectLst/>
                <a:latin typeface="Open Sans" panose="020B0606030504020204" pitchFamily="34" charset="0"/>
              </a:rPr>
              <a:t>Kiểm Tra Vết Thương: Thực hiện kiểm tra định kỳ và chăm sóc cho vết thương sau phẫu thuật để đảm bảo rằng nó được làm sạch và bảo vệ khỏi nguy cơ nhiễm trùng.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Chăm</a:t>
            </a:r>
            <a:r>
              <a:rPr lang="en-US" sz="3600" b="1" dirty="0">
                <a:latin typeface="UTM Aptima" panose="02040603050506020204" pitchFamily="18" charset="0"/>
              </a:rPr>
              <a:t> </a:t>
            </a:r>
            <a:r>
              <a:rPr lang="en-US" sz="3600" b="1" dirty="0" err="1">
                <a:latin typeface="UTM Aptima" panose="02040603050506020204" pitchFamily="18" charset="0"/>
              </a:rPr>
              <a:t>Sóc</a:t>
            </a:r>
            <a:r>
              <a:rPr lang="en-US" sz="3600" b="1" dirty="0">
                <a:latin typeface="UTM Aptima" panose="02040603050506020204" pitchFamily="18" charset="0"/>
              </a:rPr>
              <a:t> Sau </a:t>
            </a:r>
            <a:r>
              <a:rPr lang="en-US" sz="3600" b="1" dirty="0" err="1">
                <a:latin typeface="UTM Aptima" panose="02040603050506020204" pitchFamily="18" charset="0"/>
              </a:rPr>
              <a:t>Phẫu</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Sóc</a:t>
            </a:r>
            <a:r>
              <a:rPr lang="en-US" sz="2000" b="1" i="0" dirty="0">
                <a:solidFill>
                  <a:srgbClr val="090E1D"/>
                </a:solidFill>
                <a:effectLst/>
                <a:latin typeface="Open Sans" panose="020B0606030504020204" pitchFamily="34" charset="0"/>
              </a:rPr>
              <a:t> Sau </a:t>
            </a:r>
            <a:r>
              <a:rPr lang="en-US" sz="2000" b="1" i="0" dirty="0" err="1">
                <a:solidFill>
                  <a:srgbClr val="090E1D"/>
                </a:solidFill>
                <a:effectLst/>
                <a:latin typeface="Open Sans" panose="020B0606030504020204" pitchFamily="34" charset="0"/>
              </a:rPr>
              <a:t>Phẫu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Nguy Cơ Nhiễm Trùng: Việc xử lý vết thương một cách không cẩn thận có thể dẫn đến nguy cơ nhiễm trùng, đặc biệt là khi bệnh nhân có hệ miễn dịch suy yếu sau phẫu thuật.</a:t>
            </a:r>
          </a:p>
          <a:p>
            <a:pPr algn="l"/>
            <a:r>
              <a:rPr lang="vi-VN" b="0" i="0" dirty="0">
                <a:solidFill>
                  <a:srgbClr val="4C4F5A"/>
                </a:solidFill>
                <a:effectLst/>
                <a:latin typeface="Open Sans" panose="020B0606030504020204" pitchFamily="34" charset="0"/>
              </a:rPr>
              <a:t>Vấn Đề Về An Toàn Của Dụng Cụ Y Tế: Sử dụng dụng cụ không an toàn hoặc không đúng cách có thể gây ra các vết cắt hoặc thương tích cho nhân viên y tế.</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Chăm</a:t>
            </a:r>
            <a:r>
              <a:rPr lang="en-US" sz="3600" b="1" dirty="0">
                <a:latin typeface="UTM Aptima" panose="02040603050506020204" pitchFamily="18" charset="0"/>
              </a:rPr>
              <a:t> </a:t>
            </a:r>
            <a:r>
              <a:rPr lang="en-US" sz="3600" b="1" dirty="0" err="1">
                <a:latin typeface="UTM Aptima" panose="02040603050506020204" pitchFamily="18" charset="0"/>
              </a:rPr>
              <a:t>Sóc</a:t>
            </a:r>
            <a:r>
              <a:rPr lang="en-US" sz="3600" b="1" dirty="0">
                <a:latin typeface="UTM Aptima" panose="02040603050506020204" pitchFamily="18" charset="0"/>
              </a:rPr>
              <a:t> Sau </a:t>
            </a:r>
            <a:r>
              <a:rPr lang="en-US" sz="3600" b="1" dirty="0" err="1">
                <a:latin typeface="UTM Aptima" panose="02040603050506020204" pitchFamily="18" charset="0"/>
              </a:rPr>
              <a:t>Phẫu</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Sóc</a:t>
            </a:r>
            <a:r>
              <a:rPr lang="en-US" sz="2000" b="1" i="0" dirty="0">
                <a:solidFill>
                  <a:srgbClr val="090E1D"/>
                </a:solidFill>
                <a:effectLst/>
                <a:latin typeface="Open Sans" panose="020B0606030504020204" pitchFamily="34" charset="0"/>
              </a:rPr>
              <a:t> Sau </a:t>
            </a:r>
            <a:r>
              <a:rPr lang="en-US" sz="2000" b="1" i="0" dirty="0" err="1">
                <a:solidFill>
                  <a:srgbClr val="090E1D"/>
                </a:solidFill>
                <a:effectLst/>
                <a:latin typeface="Open Sans" panose="020B0606030504020204" pitchFamily="34" charset="0"/>
              </a:rPr>
              <a:t>Phẫu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Thiếu Cảnh Giác và Sự Chú Ý: Công việc chăm sóc sau phẫu thuật đòi hỏi sự tập trung và chú ý đặc biệt. Sự mệt mỏi, căng thẳng hoặc sơ ý có thể dẫn đến các tình huống tai nạn.</a:t>
            </a:r>
          </a:p>
          <a:p>
            <a:pPr algn="l"/>
            <a:r>
              <a:rPr lang="vi-VN" b="0" i="0" dirty="0">
                <a:solidFill>
                  <a:srgbClr val="4C4F5A"/>
                </a:solidFill>
                <a:effectLst/>
                <a:latin typeface="Open Sans" panose="020B0606030504020204" pitchFamily="34" charset="0"/>
              </a:rPr>
              <a:t>Quản Lý Dược Phẩm Không Đúng Cách: Sử dụng và lưu trữ dược phẩm một cách không đúng cách có thể dẫn đến sự nhầm lẫn và sơ ý trong việc cung cấp chăm sóc cho bệnh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Chăm</a:t>
            </a:r>
            <a:r>
              <a:rPr lang="en-US" sz="3600" b="1" dirty="0">
                <a:latin typeface="UTM Aptima" panose="02040603050506020204" pitchFamily="18" charset="0"/>
              </a:rPr>
              <a:t> </a:t>
            </a:r>
            <a:r>
              <a:rPr lang="en-US" sz="3600" b="1" dirty="0" err="1">
                <a:latin typeface="UTM Aptima" panose="02040603050506020204" pitchFamily="18" charset="0"/>
              </a:rPr>
              <a:t>Sóc</a:t>
            </a:r>
            <a:r>
              <a:rPr lang="en-US" sz="3600" b="1" dirty="0">
                <a:latin typeface="UTM Aptima" panose="02040603050506020204" pitchFamily="18" charset="0"/>
              </a:rPr>
              <a:t> Sau </a:t>
            </a:r>
            <a:r>
              <a:rPr lang="en-US" sz="3600" b="1" dirty="0" err="1">
                <a:latin typeface="UTM Aptima" panose="02040603050506020204" pitchFamily="18" charset="0"/>
              </a:rPr>
              <a:t>Phẫu</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Sóc</a:t>
            </a:r>
            <a:r>
              <a:rPr lang="en-US" sz="2000" b="1" i="0" dirty="0">
                <a:solidFill>
                  <a:srgbClr val="090E1D"/>
                </a:solidFill>
                <a:effectLst/>
                <a:latin typeface="Open Sans" panose="020B0606030504020204" pitchFamily="34" charset="0"/>
              </a:rPr>
              <a:t> Sau </a:t>
            </a:r>
            <a:r>
              <a:rPr lang="en-US" sz="2000" b="1" i="0" dirty="0" err="1">
                <a:solidFill>
                  <a:srgbClr val="090E1D"/>
                </a:solidFill>
                <a:effectLst/>
                <a:latin typeface="Open Sans" panose="020B0606030504020204" pitchFamily="34" charset="0"/>
              </a:rPr>
              <a:t>Phẫu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Huấn Luyện và Đào Tạo: Cung cấp đào tạo thường xuyên về an toàn lao động và kỹ năng chăm sóc sau phẫu thuật để nhân viên y tế có đủ kiến thức và kỹ năng cần thiết.</a:t>
            </a:r>
          </a:p>
          <a:p>
            <a:pPr algn="l"/>
            <a:r>
              <a:rPr lang="vi-VN" b="0" i="0" dirty="0">
                <a:solidFill>
                  <a:srgbClr val="4C4F5A"/>
                </a:solidFill>
                <a:effectLst/>
                <a:latin typeface="Open Sans" panose="020B0606030504020204" pitchFamily="34" charset="0"/>
              </a:rPr>
              <a:t>Sử Dụng Trang Thiết Bị An Toàn: Đảm bảo sử dụng đầy đủ và đúng cách các trang thiết bị bảo hộ cá nhân như găng tay y tế, khẩu trang, và áo bảo hộ để bảo vệ khỏi các nguy cơ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Chăm</a:t>
            </a:r>
            <a:r>
              <a:rPr lang="en-US" sz="3600" b="1" dirty="0">
                <a:latin typeface="UTM Aptima" panose="02040603050506020204" pitchFamily="18" charset="0"/>
              </a:rPr>
              <a:t> </a:t>
            </a:r>
            <a:r>
              <a:rPr lang="en-US" sz="3600" b="1" dirty="0" err="1">
                <a:latin typeface="UTM Aptima" panose="02040603050506020204" pitchFamily="18" charset="0"/>
              </a:rPr>
              <a:t>Sóc</a:t>
            </a:r>
            <a:r>
              <a:rPr lang="en-US" sz="3600" b="1" dirty="0">
                <a:latin typeface="UTM Aptima" panose="02040603050506020204" pitchFamily="18" charset="0"/>
              </a:rPr>
              <a:t> Sau </a:t>
            </a:r>
            <a:r>
              <a:rPr lang="en-US" sz="3600" b="1" dirty="0" err="1">
                <a:latin typeface="UTM Aptima" panose="02040603050506020204" pitchFamily="18" charset="0"/>
              </a:rPr>
              <a:t>Phẫu</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sz="2000" b="1" i="0" dirty="0" err="1">
                <a:solidFill>
                  <a:srgbClr val="090E1D"/>
                </a:solidFill>
                <a:effectLst/>
                <a:latin typeface="Open Sans" panose="020B0606030504020204" pitchFamily="34" charset="0"/>
              </a:rPr>
              <a:t>Quy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Sóc</a:t>
            </a:r>
            <a:r>
              <a:rPr lang="en-US" sz="2000" b="1" i="0" dirty="0">
                <a:solidFill>
                  <a:srgbClr val="090E1D"/>
                </a:solidFill>
                <a:effectLst/>
                <a:latin typeface="Open Sans" panose="020B0606030504020204" pitchFamily="34" charset="0"/>
              </a:rPr>
              <a:t> Sau </a:t>
            </a:r>
            <a:r>
              <a:rPr lang="en-US" sz="2000" b="1" i="0" dirty="0" err="1">
                <a:solidFill>
                  <a:srgbClr val="090E1D"/>
                </a:solidFill>
                <a:effectLst/>
                <a:latin typeface="Open Sans" panose="020B0606030504020204" pitchFamily="34" charset="0"/>
              </a:rPr>
              <a:t>Phẫu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Sử Dụng Trang Thiết Bị Bảo Hộ: Nhân viên y tế cần đảm bảo sử dụng đầy đủ trang thiết bị bảo hộ cá nhân như găng tay y tế, khẩu trang, và áo bảo hộ để bảo vệ khỏi các nguy cơ tiềm ẩn từ việc tiếp xúc với các chất lỏng cơ thể và chất dễ gây kích ứng.</a:t>
            </a:r>
          </a:p>
          <a:p>
            <a:pPr algn="l"/>
            <a:r>
              <a:rPr lang="vi-VN" b="0" i="0" dirty="0">
                <a:solidFill>
                  <a:srgbClr val="4C4F5A"/>
                </a:solidFill>
                <a:effectLst/>
                <a:latin typeface="Open Sans" panose="020B0606030504020204" pitchFamily="34" charset="0"/>
              </a:rPr>
              <a:t>Vệ Sinh và Khử Trùng: Duy trì môi trường làm việc sạch sẽ và khử trùng các bề mặt và dụng cụ y tế sau mỗi ca phẫu thuật để ngăn chặn sự lây lan của vi khuẩn và nhiễm trùng.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Chăm</a:t>
            </a:r>
            <a:r>
              <a:rPr lang="en-US" sz="3600" b="1" dirty="0">
                <a:latin typeface="UTM Aptima" panose="02040603050506020204" pitchFamily="18" charset="0"/>
              </a:rPr>
              <a:t> </a:t>
            </a:r>
            <a:r>
              <a:rPr lang="en-US" sz="3600" b="1" dirty="0" err="1">
                <a:latin typeface="UTM Aptima" panose="02040603050506020204" pitchFamily="18" charset="0"/>
              </a:rPr>
              <a:t>Sóc</a:t>
            </a:r>
            <a:r>
              <a:rPr lang="en-US" sz="3600" b="1" dirty="0">
                <a:latin typeface="UTM Aptima" panose="02040603050506020204" pitchFamily="18" charset="0"/>
              </a:rPr>
              <a:t> Sau </a:t>
            </a:r>
            <a:r>
              <a:rPr lang="en-US" sz="3600" b="1" dirty="0" err="1">
                <a:latin typeface="UTM Aptima" panose="02040603050506020204" pitchFamily="18" charset="0"/>
              </a:rPr>
              <a:t>Phẫu</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Sóc</a:t>
            </a:r>
            <a:r>
              <a:rPr lang="en-US" sz="2000" b="1" i="0" dirty="0">
                <a:solidFill>
                  <a:srgbClr val="090E1D"/>
                </a:solidFill>
                <a:effectLst/>
                <a:latin typeface="Open Sans" panose="020B0606030504020204" pitchFamily="34" charset="0"/>
              </a:rPr>
              <a:t> Sau </a:t>
            </a:r>
            <a:r>
              <a:rPr lang="en-US" sz="2000" b="1" i="0" dirty="0" err="1">
                <a:solidFill>
                  <a:srgbClr val="090E1D"/>
                </a:solidFill>
                <a:effectLst/>
                <a:latin typeface="Open Sans" panose="020B0606030504020204" pitchFamily="34" charset="0"/>
              </a:rPr>
              <a:t>Phẫu</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endParaRPr lang="en-US" sz="2400" dirty="0"/>
          </a:p>
          <a:p>
            <a:pPr algn="l"/>
            <a:r>
              <a:rPr lang="vi-VN" b="0" i="0" dirty="0">
                <a:solidFill>
                  <a:srgbClr val="4C4F5A"/>
                </a:solidFill>
                <a:effectLst/>
                <a:latin typeface="Open Sans" panose="020B0606030504020204" pitchFamily="34" charset="0"/>
              </a:rPr>
              <a:t>Đánh Giá Tình Hình: Ngay khi phát hiện tai nạn, đánh giá tình hình nguy cấp của bệnh nhân và xác định mức độ nghiêm trọng của vấn đề.</a:t>
            </a:r>
          </a:p>
          <a:p>
            <a:pPr algn="l"/>
            <a:r>
              <a:rPr lang="vi-VN" b="0" i="0" dirty="0">
                <a:solidFill>
                  <a:srgbClr val="4C4F5A"/>
                </a:solidFill>
                <a:effectLst/>
                <a:latin typeface="Open Sans" panose="020B0606030504020204" pitchFamily="34" charset="0"/>
              </a:rPr>
              <a:t>Gọi Cấp Cứu Ngay Lập Tức: Liên hệ với đội cấp cứu và cung cấp thông tin chính xác về tình trạng của bệnh nhân để nhận được sự hỗ trợ và xử lý tình huống kịp thời.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192</TotalTime>
  <Words>3200</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PHẨU THUẬT THẨM MỸ</vt:lpstr>
      <vt:lpstr>Một số vụ tai nạn trong  ngành phẩu thuật thẩm mỹ</vt:lpstr>
      <vt:lpstr>Tóm tắt bài học</vt:lpstr>
      <vt:lpstr>Chuẩn Đoán và Tư Vấn Bệnh Nhân</vt:lpstr>
      <vt:lpstr>Chuẩn Đoán và Tư Vấn Bệnh Nhân</vt:lpstr>
      <vt:lpstr>Chuẩn Đoán và Tư Vấn Bệnh Nhân</vt:lpstr>
      <vt:lpstr>Chuẩn Đoán và Tư Vấn Bệnh Nhân</vt:lpstr>
      <vt:lpstr>Chuẩn Đoán và Tư Vấn Bệnh Nhân</vt:lpstr>
      <vt:lpstr>Chuẩn Đoán và Tư Vấn Bệnh Nhân</vt:lpstr>
      <vt:lpstr>Tham Gia Trong Quá Trình Phẫu Thuật</vt:lpstr>
      <vt:lpstr>Tham Gia Trong Quá Trình Phẫu Thuật</vt:lpstr>
      <vt:lpstr>Tham Gia Trong Quá Trình Phẫu Thuật</vt:lpstr>
      <vt:lpstr>Tham Gia Trong Quá Trình Phẫu Thuật</vt:lpstr>
      <vt:lpstr>Tham Gia Trong Quá Trình Phẫu Thuật</vt:lpstr>
      <vt:lpstr>Tham Gia Trong Quá Trình Phẫu Thuật</vt:lpstr>
      <vt:lpstr>Quản Lý Chất Lượng Phẫu Thuật</vt:lpstr>
      <vt:lpstr>Quản Lý Chất Lượng Phẫu Thuật</vt:lpstr>
      <vt:lpstr>Quản Lý Chất Lượng Phẫu Thuật</vt:lpstr>
      <vt:lpstr>Quản Lý Chất Lượng Phẫu Thuật</vt:lpstr>
      <vt:lpstr>Quản Lý Chất Lượng Phẫu Thuật</vt:lpstr>
      <vt:lpstr>Quản Lý Chất Lượng Phẫu Thuật</vt:lpstr>
      <vt:lpstr>Chăm Sóc Sau Phẫu Thuật</vt:lpstr>
      <vt:lpstr>Chăm Sóc Sau Phẫu Thuật</vt:lpstr>
      <vt:lpstr>Chăm Sóc Sau Phẫu Thuật</vt:lpstr>
      <vt:lpstr>Chăm Sóc Sau Phẫu Thuật</vt:lpstr>
      <vt:lpstr>Chăm Sóc Sau Phẫu Thuật</vt:lpstr>
      <vt:lpstr>Chăm Sóc Sau Phẫu Thuật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2024-05-27T02:31:10Z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