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86" d="100"/>
          <a:sy n="86" d="100"/>
        </p:scale>
        <p:origin x="528" y="-3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NGÀNH VẬN TẢI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B8017F2-C2D5-8D3B-E2F9-1C217308079E}"/>
              </a:ext>
            </a:extLst>
          </p:cNvPr>
          <p:cNvPicPr>
            <a:picLocks noChangeAspect="1"/>
          </p:cNvPicPr>
          <p:nvPr/>
        </p:nvPicPr>
        <p:blipFill>
          <a:blip r:embed="rId4"/>
          <a:stretch>
            <a:fillRect/>
          </a:stretch>
        </p:blipFill>
        <p:spPr>
          <a:xfrm>
            <a:off x="5046475" y="4774087"/>
            <a:ext cx="2095874" cy="145000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ngành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vận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tải</a:t>
            </a:r>
            <a:r>
              <a:rPr lang="en-US" sz="4000" b="1" dirty="0">
                <a:solidFill>
                  <a:schemeClr val="accent1"/>
                </a:solidFill>
                <a:latin typeface="UTM Aptima" panose="02040603050506020204" pitchFamily="18" charset="0"/>
              </a:rPr>
              <a:t> </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vận</a:t>
            </a:r>
            <a:r>
              <a:rPr lang="en-US" b="0" i="0" dirty="0">
                <a:solidFill>
                  <a:srgbClr val="0D0D0D"/>
                </a:solidFill>
                <a:effectLst/>
                <a:latin typeface="Söhne"/>
              </a:rPr>
              <a:t> </a:t>
            </a:r>
            <a:r>
              <a:rPr lang="en-US" b="0" i="0" dirty="0" err="1">
                <a:solidFill>
                  <a:srgbClr val="0D0D0D"/>
                </a:solidFill>
                <a:effectLst/>
                <a:latin typeface="Söhne"/>
              </a:rPr>
              <a:t>tải</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không</a:t>
            </a:r>
            <a:r>
              <a:rPr lang="en-US" b="0" i="0" dirty="0">
                <a:solidFill>
                  <a:srgbClr val="0D0D0D"/>
                </a:solidFill>
                <a:effectLst/>
                <a:latin typeface="Söhne"/>
              </a:rPr>
              <a:t> </a:t>
            </a:r>
            <a:r>
              <a:rPr lang="en-US" b="0" i="0" dirty="0" err="1">
                <a:solidFill>
                  <a:srgbClr val="0D0D0D"/>
                </a:solidFill>
                <a:effectLst/>
                <a:latin typeface="Söhne"/>
              </a:rPr>
              <a:t>chỉ</a:t>
            </a:r>
            <a:r>
              <a:rPr lang="en-US" b="0" i="0" dirty="0">
                <a:solidFill>
                  <a:srgbClr val="0D0D0D"/>
                </a:solidFill>
                <a:effectLst/>
                <a:latin typeface="Söhne"/>
              </a:rPr>
              <a:t> </a:t>
            </a:r>
            <a:r>
              <a:rPr lang="en-US" b="0" i="0" dirty="0" err="1">
                <a:solidFill>
                  <a:srgbClr val="0D0D0D"/>
                </a:solidFill>
                <a:effectLst/>
                <a:latin typeface="Söhne"/>
              </a:rPr>
              <a:t>gây</a:t>
            </a:r>
            <a:r>
              <a:rPr lang="en-US" b="0" i="0" dirty="0">
                <a:solidFill>
                  <a:srgbClr val="0D0D0D"/>
                </a:solidFill>
                <a:effectLst/>
                <a:latin typeface="Söhne"/>
              </a:rPr>
              <a:t> </a:t>
            </a:r>
            <a:r>
              <a:rPr lang="en-US" b="0" i="0" dirty="0" err="1">
                <a:solidFill>
                  <a:srgbClr val="0D0D0D"/>
                </a:solidFill>
                <a:effectLst/>
                <a:latin typeface="Söhne"/>
              </a:rPr>
              <a:t>tổn</a:t>
            </a:r>
            <a:r>
              <a:rPr lang="en-US" b="0" i="0" dirty="0">
                <a:solidFill>
                  <a:srgbClr val="0D0D0D"/>
                </a:solidFill>
                <a:effectLst/>
                <a:latin typeface="Söhne"/>
              </a:rPr>
              <a:t> </a:t>
            </a:r>
            <a:r>
              <a:rPr lang="en-US" b="0" i="0" dirty="0" err="1">
                <a:solidFill>
                  <a:srgbClr val="0D0D0D"/>
                </a:solidFill>
                <a:effectLst/>
                <a:latin typeface="Söhne"/>
              </a:rPr>
              <a:t>thất</a:t>
            </a:r>
            <a:r>
              <a:rPr lang="en-US" b="0" i="0" dirty="0">
                <a:solidFill>
                  <a:srgbClr val="0D0D0D"/>
                </a:solidFill>
                <a:effectLst/>
                <a:latin typeface="Söhne"/>
              </a:rPr>
              <a:t> </a:t>
            </a:r>
            <a:r>
              <a:rPr lang="en-US" b="0" i="0" dirty="0" err="1">
                <a:solidFill>
                  <a:srgbClr val="0D0D0D"/>
                </a:solidFill>
                <a:effectLst/>
                <a:latin typeface="Söhne"/>
              </a:rPr>
              <a:t>về</a:t>
            </a:r>
            <a:r>
              <a:rPr lang="en-US" b="0" i="0" dirty="0">
                <a:solidFill>
                  <a:srgbClr val="0D0D0D"/>
                </a:solidFill>
                <a:effectLst/>
                <a:latin typeface="Söhne"/>
              </a:rPr>
              <a:t> </a:t>
            </a:r>
            <a:r>
              <a:rPr lang="en-US" b="0" i="0" dirty="0" err="1">
                <a:solidFill>
                  <a:srgbClr val="0D0D0D"/>
                </a:solidFill>
                <a:effectLst/>
                <a:latin typeface="Söhne"/>
              </a:rPr>
              <a:t>tài</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mà</a:t>
            </a:r>
            <a:r>
              <a:rPr lang="en-US" b="0" i="0" dirty="0">
                <a:solidFill>
                  <a:srgbClr val="0D0D0D"/>
                </a:solidFill>
                <a:effectLst/>
                <a:latin typeface="Söhne"/>
              </a:rPr>
              <a:t> </a:t>
            </a:r>
            <a:r>
              <a:rPr lang="en-US" b="0" i="0" dirty="0" err="1">
                <a:solidFill>
                  <a:srgbClr val="0D0D0D"/>
                </a:solidFill>
                <a:effectLst/>
                <a:latin typeface="Söhne"/>
              </a:rPr>
              <a:t>còn</a:t>
            </a:r>
            <a:r>
              <a:rPr lang="en-US" b="0" i="0" dirty="0">
                <a:solidFill>
                  <a:srgbClr val="0D0D0D"/>
                </a:solidFill>
                <a:effectLst/>
                <a:latin typeface="Söhne"/>
              </a:rPr>
              <a:t> </a:t>
            </a:r>
            <a:r>
              <a:rPr lang="en-US" b="0" i="0" dirty="0" err="1">
                <a:solidFill>
                  <a:srgbClr val="0D0D0D"/>
                </a:solidFill>
                <a:effectLst/>
                <a:latin typeface="Söhne"/>
              </a:rPr>
              <a:t>đe</a:t>
            </a:r>
            <a:r>
              <a:rPr lang="en-US" b="0" i="0" dirty="0">
                <a:solidFill>
                  <a:srgbClr val="0D0D0D"/>
                </a:solidFill>
                <a:effectLst/>
                <a:latin typeface="Söhne"/>
              </a:rPr>
              <a:t> </a:t>
            </a:r>
            <a:r>
              <a:rPr lang="en-US" b="0" i="0" dirty="0" err="1">
                <a:solidFill>
                  <a:srgbClr val="0D0D0D"/>
                </a:solidFill>
                <a:effectLst/>
                <a:latin typeface="Söhne"/>
              </a:rPr>
              <a:t>dọa</a:t>
            </a:r>
            <a:r>
              <a:rPr lang="en-US" b="0" i="0" dirty="0">
                <a:solidFill>
                  <a:srgbClr val="0D0D0D"/>
                </a:solidFill>
                <a:effectLst/>
                <a:latin typeface="Söhne"/>
              </a:rPr>
              <a:t> </a:t>
            </a:r>
            <a:r>
              <a:rPr lang="en-US" b="0" i="0" dirty="0" err="1">
                <a:solidFill>
                  <a:srgbClr val="0D0D0D"/>
                </a:solidFill>
                <a:effectLst/>
                <a:latin typeface="Söhne"/>
              </a:rPr>
              <a:t>đến</a:t>
            </a:r>
            <a:r>
              <a:rPr lang="en-US" b="0" i="0" dirty="0">
                <a:solidFill>
                  <a:srgbClr val="0D0D0D"/>
                </a:solidFill>
                <a:effectLst/>
                <a:latin typeface="Söhne"/>
              </a:rPr>
              <a:t> </a:t>
            </a:r>
            <a:r>
              <a:rPr lang="en-US" b="0" i="0" dirty="0" err="1">
                <a:solidFill>
                  <a:srgbClr val="0D0D0D"/>
                </a:solidFill>
                <a:effectLst/>
                <a:latin typeface="Söhne"/>
              </a:rPr>
              <a:t>tính</a:t>
            </a:r>
            <a:r>
              <a:rPr lang="en-US" b="0" i="0" dirty="0">
                <a:solidFill>
                  <a:srgbClr val="0D0D0D"/>
                </a:solidFill>
                <a:effectLst/>
                <a:latin typeface="Söhne"/>
              </a:rPr>
              <a:t> </a:t>
            </a:r>
            <a:r>
              <a:rPr lang="en-US" b="0" i="0" dirty="0" err="1">
                <a:solidFill>
                  <a:srgbClr val="0D0D0D"/>
                </a:solidFill>
                <a:effectLst/>
                <a:latin typeface="Söhne"/>
              </a:rPr>
              <a:t>mạng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sức</a:t>
            </a:r>
            <a:r>
              <a:rPr lang="en-US" b="0" i="0" dirty="0">
                <a:solidFill>
                  <a:srgbClr val="0D0D0D"/>
                </a:solidFill>
                <a:effectLst/>
                <a:latin typeface="Söhne"/>
              </a:rPr>
              <a:t> </a:t>
            </a:r>
            <a:r>
              <a:rPr lang="en-US" b="0" i="0" dirty="0" err="1">
                <a:solidFill>
                  <a:srgbClr val="0D0D0D"/>
                </a:solidFill>
                <a:effectLst/>
                <a:latin typeface="Söhne"/>
              </a:rPr>
              <a:t>khỏe</a:t>
            </a:r>
            <a:r>
              <a:rPr lang="en-US" b="0" i="0" dirty="0">
                <a:solidFill>
                  <a:srgbClr val="0D0D0D"/>
                </a:solidFill>
                <a:effectLst/>
                <a:latin typeface="Söhne"/>
              </a:rPr>
              <a:t> </a:t>
            </a:r>
            <a:r>
              <a:rPr lang="en-US" b="0" i="0" dirty="0" err="1">
                <a:solidFill>
                  <a:srgbClr val="0D0D0D"/>
                </a:solidFill>
                <a:effectLst/>
                <a:latin typeface="Söhne"/>
              </a:rPr>
              <a:t>của</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viên</a:t>
            </a:r>
            <a:r>
              <a:rPr lang="en-US" sz="2000" dirty="0">
                <a:ea typeface="+mn-lt"/>
                <a:cs typeface="+mn-lt"/>
              </a:rPr>
              <a:t>:</a:t>
            </a:r>
          </a:p>
          <a:p>
            <a:pPr marL="730885" lvl="1" indent="-304165"/>
            <a:r>
              <a:rPr lang="pt-BR" i="0" dirty="0">
                <a:solidFill>
                  <a:srgbClr val="0D0D0D"/>
                </a:solidFill>
                <a:effectLst/>
                <a:latin typeface="Söhne"/>
              </a:rPr>
              <a:t>Tai nạn giao thông</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hàng</a:t>
            </a:r>
            <a:r>
              <a:rPr lang="en-US" dirty="0">
                <a:solidFill>
                  <a:srgbClr val="0D0D0D"/>
                </a:solidFill>
                <a:latin typeface="Söhne"/>
              </a:rPr>
              <a:t> </a:t>
            </a:r>
            <a:r>
              <a:rPr lang="en-US" dirty="0" err="1">
                <a:solidFill>
                  <a:srgbClr val="0D0D0D"/>
                </a:solidFill>
                <a:latin typeface="Söhne"/>
              </a:rPr>
              <a:t>không</a:t>
            </a:r>
            <a:endParaRPr lang="pt-BR" dirty="0">
              <a:solidFill>
                <a:srgbClr val="0D0D0D"/>
              </a:solidFill>
              <a:latin typeface="Söhne"/>
            </a:endParaRPr>
          </a:p>
          <a:p>
            <a:pPr marL="730885" lvl="1" indent="-304165"/>
            <a:r>
              <a:rPr lang="vi-VN" dirty="0">
                <a:solidFill>
                  <a:srgbClr val="0D0D0D"/>
                </a:solidFill>
                <a:latin typeface="Söhne"/>
              </a:rPr>
              <a:t>Tai nạn đường sắt</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biển</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liên</a:t>
            </a:r>
            <a:r>
              <a:rPr lang="en-US" dirty="0">
                <a:solidFill>
                  <a:srgbClr val="0D0D0D"/>
                </a:solidFill>
                <a:latin typeface="Söhne"/>
              </a:rPr>
              <a:t> </a:t>
            </a:r>
            <a:r>
              <a:rPr lang="en-US" dirty="0" err="1">
                <a:solidFill>
                  <a:srgbClr val="0D0D0D"/>
                </a:solidFill>
                <a:latin typeface="Söhne"/>
              </a:rPr>
              <a:t>quan</a:t>
            </a:r>
            <a:r>
              <a:rPr lang="en-US" dirty="0">
                <a:solidFill>
                  <a:srgbClr val="0D0D0D"/>
                </a:solidFill>
                <a:latin typeface="Söhne"/>
              </a:rPr>
              <a:t>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hàng</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logistics</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quản</a:t>
            </a:r>
            <a:r>
              <a:rPr lang="en-US" dirty="0"/>
              <a:t> </a:t>
            </a:r>
            <a:r>
              <a:rPr lang="en-US" dirty="0" err="1"/>
              <a:t>lý</a:t>
            </a:r>
            <a:r>
              <a:rPr lang="en-US" dirty="0"/>
              <a:t> </a:t>
            </a:r>
            <a:r>
              <a:rPr lang="en-US" dirty="0" err="1"/>
              <a:t>và</a:t>
            </a:r>
            <a:r>
              <a:rPr lang="en-US" dirty="0"/>
              <a:t> </a:t>
            </a:r>
            <a:r>
              <a:rPr lang="en-US" dirty="0" err="1"/>
              <a:t>lập</a:t>
            </a:r>
            <a:r>
              <a:rPr lang="en-US" dirty="0"/>
              <a:t> </a:t>
            </a:r>
            <a:r>
              <a:rPr lang="en-US" dirty="0" err="1"/>
              <a:t>kế</a:t>
            </a:r>
            <a:r>
              <a:rPr lang="en-US" dirty="0"/>
              <a:t> </a:t>
            </a:r>
            <a:r>
              <a:rPr lang="en-US" dirty="0" err="1"/>
              <a:t>hoạch</a:t>
            </a:r>
            <a:r>
              <a:rPr lang="en-US" dirty="0"/>
              <a:t> </a:t>
            </a:r>
            <a:r>
              <a:rPr lang="en-US" dirty="0" err="1"/>
              <a:t>vận</a:t>
            </a:r>
            <a:r>
              <a:rPr lang="en-US" dirty="0"/>
              <a:t> </a:t>
            </a:r>
            <a:r>
              <a:rPr lang="en-US" dirty="0" err="1"/>
              <a:t>chuyển</a:t>
            </a:r>
            <a:endParaRPr lang="en-US" dirty="0"/>
          </a:p>
          <a:p>
            <a:pPr marL="304165" indent="-304165">
              <a:buClr>
                <a:schemeClr val="tx1"/>
              </a:buClr>
            </a:pPr>
            <a:r>
              <a:rPr lang="en-US" dirty="0"/>
              <a:t>2. </a:t>
            </a:r>
            <a:r>
              <a:rPr lang="vi-VN" dirty="0"/>
              <a:t>An toàn vệ sinh lao động đối với nhân viên quản lý kho và lưu trữ hàng hóa</a:t>
            </a:r>
            <a:endParaRPr lang="en-US" dirty="0"/>
          </a:p>
          <a:p>
            <a:pPr marL="304165" indent="-304165">
              <a:buClr>
                <a:schemeClr val="tx1"/>
              </a:buClr>
            </a:pPr>
            <a:r>
              <a:rPr lang="en-US" dirty="0"/>
              <a:t>3. </a:t>
            </a:r>
            <a:r>
              <a:rPr lang="vi-VN" dirty="0"/>
              <a:t>An toàn vệ sinh lao động đối với nhân viên vận hành phương tiện vận chuyển</a:t>
            </a:r>
            <a:endParaRPr lang="en-US" dirty="0"/>
          </a:p>
          <a:p>
            <a:pPr marL="304165" indent="-304165">
              <a:buClr>
                <a:schemeClr val="tx1"/>
              </a:buClr>
            </a:pPr>
            <a:r>
              <a:rPr lang="en-US" dirty="0"/>
              <a:t>4. </a:t>
            </a:r>
            <a:r>
              <a:rPr lang="vi-VN" dirty="0"/>
              <a:t>An toàn vệ sinh lao động đối với nhân viên bảo dưỡng và sửa chữa phương tiện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Quản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lập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lập</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endParaRPr lang="en-US" sz="2400" b="1" i="0" dirty="0">
              <a:effectLst/>
              <a:latin typeface="Söhne"/>
            </a:endParaRPr>
          </a:p>
          <a:p>
            <a:r>
              <a:rPr lang="vi-VN" b="0" i="0" dirty="0">
                <a:effectLst/>
                <a:latin typeface="Open Sans" panose="020B0606030504020204" pitchFamily="34" charset="0"/>
              </a:rPr>
              <a:t>Quản lý và lập kế hoạch vận chuyển là một quá trình phức tạp và cần sự tổ chức và chính xác. </a:t>
            </a:r>
          </a:p>
          <a:p>
            <a:r>
              <a:rPr lang="vi-VN" b="0" i="0" dirty="0">
                <a:effectLst/>
                <a:latin typeface="Open Sans" panose="020B0606030504020204" pitchFamily="34" charset="0"/>
              </a:rPr>
              <a:t>Các chuyên gia phải lập kế hoạch cho việc chọn lựa phương tiện vận chuyển phù hợp, từ xe tải đến tàu hỏa và máy bay, dựa trên tính chất của hàng hóa và các yếu tố khác như khoảng cách và thời gian cần thiết.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353DE2B-225D-8DEE-38CE-DCE68BF975FB}"/>
              </a:ext>
            </a:extLst>
          </p:cNvPr>
          <p:cNvPicPr>
            <a:picLocks noChangeAspect="1"/>
          </p:cNvPicPr>
          <p:nvPr/>
        </p:nvPicPr>
        <p:blipFill>
          <a:blip r:embed="rId3"/>
          <a:stretch>
            <a:fillRect/>
          </a:stretch>
        </p:blipFill>
        <p:spPr>
          <a:xfrm>
            <a:off x="-1754460" y="4157974"/>
            <a:ext cx="4680520" cy="270002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Quản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lập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lập</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endParaRPr lang="en-US" sz="2400" b="1" i="0" dirty="0">
              <a:effectLst/>
              <a:latin typeface="Söhne"/>
            </a:endParaRPr>
          </a:p>
          <a:p>
            <a:r>
              <a:rPr lang="vi-VN" b="0" i="0" dirty="0">
                <a:effectLst/>
                <a:latin typeface="Open Sans" panose="020B0606030504020204" pitchFamily="34" charset="0"/>
              </a:rPr>
              <a:t>Một trong những nguy cơ phổ biến là tai nạn giao thông, đặc biệt là đối với những nhân viên phải di chuyển thường xuyên. </a:t>
            </a:r>
            <a:endParaRPr lang="en-US" b="0" i="0" dirty="0">
              <a:effectLst/>
              <a:latin typeface="Open Sans" panose="020B0606030504020204" pitchFamily="34" charset="0"/>
            </a:endParaRPr>
          </a:p>
          <a:p>
            <a:r>
              <a:rPr lang="vi-VN" b="0" i="0" dirty="0">
                <a:effectLst/>
                <a:latin typeface="Open Sans" panose="020B0606030504020204" pitchFamily="34" charset="0"/>
              </a:rPr>
              <a:t>Sự độc đáo của ngành vận tải là công việc thường xuyên đòi hỏi lái xe hoặc điều khiển các loại phương tiện di chuyển lớn, nhanh chóng, và có thể gặp nhiều rủi ro trên đường.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0E7BE46-6A9D-66BB-6671-0CEA47BCEF43}"/>
              </a:ext>
            </a:extLst>
          </p:cNvPr>
          <p:cNvPicPr>
            <a:picLocks noChangeAspect="1"/>
          </p:cNvPicPr>
          <p:nvPr/>
        </p:nvPicPr>
        <p:blipFill>
          <a:blip r:embed="rId3"/>
          <a:stretch>
            <a:fillRect/>
          </a:stretch>
        </p:blipFill>
        <p:spPr>
          <a:xfrm>
            <a:off x="-1754460" y="4157974"/>
            <a:ext cx="4680520" cy="270002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Quản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lập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lập</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endParaRPr lang="en-US" sz="2400" b="1" i="0" dirty="0">
              <a:effectLst/>
              <a:latin typeface="Söhne"/>
            </a:endParaRPr>
          </a:p>
          <a:p>
            <a:r>
              <a:rPr lang="vi-VN" b="0" i="0" dirty="0">
                <a:effectLst/>
                <a:latin typeface="Open Sans" panose="020B0606030504020204" pitchFamily="34" charset="0"/>
              </a:rPr>
              <a:t>Một trong những nguyên nhân chính là sự thiếu chú ý và tuân thủ quy trình an toàn lao động từ phía nhân viên. Trong một môi trường làm việc đầy áp lực và đòi hỏi sự tập trung cao, có thể dễ dàng xảy ra các sai sót khi không tuân thủ đúng các quy tắc an toàn.</a:t>
            </a:r>
          </a:p>
          <a:p>
            <a:r>
              <a:rPr lang="vi-VN" b="0" i="0" dirty="0">
                <a:effectLst/>
                <a:latin typeface="Open Sans" panose="020B0606030504020204" pitchFamily="34" charset="0"/>
              </a:rPr>
              <a:t>Môi trường làm việc không an toàn cũng là một nguyên nhân quan trọng. Điều này có thể bao gồm việc làm việc trong điều kiện thời tiết khắc nghiệt hoặc trong môi trường công nghiệp không an toàn, nơi có nhiều rủi ro về tai nạn lao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0E1D89-D41B-0033-A49A-70254E45AFBC}"/>
              </a:ext>
            </a:extLst>
          </p:cNvPr>
          <p:cNvPicPr>
            <a:picLocks noChangeAspect="1"/>
          </p:cNvPicPr>
          <p:nvPr/>
        </p:nvPicPr>
        <p:blipFill>
          <a:blip r:embed="rId3"/>
          <a:stretch>
            <a:fillRect/>
          </a:stretch>
        </p:blipFill>
        <p:spPr>
          <a:xfrm>
            <a:off x="-1754460" y="4157974"/>
            <a:ext cx="4680520" cy="270002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Quản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lập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lập</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endParaRPr lang="en-US" sz="2400" b="1" i="0" dirty="0">
              <a:effectLst/>
              <a:latin typeface="Söhne"/>
            </a:endParaRPr>
          </a:p>
          <a:p>
            <a:r>
              <a:rPr lang="vi-VN" b="0" i="0" dirty="0">
                <a:effectLst/>
                <a:latin typeface="Open Sans" panose="020B0606030504020204" pitchFamily="34" charset="0"/>
              </a:rPr>
              <a:t>Một trong những biện pháp quan trọng là cung cấp huấn luyện an toàn lao động định kỳ và đầy đủ. Huấn luyện này không chỉ giúp nhân viên nhận biết và hiểu biết về các nguy cơ tiềm ẩn mà còn cung cấp cho họ các kỹ năng cần thiết để phòng tránh tai nạn. </a:t>
            </a:r>
            <a:endParaRPr lang="en-US" b="0" i="0" dirty="0">
              <a:effectLst/>
              <a:latin typeface="Open Sans" panose="020B0606030504020204" pitchFamily="34" charset="0"/>
            </a:endParaRPr>
          </a:p>
          <a:p>
            <a:r>
              <a:rPr lang="vi-VN" b="0" i="0" dirty="0">
                <a:effectLst/>
                <a:latin typeface="Open Sans" panose="020B0606030504020204" pitchFamily="34" charset="0"/>
              </a:rPr>
              <a:t>Bằng cách đào tạo nhân viên về cách sử dụng thiết bị bảo vệ cá nhân, nhận diện nguy cơ và ứng phó với tình huống nguy hiểm, họ có thể tăng cường sự tự tin và khả năng đối phó trong môi trường làm việc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FFAE142-500C-EBE8-A361-900505AC8CC5}"/>
              </a:ext>
            </a:extLst>
          </p:cNvPr>
          <p:cNvPicPr>
            <a:picLocks noChangeAspect="1"/>
          </p:cNvPicPr>
          <p:nvPr/>
        </p:nvPicPr>
        <p:blipFill>
          <a:blip r:embed="rId3"/>
          <a:stretch>
            <a:fillRect/>
          </a:stretch>
        </p:blipFill>
        <p:spPr>
          <a:xfrm>
            <a:off x="-1754460" y="4157974"/>
            <a:ext cx="4680520" cy="270002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Quản lý và lập kế hoạch vận chuyển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lập</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endParaRPr lang="en-US" sz="2400" b="1" i="0" dirty="0">
              <a:effectLst/>
              <a:latin typeface="Söhne"/>
            </a:endParaRPr>
          </a:p>
          <a:p>
            <a:pPr algn="l"/>
            <a:r>
              <a:rPr lang="vi-VN" b="0" i="0" dirty="0">
                <a:effectLst/>
                <a:latin typeface="Open Sans" panose="020B0606030504020204" pitchFamily="34" charset="0"/>
              </a:rPr>
              <a:t>Đào tạo an toàn lao động: Cung cấp đào tạo đầy đủ và thường xuyên về an toàn lao động cho nhân viên, bao gồm việc sử dụng thiết bị bảo vệ cá nhân, nhận diện nguy cơ và ứng phó với tình huống nguy hiểm.</a:t>
            </a:r>
          </a:p>
          <a:p>
            <a:pPr algn="l"/>
            <a:r>
              <a:rPr lang="vi-VN" b="0" i="0" dirty="0">
                <a:effectLst/>
                <a:latin typeface="Open Sans" panose="020B0606030504020204" pitchFamily="34" charset="0"/>
              </a:rPr>
              <a:t>Kiểm tra định kỳ và bảo dưỡng: Đảm bảo rằng phương tiện vận chuyển được kiểm tra định kỳ và bảo dưỡng để đảm bảo chúng hoạt động an toàn và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8696BEB-40E1-6BF8-BAF3-D92279CD8820}"/>
              </a:ext>
            </a:extLst>
          </p:cNvPr>
          <p:cNvPicPr>
            <a:picLocks noChangeAspect="1"/>
          </p:cNvPicPr>
          <p:nvPr/>
        </p:nvPicPr>
        <p:blipFill>
          <a:blip r:embed="rId3"/>
          <a:stretch>
            <a:fillRect/>
          </a:stretch>
        </p:blipFill>
        <p:spPr>
          <a:xfrm>
            <a:off x="-1754460" y="4157974"/>
            <a:ext cx="4680520" cy="270002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Quản lý và lập kế hoạch vận chuyển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lập</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hoạch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endParaRPr lang="en-US" sz="2400" b="1" i="0" dirty="0">
              <a:effectLst/>
              <a:latin typeface="Söhne"/>
            </a:endParaRPr>
          </a:p>
          <a:p>
            <a:r>
              <a:rPr lang="vi-VN" b="0" i="0" dirty="0">
                <a:effectLst/>
                <a:latin typeface="Open Sans" panose="020B0606030504020204" pitchFamily="34" charset="0"/>
              </a:rPr>
              <a:t>Lập kế hoạch cho tình huống khẩn cấp: Đảm bảo rằng tổ chức có kế hoạch đối phó với các tình huống tai nạn lao động, bao gồm việc chỉ định người phụ trách, xác định các điểm liên lạc quan trọng và các bước cần thực hiện ngay lập tức sau tai nạn.</a:t>
            </a:r>
          </a:p>
          <a:p>
            <a:r>
              <a:rPr lang="vi-VN" b="0" i="0" dirty="0">
                <a:effectLst/>
                <a:latin typeface="Open Sans" panose="020B0606030504020204" pitchFamily="34" charset="0"/>
              </a:rPr>
              <a:t>Cung cấp sơ cứu ngay lập tức: Đảm bảo rằng các nhân viên được đào tạo sơ cứu và cung cấp sơ cứu ngay lập tức cho những người bị thương trong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D916778-4DA6-3A5A-7920-181193027B83}"/>
              </a:ext>
            </a:extLst>
          </p:cNvPr>
          <p:cNvPicPr>
            <a:picLocks noChangeAspect="1"/>
          </p:cNvPicPr>
          <p:nvPr/>
        </p:nvPicPr>
        <p:blipFill>
          <a:blip r:embed="rId3"/>
          <a:stretch>
            <a:fillRect/>
          </a:stretch>
        </p:blipFill>
        <p:spPr>
          <a:xfrm>
            <a:off x="-1754460" y="4157974"/>
            <a:ext cx="4680520" cy="270002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Quản lý kho và lưu trữ hàng hó</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quản lý kho và lưu trữ hàng hóa</a:t>
            </a:r>
            <a:r>
              <a:rPr lang="en-US" sz="2000" dirty="0"/>
              <a:t>:</a:t>
            </a:r>
          </a:p>
          <a:p>
            <a:pPr algn="l"/>
            <a:r>
              <a:rPr lang="vi-VN" b="0" i="0" dirty="0">
                <a:effectLst/>
                <a:latin typeface="Open Sans" panose="020B0606030504020204" pitchFamily="34" charset="0"/>
              </a:rPr>
              <a:t>Quản lý hàng hóa: Đây là công việc quan trọng nhất của người quản lý kho. Họ phải theo dõi và kiểm soát số lượng, loại hình và vị trí của hàng hóa trong kho để đảm bảo sự sắp xếp hợp lý và dễ dàng truy xuất khi cần thiết.</a:t>
            </a:r>
          </a:p>
          <a:p>
            <a:pPr algn="l"/>
            <a:r>
              <a:rPr lang="vi-VN" b="0" i="0" dirty="0">
                <a:effectLst/>
                <a:latin typeface="Open Sans" panose="020B0606030504020204" pitchFamily="34" charset="0"/>
              </a:rPr>
              <a:t>Xếp dỡ hàng hóa: Các nhân viên trong kho phải thực hiện việc xếp dỡ hàng hóa một cách cẩn thận và chính xác. Điều này bao gồm việc sắp xếp hàng hóa theo thứ tự và cung cấp không gian đủ cho việc lưu trữ và di chuyển hàng hóa.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13986D9-5FA1-C72F-4C62-254EADFE25F1}"/>
              </a:ext>
            </a:extLst>
          </p:cNvPr>
          <p:cNvPicPr>
            <a:picLocks noChangeAspect="1"/>
          </p:cNvPicPr>
          <p:nvPr/>
        </p:nvPicPr>
        <p:blipFill>
          <a:blip r:embed="rId3"/>
          <a:stretch>
            <a:fillRect/>
          </a:stretch>
        </p:blipFill>
        <p:spPr>
          <a:xfrm>
            <a:off x="7030516" y="2636912"/>
            <a:ext cx="3071812" cy="1843087"/>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Quản lý kho và lưu trữ hàng hó</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quản lý kho và lưu trữ hàng hóa</a:t>
            </a:r>
            <a:r>
              <a:rPr lang="en-US" sz="2000" dirty="0"/>
              <a:t>:</a:t>
            </a:r>
          </a:p>
          <a:p>
            <a:pPr algn="l"/>
            <a:r>
              <a:rPr lang="vi-VN" b="0" i="0" dirty="0">
                <a:effectLst/>
                <a:latin typeface="Open Sans" panose="020B0606030504020204" pitchFamily="34" charset="0"/>
              </a:rPr>
              <a:t>Một trong những nguy cơ phổ biến là tai nạn về vật nặng rơi xuống hoặc va chạm. Các nhân viên thường phải làm việc trong môi trường có nhiều vật nặng và thiết bị di chuyển, đặc biệt là trong quá trình xếp dỡ hàng hóa.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thiếu cẩn thận hoặc không tuân thủ quy trình an toàn có thể dẫn đến các tai nạn như va chạm hoặc bị vật nặng rơi từ độ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F08E878-FEAC-E348-09C8-89C07252963A}"/>
              </a:ext>
            </a:extLst>
          </p:cNvPr>
          <p:cNvPicPr>
            <a:picLocks noChangeAspect="1"/>
          </p:cNvPicPr>
          <p:nvPr/>
        </p:nvPicPr>
        <p:blipFill>
          <a:blip r:embed="rId3"/>
          <a:stretch>
            <a:fillRect/>
          </a:stretch>
        </p:blipFill>
        <p:spPr>
          <a:xfrm>
            <a:off x="7030516" y="2636912"/>
            <a:ext cx="3071812" cy="1843087"/>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Quản lý kho và lưu trữ hàng hó</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quản lý kho và lưu trữ hàng hóa</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sự thiếu chú ý và không tuân thủ các quy trình an toàn lao động từ phía nhân viên. </a:t>
            </a:r>
            <a:endParaRPr lang="en-US" i="0" dirty="0">
              <a:effectLst/>
              <a:latin typeface="Open Sans" panose="020B0606030504020204" pitchFamily="34" charset="0"/>
            </a:endParaRPr>
          </a:p>
          <a:p>
            <a:r>
              <a:rPr lang="vi-VN" i="0" dirty="0">
                <a:effectLst/>
                <a:latin typeface="Open Sans" panose="020B0606030504020204" pitchFamily="34" charset="0"/>
              </a:rPr>
              <a:t>Trong một môi trường làm việc đầy áp lực và đòi hỏi sự tập trung cao, các tai nạn có thể xảy ra khi nhân viên không chú ý đến nguy cơ xung quanh và không tuân thủ đúng các quy tắc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96153B7-116A-5C33-FBAE-ADF1D6659D42}"/>
              </a:ext>
            </a:extLst>
          </p:cNvPr>
          <p:cNvPicPr>
            <a:picLocks noChangeAspect="1"/>
          </p:cNvPicPr>
          <p:nvPr/>
        </p:nvPicPr>
        <p:blipFill>
          <a:blip r:embed="rId3"/>
          <a:stretch>
            <a:fillRect/>
          </a:stretch>
        </p:blipFill>
        <p:spPr>
          <a:xfrm>
            <a:off x="7030516" y="2636912"/>
            <a:ext cx="3071812" cy="1843087"/>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Quản lý kho và lưu trữ hàng hó</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quản lý kho và lưu trữ hàng hóa</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lao động trong quá trình quản lý kho và lưu trữ hàng hóa, việc thực hiện biện pháp phòng tránh là rất quan trọng. Một trong những biện pháp cần thiết là quan trắc môi trường lao động định kỳ và đầy đủ.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Việc này giúp đo lường và đánh giá các yếu tố môi trường như khí, bụi, nhiệt độ, độ ẩm và ánh sáng mặt trời trong môi trường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DF80A9F-776D-5D23-DA8F-8F06A2574822}"/>
              </a:ext>
            </a:extLst>
          </p:cNvPr>
          <p:cNvPicPr>
            <a:picLocks noChangeAspect="1"/>
          </p:cNvPicPr>
          <p:nvPr/>
        </p:nvPicPr>
        <p:blipFill>
          <a:blip r:embed="rId3"/>
          <a:stretch>
            <a:fillRect/>
          </a:stretch>
        </p:blipFill>
        <p:spPr>
          <a:xfrm>
            <a:off x="7030516" y="2636912"/>
            <a:ext cx="3071812" cy="1843087"/>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Quản lý kho và lưu trữ hàng hó</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quản lý kho và lưu trữ hàng hóa</a:t>
            </a:r>
            <a:r>
              <a:rPr lang="en-US" sz="2000" dirty="0"/>
              <a:t>:</a:t>
            </a:r>
          </a:p>
          <a:p>
            <a:pPr algn="l"/>
            <a:r>
              <a:rPr lang="vi-VN" b="0" i="0" dirty="0">
                <a:effectLst/>
                <a:latin typeface="Open Sans" panose="020B0606030504020204" pitchFamily="34" charset="0"/>
              </a:rPr>
              <a:t>Đào tạo an toàn lao động: Tất cả nhân viên được yêu cầu tham gia đào tạo về an toàn lao động, bao gồm việc sử dụng thiết bị bảo hộ, các quy trình an toàn và cách ứng phó với tình huống nguy hiểm.</a:t>
            </a:r>
          </a:p>
          <a:p>
            <a:pPr algn="l"/>
            <a:r>
              <a:rPr lang="vi-VN" b="0" i="0" dirty="0">
                <a:effectLst/>
                <a:latin typeface="Open Sans" panose="020B0606030504020204" pitchFamily="34" charset="0"/>
              </a:rPr>
              <a:t>Tuân thủ quy trình an toàn: Các nhân viên phải tuân thủ các quy trình an toàn khi thực hiện các công việc trong kho, bao gồm xếp dỡ hàng hóa, sử dụng thiết bị nâng hạ và di chuyển hàng hóa.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E61E184-A0D1-AE40-304E-A9B86C8F148C}"/>
              </a:ext>
            </a:extLst>
          </p:cNvPr>
          <p:cNvPicPr>
            <a:picLocks noChangeAspect="1"/>
          </p:cNvPicPr>
          <p:nvPr/>
        </p:nvPicPr>
        <p:blipFill>
          <a:blip r:embed="rId3"/>
          <a:stretch>
            <a:fillRect/>
          </a:stretch>
        </p:blipFill>
        <p:spPr>
          <a:xfrm>
            <a:off x="7030516" y="2636912"/>
            <a:ext cx="3071812" cy="1843087"/>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Quản lý kho và lưu trữ hàng hó</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quản lý kho và lưu trữ hàng hóa</a:t>
            </a:r>
            <a:r>
              <a:rPr lang="en-US" sz="2000" dirty="0">
                <a:solidFill>
                  <a:schemeClr val="bg1"/>
                </a:solidFill>
              </a:rPr>
              <a:t>:</a:t>
            </a:r>
          </a:p>
          <a:p>
            <a:pPr algn="l"/>
            <a:r>
              <a:rPr lang="vi-VN" b="0" i="0" dirty="0">
                <a:effectLst/>
                <a:latin typeface="Open Sans" panose="020B0606030504020204" pitchFamily="34" charset="0"/>
              </a:rPr>
              <a:t>Lập kế hoạch cho tình huống khẩn cấp: Đảm bảo rằng tổ chức có kế hoạch đối phó với các tình huống tai nạn lao động, bao gồm việc chỉ định người phụ trách, xác định các điểm liên lạc quan trọng và các bước cần thực hiện ngay lập tức sau tai nạn.</a:t>
            </a:r>
          </a:p>
          <a:p>
            <a:pPr algn="l"/>
            <a:r>
              <a:rPr lang="vi-VN" b="0" i="0" dirty="0">
                <a:effectLst/>
                <a:latin typeface="Open Sans" panose="020B0606030504020204" pitchFamily="34" charset="0"/>
              </a:rPr>
              <a:t>Cung cấp sơ cứu ngay lập tức: Đảm bảo rằng các nhân viên được đào tạo sơ cứu và cung cấp sơ cứu ngay lập tức cho những người bị thương trong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62CD435-9480-51EA-639B-A1BC91EF4FD3}"/>
              </a:ext>
            </a:extLst>
          </p:cNvPr>
          <p:cNvPicPr>
            <a:picLocks noChangeAspect="1"/>
          </p:cNvPicPr>
          <p:nvPr/>
        </p:nvPicPr>
        <p:blipFill>
          <a:blip r:embed="rId3"/>
          <a:stretch>
            <a:fillRect/>
          </a:stretch>
        </p:blipFill>
        <p:spPr>
          <a:xfrm>
            <a:off x="7030516" y="2636912"/>
            <a:ext cx="3071812" cy="1843087"/>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phương tiện vận chuyển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phương tiện vận chuyển</a:t>
            </a:r>
          </a:p>
          <a:p>
            <a:pPr algn="l">
              <a:lnSpc>
                <a:spcPct val="120000"/>
              </a:lnSpc>
            </a:pPr>
            <a:r>
              <a:rPr lang="vi-VN" b="0" i="0" dirty="0">
                <a:effectLst/>
                <a:latin typeface="Open Sans" panose="020B0606030504020204" pitchFamily="34" charset="0"/>
              </a:rPr>
              <a:t>Kiểm tra phương tiện: Trước khi bắt đầu hành trình, lái xe và nhân viên vận hành phương tiện cần kiểm tra kỹ lưỡng các yếu tố như động cơ, hệ thống điều khiển, và trạng thái tổng thể của phương tiện để đảm bảo rằng nó hoạt động một cách an toàn và hiệu quả.</a:t>
            </a:r>
          </a:p>
          <a:p>
            <a:pPr algn="l">
              <a:lnSpc>
                <a:spcPct val="120000"/>
              </a:lnSpc>
            </a:pPr>
            <a:r>
              <a:rPr lang="vi-VN" b="0" i="0" dirty="0">
                <a:effectLst/>
                <a:latin typeface="Open Sans" panose="020B0606030504020204" pitchFamily="34" charset="0"/>
              </a:rPr>
              <a:t>Lái xe theo lịch trình: Công việc vận hành phương tiện đòi hỏi sự tuân thủ một lịch trình được quy định trước, bao gồm thời gian khởi hành, các điểm dừng và thời gian đến nơi.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2A2E43B-F0FF-5E63-0321-5D8AF74D5244}"/>
              </a:ext>
            </a:extLst>
          </p:cNvPr>
          <p:cNvPicPr>
            <a:picLocks noChangeAspect="1"/>
          </p:cNvPicPr>
          <p:nvPr/>
        </p:nvPicPr>
        <p:blipFill>
          <a:blip r:embed="rId3"/>
          <a:stretch>
            <a:fillRect/>
          </a:stretch>
        </p:blipFill>
        <p:spPr>
          <a:xfrm>
            <a:off x="0" y="5180112"/>
            <a:ext cx="3234878" cy="1914011"/>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phương tiện vận chuyển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phương tiện vận chuyển</a:t>
            </a:r>
          </a:p>
          <a:p>
            <a:pPr algn="l">
              <a:lnSpc>
                <a:spcPct val="120000"/>
              </a:lnSpc>
            </a:pPr>
            <a:r>
              <a:rPr lang="vi-VN" b="0" i="0" dirty="0">
                <a:effectLst/>
                <a:latin typeface="Open Sans" panose="020B0606030504020204" pitchFamily="34" charset="0"/>
              </a:rPr>
              <a:t>Va chạm và va đập: Đây là nguy cơ phổ biến nhất khi lái xe, có thể xảy ra do sơ xuất của lái xe, không tuân thủ các quy tắc giao thông, hoặc do điều kiện đường xấu.</a:t>
            </a:r>
          </a:p>
          <a:p>
            <a:pPr algn="l">
              <a:lnSpc>
                <a:spcPct val="120000"/>
              </a:lnSpc>
            </a:pPr>
            <a:r>
              <a:rPr lang="vi-VN" b="0" i="0" dirty="0">
                <a:effectLst/>
                <a:latin typeface="Open Sans" panose="020B0606030504020204" pitchFamily="34" charset="0"/>
              </a:rPr>
              <a:t>Làm việc trong môi trường không an toàn: Nhân viên vận hành phải thường xuyên làm việc trong môi trường không an toàn như đường cao tốc, khu vực xây dựng hoặc môi trường thời tiết khắc nghiệt, có thể dẫn đến tai nạn lao động nếu không đảm bảo an toàn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929A476-76D7-29AA-3CA9-40C87B5652AE}"/>
              </a:ext>
            </a:extLst>
          </p:cNvPr>
          <p:cNvPicPr>
            <a:picLocks noChangeAspect="1"/>
          </p:cNvPicPr>
          <p:nvPr/>
        </p:nvPicPr>
        <p:blipFill>
          <a:blip r:embed="rId3"/>
          <a:stretch>
            <a:fillRect/>
          </a:stretch>
        </p:blipFill>
        <p:spPr>
          <a:xfrm>
            <a:off x="0" y="5180112"/>
            <a:ext cx="3234878" cy="1914011"/>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phương tiện vận chuyển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phương tiện vận chuyển</a:t>
            </a:r>
          </a:p>
          <a:p>
            <a:pPr algn="l">
              <a:lnSpc>
                <a:spcPct val="120000"/>
              </a:lnSpc>
            </a:pPr>
            <a:r>
              <a:rPr lang="vi-VN" b="0" i="0" dirty="0">
                <a:effectLst/>
                <a:latin typeface="Open Sans" panose="020B0606030504020204" pitchFamily="34" charset="0"/>
              </a:rPr>
              <a:t>Sơ xuất của lái xe: Sơ xuất từ phía lái xe như không tuân thủ các quy tắc giao thông, lái xe quá nhanh hoặc không tuân thủ khoảng cách an toàn có thể dẫn đến các tai nạn.</a:t>
            </a:r>
          </a:p>
          <a:p>
            <a:pPr algn="l">
              <a:lnSpc>
                <a:spcPct val="120000"/>
              </a:lnSpc>
            </a:pPr>
            <a:r>
              <a:rPr lang="vi-VN" b="0" i="0" dirty="0">
                <a:effectLst/>
                <a:latin typeface="Open Sans" panose="020B0606030504020204" pitchFamily="34" charset="0"/>
              </a:rPr>
              <a:t>Môi trường làm việc không an toàn: Lái xe và nhân viên vận hành thường phải làm việc trong môi trường không an toàn như điều kiện thời tiết khắc nghiệt, đường xấu hoặc khu vực xây dựng, tăng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F0DF24E-40F9-0D32-0291-CE549B8657A6}"/>
              </a:ext>
            </a:extLst>
          </p:cNvPr>
          <p:cNvPicPr>
            <a:picLocks noChangeAspect="1"/>
          </p:cNvPicPr>
          <p:nvPr/>
        </p:nvPicPr>
        <p:blipFill>
          <a:blip r:embed="rId3"/>
          <a:stretch>
            <a:fillRect/>
          </a:stretch>
        </p:blipFill>
        <p:spPr>
          <a:xfrm>
            <a:off x="0" y="5180112"/>
            <a:ext cx="3234878" cy="1914011"/>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phương tiện vận chuyển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phương tiện vận chuyển</a:t>
            </a:r>
          </a:p>
          <a:p>
            <a:pPr algn="l">
              <a:lnSpc>
                <a:spcPct val="120000"/>
              </a:lnSpc>
            </a:pPr>
            <a:r>
              <a:rPr lang="vi-VN" b="0" i="0" dirty="0">
                <a:effectLst/>
                <a:latin typeface="Open Sans" panose="020B0606030504020204" pitchFamily="34" charset="0"/>
              </a:rPr>
              <a:t>Đào tạo và huấn luyện: Cung cấp đào tạo chuyên sâu về kỹ năng lái xe an toàn và kiến thức về quy tắc giao thông cho lái xe và nhân viên vận hành. Huấn luyện về kỹ năng lái xe trong các điều kiện khó khăn như thời tiết xấu và địa hình phức tạp cũng là cần thiết.</a:t>
            </a:r>
          </a:p>
          <a:p>
            <a:pPr algn="l">
              <a:lnSpc>
                <a:spcPct val="120000"/>
              </a:lnSpc>
            </a:pPr>
            <a:r>
              <a:rPr lang="vi-VN" b="0" i="0" dirty="0">
                <a:effectLst/>
                <a:latin typeface="Open Sans" panose="020B0606030504020204" pitchFamily="34" charset="0"/>
              </a:rPr>
              <a:t>Thực hiện kiểm tra và bảo dưỡng định kỳ: Đảm bảo phương tiện vận chuyển được kiểm tra và bảo dưỡng định kỳ để phát hiện và sửa chữa các vấn đề kỹ thuật trước khi chúng gây ra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62E8ECF-D572-D0B5-5D08-8CDD1D9F51D9}"/>
              </a:ext>
            </a:extLst>
          </p:cNvPr>
          <p:cNvPicPr>
            <a:picLocks noChangeAspect="1"/>
          </p:cNvPicPr>
          <p:nvPr/>
        </p:nvPicPr>
        <p:blipFill>
          <a:blip r:embed="rId3"/>
          <a:stretch>
            <a:fillRect/>
          </a:stretch>
        </p:blipFill>
        <p:spPr>
          <a:xfrm>
            <a:off x="0" y="5180112"/>
            <a:ext cx="3234878" cy="1914011"/>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phương tiện vận chuyển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phương tiện vận chuyển</a:t>
            </a:r>
          </a:p>
          <a:p>
            <a:pPr algn="l">
              <a:lnSpc>
                <a:spcPct val="120000"/>
              </a:lnSpc>
            </a:pPr>
            <a:r>
              <a:rPr lang="vi-VN" b="0" i="0" dirty="0">
                <a:effectLst/>
                <a:latin typeface="Open Sans" panose="020B0606030504020204" pitchFamily="34" charset="0"/>
              </a:rPr>
              <a:t>Đào tạo và huấn luyện: Cung cấp đầy đủ đào tạo về an toàn lao động và kỹ năng lái xe cho tất cả các lái xe và nhân viên vận hành mới, và tổ chức các khóa đào tạo cập nhật định kỳ để nâng cao nhận thức về an toàn và kỹ năng lái xe.</a:t>
            </a:r>
          </a:p>
          <a:p>
            <a:pPr algn="l">
              <a:lnSpc>
                <a:spcPct val="120000"/>
              </a:lnSpc>
            </a:pPr>
            <a:r>
              <a:rPr lang="vi-VN" b="0" i="0" dirty="0">
                <a:effectLst/>
                <a:latin typeface="Open Sans" panose="020B0606030504020204" pitchFamily="34" charset="0"/>
              </a:rPr>
              <a:t>Thực hiện kiểm tra an toàn định kỳ: Đảm bảo phương tiện vận chuyển được kiểm tra an toàn định kỳ, bao gồm kiểm tra hệ thống phanh, đèn chiếu sáng, lốp xe và các yếu tố khác để đảm bảo chúng hoạt động đúng cách và an toàn khi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3F9D1DD-2C55-F68B-59E8-755F73A38AE6}"/>
              </a:ext>
            </a:extLst>
          </p:cNvPr>
          <p:cNvPicPr>
            <a:picLocks noChangeAspect="1"/>
          </p:cNvPicPr>
          <p:nvPr/>
        </p:nvPicPr>
        <p:blipFill>
          <a:blip r:embed="rId3"/>
          <a:stretch>
            <a:fillRect/>
          </a:stretch>
        </p:blipFill>
        <p:spPr>
          <a:xfrm>
            <a:off x="0" y="5180112"/>
            <a:ext cx="3234878" cy="1914011"/>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phương tiện vận chuyển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phương tiện vận chuyển</a:t>
            </a:r>
          </a:p>
          <a:p>
            <a:pPr algn="l">
              <a:lnSpc>
                <a:spcPct val="120000"/>
              </a:lnSpc>
            </a:pPr>
            <a:r>
              <a:rPr lang="vi-VN" b="0" i="0" dirty="0">
                <a:effectLst/>
                <a:latin typeface="Open Sans" panose="020B0606030504020204" pitchFamily="34" charset="0"/>
              </a:rPr>
              <a:t>Bảo vệ tính mạng và sức khỏe: Ưu tiên sự an toàn và sức khỏe của tất cả các cá nhân bị ảnh hưởng bởi tai nạn. Hãy đảm bảo rằng những người bị thương được cung cấp cứu chữa cấp cứu kịp thời và đúng cách.</a:t>
            </a:r>
          </a:p>
          <a:p>
            <a:pPr algn="l">
              <a:lnSpc>
                <a:spcPct val="120000"/>
              </a:lnSpc>
            </a:pPr>
            <a:r>
              <a:rPr lang="vi-VN" b="0" i="0" dirty="0">
                <a:effectLst/>
                <a:latin typeface="Open Sans" panose="020B0606030504020204" pitchFamily="34" charset="0"/>
              </a:rPr>
              <a:t>Bảo vệ hiện trường tai nạn: Phải ngưng hoạt động giao thông tại hiện trường tai nạn để tránh nguy cơ tai nạn tái diễn và tạo điều kiện cho việc sơ tán và cứu chữa.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379A5F7-829B-B5CB-6326-FAD6D0BF1908}"/>
              </a:ext>
            </a:extLst>
          </p:cNvPr>
          <p:cNvPicPr>
            <a:picLocks noChangeAspect="1"/>
          </p:cNvPicPr>
          <p:nvPr/>
        </p:nvPicPr>
        <p:blipFill>
          <a:blip r:embed="rId3"/>
          <a:stretch>
            <a:fillRect/>
          </a:stretch>
        </p:blipFill>
        <p:spPr>
          <a:xfrm>
            <a:off x="0" y="5180112"/>
            <a:ext cx="3234878" cy="1914011"/>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phương tiện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công việc bảo dưỡng và sửa chữa phương tiện</a:t>
            </a:r>
            <a:r>
              <a:rPr lang="en-US" sz="2400" dirty="0"/>
              <a:t>:</a:t>
            </a:r>
          </a:p>
          <a:p>
            <a:pPr algn="l"/>
            <a:r>
              <a:rPr lang="vi-VN" b="0" i="0" dirty="0">
                <a:solidFill>
                  <a:srgbClr val="4C4F5A"/>
                </a:solidFill>
                <a:effectLst/>
                <a:latin typeface="Open Sans" panose="020B0606030504020204" pitchFamily="34" charset="0"/>
              </a:rPr>
              <a:t>Kiểm tra định kỳ: Thực hiện các kiểm tra định kỳ để đánh giá tình trạng tổng thể của phương tiện. Điều này bao gồm kiểm tra hệ thống cơ bản như động cơ, hệ thống phanh, hệ thống treo và hệ thống điện.</a:t>
            </a:r>
          </a:p>
          <a:p>
            <a:pPr algn="l"/>
            <a:r>
              <a:rPr lang="vi-VN" b="0" i="0" dirty="0">
                <a:solidFill>
                  <a:srgbClr val="4C4F5A"/>
                </a:solidFill>
                <a:effectLst/>
                <a:latin typeface="Open Sans" panose="020B0606030504020204" pitchFamily="34" charset="0"/>
              </a:rPr>
              <a:t>Bảo dưỡng định kỳ: Thực hiện các hoạt động bảo dưỡng như thay dầu, kiểm tra và thay lọc không khí và lọc dầu, kiểm tra và điều chỉnh hệ thống phanh và hệ thống lái để đảm bảo phương tiện hoạt động ổn định.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phương tiện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sz="2000" b="1" i="0" dirty="0">
                <a:solidFill>
                  <a:srgbClr val="090E1D"/>
                </a:solidFill>
                <a:effectLst/>
                <a:latin typeface="Open Sans" panose="020B0606030504020204" pitchFamily="34" charset="0"/>
              </a:rPr>
              <a:t>Các dạng tai nạn lao động trong quá trình bảo dưỡng và sửa chữa phương tiện</a:t>
            </a:r>
            <a:r>
              <a:rPr lang="en-US" sz="2400" dirty="0"/>
              <a:t>:</a:t>
            </a:r>
          </a:p>
          <a:p>
            <a:pPr algn="l"/>
            <a:r>
              <a:rPr lang="vi-VN" b="0" i="0" dirty="0">
                <a:solidFill>
                  <a:srgbClr val="4C4F5A"/>
                </a:solidFill>
                <a:effectLst/>
                <a:latin typeface="Open Sans" panose="020B0606030504020204" pitchFamily="34" charset="0"/>
              </a:rPr>
              <a:t>Tai nạn trong quá trình sửa chữa: Các tai nạn có thể xảy ra khi nhân viên đang thực hiện các công việc sửa chữa phức tạp hoặc khi sử dụng các thiết bị công nghệ cao. Ví dụ, nguy cơ bị nhiễm điện, bị nghiền nát bởi các bộ phận chuyển động hoặc bị thương khi sử dụng dụng cụ sửa chữa.</a:t>
            </a:r>
          </a:p>
          <a:p>
            <a:pPr algn="l"/>
            <a:r>
              <a:rPr lang="vi-VN" b="0" i="0" dirty="0">
                <a:solidFill>
                  <a:srgbClr val="4C4F5A"/>
                </a:solidFill>
                <a:effectLst/>
                <a:latin typeface="Open Sans" panose="020B0606030504020204" pitchFamily="34" charset="0"/>
              </a:rPr>
              <a:t>Nguy cơ từ các hóa chất và vật liệu độc hại: Trong quá trình sửa chữa, nhân viên có thể tiếp xúc với các hóa chất độc hại hoặc các vật liệu gây kích ứng da, đường hô hấp hoặc ảnh hưởng đến sức khỏe nếu không tuân thủ quy trình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phương tiện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sz="2000" b="1" i="0" dirty="0">
                <a:solidFill>
                  <a:srgbClr val="090E1D"/>
                </a:solidFill>
                <a:effectLst/>
                <a:latin typeface="Open Sans" panose="020B0606030504020204" pitchFamily="34" charset="0"/>
              </a:rPr>
              <a:t>Nguyên nhân gây ra tai nạn lao động khi bảo dưỡng và sửa chữa phương tiện</a:t>
            </a:r>
            <a:r>
              <a:rPr lang="en-US" sz="2400" dirty="0"/>
              <a:t>:</a:t>
            </a:r>
          </a:p>
          <a:p>
            <a:pPr algn="l"/>
            <a:r>
              <a:rPr lang="vi-VN" b="0" i="0" dirty="0">
                <a:solidFill>
                  <a:srgbClr val="4C4F5A"/>
                </a:solidFill>
                <a:effectLst/>
                <a:latin typeface="Open Sans" panose="020B0606030504020204" pitchFamily="34" charset="0"/>
              </a:rPr>
              <a:t>Thiếu huấn luyện và kiến thức: Nhân viên thực hiện bảo dưỡng và sửa chữa phương tiện cần phải có kiến thức chuyên môn và được huấn luyện đầy đủ về các quy trình an toàn và kỹ thuật làm việc. Thiếu hiểu biết và kỹ năng có thể dẫn đến các sai sót nguy hiểm.</a:t>
            </a:r>
          </a:p>
          <a:p>
            <a:pPr algn="l"/>
            <a:r>
              <a:rPr lang="vi-VN" b="0" i="0" dirty="0">
                <a:solidFill>
                  <a:srgbClr val="4C4F5A"/>
                </a:solidFill>
                <a:effectLst/>
                <a:latin typeface="Open Sans" panose="020B0606030504020204" pitchFamily="34" charset="0"/>
              </a:rPr>
              <a:t>Thiếu thiết bị bảo hộ cá nhân (PPE): Sử dụng thiết bị bảo hộ cá nhân không đúng cách hoặc thiếu PPE có thể tăng nguy cơ tai nạn. Ví dụ, không đeo mặt nạ khi làm việc với hóa chất độc hại có thể gây ra nguy hiểm cho sức khỏe.</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phương tiện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sz="2000" b="1" i="0" dirty="0">
                <a:solidFill>
                  <a:srgbClr val="090E1D"/>
                </a:solidFill>
                <a:effectLst/>
                <a:latin typeface="Open Sans" panose="020B0606030504020204" pitchFamily="34" charset="0"/>
              </a:rPr>
              <a:t>Biện pháp phòng tránh tai nạn lao động khi bảo dưỡng và sửa chữa phương tiện</a:t>
            </a:r>
            <a:r>
              <a:rPr lang="en-US" sz="2400" dirty="0"/>
              <a:t>:</a:t>
            </a:r>
          </a:p>
          <a:p>
            <a:pPr algn="l"/>
            <a:r>
              <a:rPr lang="vi-VN" b="0" i="0" dirty="0">
                <a:solidFill>
                  <a:srgbClr val="4C4F5A"/>
                </a:solidFill>
                <a:effectLst/>
                <a:latin typeface="Open Sans" panose="020B0606030504020204" pitchFamily="34" charset="0"/>
              </a:rPr>
              <a:t>Huấn luyện và giáo dục: Đảm bảo nhân viên được huấn luyện đầy đủ về các quy trình an toàn, kỹ thuật làm việc, và sử dụng thiết bị bảo hộ cá nhân. Việc cung cấp kiến thức và kỹ năng cần thiết giúp họ nhận biết và đối phó với nguy cơ một cách hiệu quả. Hoàn thành khóa đào tạo an toàn lao động để được trung tâm huấn luyện an toàn lao động cấp thẻ an toàn lao động để củng cố hồ sơ đúng quy định khi làm việc.</a:t>
            </a:r>
          </a:p>
          <a:p>
            <a:pPr algn="l"/>
            <a:r>
              <a:rPr lang="vi-VN" b="0" i="0" dirty="0">
                <a:solidFill>
                  <a:srgbClr val="4C4F5A"/>
                </a:solidFill>
                <a:effectLst/>
                <a:latin typeface="Open Sans" panose="020B0606030504020204" pitchFamily="34" charset="0"/>
              </a:rPr>
              <a:t>Tuân thủ quy trình và hướng dẫn an toàn: Thực hiện đầy đủ các quy trình an toàn và hướng dẫn cụ thể về việc sử dụng thiết bị, các chất liệu và các quy trình làm việc. Việc này giúp giảm thiểu nguy cơ tai nạn do thiếu hiểu biết hoặc không tuân thủ quy trình.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phương tiện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sz="2000" b="1" i="0" dirty="0">
                <a:solidFill>
                  <a:srgbClr val="090E1D"/>
                </a:solidFill>
                <a:effectLst/>
                <a:latin typeface="Open Sans" panose="020B0606030504020204" pitchFamily="34" charset="0"/>
              </a:rPr>
              <a:t>Quy định an toàn lao động khi bảo dưỡng và sửa chữa phương tiện</a:t>
            </a:r>
            <a:r>
              <a:rPr lang="en-US" sz="2400" dirty="0"/>
              <a:t>:</a:t>
            </a:r>
          </a:p>
          <a:p>
            <a:pPr algn="l"/>
            <a:r>
              <a:rPr lang="vi-VN" b="0" i="0" dirty="0">
                <a:solidFill>
                  <a:srgbClr val="4C4F5A"/>
                </a:solidFill>
                <a:effectLst/>
                <a:latin typeface="Open Sans" panose="020B0606030504020204" pitchFamily="34" charset="0"/>
              </a:rPr>
              <a:t>Tuân thủ quy trình và quy định: Mọi nhân viên thực hiện bảo dưỡng và sửa chữa phương tiện cần tuân thủ các quy trình và quy định an toàn được thiết lập. Điều này bao gồm việc đọc và hiểu hướng dẫn sử dụng thiết bị, quy trình làm việc, và các biện pháp phòng ngừa tai nạn.</a:t>
            </a:r>
          </a:p>
          <a:p>
            <a:pPr algn="l"/>
            <a:r>
              <a:rPr lang="vi-VN" b="0" i="0" dirty="0">
                <a:solidFill>
                  <a:srgbClr val="4C4F5A"/>
                </a:solidFill>
                <a:effectLst/>
                <a:latin typeface="Open Sans" panose="020B0606030504020204" pitchFamily="34" charset="0"/>
              </a:rPr>
              <a:t>Sử dụng thiết bị bảo hộ cá nhân (PPE): Tất cả nhân viên tham gia vào các hoạt động bảo dưỡng và sửa chữa cần phải được trang bị và sử dụng đầy đủ PPE phù hợp với công việc của họ. Điều này bao gồm mặt nạ, găng tay, kính bảo hộ và giày chống trơn trượt.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phương tiện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sz="2000" b="1" i="0" dirty="0">
                <a:solidFill>
                  <a:srgbClr val="090E1D"/>
                </a:solidFill>
                <a:effectLst/>
                <a:latin typeface="Open Sans" panose="020B0606030504020204" pitchFamily="34" charset="0"/>
              </a:rPr>
              <a:t>Xử lý tình huống tai nạn lao động khẩn cấp khi bảo dưỡng và sửa chữa phương tiện</a:t>
            </a:r>
            <a:r>
              <a:rPr lang="en-US" sz="2400" dirty="0"/>
              <a:t>:</a:t>
            </a:r>
          </a:p>
          <a:p>
            <a:pPr algn="l"/>
            <a:r>
              <a:rPr lang="vi-VN" b="0" i="0" dirty="0">
                <a:solidFill>
                  <a:srgbClr val="4C4F5A"/>
                </a:solidFill>
                <a:effectLst/>
                <a:latin typeface="Open Sans" panose="020B0606030504020204" pitchFamily="34" charset="0"/>
              </a:rPr>
              <a:t>Bảo vệ tính mạng và sức khỏe của mọi người: Đầu tiên và quan trọng nhất, cần đảm bảo rằng tất cả nhân viên đều an toàn và được sơ cứu kịp thời. Hãy kích hoạt các biện pháp cứu hộ và gọi điện thoại đến dịch vụ cấp cứu nếu cần thiết.</a:t>
            </a:r>
          </a:p>
          <a:p>
            <a:pPr algn="l"/>
            <a:r>
              <a:rPr lang="vi-VN" b="0" i="0" dirty="0">
                <a:solidFill>
                  <a:srgbClr val="4C4F5A"/>
                </a:solidFill>
                <a:effectLst/>
                <a:latin typeface="Open Sans" panose="020B0606030504020204" pitchFamily="34" charset="0"/>
              </a:rPr>
              <a:t>Ngừng công việc và cô lập nguyên nhân: Ngay khi xảy ra tai nạn, công việc bảo dưỡng và sửa chữa phải được ngừng lại ngay lập tức để đảm bảo an toàn cho mọi người. Cần cô lập vùng tai nạn và nguyên nhân gây ra sự cố để tránh nguy cơ lây lan hoặc tái diễn.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3295</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NGÀNH VẬN TẢI</vt:lpstr>
      <vt:lpstr>Một số vụ tai nạn trong  ngành vận tải </vt:lpstr>
      <vt:lpstr>Tóm tắt bài học</vt:lpstr>
      <vt:lpstr>Quản lý và lập kế hoạch vận chuyển</vt:lpstr>
      <vt:lpstr>Quản lý và lập kế hoạch vận chuyển</vt:lpstr>
      <vt:lpstr>Quản lý và lập kế hoạch vận chuyển</vt:lpstr>
      <vt:lpstr>Quản lý và lập kế hoạch vận chuyển</vt:lpstr>
      <vt:lpstr>Quản lý và lập kế hoạch vận chuyển</vt:lpstr>
      <vt:lpstr>Quản lý và lập kế hoạch vận chuyển</vt:lpstr>
      <vt:lpstr>Quản lý kho và lưu trữ hàng hó</vt:lpstr>
      <vt:lpstr>Quản lý kho và lưu trữ hàng hó</vt:lpstr>
      <vt:lpstr>Quản lý kho và lưu trữ hàng hó</vt:lpstr>
      <vt:lpstr>Quản lý kho và lưu trữ hàng hó</vt:lpstr>
      <vt:lpstr>Quản lý kho và lưu trữ hàng hó</vt:lpstr>
      <vt:lpstr>Quản lý kho và lưu trữ hàng hó</vt:lpstr>
      <vt:lpstr>Vận hành phương tiện vận chuyển</vt:lpstr>
      <vt:lpstr>Vận hành phương tiện vận chuyển</vt:lpstr>
      <vt:lpstr>Vận hành phương tiện vận chuyển</vt:lpstr>
      <vt:lpstr>Vận hành phương tiện vận chuyển</vt:lpstr>
      <vt:lpstr>Vận hành phương tiện vận chuyển</vt:lpstr>
      <vt:lpstr>Vận hành phương tiện vận chuyển</vt:lpstr>
      <vt:lpstr>Bảo dưỡng và sửa chữa phương tiện</vt:lpstr>
      <vt:lpstr>Bảo dưỡng và sửa chữa phương tiện</vt:lpstr>
      <vt:lpstr>Bảo dưỡng và sửa chữa phương tiện</vt:lpstr>
      <vt:lpstr>Bảo dưỡng và sửa chữa phương tiện</vt:lpstr>
      <vt:lpstr>Bảo dưỡng và sửa chữa phương tiện</vt:lpstr>
      <vt:lpstr>Bảo dưỡng và sửa chữa phương tiện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Thông Nguyễn</cp:lastModifiedBy>
  <cp:revision>23</cp:revision>
  <dcterms:created xsi:type="dcterms:W3CDTF">2024-03-23T04:43:33Z</dcterms:created>
  <dcterms:modified xsi:type="dcterms:W3CDTF">2024-05-27T04:04:46Z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