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86" d="100"/>
          <a:sy n="86" d="100"/>
        </p:scale>
        <p:origin x="528" y="-106"/>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5/27/2024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5/27/2024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5/27/2024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962783" y="2188029"/>
            <a:ext cx="4261669"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NGÀNH VIỄN THÔNG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1026" name="Picture 2" descr="Dịch thuật tài liệu điện tử viễn thông">
            <a:extLst>
              <a:ext uri="{FF2B5EF4-FFF2-40B4-BE49-F238E27FC236}">
                <a16:creationId xmlns:a16="http://schemas.microsoft.com/office/drawing/2014/main" id="{0F60FFB0-C88D-CD9D-EF7E-22591EA57F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6277" y="4669904"/>
            <a:ext cx="1694680" cy="1694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ngành</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viễn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thông</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Ngành viễn thông, với sự phát triển vượt bậc của công nghệ, đã trở thành một lĩnh vực quan trọng đóng góp vào sự phát triển kinh tế và xã hội</a:t>
            </a:r>
            <a:r>
              <a:rPr lang="en-US" sz="2000" dirty="0">
                <a:ea typeface="+mn-lt"/>
                <a:cs typeface="+mn-lt"/>
              </a:rPr>
              <a:t>:</a:t>
            </a:r>
            <a:endParaRPr lang="en-US" dirty="0"/>
          </a:p>
          <a:p>
            <a:pPr marL="730885" lvl="1" indent="-304165"/>
            <a:r>
              <a:rPr lang="pt-BR" i="0" dirty="0">
                <a:solidFill>
                  <a:srgbClr val="0D0D0D"/>
                </a:solidFill>
                <a:effectLst/>
                <a:latin typeface="Söhne"/>
              </a:rPr>
              <a:t>Tai Nạn từ Công Việc Trên Cao</a:t>
            </a: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do </a:t>
            </a:r>
            <a:r>
              <a:rPr lang="en-US" dirty="0" err="1">
                <a:solidFill>
                  <a:srgbClr val="0D0D0D"/>
                </a:solidFill>
                <a:latin typeface="Söhne"/>
              </a:rPr>
              <a:t>Sự</a:t>
            </a:r>
            <a:r>
              <a:rPr lang="en-US" dirty="0">
                <a:solidFill>
                  <a:srgbClr val="0D0D0D"/>
                </a:solidFill>
                <a:latin typeface="Söhne"/>
              </a:rPr>
              <a:t> </a:t>
            </a:r>
            <a:r>
              <a:rPr lang="en-US" dirty="0" err="1">
                <a:solidFill>
                  <a:srgbClr val="0D0D0D"/>
                </a:solidFill>
                <a:latin typeface="Söhne"/>
              </a:rPr>
              <a:t>Cố</a:t>
            </a:r>
            <a:r>
              <a:rPr lang="en-US" dirty="0">
                <a:solidFill>
                  <a:srgbClr val="0D0D0D"/>
                </a:solidFill>
                <a:latin typeface="Söhne"/>
              </a:rPr>
              <a:t> </a:t>
            </a:r>
            <a:r>
              <a:rPr lang="en-US" dirty="0" err="1">
                <a:solidFill>
                  <a:srgbClr val="0D0D0D"/>
                </a:solidFill>
                <a:latin typeface="Söhne"/>
              </a:rPr>
              <a:t>Điện</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Đám</a:t>
            </a:r>
            <a:r>
              <a:rPr lang="en-US" dirty="0">
                <a:solidFill>
                  <a:srgbClr val="0D0D0D"/>
                </a:solidFill>
                <a:latin typeface="Söhne"/>
              </a:rPr>
              <a:t> </a:t>
            </a:r>
            <a:r>
              <a:rPr lang="en-US" dirty="0" err="1">
                <a:solidFill>
                  <a:srgbClr val="0D0D0D"/>
                </a:solidFill>
                <a:latin typeface="Söhne"/>
              </a:rPr>
              <a:t>Cháy</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Giao Thông</a:t>
            </a:r>
            <a:endParaRPr lang="pt-BR" dirty="0">
              <a:solidFill>
                <a:srgbClr val="0D0D0D"/>
              </a:solidFill>
              <a:latin typeface="Söhne"/>
            </a:endParaRPr>
          </a:p>
          <a:p>
            <a:pPr marL="730885" lvl="1" indent="-304165"/>
            <a:r>
              <a:rPr lang="vi-VN" dirty="0">
                <a:solidFill>
                  <a:srgbClr val="0D0D0D"/>
                </a:solidFill>
                <a:latin typeface="Söhne"/>
              </a:rPr>
              <a:t>Nguy Cơ về Sức Khỏe Đối với Công Nhân Cắm Dây Cáp</a:t>
            </a:r>
            <a:endParaRPr lang="pt-BR" dirty="0">
              <a:solidFill>
                <a:srgbClr val="0D0D0D"/>
              </a:solidFill>
              <a:latin typeface="Söhne"/>
            </a:endParaRPr>
          </a:p>
          <a:p>
            <a:pPr marL="730885" lvl="1" indent="-304165"/>
            <a:r>
              <a:rPr lang="en-US" dirty="0" err="1">
                <a:solidFill>
                  <a:srgbClr val="0D0D0D"/>
                </a:solidFill>
                <a:latin typeface="Söhne"/>
              </a:rPr>
              <a:t>Nguy</a:t>
            </a:r>
            <a:r>
              <a:rPr lang="en-US" dirty="0">
                <a:solidFill>
                  <a:srgbClr val="0D0D0D"/>
                </a:solidFill>
                <a:latin typeface="Söhne"/>
              </a:rPr>
              <a:t> </a:t>
            </a:r>
            <a:r>
              <a:rPr lang="en-US" dirty="0" err="1">
                <a:solidFill>
                  <a:srgbClr val="0D0D0D"/>
                </a:solidFill>
                <a:latin typeface="Söhne"/>
              </a:rPr>
              <a:t>Hiểm</a:t>
            </a:r>
            <a:r>
              <a:rPr lang="en-US" dirty="0">
                <a:solidFill>
                  <a:srgbClr val="0D0D0D"/>
                </a:solidFill>
                <a:latin typeface="Söhne"/>
              </a:rPr>
              <a:t> </a:t>
            </a:r>
            <a:r>
              <a:rPr lang="en-US" dirty="0" err="1">
                <a:solidFill>
                  <a:srgbClr val="0D0D0D"/>
                </a:solidFill>
                <a:latin typeface="Söhne"/>
              </a:rPr>
              <a:t>từ</a:t>
            </a:r>
            <a:r>
              <a:rPr lang="en-US" dirty="0">
                <a:solidFill>
                  <a:srgbClr val="0D0D0D"/>
                </a:solidFill>
                <a:latin typeface="Söhne"/>
              </a:rPr>
              <a:t> </a:t>
            </a:r>
            <a:r>
              <a:rPr lang="en-US" dirty="0" err="1">
                <a:solidFill>
                  <a:srgbClr val="0D0D0D"/>
                </a:solidFill>
                <a:latin typeface="Söhne"/>
              </a:rPr>
              <a:t>Các</a:t>
            </a:r>
            <a:r>
              <a:rPr lang="en-US" dirty="0">
                <a:solidFill>
                  <a:srgbClr val="0D0D0D"/>
                </a:solidFill>
                <a:latin typeface="Söhne"/>
              </a:rPr>
              <a:t> </a:t>
            </a:r>
            <a:r>
              <a:rPr lang="en-US" dirty="0" err="1">
                <a:solidFill>
                  <a:srgbClr val="0D0D0D"/>
                </a:solidFill>
                <a:latin typeface="Söhne"/>
              </a:rPr>
              <a:t>Thiết</a:t>
            </a:r>
            <a:r>
              <a:rPr lang="en-US" dirty="0">
                <a:solidFill>
                  <a:srgbClr val="0D0D0D"/>
                </a:solidFill>
                <a:latin typeface="Söhne"/>
              </a:rPr>
              <a:t> </a:t>
            </a:r>
            <a:r>
              <a:rPr lang="en-US" dirty="0" err="1">
                <a:solidFill>
                  <a:srgbClr val="0D0D0D"/>
                </a:solidFill>
                <a:latin typeface="Söhne"/>
              </a:rPr>
              <a:t>Bị</a:t>
            </a:r>
            <a:r>
              <a:rPr lang="en-US" dirty="0">
                <a:solidFill>
                  <a:srgbClr val="0D0D0D"/>
                </a:solidFill>
                <a:latin typeface="Söhne"/>
              </a:rPr>
              <a:t> </a:t>
            </a:r>
            <a:r>
              <a:rPr lang="en-US" dirty="0" err="1">
                <a:solidFill>
                  <a:srgbClr val="0D0D0D"/>
                </a:solidFill>
                <a:latin typeface="Söhne"/>
              </a:rPr>
              <a:t>Điện</a:t>
            </a:r>
            <a:r>
              <a:rPr lang="en-US" dirty="0">
                <a:solidFill>
                  <a:srgbClr val="0D0D0D"/>
                </a:solidFill>
                <a:latin typeface="Söhne"/>
              </a:rPr>
              <a:t> </a:t>
            </a:r>
            <a:r>
              <a:rPr lang="en-US" dirty="0" err="1">
                <a:solidFill>
                  <a:srgbClr val="0D0D0D"/>
                </a:solidFill>
                <a:latin typeface="Söhne"/>
              </a:rPr>
              <a:t>Tử</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Công</a:t>
            </a:r>
            <a:r>
              <a:rPr lang="en-US" dirty="0">
                <a:solidFill>
                  <a:srgbClr val="0D0D0D"/>
                </a:solidFill>
                <a:latin typeface="Söhne"/>
              </a:rPr>
              <a:t> </a:t>
            </a:r>
            <a:r>
              <a:rPr lang="en-US" dirty="0" err="1">
                <a:solidFill>
                  <a:srgbClr val="0D0D0D"/>
                </a:solidFill>
                <a:latin typeface="Söhne"/>
              </a:rPr>
              <a:t>Nghệ</a:t>
            </a:r>
            <a:r>
              <a:rPr lang="en-US" dirty="0">
                <a:solidFill>
                  <a:srgbClr val="0D0D0D"/>
                </a:solidFill>
                <a:latin typeface="Söhne"/>
              </a:rPr>
              <a:t> </a:t>
            </a:r>
            <a:r>
              <a:rPr lang="en-US" dirty="0" err="1">
                <a:solidFill>
                  <a:srgbClr val="0D0D0D"/>
                </a:solidFill>
                <a:latin typeface="Söhne"/>
              </a:rPr>
              <a:t>Mới</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triển</a:t>
            </a:r>
            <a:r>
              <a:rPr lang="en-US" dirty="0"/>
              <a:t> </a:t>
            </a:r>
            <a:r>
              <a:rPr lang="en-US" dirty="0" err="1"/>
              <a:t>Khai</a:t>
            </a:r>
            <a:r>
              <a:rPr lang="en-US" dirty="0"/>
              <a:t> </a:t>
            </a:r>
            <a:r>
              <a:rPr lang="en-US" dirty="0" err="1"/>
              <a:t>Hạ</a:t>
            </a:r>
            <a:r>
              <a:rPr lang="en-US" dirty="0"/>
              <a:t> </a:t>
            </a:r>
            <a:r>
              <a:rPr lang="en-US" dirty="0" err="1"/>
              <a:t>Tầng</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kiểm</a:t>
            </a:r>
            <a:r>
              <a:rPr lang="en-US" dirty="0"/>
              <a:t> </a:t>
            </a:r>
            <a:r>
              <a:rPr lang="en-US" dirty="0" err="1"/>
              <a:t>tra</a:t>
            </a:r>
            <a:r>
              <a:rPr lang="en-US" dirty="0"/>
              <a:t> </a:t>
            </a:r>
            <a:r>
              <a:rPr lang="en-US" dirty="0" err="1"/>
              <a:t>và</a:t>
            </a:r>
            <a:r>
              <a:rPr lang="en-US" dirty="0"/>
              <a:t> </a:t>
            </a:r>
            <a:r>
              <a:rPr lang="en-US" dirty="0" err="1"/>
              <a:t>bảo</a:t>
            </a:r>
            <a:r>
              <a:rPr lang="en-US" dirty="0"/>
              <a:t> </a:t>
            </a:r>
            <a:r>
              <a:rPr lang="en-US" dirty="0" err="1"/>
              <a:t>trì</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xử</a:t>
            </a:r>
            <a:r>
              <a:rPr lang="en-US" dirty="0"/>
              <a:t> </a:t>
            </a:r>
            <a:r>
              <a:rPr lang="en-US" dirty="0" err="1"/>
              <a:t>lý</a:t>
            </a:r>
            <a:r>
              <a:rPr lang="en-US" dirty="0"/>
              <a:t> </a:t>
            </a:r>
            <a:r>
              <a:rPr lang="en-US" dirty="0" err="1"/>
              <a:t>sự</a:t>
            </a:r>
            <a:r>
              <a:rPr lang="en-US" dirty="0"/>
              <a:t> </a:t>
            </a:r>
            <a:r>
              <a:rPr lang="en-US" dirty="0" err="1"/>
              <a:t>cố</a:t>
            </a:r>
            <a:r>
              <a:rPr lang="en-US" dirty="0"/>
              <a:t> </a:t>
            </a:r>
            <a:r>
              <a:rPr lang="en-US" dirty="0" err="1"/>
              <a:t>và</a:t>
            </a:r>
            <a:r>
              <a:rPr lang="en-US" dirty="0"/>
              <a:t> </a:t>
            </a:r>
            <a:r>
              <a:rPr lang="en-US" dirty="0" err="1"/>
              <a:t>khắc</a:t>
            </a:r>
            <a:r>
              <a:rPr lang="en-US" dirty="0"/>
              <a:t> </a:t>
            </a:r>
            <a:r>
              <a:rPr lang="en-US" dirty="0" err="1"/>
              <a:t>phục</a:t>
            </a:r>
            <a:r>
              <a:rPr lang="en-US" dirty="0"/>
              <a:t> </a:t>
            </a:r>
            <a:r>
              <a:rPr lang="en-US" dirty="0" err="1"/>
              <a:t>hỏng</a:t>
            </a:r>
            <a:r>
              <a:rPr lang="en-US" dirty="0"/>
              <a:t> </a:t>
            </a:r>
            <a:r>
              <a:rPr lang="en-US" dirty="0" err="1"/>
              <a:t>hóc</a:t>
            </a:r>
            <a:endParaRPr lang="en-US" dirty="0"/>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hỗ</a:t>
            </a:r>
            <a:r>
              <a:rPr lang="en-US" dirty="0"/>
              <a:t> </a:t>
            </a:r>
            <a:r>
              <a:rPr lang="en-US" dirty="0" err="1"/>
              <a:t>trợ</a:t>
            </a:r>
            <a:r>
              <a:rPr lang="en-US" dirty="0"/>
              <a:t> </a:t>
            </a:r>
            <a:r>
              <a:rPr lang="en-US" dirty="0" err="1"/>
              <a:t>kỹ</a:t>
            </a:r>
            <a:r>
              <a:rPr lang="en-US" dirty="0"/>
              <a:t> </a:t>
            </a:r>
            <a:r>
              <a:rPr lang="en-US" dirty="0" err="1"/>
              <a:t>thuật</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Triển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Khai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Tầng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triển</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Tầng</a:t>
            </a:r>
            <a:endParaRPr lang="en-US" sz="2400" b="1" i="0" dirty="0">
              <a:effectLst/>
              <a:latin typeface="Söhne"/>
            </a:endParaRPr>
          </a:p>
          <a:p>
            <a:r>
              <a:rPr lang="vi-VN" b="0" i="0" dirty="0">
                <a:effectLst/>
                <a:latin typeface="Open Sans" panose="020B0606030504020204" pitchFamily="34" charset="0"/>
              </a:rPr>
              <a:t>Đầu tiên, việc lựa chọn vị trí lắp đặt phải được tiến hành một cách cẩn thận, đảm bảo rằng nó đáp ứng được yêu cầu kỹ thuật và an toàn. </a:t>
            </a:r>
            <a:endParaRPr lang="en-US" b="0" i="0" dirty="0">
              <a:effectLst/>
              <a:latin typeface="Open Sans" panose="020B0606030504020204" pitchFamily="34" charset="0"/>
            </a:endParaRPr>
          </a:p>
          <a:p>
            <a:r>
              <a:rPr lang="vi-VN" b="0" i="0" dirty="0">
                <a:effectLst/>
                <a:latin typeface="Open Sans" panose="020B0606030504020204" pitchFamily="34" charset="0"/>
              </a:rPr>
              <a:t>Kế đến là việc lắp đặt các thiết bị như cột điện, anten truyền sóng, máy truyền dẫn, và bộ định tuyến, trong đó mỗi bước đều cần phải được thực hiện với sự chính xác cao và tuân thủ các tiêu chuẩn kỹ thuật.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71F0124F-4FF9-A181-92DF-195771CB9382}"/>
              </a:ext>
            </a:extLst>
          </p:cNvPr>
          <p:cNvPicPr>
            <a:picLocks noChangeAspect="1"/>
          </p:cNvPicPr>
          <p:nvPr/>
        </p:nvPicPr>
        <p:blipFill>
          <a:blip r:embed="rId3"/>
          <a:stretch>
            <a:fillRect/>
          </a:stretch>
        </p:blipFill>
        <p:spPr>
          <a:xfrm>
            <a:off x="-19345" y="4724402"/>
            <a:ext cx="3860078" cy="213359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Triển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Khai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Tầng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triển</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Tầng</a:t>
            </a:r>
            <a:endParaRPr lang="en-US" sz="2400" b="1" i="0" dirty="0">
              <a:effectLst/>
              <a:latin typeface="Söhne"/>
            </a:endParaRPr>
          </a:p>
          <a:p>
            <a:r>
              <a:rPr lang="vi-VN" b="0" i="0" dirty="0">
                <a:effectLst/>
                <a:latin typeface="Open Sans" panose="020B0606030504020204" pitchFamily="34" charset="0"/>
              </a:rPr>
              <a:t>Tai Nạn Tại Cao: Công việc lắp đặt và bảo trì các thiết bị trên cao như cột điện, anten truyền sóng đặt nhân viên vào nguy cơ rơi từ độ cao, gây ra thương tích nặng hoặc thậm chí tử vong.</a:t>
            </a:r>
          </a:p>
          <a:p>
            <a:r>
              <a:rPr lang="vi-VN" b="0" i="0" dirty="0">
                <a:effectLst/>
                <a:latin typeface="Open Sans" panose="020B0606030504020204" pitchFamily="34" charset="0"/>
              </a:rPr>
              <a:t>Nguy Hiểm từ Các Vật Liệu và Thiết Bị: Việc làm việc với các thiết bị điện tử, dây cáp, và các vật liệu xây dựng có thể gây ra tai nạn như đâm thủng, cắt, hoặc bỏng do tiếp xúc với điện.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2087006-A858-3A0C-6086-F07B1BCAA6A1}"/>
              </a:ext>
            </a:extLst>
          </p:cNvPr>
          <p:cNvPicPr>
            <a:picLocks noChangeAspect="1"/>
          </p:cNvPicPr>
          <p:nvPr/>
        </p:nvPicPr>
        <p:blipFill>
          <a:blip r:embed="rId3"/>
          <a:stretch>
            <a:fillRect/>
          </a:stretch>
        </p:blipFill>
        <p:spPr>
          <a:xfrm>
            <a:off x="-19345" y="4724402"/>
            <a:ext cx="3860078" cy="2133598"/>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Triển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Khai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Tầng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triển</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Tầng</a:t>
            </a:r>
            <a:endParaRPr lang="en-US" sz="2400" b="1" i="0" dirty="0">
              <a:effectLst/>
              <a:latin typeface="Söhne"/>
            </a:endParaRPr>
          </a:p>
          <a:p>
            <a:r>
              <a:rPr lang="vi-VN" b="0" i="0" dirty="0">
                <a:effectLst/>
                <a:latin typeface="Open Sans" panose="020B0606030504020204" pitchFamily="34" charset="0"/>
              </a:rPr>
              <a:t>Thiếu Đào Tạo và Kỹ Năng: Nhân viên không được đào tạo đầy đủ về quy trình an toàn và kỹ năng cần thiết cho công việc của mình có thể dẫn đến tai nạn do thiếu hiểu biết về an toàn lao động hoặc không biết cách xử lý các tình huống nguy hiểm.</a:t>
            </a:r>
          </a:p>
          <a:p>
            <a:r>
              <a:rPr lang="vi-VN" b="0" i="0" dirty="0">
                <a:effectLst/>
                <a:latin typeface="Open Sans" panose="020B0606030504020204" pitchFamily="34" charset="0"/>
              </a:rPr>
              <a:t>Thiếu Trang Thiết Bị Bảo Hộ: Việc không sử dụng hoặc không sử dụng đúng trang thiết bị bảo hộ như mũ bảo hiểm, giày đặc, áo chống nắng và kính bảo hộ có thể tăng nguy cơ bị thương trong các tình huống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06B27A9-6990-0DE7-3A7F-EE9137E7F602}"/>
              </a:ext>
            </a:extLst>
          </p:cNvPr>
          <p:cNvPicPr>
            <a:picLocks noChangeAspect="1"/>
          </p:cNvPicPr>
          <p:nvPr/>
        </p:nvPicPr>
        <p:blipFill>
          <a:blip r:embed="rId3"/>
          <a:stretch>
            <a:fillRect/>
          </a:stretch>
        </p:blipFill>
        <p:spPr>
          <a:xfrm>
            <a:off x="-19345" y="4724402"/>
            <a:ext cx="3860078" cy="2133598"/>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Triển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Khai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Tầng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triển</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Tầng</a:t>
            </a:r>
            <a:endParaRPr lang="en-US" sz="2400" b="1" i="0" dirty="0">
              <a:effectLst/>
              <a:latin typeface="Söhne"/>
            </a:endParaRPr>
          </a:p>
          <a:p>
            <a:r>
              <a:rPr lang="vi-VN" b="0" i="0" dirty="0">
                <a:effectLst/>
                <a:latin typeface="Open Sans" panose="020B0606030504020204" pitchFamily="34" charset="0"/>
              </a:rPr>
              <a:t>Huấn Luyện An Toàn Lao Động: Công ty cần cung cấp huấn luyện an toàn lao động đầy đủ và định kỳ cho tất cả nhân viên tham gia vào quá trình triển khai hạ tầng. Huấn luyện này bao gồm việc đào tạo về các quy trình an toàn, sử dụng trang thiết bị bảo hộ, và xử lý tình huống nguy hiểm.</a:t>
            </a:r>
          </a:p>
          <a:p>
            <a:r>
              <a:rPr lang="vi-VN" b="0" i="0" dirty="0">
                <a:effectLst/>
                <a:latin typeface="Open Sans" panose="020B0606030504020204" pitchFamily="34" charset="0"/>
              </a:rPr>
              <a:t>Sử Dụng Trang Thiết Bị Bảo Hộ: Đảm bảo rằng mọi nhân viên đều được trang bị đầy đủ trang thiết bị bảo hộ như mũ bảo hiểm, giày đặc, áo chống nắng, kính bảo hộ và các loại dây an toàn khi làm việc trên cao.</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1056E4B-FFCF-35BB-616C-7B4BFFB81B68}"/>
              </a:ext>
            </a:extLst>
          </p:cNvPr>
          <p:cNvPicPr>
            <a:picLocks noChangeAspect="1"/>
          </p:cNvPicPr>
          <p:nvPr/>
        </p:nvPicPr>
        <p:blipFill>
          <a:blip r:embed="rId3"/>
          <a:stretch>
            <a:fillRect/>
          </a:stretch>
        </p:blipFill>
        <p:spPr>
          <a:xfrm>
            <a:off x="-19345" y="4724402"/>
            <a:ext cx="3860078" cy="2133598"/>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Triển Khai Hạ Tầng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b="1" i="0" dirty="0" err="1">
                <a:effectLst/>
                <a:latin typeface="Open Sans" panose="020B0606030504020204" pitchFamily="34" charset="0"/>
              </a:rPr>
              <a:t>Quy</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triển</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Tầng</a:t>
            </a:r>
            <a:endParaRPr lang="en-US" sz="2400" b="1" i="0" dirty="0">
              <a:effectLst/>
              <a:latin typeface="Söhne"/>
            </a:endParaRPr>
          </a:p>
          <a:p>
            <a:pPr algn="l"/>
            <a:r>
              <a:rPr lang="vi-VN" b="0" i="0" dirty="0">
                <a:effectLst/>
                <a:latin typeface="Open Sans" panose="020B0606030504020204" pitchFamily="34" charset="0"/>
              </a:rPr>
              <a:t>Bảo Hộ Cá Nhân: Mọi nhân viên phải được trang bị đầy đủ trang thiết bị bảo hộ cá nhân như mũ bảo hiểm, giày đặc, áo chống nắng, kính bảo hộ và các dây an toàn khi làm việc trên cao hoặc trong môi trường có nguy cơ.</a:t>
            </a:r>
          </a:p>
          <a:p>
            <a:pPr algn="l"/>
            <a:r>
              <a:rPr lang="vi-VN" b="0" i="0" dirty="0">
                <a:effectLst/>
                <a:latin typeface="Open Sans" panose="020B0606030504020204" pitchFamily="34" charset="0"/>
              </a:rPr>
              <a:t>Kiểm Soát Rủi Ro: Công ty cần thực hiện việc đánh giá và kiểm soát rủi ro hiệu quả, bao gồm việc phân loại khu vực nguy hiểm, cung cấp biển báo cảnh báo, và thiết lập các biện pháp kiểm soát như rào chắn hoặc khu vực cấm.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F0745FE-AD36-681C-B281-92748D7E5614}"/>
              </a:ext>
            </a:extLst>
          </p:cNvPr>
          <p:cNvPicPr>
            <a:picLocks noChangeAspect="1"/>
          </p:cNvPicPr>
          <p:nvPr/>
        </p:nvPicPr>
        <p:blipFill>
          <a:blip r:embed="rId3"/>
          <a:stretch>
            <a:fillRect/>
          </a:stretch>
        </p:blipFill>
        <p:spPr>
          <a:xfrm>
            <a:off x="-19345" y="4724402"/>
            <a:ext cx="3860078" cy="2133598"/>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Triển Khai Hạ Tầng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triển</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Tầng</a:t>
            </a:r>
            <a:endParaRPr lang="en-US" sz="2400" b="1" i="0" dirty="0">
              <a:effectLst/>
              <a:latin typeface="Söhne"/>
            </a:endParaRPr>
          </a:p>
          <a:p>
            <a:r>
              <a:rPr lang="vi-VN" b="0" i="0" dirty="0">
                <a:effectLst/>
                <a:latin typeface="Open Sans" panose="020B0606030504020204" pitchFamily="34" charset="0"/>
              </a:rPr>
              <a:t>Đảm Bảo An Toàn: Ngay lập tức, đảm bảo an toàn cho bản thân và những người khác bằng cách di chuyển ra khỏi vùng nguy hiểm và đảm bảo không có nguy cơ tiếp tục xảy ra tai nạn.</a:t>
            </a:r>
          </a:p>
          <a:p>
            <a:r>
              <a:rPr lang="vi-VN" b="0" i="0" dirty="0">
                <a:effectLst/>
                <a:latin typeface="Open Sans" panose="020B0606030504020204" pitchFamily="34" charset="0"/>
              </a:rPr>
              <a:t>Gọi Cứu Thương: Liên hệ với dịch vụ cứu thương hoặc số cấp cứu để yêu cầu sự giúp đỡ chuyên nghiệp ngay lập tức.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0CF6D1E-BFF9-CF6E-A7FE-D58C52DEF685}"/>
              </a:ext>
            </a:extLst>
          </p:cNvPr>
          <p:cNvPicPr>
            <a:picLocks noChangeAspect="1"/>
          </p:cNvPicPr>
          <p:nvPr/>
        </p:nvPicPr>
        <p:blipFill>
          <a:blip r:embed="rId3"/>
          <a:stretch>
            <a:fillRect/>
          </a:stretch>
        </p:blipFill>
        <p:spPr>
          <a:xfrm>
            <a:off x="-19345" y="4724402"/>
            <a:ext cx="3860078" cy="213359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it-IT" sz="3400" b="1" dirty="0">
                <a:solidFill>
                  <a:schemeClr val="bg1"/>
                </a:solidFill>
                <a:latin typeface="UTM Aptima" panose="02040603050506020204" pitchFamily="18" charset="0"/>
              </a:rPr>
              <a:t>Kiểm tra và bảo trì</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tra</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trì</a:t>
            </a:r>
            <a:r>
              <a:rPr lang="en-US" sz="2000" dirty="0"/>
              <a:t>:</a:t>
            </a:r>
          </a:p>
          <a:p>
            <a:pPr algn="l"/>
            <a:r>
              <a:rPr lang="vi-VN" b="0" i="0" dirty="0">
                <a:effectLst/>
                <a:latin typeface="Open Sans" panose="020B0606030504020204" pitchFamily="34" charset="0"/>
              </a:rPr>
              <a:t>Kiểm Tra Tín Hiệu: Nhân viên phải kiểm tra tín hiệu mạng để đảm bảo rằng chúng đang hoạt động đúng cách và không gặp phải vấn đề nào có thể ảnh hưởng đến chất lượng dịch vụ.</a:t>
            </a:r>
          </a:p>
          <a:p>
            <a:pPr algn="l"/>
            <a:r>
              <a:rPr lang="vi-VN" b="0" i="0" dirty="0">
                <a:effectLst/>
                <a:latin typeface="Open Sans" panose="020B0606030504020204" pitchFamily="34" charset="0"/>
              </a:rPr>
              <a:t>Kiểm Tra và Thay Thế Thiết Bị Hỏng Hóc: Khi phát hiện thiết bị hoặc thành phần nào đó không hoạt động đúng cách, nhân viên phải tiến hành kiểm tra, chẩn đoán và thay thế thiết bị hỏng hóc để khắc phục sự cố.</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146BE71D-A261-C865-B6BA-F8DD8360336A}"/>
              </a:ext>
            </a:extLst>
          </p:cNvPr>
          <p:cNvPicPr>
            <a:picLocks noChangeAspect="1"/>
          </p:cNvPicPr>
          <p:nvPr/>
        </p:nvPicPr>
        <p:blipFill>
          <a:blip r:embed="rId3"/>
          <a:stretch>
            <a:fillRect/>
          </a:stretch>
        </p:blipFill>
        <p:spPr>
          <a:xfrm>
            <a:off x="7174532" y="2636912"/>
            <a:ext cx="3117173" cy="2225799"/>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it-IT" sz="3400" b="1" dirty="0">
                <a:solidFill>
                  <a:schemeClr val="bg1"/>
                </a:solidFill>
                <a:latin typeface="UTM Aptima" panose="02040603050506020204" pitchFamily="18" charset="0"/>
              </a:rPr>
              <a:t>Kiểm tra và bảo trì</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tra</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trì</a:t>
            </a:r>
            <a:r>
              <a:rPr lang="en-US" sz="2000" dirty="0"/>
              <a:t>:</a:t>
            </a:r>
          </a:p>
          <a:p>
            <a:pPr algn="l"/>
            <a:r>
              <a:rPr lang="vi-VN" b="0" i="0" dirty="0">
                <a:effectLst/>
                <a:latin typeface="Open Sans" panose="020B0606030504020204" pitchFamily="34" charset="0"/>
              </a:rPr>
              <a:t>Tai Nạn từ Thiết Bị Điện: Việc làm việc với các thiết bị điện có thể gây ra tai nạn như điện giật, chập điện hoặc bỏng do tiếp xúc với các nguồn điện.</a:t>
            </a:r>
          </a:p>
          <a:p>
            <a:pPr algn="l"/>
            <a:r>
              <a:rPr lang="vi-VN" b="0" i="0" dirty="0">
                <a:effectLst/>
                <a:latin typeface="Open Sans" panose="020B0606030504020204" pitchFamily="34" charset="0"/>
              </a:rPr>
              <a:t>Nguy Hiểm Từ Cao Độ: Công việc kiểm tra và bảo trì trên cao như trên cột điện, trên các tháp truyền sóng có thể đặt nhân viên vào nguy cơ rơi từ độ cao.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C7F4ED5-DA07-9C20-8523-1E245D18410D}"/>
              </a:ext>
            </a:extLst>
          </p:cNvPr>
          <p:cNvPicPr>
            <a:picLocks noChangeAspect="1"/>
          </p:cNvPicPr>
          <p:nvPr/>
        </p:nvPicPr>
        <p:blipFill>
          <a:blip r:embed="rId3"/>
          <a:stretch>
            <a:fillRect/>
          </a:stretch>
        </p:blipFill>
        <p:spPr>
          <a:xfrm>
            <a:off x="7174532" y="2636912"/>
            <a:ext cx="3117173" cy="2225799"/>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it-IT" sz="3400" b="1" dirty="0">
                <a:solidFill>
                  <a:schemeClr val="bg1"/>
                </a:solidFill>
                <a:latin typeface="UTM Aptima" panose="02040603050506020204" pitchFamily="18" charset="0"/>
              </a:rPr>
              <a:t>Kiểm tra và bảo trì</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tra</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trì</a:t>
            </a:r>
            <a:endParaRPr lang="en-US" b="1" i="0" dirty="0">
              <a:effectLst/>
              <a:latin typeface="Open Sans" panose="020B0606030504020204" pitchFamily="34" charset="0"/>
            </a:endParaRPr>
          </a:p>
          <a:p>
            <a:r>
              <a:rPr lang="vi-VN" i="0" dirty="0">
                <a:effectLst/>
                <a:latin typeface="Open Sans" panose="020B0606030504020204" pitchFamily="34" charset="0"/>
              </a:rPr>
              <a:t>Thiếu Đào Tạo và Nhận Thức An Toàn: Nhân viên không được đào tạo đầy đủ về quy trình an toàn và không nhận thức được nguy cơ tiềm ẩn trong quá trình kiểm tra và bảo trì có thể dẫn đến việc xảy ra tai nạn.</a:t>
            </a:r>
          </a:p>
          <a:p>
            <a:r>
              <a:rPr lang="vi-VN" i="0" dirty="0">
                <a:effectLst/>
                <a:latin typeface="Open Sans" panose="020B0606030504020204" pitchFamily="34" charset="0"/>
              </a:rPr>
              <a:t>Thiếu Trang Thiết Bị Bảo Hộ: Sử dụng không đúng hoặc không đủ trang thiết bị bảo hộ như mũ bảo hiểm, áo chống nắng, hoặc dây an toàn có thể tăng nguy cơ tai nạn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D7F7012-18A5-B1FA-7021-FEEBFA74D170}"/>
              </a:ext>
            </a:extLst>
          </p:cNvPr>
          <p:cNvPicPr>
            <a:picLocks noChangeAspect="1"/>
          </p:cNvPicPr>
          <p:nvPr/>
        </p:nvPicPr>
        <p:blipFill>
          <a:blip r:embed="rId3"/>
          <a:stretch>
            <a:fillRect/>
          </a:stretch>
        </p:blipFill>
        <p:spPr>
          <a:xfrm>
            <a:off x="7174532" y="2636912"/>
            <a:ext cx="3117173" cy="2225799"/>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it-IT" sz="3400" b="1" dirty="0">
                <a:solidFill>
                  <a:schemeClr val="bg1"/>
                </a:solidFill>
                <a:latin typeface="UTM Aptima" panose="02040603050506020204" pitchFamily="18" charset="0"/>
              </a:rPr>
              <a:t>Kiểm tra và bảo trì</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tra</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trì</a:t>
            </a:r>
            <a:r>
              <a:rPr lang="en-US" sz="2000" dirty="0"/>
              <a:t>:</a:t>
            </a:r>
          </a:p>
          <a:p>
            <a:pPr algn="l">
              <a:buFont typeface="Arial" panose="020B0604020202020204" pitchFamily="34" charset="0"/>
              <a:buChar char="•"/>
            </a:pPr>
            <a:r>
              <a:rPr lang="vi-VN" i="0" dirty="0">
                <a:effectLst/>
                <a:latin typeface="Open Sans" panose="020B0606030504020204" pitchFamily="34" charset="0"/>
              </a:rPr>
              <a:t>Đảm Bảo Trang Thiết Bị Bảo Hộ: Cung cấp và đảm bảo mọi nhân viên sử dụng đầy đủ trang thiết bị bảo hộ như mũ bảo hiểm, kính bảo hộ, găng tay, áo chống nắng và dây an toàn.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Huấn Luyện An Toàn Lao Động: Thực hiện đào tạo định kỳ về an toàn lao động và sử dụng trang thiết bị bảo hộ. Huấn luyện này cần bao gồm quan trắc môi trường lao động để nhân viên nhận biết và đối phó với các yếu tố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CB9E27A-3D1F-81EF-631F-58F614E72FEE}"/>
              </a:ext>
            </a:extLst>
          </p:cNvPr>
          <p:cNvPicPr>
            <a:picLocks noChangeAspect="1"/>
          </p:cNvPicPr>
          <p:nvPr/>
        </p:nvPicPr>
        <p:blipFill>
          <a:blip r:embed="rId3"/>
          <a:stretch>
            <a:fillRect/>
          </a:stretch>
        </p:blipFill>
        <p:spPr>
          <a:xfrm>
            <a:off x="7174532" y="2636912"/>
            <a:ext cx="3117173" cy="2225799"/>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it-IT" sz="3400" b="1" dirty="0">
                <a:solidFill>
                  <a:schemeClr val="bg1"/>
                </a:solidFill>
                <a:latin typeface="UTM Aptima" panose="02040603050506020204" pitchFamily="18" charset="0"/>
              </a:rPr>
              <a:t>Kiểm tra và bảo trì</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en-US" b="1" i="0" dirty="0" err="1">
                <a:effectLst/>
                <a:latin typeface="Open Sans" panose="020B0606030504020204" pitchFamily="34" charset="0"/>
              </a:rPr>
              <a:t>Quy</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tra</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trì</a:t>
            </a:r>
            <a:r>
              <a:rPr lang="en-US" sz="2000" dirty="0"/>
              <a:t>:</a:t>
            </a:r>
          </a:p>
          <a:p>
            <a:pPr algn="l"/>
            <a:r>
              <a:rPr lang="vi-VN" b="0" i="0" dirty="0">
                <a:effectLst/>
                <a:latin typeface="Open Sans" panose="020B0606030504020204" pitchFamily="34" charset="0"/>
              </a:rPr>
              <a:t>Đào Tạo An Toàn: Mọi nhân viên thực hiện công việc kiểm tra và bảo trì phải được đào tạo về các quy trình an toàn lao động và sử dụng trang thiết bị bảo hộ đầy đủ trước khi tham gia vào công việc.</a:t>
            </a:r>
          </a:p>
          <a:p>
            <a:pPr algn="l"/>
            <a:r>
              <a:rPr lang="vi-VN" b="0" i="0" dirty="0">
                <a:effectLst/>
                <a:latin typeface="Open Sans" panose="020B0606030504020204" pitchFamily="34" charset="0"/>
              </a:rPr>
              <a:t>Sử Dụng Trang Thiết Bị Bảo Hộ: Mọi nhân viên phải tuân thủ việc sử dụng đầy đủ và đúng cách các trang thiết bị bảo hộ như mũ bảo hiểm, kính bảo hộ, găng tay và dây an toàn khi làm việc trong môi trường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7271F12-C1DE-4276-C475-AFF9969A2778}"/>
              </a:ext>
            </a:extLst>
          </p:cNvPr>
          <p:cNvPicPr>
            <a:picLocks noChangeAspect="1"/>
          </p:cNvPicPr>
          <p:nvPr/>
        </p:nvPicPr>
        <p:blipFill>
          <a:blip r:embed="rId3"/>
          <a:stretch>
            <a:fillRect/>
          </a:stretch>
        </p:blipFill>
        <p:spPr>
          <a:xfrm>
            <a:off x="7174532" y="2636912"/>
            <a:ext cx="3117173" cy="2225799"/>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it-IT" sz="3400" b="1" dirty="0">
                <a:solidFill>
                  <a:schemeClr val="bg1"/>
                </a:solidFill>
                <a:latin typeface="UTM Aptima" panose="02040603050506020204" pitchFamily="18" charset="0"/>
              </a:rPr>
              <a:t>Kiểm tra và bảo trì</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kiểm</a:t>
            </a:r>
            <a:r>
              <a:rPr lang="en-US" b="1" i="0" dirty="0">
                <a:effectLst/>
                <a:latin typeface="Open Sans" panose="020B0606030504020204" pitchFamily="34" charset="0"/>
              </a:rPr>
              <a:t> </a:t>
            </a:r>
            <a:r>
              <a:rPr lang="en-US" b="1" i="0" dirty="0" err="1">
                <a:effectLst/>
                <a:latin typeface="Open Sans" panose="020B0606030504020204" pitchFamily="34" charset="0"/>
              </a:rPr>
              <a:t>tra</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trì</a:t>
            </a:r>
            <a:r>
              <a:rPr lang="en-US" sz="2000" dirty="0">
                <a:solidFill>
                  <a:schemeClr val="bg1"/>
                </a:solidFill>
              </a:rPr>
              <a:t>:</a:t>
            </a:r>
          </a:p>
          <a:p>
            <a:pPr algn="l"/>
            <a:r>
              <a:rPr lang="vi-VN" b="0" i="0" dirty="0">
                <a:effectLst/>
                <a:latin typeface="Open Sans" panose="020B0606030504020204" pitchFamily="34" charset="0"/>
              </a:rPr>
              <a:t>Bảo Vệ Bản Thân và Người Khác: Ưu tiên bảo vệ bản thân và người khác bằng cách đeo trang thiết bị bảo hộ và di chuyển ra khỏi vùng nguy hiểm nếu có thể.</a:t>
            </a:r>
          </a:p>
          <a:p>
            <a:pPr algn="l"/>
            <a:r>
              <a:rPr lang="vi-VN" b="0" i="0" dirty="0">
                <a:effectLst/>
                <a:latin typeface="Open Sans" panose="020B0606030504020204" pitchFamily="34" charset="0"/>
              </a:rPr>
              <a:t>Gọi Cấp Cứu Ngay Lập Tức: Ngay khi phát hiện tai nạn, gọi số cấp cứu cục bộ hoặc hệ thống cấp cứu khẩn cấp và cung cấp thông tin chi tiết về tình hình cũng như địa điểm của vụ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2118340-AB79-C699-367A-9D578ABE6864}"/>
              </a:ext>
            </a:extLst>
          </p:cNvPr>
          <p:cNvPicPr>
            <a:picLocks noChangeAspect="1"/>
          </p:cNvPicPr>
          <p:nvPr/>
        </p:nvPicPr>
        <p:blipFill>
          <a:blip r:embed="rId3"/>
          <a:stretch>
            <a:fillRect/>
          </a:stretch>
        </p:blipFill>
        <p:spPr>
          <a:xfrm>
            <a:off x="7174532" y="2636912"/>
            <a:ext cx="3117173" cy="2225799"/>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sự</a:t>
            </a:r>
            <a:r>
              <a:rPr lang="en-US" dirty="0">
                <a:latin typeface="UTM Aptima" panose="02040603050506020204" pitchFamily="18" charset="0"/>
              </a:rPr>
              <a:t> </a:t>
            </a:r>
            <a:r>
              <a:rPr lang="en-US" dirty="0" err="1">
                <a:latin typeface="UTM Aptima" panose="02040603050506020204" pitchFamily="18" charset="0"/>
              </a:rPr>
              <a:t>cố</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khắc</a:t>
            </a:r>
            <a:r>
              <a:rPr lang="en-US" dirty="0">
                <a:latin typeface="UTM Aptima" panose="02040603050506020204" pitchFamily="18" charset="0"/>
              </a:rPr>
              <a:t> </a:t>
            </a:r>
            <a:r>
              <a:rPr lang="en-US" dirty="0" err="1">
                <a:latin typeface="UTM Aptima" panose="02040603050506020204" pitchFamily="18" charset="0"/>
              </a:rPr>
              <a:t>phục</a:t>
            </a:r>
            <a:r>
              <a:rPr lang="en-US" dirty="0">
                <a:latin typeface="UTM Aptima" panose="02040603050506020204" pitchFamily="18" charset="0"/>
              </a:rPr>
              <a:t> </a:t>
            </a:r>
            <a:r>
              <a:rPr lang="en-US" dirty="0" err="1">
                <a:latin typeface="UTM Aptima" panose="02040603050506020204" pitchFamily="18" charset="0"/>
              </a:rPr>
              <a:t>hỏng</a:t>
            </a:r>
            <a:r>
              <a:rPr lang="en-US" dirty="0">
                <a:latin typeface="UTM Aptima" panose="02040603050506020204" pitchFamily="18" charset="0"/>
              </a:rPr>
              <a:t> </a:t>
            </a:r>
            <a:r>
              <a:rPr lang="en-US" dirty="0" err="1">
                <a:latin typeface="UTM Aptima" panose="02040603050506020204" pitchFamily="18" charset="0"/>
              </a:rPr>
              <a:t>hóc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sự</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cố</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khắc</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phục</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hỏng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hóc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Xác Định Nguyên Nhân: Nhân viên cần phải nhanh chóng xác định nguyên nhân của sự cố hoặc hỏng hóc để có thể đưa ra biện pháp khắc phục hiệu quả.</a:t>
            </a:r>
          </a:p>
          <a:p>
            <a:pPr algn="l">
              <a:lnSpc>
                <a:spcPct val="120000"/>
              </a:lnSpc>
            </a:pPr>
            <a:r>
              <a:rPr lang="vi-VN" b="0" i="0" dirty="0">
                <a:effectLst/>
                <a:latin typeface="Open Sans" panose="020B0606030504020204" pitchFamily="34" charset="0"/>
              </a:rPr>
              <a:t>Kiến Thức Kỹ Thuật Sâu Sắc: Để khắc phục các sự cố kỹ thuật phức tạp, nhân viên cần có kiến thức kỹ thuật sâu sắc về hệ thống viễn thông và các thiết bị điện tử.</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E473EF27-DAAC-6D4A-8F84-C23BC1DE1118}"/>
              </a:ext>
            </a:extLst>
          </p:cNvPr>
          <p:cNvPicPr>
            <a:picLocks noChangeAspect="1"/>
          </p:cNvPicPr>
          <p:nvPr/>
        </p:nvPicPr>
        <p:blipFill>
          <a:blip r:embed="rId3"/>
          <a:stretch>
            <a:fillRect/>
          </a:stretch>
        </p:blipFill>
        <p:spPr>
          <a:xfrm>
            <a:off x="0" y="5128357"/>
            <a:ext cx="3378545" cy="2087686"/>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sự</a:t>
            </a:r>
            <a:r>
              <a:rPr lang="en-US" dirty="0">
                <a:latin typeface="UTM Aptima" panose="02040603050506020204" pitchFamily="18" charset="0"/>
              </a:rPr>
              <a:t> </a:t>
            </a:r>
            <a:r>
              <a:rPr lang="en-US" dirty="0" err="1">
                <a:latin typeface="UTM Aptima" panose="02040603050506020204" pitchFamily="18" charset="0"/>
              </a:rPr>
              <a:t>cố</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khắc</a:t>
            </a:r>
            <a:r>
              <a:rPr lang="en-US" dirty="0">
                <a:latin typeface="UTM Aptima" panose="02040603050506020204" pitchFamily="18" charset="0"/>
              </a:rPr>
              <a:t> </a:t>
            </a:r>
            <a:r>
              <a:rPr lang="en-US" dirty="0" err="1">
                <a:latin typeface="UTM Aptima" panose="02040603050506020204" pitchFamily="18" charset="0"/>
              </a:rPr>
              <a:t>phục</a:t>
            </a:r>
            <a:r>
              <a:rPr lang="en-US" dirty="0">
                <a:latin typeface="UTM Aptima" panose="02040603050506020204" pitchFamily="18" charset="0"/>
              </a:rPr>
              <a:t> </a:t>
            </a:r>
            <a:r>
              <a:rPr lang="en-US" dirty="0" err="1">
                <a:latin typeface="UTM Aptima" panose="02040603050506020204" pitchFamily="18" charset="0"/>
              </a:rPr>
              <a:t>hỏng</a:t>
            </a:r>
            <a:r>
              <a:rPr lang="en-US" dirty="0">
                <a:latin typeface="UTM Aptima" panose="02040603050506020204" pitchFamily="18" charset="0"/>
              </a:rPr>
              <a:t> </a:t>
            </a:r>
            <a:r>
              <a:rPr lang="en-US" dirty="0" err="1">
                <a:latin typeface="UTM Aptima" panose="02040603050506020204" pitchFamily="18" charset="0"/>
              </a:rPr>
              <a:t>hóc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sự</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cố</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khắc</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phục</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hỏng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hóc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Tai Nạn Điện: Khi làm việc với các thiết bị điện tử và điện lực, tai nạn do điện giật có thể xảy ra nếu không tuân thủ các quy tắc an toàn hoặc xảy ra sự cố với hệ thống điện.</a:t>
            </a:r>
          </a:p>
          <a:p>
            <a:pPr algn="l">
              <a:lnSpc>
                <a:spcPct val="120000"/>
              </a:lnSpc>
            </a:pPr>
            <a:r>
              <a:rPr lang="vi-VN" b="0" i="0" dirty="0">
                <a:effectLst/>
                <a:latin typeface="Open Sans" panose="020B0606030504020204" pitchFamily="34" charset="0"/>
              </a:rPr>
              <a:t>Nguy Cơ Cắt Cổ: Trong quá trình sửa chữa hoặc thay thế thiết bị, việc sử dụng các công cụ sắc bén có thể tạo ra nguy cơ cắt cổ nếu không đảm bảo an toàn và cẩn thận.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D865612-82F5-DF2A-00A0-7BE8424C8B2C}"/>
              </a:ext>
            </a:extLst>
          </p:cNvPr>
          <p:cNvPicPr>
            <a:picLocks noChangeAspect="1"/>
          </p:cNvPicPr>
          <p:nvPr/>
        </p:nvPicPr>
        <p:blipFill>
          <a:blip r:embed="rId3"/>
          <a:stretch>
            <a:fillRect/>
          </a:stretch>
        </p:blipFill>
        <p:spPr>
          <a:xfrm>
            <a:off x="0" y="5128357"/>
            <a:ext cx="3378545" cy="2087686"/>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sự</a:t>
            </a:r>
            <a:r>
              <a:rPr lang="en-US" dirty="0">
                <a:latin typeface="UTM Aptima" panose="02040603050506020204" pitchFamily="18" charset="0"/>
              </a:rPr>
              <a:t> </a:t>
            </a:r>
            <a:r>
              <a:rPr lang="en-US" dirty="0" err="1">
                <a:latin typeface="UTM Aptima" panose="02040603050506020204" pitchFamily="18" charset="0"/>
              </a:rPr>
              <a:t>cố</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khắc</a:t>
            </a:r>
            <a:r>
              <a:rPr lang="en-US" dirty="0">
                <a:latin typeface="UTM Aptima" panose="02040603050506020204" pitchFamily="18" charset="0"/>
              </a:rPr>
              <a:t> </a:t>
            </a:r>
            <a:r>
              <a:rPr lang="en-US" dirty="0" err="1">
                <a:latin typeface="UTM Aptima" panose="02040603050506020204" pitchFamily="18" charset="0"/>
              </a:rPr>
              <a:t>phục</a:t>
            </a:r>
            <a:r>
              <a:rPr lang="en-US" dirty="0">
                <a:latin typeface="UTM Aptima" panose="02040603050506020204" pitchFamily="18" charset="0"/>
              </a:rPr>
              <a:t> </a:t>
            </a:r>
            <a:r>
              <a:rPr lang="en-US" dirty="0" err="1">
                <a:latin typeface="UTM Aptima" panose="02040603050506020204" pitchFamily="18" charset="0"/>
              </a:rPr>
              <a:t>hỏng</a:t>
            </a:r>
            <a:r>
              <a:rPr lang="en-US" dirty="0">
                <a:latin typeface="UTM Aptima" panose="02040603050506020204" pitchFamily="18" charset="0"/>
              </a:rPr>
              <a:t> </a:t>
            </a:r>
            <a:r>
              <a:rPr lang="en-US" dirty="0" err="1">
                <a:latin typeface="UTM Aptima" panose="02040603050506020204" pitchFamily="18" charset="0"/>
              </a:rPr>
              <a:t>hóc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sự</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cố</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khắc</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phục</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hỏng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hóc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Thiếu Đào Tạo An Toàn: Nhân viên không được đào tạo đầy đủ về các quy trình an toàn lao động và không biết cách sử dụng trang thiết bị bảo hộ một cách chính xác, dẫn đến việc tăng nguy cơ tai nạn.</a:t>
            </a:r>
          </a:p>
          <a:p>
            <a:pPr algn="l">
              <a:lnSpc>
                <a:spcPct val="120000"/>
              </a:lnSpc>
            </a:pPr>
            <a:r>
              <a:rPr lang="vi-VN" b="0" i="0" dirty="0">
                <a:effectLst/>
                <a:latin typeface="Open Sans" panose="020B0606030504020204" pitchFamily="34" charset="0"/>
              </a:rPr>
              <a:t>Thiếu Kiến Thức Kỹ Thuật: Thiếu kiến thức về hoạt động của các thiết bị viễn thông và cách xử lý sự cố có thể dẫn đến các lỗi kỹ thuật không mong muốn trong quá trình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5D256A5-7DDA-5BD3-5A35-0219238CBC07}"/>
              </a:ext>
            </a:extLst>
          </p:cNvPr>
          <p:cNvPicPr>
            <a:picLocks noChangeAspect="1"/>
          </p:cNvPicPr>
          <p:nvPr/>
        </p:nvPicPr>
        <p:blipFill>
          <a:blip r:embed="rId3"/>
          <a:stretch>
            <a:fillRect/>
          </a:stretch>
        </p:blipFill>
        <p:spPr>
          <a:xfrm>
            <a:off x="0" y="5128357"/>
            <a:ext cx="3378545" cy="2087686"/>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sự</a:t>
            </a:r>
            <a:r>
              <a:rPr lang="en-US" dirty="0">
                <a:latin typeface="UTM Aptima" panose="02040603050506020204" pitchFamily="18" charset="0"/>
              </a:rPr>
              <a:t> </a:t>
            </a:r>
            <a:r>
              <a:rPr lang="en-US" dirty="0" err="1">
                <a:latin typeface="UTM Aptima" panose="02040603050506020204" pitchFamily="18" charset="0"/>
              </a:rPr>
              <a:t>cố</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khắc</a:t>
            </a:r>
            <a:r>
              <a:rPr lang="en-US" dirty="0">
                <a:latin typeface="UTM Aptima" panose="02040603050506020204" pitchFamily="18" charset="0"/>
              </a:rPr>
              <a:t> </a:t>
            </a:r>
            <a:r>
              <a:rPr lang="en-US" dirty="0" err="1">
                <a:latin typeface="UTM Aptima" panose="02040603050506020204" pitchFamily="18" charset="0"/>
              </a:rPr>
              <a:t>phục</a:t>
            </a:r>
            <a:r>
              <a:rPr lang="en-US" dirty="0">
                <a:latin typeface="UTM Aptima" panose="02040603050506020204" pitchFamily="18" charset="0"/>
              </a:rPr>
              <a:t> </a:t>
            </a:r>
            <a:r>
              <a:rPr lang="en-US" dirty="0" err="1">
                <a:latin typeface="UTM Aptima" panose="02040603050506020204" pitchFamily="18" charset="0"/>
              </a:rPr>
              <a:t>hỏng</a:t>
            </a:r>
            <a:r>
              <a:rPr lang="en-US" dirty="0">
                <a:latin typeface="UTM Aptima" panose="02040603050506020204" pitchFamily="18" charset="0"/>
              </a:rPr>
              <a:t> </a:t>
            </a:r>
            <a:r>
              <a:rPr lang="en-US" dirty="0" err="1">
                <a:latin typeface="UTM Aptima" panose="02040603050506020204" pitchFamily="18" charset="0"/>
              </a:rPr>
              <a:t>hóc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sự</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cố</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khắc</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phục</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hỏng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hóc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An Toàn: Đảm bảo rằng tất cả nhân viên được đào tạo đầy đủ về các quy trình an toàn lao động và sử dụng trang thiết bị bảo hộ cá nhân.</a:t>
            </a:r>
          </a:p>
          <a:p>
            <a:pPr algn="l">
              <a:lnSpc>
                <a:spcPct val="120000"/>
              </a:lnSpc>
            </a:pPr>
            <a:r>
              <a:rPr lang="vi-VN" b="0" i="0" dirty="0">
                <a:effectLst/>
                <a:latin typeface="Open Sans" panose="020B0606030504020204" pitchFamily="34" charset="0"/>
              </a:rPr>
              <a:t>Tuân Thủ Quy Trình An Toàn: Luôn tuân thủ các quy trình an toàn lao động được thiết lập để giảm thiểu nguy cơ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2166540-1ED6-8BDB-14EC-C392170316C2}"/>
              </a:ext>
            </a:extLst>
          </p:cNvPr>
          <p:cNvPicPr>
            <a:picLocks noChangeAspect="1"/>
          </p:cNvPicPr>
          <p:nvPr/>
        </p:nvPicPr>
        <p:blipFill>
          <a:blip r:embed="rId3"/>
          <a:stretch>
            <a:fillRect/>
          </a:stretch>
        </p:blipFill>
        <p:spPr>
          <a:xfrm>
            <a:off x="0" y="5128357"/>
            <a:ext cx="3378545" cy="2087686"/>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sự</a:t>
            </a:r>
            <a:r>
              <a:rPr lang="en-US" dirty="0">
                <a:latin typeface="UTM Aptima" panose="02040603050506020204" pitchFamily="18" charset="0"/>
              </a:rPr>
              <a:t> </a:t>
            </a:r>
            <a:r>
              <a:rPr lang="en-US" dirty="0" err="1">
                <a:latin typeface="UTM Aptima" panose="02040603050506020204" pitchFamily="18" charset="0"/>
              </a:rPr>
              <a:t>cố</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khắc</a:t>
            </a:r>
            <a:r>
              <a:rPr lang="en-US" dirty="0">
                <a:latin typeface="UTM Aptima" panose="02040603050506020204" pitchFamily="18" charset="0"/>
              </a:rPr>
              <a:t> </a:t>
            </a:r>
            <a:r>
              <a:rPr lang="en-US" dirty="0" err="1">
                <a:latin typeface="UTM Aptima" panose="02040603050506020204" pitchFamily="18" charset="0"/>
              </a:rPr>
              <a:t>phục</a:t>
            </a:r>
            <a:r>
              <a:rPr lang="en-US" dirty="0">
                <a:latin typeface="UTM Aptima" panose="02040603050506020204" pitchFamily="18" charset="0"/>
              </a:rPr>
              <a:t> </a:t>
            </a:r>
            <a:r>
              <a:rPr lang="en-US" dirty="0" err="1">
                <a:latin typeface="UTM Aptima" panose="02040603050506020204" pitchFamily="18" charset="0"/>
              </a:rPr>
              <a:t>hỏng</a:t>
            </a:r>
            <a:r>
              <a:rPr lang="en-US" dirty="0">
                <a:latin typeface="UTM Aptima" panose="02040603050506020204" pitchFamily="18" charset="0"/>
              </a:rPr>
              <a:t> </a:t>
            </a:r>
            <a:r>
              <a:rPr lang="en-US" dirty="0" err="1">
                <a:latin typeface="UTM Aptima" panose="02040603050506020204" pitchFamily="18" charset="0"/>
              </a:rPr>
              <a:t>hóc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5. </a:t>
            </a:r>
            <a:r>
              <a:rPr lang="en-US" sz="2000" b="1" i="0" dirty="0" err="1">
                <a:effectLst/>
                <a:latin typeface="Open Sans" panose="020B0606030504020204" pitchFamily="34" charset="0"/>
              </a:rPr>
              <a:t>Quy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sự</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cố</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khắc</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phục</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hỏng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hóc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An Toàn: Tất cả nhân viên phải được đào tạo về các quy trình an toàn lao động và sử dụng trang thiết bị bảo hộ cá nhân.</a:t>
            </a:r>
          </a:p>
          <a:p>
            <a:pPr algn="l">
              <a:lnSpc>
                <a:spcPct val="120000"/>
              </a:lnSpc>
            </a:pPr>
            <a:r>
              <a:rPr lang="vi-VN" b="0" i="0" dirty="0">
                <a:effectLst/>
                <a:latin typeface="Open Sans" panose="020B0606030504020204" pitchFamily="34" charset="0"/>
              </a:rPr>
              <a:t>Tuân Thủ Quy Trình An Toàn: Cần tuân thủ các quy trình và hướng dẫn an toàn khi làm việc với các thiết bị và môi trường làm việc có nguy cơ cao.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19185D9-12CB-92BF-6235-CCA6D18F19D5}"/>
              </a:ext>
            </a:extLst>
          </p:cNvPr>
          <p:cNvPicPr>
            <a:picLocks noChangeAspect="1"/>
          </p:cNvPicPr>
          <p:nvPr/>
        </p:nvPicPr>
        <p:blipFill>
          <a:blip r:embed="rId3"/>
          <a:stretch>
            <a:fillRect/>
          </a:stretch>
        </p:blipFill>
        <p:spPr>
          <a:xfrm>
            <a:off x="0" y="5128357"/>
            <a:ext cx="3378545" cy="2087686"/>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sự</a:t>
            </a:r>
            <a:r>
              <a:rPr lang="en-US" dirty="0">
                <a:latin typeface="UTM Aptima" panose="02040603050506020204" pitchFamily="18" charset="0"/>
              </a:rPr>
              <a:t> </a:t>
            </a:r>
            <a:r>
              <a:rPr lang="en-US" dirty="0" err="1">
                <a:latin typeface="UTM Aptima" panose="02040603050506020204" pitchFamily="18" charset="0"/>
              </a:rPr>
              <a:t>cố</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khắc</a:t>
            </a:r>
            <a:r>
              <a:rPr lang="en-US" dirty="0">
                <a:latin typeface="UTM Aptima" panose="02040603050506020204" pitchFamily="18" charset="0"/>
              </a:rPr>
              <a:t> </a:t>
            </a:r>
            <a:r>
              <a:rPr lang="en-US" dirty="0" err="1">
                <a:latin typeface="UTM Aptima" panose="02040603050506020204" pitchFamily="18" charset="0"/>
              </a:rPr>
              <a:t>phục</a:t>
            </a:r>
            <a:r>
              <a:rPr lang="en-US" dirty="0">
                <a:latin typeface="UTM Aptima" panose="02040603050506020204" pitchFamily="18" charset="0"/>
              </a:rPr>
              <a:t> </a:t>
            </a:r>
            <a:r>
              <a:rPr lang="en-US" dirty="0" err="1">
                <a:latin typeface="UTM Aptima" panose="02040603050506020204" pitchFamily="18" charset="0"/>
              </a:rPr>
              <a:t>hỏng</a:t>
            </a:r>
            <a:r>
              <a:rPr lang="en-US" dirty="0">
                <a:latin typeface="UTM Aptima" panose="02040603050506020204" pitchFamily="18" charset="0"/>
              </a:rPr>
              <a:t> </a:t>
            </a:r>
            <a:r>
              <a:rPr lang="en-US" dirty="0" err="1">
                <a:latin typeface="UTM Aptima" panose="02040603050506020204" pitchFamily="18" charset="0"/>
              </a:rPr>
              <a:t>hóc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sự</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cố</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khắc</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phục</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hỏng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hóc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Người Lao Động: Đảm bảo an toàn cho người lao động là ưu tiên hàng đầu. Ngay khi xảy ra tai nạn, cần phải cấp cứu và sơ cứu người bị nạn ngay lập tức.</a:t>
            </a:r>
          </a:p>
          <a:p>
            <a:pPr algn="l">
              <a:lnSpc>
                <a:spcPct val="120000"/>
              </a:lnSpc>
            </a:pPr>
            <a:r>
              <a:rPr lang="vi-VN" b="0" i="0" dirty="0">
                <a:effectLst/>
                <a:latin typeface="Open Sans" panose="020B0606030504020204" pitchFamily="34" charset="0"/>
              </a:rPr>
              <a:t>Ngừng Công Việc: Ngừng mọi hoạt động liên quan và đảm bảo không có ai tiếp cận khu vực nguy hiểm cho đến khi tình hình được kiểm soát.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EB02429-63F0-6831-3CDE-003317F989A8}"/>
              </a:ext>
            </a:extLst>
          </p:cNvPr>
          <p:cNvPicPr>
            <a:picLocks noChangeAspect="1"/>
          </p:cNvPicPr>
          <p:nvPr/>
        </p:nvPicPr>
        <p:blipFill>
          <a:blip r:embed="rId3"/>
          <a:stretch>
            <a:fillRect/>
          </a:stretch>
        </p:blipFill>
        <p:spPr>
          <a:xfrm>
            <a:off x="0" y="5128357"/>
            <a:ext cx="3378545" cy="2087686"/>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Hỗ</a:t>
            </a:r>
            <a:r>
              <a:rPr lang="en-US" sz="3600" b="1" dirty="0">
                <a:latin typeface="UTM Aptima" panose="02040603050506020204" pitchFamily="18" charset="0"/>
              </a:rPr>
              <a:t> </a:t>
            </a:r>
            <a:r>
              <a:rPr lang="en-US" sz="3600" b="1" dirty="0" err="1">
                <a:latin typeface="UTM Aptima" panose="02040603050506020204" pitchFamily="18" charset="0"/>
              </a:rPr>
              <a:t>trợ</a:t>
            </a:r>
            <a:r>
              <a:rPr lang="en-US" sz="3600" b="1" dirty="0">
                <a:latin typeface="UTM Aptima" panose="02040603050506020204" pitchFamily="18" charset="0"/>
              </a:rPr>
              <a:t> </a:t>
            </a:r>
            <a:r>
              <a:rPr lang="en-US" sz="3600" b="1" dirty="0" err="1">
                <a:latin typeface="UTM Aptima" panose="02040603050506020204" pitchFamily="18" charset="0"/>
              </a:rPr>
              <a:t>kỹ</a:t>
            </a:r>
            <a:r>
              <a:rPr lang="en-US" sz="3600" b="1" dirty="0">
                <a:latin typeface="UTM Aptima" panose="02040603050506020204" pitchFamily="18" charset="0"/>
              </a:rPr>
              <a:t> </a:t>
            </a:r>
            <a:r>
              <a:rPr lang="en-US" sz="3600" b="1" dirty="0" err="1">
                <a:latin typeface="UTM Aptima" panose="02040603050506020204" pitchFamily="18" charset="0"/>
              </a:rPr>
              <a:t>thuật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sz="2000" b="1" i="0" dirty="0" err="1">
                <a:solidFill>
                  <a:srgbClr val="090E1D"/>
                </a:solidFill>
                <a:effectLst/>
                <a:latin typeface="Open Sans" panose="020B0606030504020204" pitchFamily="34" charset="0"/>
              </a:rPr>
              <a:t>Đặc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điểm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hỗ</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trợ</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kỹ</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thuật</a:t>
            </a:r>
            <a:r>
              <a:rPr lang="en-US" sz="2400" dirty="0"/>
              <a:t>:</a:t>
            </a:r>
          </a:p>
          <a:p>
            <a:pPr algn="l"/>
            <a:r>
              <a:rPr lang="vi-VN" b="0" i="0" dirty="0">
                <a:solidFill>
                  <a:srgbClr val="4C4F5A"/>
                </a:solidFill>
                <a:effectLst/>
                <a:latin typeface="Open Sans" panose="020B0606030504020204" pitchFamily="34" charset="0"/>
              </a:rPr>
              <a:t>Kiến Thức Chuyên Môn: Nhân viên hỗ trợ kỹ thuật cần phải có kiến thức chuyên sâu về các sản phẩm và dịch vụ viễn thông mà họ đang hỗ trợ. Điều này bao gồm hiểu biết về cách cài đặt, vận hành và sửa chữa các thiết bị và hệ thống viễn thông.</a:t>
            </a:r>
          </a:p>
          <a:p>
            <a:pPr algn="l"/>
            <a:r>
              <a:rPr lang="vi-VN" b="0" i="0" dirty="0">
                <a:solidFill>
                  <a:srgbClr val="4C4F5A"/>
                </a:solidFill>
                <a:effectLst/>
                <a:latin typeface="Open Sans" panose="020B0606030504020204" pitchFamily="34" charset="0"/>
              </a:rPr>
              <a:t>Kỹ Năng Giao Tiếp: Khả năng giao tiếp hiệu quả là yếu tố quan trọng để truyền đạt thông tin kỹ thuật một cách dễ hiểu cho khách hàng và người dùng cuối. Nhân viên cần phải có khả năng giải thích các vấn đề kỹ thuật một cách rõ ràng và tỉ mỉ.</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Hỗ</a:t>
            </a:r>
            <a:r>
              <a:rPr lang="en-US" sz="3600" b="1" dirty="0">
                <a:latin typeface="UTM Aptima" panose="02040603050506020204" pitchFamily="18" charset="0"/>
              </a:rPr>
              <a:t> </a:t>
            </a:r>
            <a:r>
              <a:rPr lang="en-US" sz="3600" b="1" dirty="0" err="1">
                <a:latin typeface="UTM Aptima" panose="02040603050506020204" pitchFamily="18" charset="0"/>
              </a:rPr>
              <a:t>trợ</a:t>
            </a:r>
            <a:r>
              <a:rPr lang="en-US" sz="3600" b="1" dirty="0">
                <a:latin typeface="UTM Aptima" panose="02040603050506020204" pitchFamily="18" charset="0"/>
              </a:rPr>
              <a:t> </a:t>
            </a:r>
            <a:r>
              <a:rPr lang="en-US" sz="3600" b="1" dirty="0" err="1">
                <a:latin typeface="UTM Aptima" panose="02040603050506020204" pitchFamily="18" charset="0"/>
              </a:rPr>
              <a:t>kỹ</a:t>
            </a:r>
            <a:r>
              <a:rPr lang="en-US" sz="3600" b="1" dirty="0">
                <a:latin typeface="UTM Aptima" panose="02040603050506020204" pitchFamily="18" charset="0"/>
              </a:rPr>
              <a:t> </a:t>
            </a:r>
            <a:r>
              <a:rPr lang="en-US" sz="3600" b="1" dirty="0" err="1">
                <a:latin typeface="UTM Aptima" panose="02040603050506020204" pitchFamily="18" charset="0"/>
              </a:rPr>
              <a:t>thuật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sz="2000" b="1" i="0" dirty="0" err="1">
                <a:solidFill>
                  <a:srgbClr val="090E1D"/>
                </a:solidFill>
                <a:effectLst/>
                <a:latin typeface="Open Sans" panose="020B0606030504020204" pitchFamily="34" charset="0"/>
              </a:rPr>
              <a:t>Các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dạng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quá</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hỗ</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trợ</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kỹ</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thuật</a:t>
            </a:r>
            <a:r>
              <a:rPr lang="en-US" sz="2400" dirty="0"/>
              <a:t>:</a:t>
            </a:r>
          </a:p>
          <a:p>
            <a:pPr algn="l"/>
            <a:r>
              <a:rPr lang="vi-VN" b="0" i="0" dirty="0">
                <a:solidFill>
                  <a:srgbClr val="4C4F5A"/>
                </a:solidFill>
                <a:effectLst/>
                <a:latin typeface="Open Sans" panose="020B0606030504020204" pitchFamily="34" charset="0"/>
              </a:rPr>
              <a:t>Tai Nạn Vật Lý: Nhân viên có thể gặp phải tai nạn vật lý khi làm việc trên cao hoặc gần các thiết bị điện, máy móc. Việc không tuân thủ các quy tắc an toàn khi thao tác với thiết bị điện hoặc không sử dụng đúng thiết bị bảo hộ có thể dẫn đến tai nạn.</a:t>
            </a:r>
          </a:p>
          <a:p>
            <a:pPr algn="l"/>
            <a:r>
              <a:rPr lang="vi-VN" b="0" i="0" dirty="0">
                <a:solidFill>
                  <a:srgbClr val="4C4F5A"/>
                </a:solidFill>
                <a:effectLst/>
                <a:latin typeface="Open Sans" panose="020B0606030504020204" pitchFamily="34" charset="0"/>
              </a:rPr>
              <a:t>Tai Nạn Về Sức Khỏe: Việc làm việc trong môi trường viễn thông có thể gây ra các vấn đề sức khỏe như căng thẳng, mệt mỏi do áp lực công việc. Nếu không được quản lý và điều tiết đúng cách, các vấn đề này có thể dẫn đến tai nạn lao động.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Hỗ</a:t>
            </a:r>
            <a:r>
              <a:rPr lang="en-US" sz="3600" b="1" dirty="0">
                <a:latin typeface="UTM Aptima" panose="02040603050506020204" pitchFamily="18" charset="0"/>
              </a:rPr>
              <a:t> </a:t>
            </a:r>
            <a:r>
              <a:rPr lang="en-US" sz="3600" b="1" dirty="0" err="1">
                <a:latin typeface="UTM Aptima" panose="02040603050506020204" pitchFamily="18" charset="0"/>
              </a:rPr>
              <a:t>trợ</a:t>
            </a:r>
            <a:r>
              <a:rPr lang="en-US" sz="3600" b="1" dirty="0">
                <a:latin typeface="UTM Aptima" panose="02040603050506020204" pitchFamily="18" charset="0"/>
              </a:rPr>
              <a:t> </a:t>
            </a:r>
            <a:r>
              <a:rPr lang="en-US" sz="3600" b="1" dirty="0" err="1">
                <a:latin typeface="UTM Aptima" panose="02040603050506020204" pitchFamily="18" charset="0"/>
              </a:rPr>
              <a:t>kỹ</a:t>
            </a:r>
            <a:r>
              <a:rPr lang="en-US" sz="3600" b="1" dirty="0">
                <a:latin typeface="UTM Aptima" panose="02040603050506020204" pitchFamily="18" charset="0"/>
              </a:rPr>
              <a:t> </a:t>
            </a:r>
            <a:r>
              <a:rPr lang="en-US" sz="3600" b="1" dirty="0" err="1">
                <a:latin typeface="UTM Aptima" panose="02040603050506020204" pitchFamily="18" charset="0"/>
              </a:rPr>
              <a:t>thuật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sz="2000" b="1" i="0" dirty="0" err="1">
                <a:solidFill>
                  <a:srgbClr val="090E1D"/>
                </a:solidFill>
                <a:effectLst/>
                <a:latin typeface="Open Sans" panose="020B0606030504020204" pitchFamily="34" charset="0"/>
              </a:rPr>
              <a:t>Nguyên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nhân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gây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ra</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hỗ</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trợ</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kỹ</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thuật</a:t>
            </a:r>
            <a:r>
              <a:rPr lang="en-US" sz="2400" dirty="0"/>
              <a:t>:</a:t>
            </a:r>
          </a:p>
          <a:p>
            <a:pPr algn="l"/>
            <a:r>
              <a:rPr lang="vi-VN" b="0" i="0" dirty="0">
                <a:solidFill>
                  <a:srgbClr val="4C4F5A"/>
                </a:solidFill>
                <a:effectLst/>
                <a:latin typeface="Open Sans" panose="020B0606030504020204" pitchFamily="34" charset="0"/>
              </a:rPr>
              <a:t>Thiếu Huấn Luyện An Toàn: Nhân viên không được đào tạo đầy đủ về các biện pháp an toàn khi làm việc với thiết bị viễn thông. Thiếu hiểu biết về cách sử dụng thiết bị và không tuân thủ các quy tắc an toàn có thể dẫn đến tai nạn.</a:t>
            </a:r>
          </a:p>
          <a:p>
            <a:pPr algn="l"/>
            <a:r>
              <a:rPr lang="vi-VN" b="0" i="0" dirty="0">
                <a:solidFill>
                  <a:srgbClr val="4C4F5A"/>
                </a:solidFill>
                <a:effectLst/>
                <a:latin typeface="Open Sans" panose="020B0606030504020204" pitchFamily="34" charset="0"/>
              </a:rPr>
              <a:t>Môi Trường Làm Việc Không An Toàn: Một số môi trường làm việc trong ngành viễn thông có thể không đảm bảo an toàn, bao gồm làm việc ở độ cao, trong môi trường có nhiều dây điện hoặc trong không gian hẹp. Điều này tăng nguy cơ tai nạn cho nhân viên.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Hỗ</a:t>
            </a:r>
            <a:r>
              <a:rPr lang="en-US" sz="3600" b="1" dirty="0">
                <a:latin typeface="UTM Aptima" panose="02040603050506020204" pitchFamily="18" charset="0"/>
              </a:rPr>
              <a:t> </a:t>
            </a:r>
            <a:r>
              <a:rPr lang="en-US" sz="3600" b="1" dirty="0" err="1">
                <a:latin typeface="UTM Aptima" panose="02040603050506020204" pitchFamily="18" charset="0"/>
              </a:rPr>
              <a:t>trợ</a:t>
            </a:r>
            <a:r>
              <a:rPr lang="en-US" sz="3600" b="1" dirty="0">
                <a:latin typeface="UTM Aptima" panose="02040603050506020204" pitchFamily="18" charset="0"/>
              </a:rPr>
              <a:t> </a:t>
            </a:r>
            <a:r>
              <a:rPr lang="en-US" sz="3600" b="1" dirty="0" err="1">
                <a:latin typeface="UTM Aptima" panose="02040603050506020204" pitchFamily="18" charset="0"/>
              </a:rPr>
              <a:t>kỹ</a:t>
            </a:r>
            <a:r>
              <a:rPr lang="en-US" sz="3600" b="1" dirty="0">
                <a:latin typeface="UTM Aptima" panose="02040603050506020204" pitchFamily="18" charset="0"/>
              </a:rPr>
              <a:t> </a:t>
            </a:r>
            <a:r>
              <a:rPr lang="en-US" sz="3600" b="1" dirty="0" err="1">
                <a:latin typeface="UTM Aptima" panose="02040603050506020204" pitchFamily="18" charset="0"/>
              </a:rPr>
              <a:t>thuật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sz="2000" b="1" i="0" dirty="0" err="1">
                <a:solidFill>
                  <a:srgbClr val="090E1D"/>
                </a:solidFill>
                <a:effectLst/>
                <a:latin typeface="Open Sans" panose="020B0606030504020204" pitchFamily="34" charset="0"/>
              </a:rPr>
              <a:t>Biện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pháp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phòng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tránh</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hỗ</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trợ</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kỹ</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thuật</a:t>
            </a:r>
            <a:r>
              <a:rPr lang="en-US" sz="2400" dirty="0"/>
              <a:t>:</a:t>
            </a:r>
          </a:p>
          <a:p>
            <a:pPr algn="l"/>
            <a:r>
              <a:rPr lang="vi-VN" b="0" i="0" dirty="0">
                <a:solidFill>
                  <a:srgbClr val="4C4F5A"/>
                </a:solidFill>
                <a:effectLst/>
                <a:latin typeface="Open Sans" panose="020B0606030504020204" pitchFamily="34" charset="0"/>
              </a:rPr>
              <a:t>Hoàn thành khóa đào tạo an toàn lao động để được trung tâm huấn luyện an toàn lao động cấp thẻ an toàn lao động để củng cố hồ sơ đúng quy định khi làm việc.</a:t>
            </a:r>
          </a:p>
          <a:p>
            <a:pPr algn="l"/>
            <a:r>
              <a:rPr lang="vi-VN" b="0" i="0" dirty="0">
                <a:solidFill>
                  <a:srgbClr val="4C4F5A"/>
                </a:solidFill>
                <a:effectLst/>
                <a:latin typeface="Open Sans" panose="020B0606030504020204" pitchFamily="34" charset="0"/>
              </a:rPr>
              <a:t>Huấn Luyện An Toàn: Đảm bảo rằng tất cả nhân viên được huấn luyện đầy đủ về các quy tắc an toàn lao động và cách sử dụng trang thiết bị bảo hộ. Huấn luyện này cần được cung cấp định kỳ và cập nhật để đảm bảo nhân viên luôn nhận được thông tin mới nhất về an toàn lao động.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Hỗ</a:t>
            </a:r>
            <a:r>
              <a:rPr lang="en-US" sz="3600" b="1" dirty="0">
                <a:latin typeface="UTM Aptima" panose="02040603050506020204" pitchFamily="18" charset="0"/>
              </a:rPr>
              <a:t> </a:t>
            </a:r>
            <a:r>
              <a:rPr lang="en-US" sz="3600" b="1" dirty="0" err="1">
                <a:latin typeface="UTM Aptima" panose="02040603050506020204" pitchFamily="18" charset="0"/>
              </a:rPr>
              <a:t>trợ</a:t>
            </a:r>
            <a:r>
              <a:rPr lang="en-US" sz="3600" b="1" dirty="0">
                <a:latin typeface="UTM Aptima" panose="02040603050506020204" pitchFamily="18" charset="0"/>
              </a:rPr>
              <a:t> </a:t>
            </a:r>
            <a:r>
              <a:rPr lang="en-US" sz="3600" b="1" dirty="0" err="1">
                <a:latin typeface="UTM Aptima" panose="02040603050506020204" pitchFamily="18" charset="0"/>
              </a:rPr>
              <a:t>kỹ</a:t>
            </a:r>
            <a:r>
              <a:rPr lang="en-US" sz="3600" b="1" dirty="0">
                <a:latin typeface="UTM Aptima" panose="02040603050506020204" pitchFamily="18" charset="0"/>
              </a:rPr>
              <a:t> </a:t>
            </a:r>
            <a:r>
              <a:rPr lang="en-US" sz="3600" b="1" dirty="0" err="1">
                <a:latin typeface="UTM Aptima" panose="02040603050506020204" pitchFamily="18" charset="0"/>
              </a:rPr>
              <a:t>thuật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sz="2000" b="1" i="0" dirty="0" err="1">
                <a:solidFill>
                  <a:srgbClr val="090E1D"/>
                </a:solidFill>
                <a:effectLst/>
                <a:latin typeface="Open Sans" panose="020B0606030504020204" pitchFamily="34" charset="0"/>
              </a:rPr>
              <a:t>Quy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định</a:t>
            </a:r>
            <a:r>
              <a:rPr lang="en-US" sz="2000" b="1" i="0" dirty="0">
                <a:solidFill>
                  <a:srgbClr val="090E1D"/>
                </a:solidFill>
                <a:effectLst/>
                <a:latin typeface="Open Sans" panose="020B0606030504020204" pitchFamily="34" charset="0"/>
              </a:rPr>
              <a:t> an </a:t>
            </a:r>
            <a:r>
              <a:rPr lang="en-US" sz="2000" b="1" i="0" dirty="0" err="1">
                <a:solidFill>
                  <a:srgbClr val="090E1D"/>
                </a:solidFill>
                <a:effectLst/>
                <a:latin typeface="Open Sans" panose="020B0606030504020204" pitchFamily="34" charset="0"/>
              </a:rPr>
              <a:t>toàn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hỗ</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trợ</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kỹ</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thuật</a:t>
            </a:r>
            <a:r>
              <a:rPr lang="en-US" sz="2400" dirty="0"/>
              <a:t>:</a:t>
            </a:r>
          </a:p>
          <a:p>
            <a:pPr algn="l"/>
            <a:r>
              <a:rPr lang="vi-VN" b="0" i="0" dirty="0">
                <a:solidFill>
                  <a:srgbClr val="4C4F5A"/>
                </a:solidFill>
                <a:effectLst/>
                <a:latin typeface="Open Sans" panose="020B0606030504020204" pitchFamily="34" charset="0"/>
              </a:rPr>
              <a:t>Đánh Giá Rủi Ro: Trước khi thực hiện bất kỳ hoạt động nào, nhân viên cần phải thực hiện đánh giá rủi ro để xác định các nguy cơ tiềm ẩn và áp dụng biện pháp phòng tránh phù hợp.</a:t>
            </a:r>
          </a:p>
          <a:p>
            <a:pPr algn="l"/>
            <a:r>
              <a:rPr lang="vi-VN" b="0" i="0" dirty="0">
                <a:solidFill>
                  <a:srgbClr val="4C4F5A"/>
                </a:solidFill>
                <a:effectLst/>
                <a:latin typeface="Open Sans" panose="020B0606030504020204" pitchFamily="34" charset="0"/>
              </a:rPr>
              <a:t>Sử Dụng Trang Thiết Bị Bảo Hộ: Nhân viên phải luôn sử dụng đầy đủ và đúng cách các trang thiết bị bảo hộ như mũ bảo hiểm, kính bảo hộ, găng tay, và giày đảm bảo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Hỗ</a:t>
            </a:r>
            <a:r>
              <a:rPr lang="en-US" sz="3600" b="1" dirty="0">
                <a:latin typeface="UTM Aptima" panose="02040603050506020204" pitchFamily="18" charset="0"/>
              </a:rPr>
              <a:t> </a:t>
            </a:r>
            <a:r>
              <a:rPr lang="en-US" sz="3600" b="1" dirty="0" err="1">
                <a:latin typeface="UTM Aptima" panose="02040603050506020204" pitchFamily="18" charset="0"/>
              </a:rPr>
              <a:t>trợ</a:t>
            </a:r>
            <a:r>
              <a:rPr lang="en-US" sz="3600" b="1" dirty="0">
                <a:latin typeface="UTM Aptima" panose="02040603050506020204" pitchFamily="18" charset="0"/>
              </a:rPr>
              <a:t> </a:t>
            </a:r>
            <a:r>
              <a:rPr lang="en-US" sz="3600" b="1" dirty="0" err="1">
                <a:latin typeface="UTM Aptima" panose="02040603050506020204" pitchFamily="18" charset="0"/>
              </a:rPr>
              <a:t>kỹ</a:t>
            </a:r>
            <a:r>
              <a:rPr lang="en-US" sz="3600" b="1" dirty="0">
                <a:latin typeface="UTM Aptima" panose="02040603050506020204" pitchFamily="18" charset="0"/>
              </a:rPr>
              <a:t> </a:t>
            </a:r>
            <a:r>
              <a:rPr lang="en-US" sz="3600" b="1" dirty="0" err="1">
                <a:latin typeface="UTM Aptima" panose="02040603050506020204" pitchFamily="18" charset="0"/>
              </a:rPr>
              <a:t>thuật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huống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khẩn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cấp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hỗ</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trợ</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kỹ</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thuật</a:t>
            </a:r>
            <a:r>
              <a:rPr lang="en-US" sz="2400" dirty="0"/>
              <a:t>:</a:t>
            </a:r>
          </a:p>
          <a:p>
            <a:pPr algn="l"/>
            <a:r>
              <a:rPr lang="vi-VN" b="0" i="0" dirty="0">
                <a:solidFill>
                  <a:srgbClr val="4C4F5A"/>
                </a:solidFill>
                <a:effectLst/>
                <a:latin typeface="Open Sans" panose="020B0606030504020204" pitchFamily="34" charset="0"/>
              </a:rPr>
              <a:t>Bảo Vệ Cá Nhân và Người Khác: Đầu tiên và quan trọng nhất, nhân viên cần phải đảm bảo an toàn cho bản thân và người khác xung quanh. Họ cần di chuyển nhanh chóng để rời khỏi vị trí tai nạn và gọi cấp cứu nếu cần thiết.</a:t>
            </a:r>
          </a:p>
          <a:p>
            <a:pPr algn="l"/>
            <a:r>
              <a:rPr lang="vi-VN" b="0" i="0" dirty="0">
                <a:solidFill>
                  <a:srgbClr val="4C4F5A"/>
                </a:solidFill>
                <a:effectLst/>
                <a:latin typeface="Open Sans" panose="020B0606030504020204" pitchFamily="34" charset="0"/>
              </a:rPr>
              <a:t>Thực Hiện Các Biện Pháp Cấp Cứu: Nhân viên cần phải được đào tạo để xử lý các tình huống cấp cứu cơ bản như cấp cứu CPR, ngừng máu, và sử dụng thiết bị cứu thương.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4821F24C-180F-49A0-B2F6-EF47009CB8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195</TotalTime>
  <Words>3003</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NGÀNH VIỄN THÔNG</vt:lpstr>
      <vt:lpstr>Một số vụ tai nạn trong  ngành viễn thông</vt:lpstr>
      <vt:lpstr>Tóm tắt bài học</vt:lpstr>
      <vt:lpstr>Triển Khai Hạ Tầng</vt:lpstr>
      <vt:lpstr>Triển Khai Hạ Tầng</vt:lpstr>
      <vt:lpstr>Triển Khai Hạ Tầng</vt:lpstr>
      <vt:lpstr>Triển Khai Hạ Tầng</vt:lpstr>
      <vt:lpstr>Triển Khai Hạ Tầng</vt:lpstr>
      <vt:lpstr>Triển Khai Hạ Tầng</vt:lpstr>
      <vt:lpstr>Kiểm tra và bảo trì</vt:lpstr>
      <vt:lpstr>Kiểm tra và bảo trì</vt:lpstr>
      <vt:lpstr>Kiểm tra và bảo trì</vt:lpstr>
      <vt:lpstr>Kiểm tra và bảo trì</vt:lpstr>
      <vt:lpstr>Kiểm tra và bảo trì</vt:lpstr>
      <vt:lpstr>Kiểm tra và bảo trì</vt:lpstr>
      <vt:lpstr>Xử lý sự cố và khắc phục hỏng hóc</vt:lpstr>
      <vt:lpstr>Xử lý sự cố và khắc phục hỏng hóc</vt:lpstr>
      <vt:lpstr>Xử lý sự cố và khắc phục hỏng hóc</vt:lpstr>
      <vt:lpstr>Xử lý sự cố và khắc phục hỏng hóc</vt:lpstr>
      <vt:lpstr>Xử lý sự cố và khắc phục hỏng hóc</vt:lpstr>
      <vt:lpstr>Xử lý sự cố và khắc phục hỏng hóc</vt:lpstr>
      <vt:lpstr>Hỗ trợ kỹ thuật</vt:lpstr>
      <vt:lpstr>Hỗ trợ kỹ thuật</vt:lpstr>
      <vt:lpstr>Hỗ trợ kỹ thuật</vt:lpstr>
      <vt:lpstr>Hỗ trợ kỹ thuật</vt:lpstr>
      <vt:lpstr>Hỗ trợ kỹ thuật</vt:lpstr>
      <vt:lpstr>Hỗ trợ kỹ thuật</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Thông Nguyễn</cp:lastModifiedBy>
  <cp:revision>23</cp:revision>
  <dcterms:created xsi:type="dcterms:W3CDTF">2024-03-23T04:43:33Z</dcterms:created>
  <dcterms:modified xsi:type="dcterms:W3CDTF">2024-05-27T03:18:24Z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