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p:scale>
          <a:sx n="110" d="100"/>
          <a:sy n="110" d="100"/>
        </p:scale>
        <p:origin x="588" y="20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4/3/2024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4/3/2024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4/3/2024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ÁO PHAO</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BE7BCC29-212E-1006-C9A1-A5E44F7377AF}"/>
              </a:ext>
            </a:extLst>
          </p:cNvPr>
          <p:cNvPicPr>
            <a:picLocks noChangeAspect="1"/>
          </p:cNvPicPr>
          <p:nvPr/>
        </p:nvPicPr>
        <p:blipFill>
          <a:blip r:embed="rId4"/>
          <a:stretch>
            <a:fillRect/>
          </a:stretch>
        </p:blipFill>
        <p:spPr>
          <a:xfrm>
            <a:off x="4507097" y="3861048"/>
            <a:ext cx="3173040" cy="3173040"/>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áo</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phao</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sản xuất áo phao, mặc dù đã có những nỗ lực đáng kể để đảm bảo an toàn lao động, nhưng vẫn tồn tại một số vấn đề nghiêm trọng liên quan đến tai nạn lao động</a:t>
            </a:r>
            <a:r>
              <a:rPr lang="en-US" sz="2000" dirty="0">
                <a:ea typeface="+mn-lt"/>
                <a:cs typeface="+mn-lt"/>
              </a:rPr>
              <a:t>:</a:t>
            </a:r>
            <a:endParaRPr lang="en-US" dirty="0"/>
          </a:p>
          <a:p>
            <a:pPr marL="730885" lvl="1" indent="-304165"/>
            <a:r>
              <a:rPr lang="pt-BR" i="0" dirty="0">
                <a:solidFill>
                  <a:srgbClr val="0D0D0D"/>
                </a:solidFill>
                <a:effectLst/>
                <a:latin typeface="Söhne"/>
              </a:rPr>
              <a:t>Nguyên Nhân Vào Tai Nạn</a:t>
            </a:r>
          </a:p>
          <a:p>
            <a:pPr marL="730885" lvl="1" indent="-304165"/>
            <a:r>
              <a:rPr lang="vi-VN" i="0" dirty="0">
                <a:solidFill>
                  <a:srgbClr val="0D0D0D"/>
                </a:solidFill>
                <a:effectLst/>
                <a:latin typeface="Söhne"/>
              </a:rPr>
              <a:t>Thiệt Hại Cho Người Lao Động</a:t>
            </a:r>
            <a:endParaRPr lang="pt-BR" dirty="0">
              <a:solidFill>
                <a:srgbClr val="0D0D0D"/>
              </a:solidFill>
              <a:latin typeface="Söhne"/>
            </a:endParaRPr>
          </a:p>
          <a:p>
            <a:pPr marL="730885" lvl="1" indent="-304165"/>
            <a:r>
              <a:rPr lang="pt-BR" i="0" dirty="0">
                <a:solidFill>
                  <a:srgbClr val="0D0D0D"/>
                </a:solidFill>
                <a:effectLst/>
                <a:latin typeface="Söhne"/>
              </a:rPr>
              <a:t>Chính Sách An Toàn Hiện Tại</a:t>
            </a: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vận hành máy cắt vật liệu chống nước, bọt xốp, vải và các thành phần khác để chuẩn bị sản xuất áo phao</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may </a:t>
            </a:r>
            <a:r>
              <a:rPr lang="en-US" dirty="0" err="1"/>
              <a:t>các</a:t>
            </a:r>
            <a:r>
              <a:rPr lang="en-US" dirty="0"/>
              <a:t> </a:t>
            </a:r>
            <a:r>
              <a:rPr lang="en-US" dirty="0" err="1"/>
              <a:t>thành</a:t>
            </a:r>
            <a:r>
              <a:rPr lang="en-US" dirty="0"/>
              <a:t> </a:t>
            </a:r>
            <a:r>
              <a:rPr lang="en-US" dirty="0" err="1"/>
              <a:t>phần</a:t>
            </a:r>
            <a:r>
              <a:rPr lang="en-US" dirty="0"/>
              <a:t> </a:t>
            </a:r>
            <a:r>
              <a:rPr lang="en-US" dirty="0" err="1"/>
              <a:t>của</a:t>
            </a:r>
            <a:r>
              <a:rPr lang="en-US" dirty="0"/>
              <a:t> </a:t>
            </a:r>
            <a:r>
              <a:rPr lang="en-US" dirty="0" err="1"/>
              <a:t>áo</a:t>
            </a:r>
            <a:r>
              <a:rPr lang="en-US" dirty="0"/>
              <a:t> </a:t>
            </a:r>
            <a:r>
              <a:rPr lang="en-US" dirty="0" err="1"/>
              <a:t>phao</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lắp</a:t>
            </a:r>
            <a:r>
              <a:rPr lang="en-US" dirty="0"/>
              <a:t> </a:t>
            </a:r>
            <a:r>
              <a:rPr lang="en-US" dirty="0" err="1"/>
              <a:t>ráp</a:t>
            </a:r>
            <a:r>
              <a:rPr lang="en-US" dirty="0"/>
              <a:t> </a:t>
            </a:r>
            <a:r>
              <a:rPr lang="en-US" dirty="0" err="1"/>
              <a:t>các</a:t>
            </a:r>
            <a:r>
              <a:rPr lang="en-US" dirty="0"/>
              <a:t> </a:t>
            </a:r>
            <a:r>
              <a:rPr lang="en-US" dirty="0" err="1"/>
              <a:t>bộ</a:t>
            </a:r>
            <a:r>
              <a:rPr lang="en-US" dirty="0"/>
              <a:t> </a:t>
            </a:r>
            <a:r>
              <a:rPr lang="en-US" dirty="0" err="1"/>
              <a:t>phận</a:t>
            </a:r>
            <a:r>
              <a:rPr lang="en-US" dirty="0"/>
              <a:t> </a:t>
            </a:r>
            <a:r>
              <a:rPr lang="en-US" dirty="0" err="1"/>
              <a:t>cấu</a:t>
            </a:r>
            <a:r>
              <a:rPr lang="en-US" dirty="0"/>
              <a:t> </a:t>
            </a:r>
            <a:r>
              <a:rPr lang="en-US" dirty="0" err="1"/>
              <a:t>tạo</a:t>
            </a:r>
            <a:r>
              <a:rPr lang="en-US" dirty="0"/>
              <a:t> </a:t>
            </a:r>
            <a:r>
              <a:rPr lang="en-US" dirty="0" err="1"/>
              <a:t>thành</a:t>
            </a:r>
            <a:r>
              <a:rPr lang="en-US" dirty="0"/>
              <a:t> </a:t>
            </a:r>
            <a:r>
              <a:rPr lang="en-US" dirty="0" err="1"/>
              <a:t>áo</a:t>
            </a:r>
            <a:r>
              <a:rPr lang="en-US" dirty="0"/>
              <a:t> </a:t>
            </a:r>
            <a:r>
              <a:rPr lang="en-US" dirty="0" err="1"/>
              <a:t>phao</a:t>
            </a:r>
            <a:endParaRPr lang="en-US" dirty="0"/>
          </a:p>
          <a:p>
            <a:pPr marL="304165" indent="-304165">
              <a:buClr>
                <a:schemeClr val="tx1"/>
              </a:buClr>
            </a:pPr>
            <a:r>
              <a:rPr lang="en-US" dirty="0"/>
              <a:t>4. </a:t>
            </a:r>
            <a:r>
              <a:rPr lang="vi-VN" dirty="0"/>
              <a:t>An toàn vệ sinh lao động đối với nhân viên kiểm tra chất lượng áo phao thành phẩm</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cắt vật liệu chống nước, bọt xốp, vải và các thành phần khác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vận hành máy cắt vật liệu chống nước, bọt xốp, vải và các thành phần khác để chuẩn bị sản xuất áo phao</a:t>
            </a:r>
            <a:endParaRPr lang="en-US" sz="2400" b="1" i="0" dirty="0">
              <a:effectLst/>
              <a:latin typeface="Söhne"/>
            </a:endParaRPr>
          </a:p>
          <a:p>
            <a:r>
              <a:rPr lang="vi-VN" b="0" i="0" dirty="0">
                <a:effectLst/>
                <a:latin typeface="Open Sans" panose="020B0606030504020204" pitchFamily="34" charset="0"/>
              </a:rPr>
              <a:t>Trong quá trình vận hành máy cắt vật liệu để sản xuất áo phao, công nhân phải thực hiện nhiều bước quan trọng để đảm bảo chất lượng và hiệu suất. </a:t>
            </a:r>
            <a:endParaRPr lang="en-US" b="0" i="0" dirty="0">
              <a:effectLst/>
              <a:latin typeface="Open Sans" panose="020B0606030504020204" pitchFamily="34" charset="0"/>
            </a:endParaRPr>
          </a:p>
          <a:p>
            <a:r>
              <a:rPr lang="vi-VN" b="0" i="0" dirty="0">
                <a:effectLst/>
                <a:latin typeface="Open Sans" panose="020B0606030504020204" pitchFamily="34" charset="0"/>
              </a:rPr>
              <a:t>Máy cắt này được thiết kế đặc biệt để xử lý các loại vật liệu đặc biệt như vật liệu chống nước, bọt xốp, vải và các thành phần khác của áo phao.</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507AB40C-774C-3CF8-2E43-2BAA16D1C3E3}"/>
              </a:ext>
            </a:extLst>
          </p:cNvPr>
          <p:cNvPicPr>
            <a:picLocks noChangeAspect="1"/>
          </p:cNvPicPr>
          <p:nvPr/>
        </p:nvPicPr>
        <p:blipFill>
          <a:blip r:embed="rId3"/>
          <a:stretch>
            <a:fillRect/>
          </a:stretch>
        </p:blipFill>
        <p:spPr>
          <a:xfrm>
            <a:off x="-962372" y="3645024"/>
            <a:ext cx="4617889" cy="4617889"/>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cắt vật liệu chống nước, bọt xốp, vải và các thành phần khác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en-US" b="1" i="0" dirty="0">
                <a:effectLst/>
                <a:latin typeface="Open Sans" panose="020B0606030504020204" pitchFamily="34" charset="0"/>
              </a:rPr>
              <a:t>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vệ</a:t>
            </a:r>
            <a:r>
              <a:rPr lang="en-US" b="1" i="0" dirty="0">
                <a:effectLst/>
                <a:latin typeface="Open Sans" panose="020B0606030504020204" pitchFamily="34" charset="0"/>
              </a:rPr>
              <a:t> </a:t>
            </a:r>
            <a:r>
              <a:rPr lang="en-US" b="1" i="0" dirty="0" err="1">
                <a:effectLst/>
                <a:latin typeface="Open Sans" panose="020B0606030504020204" pitchFamily="34" charset="0"/>
              </a:rPr>
              <a:t>sinh</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đối</a:t>
            </a:r>
            <a:r>
              <a:rPr lang="en-US" b="1" i="0" dirty="0">
                <a:effectLst/>
                <a:latin typeface="Open Sans" panose="020B0606030504020204" pitchFamily="34" charset="0"/>
              </a:rPr>
              <a:t> </a:t>
            </a:r>
            <a:r>
              <a:rPr lang="en-US" b="1" i="0" dirty="0" err="1">
                <a:effectLst/>
                <a:latin typeface="Open Sans" panose="020B0606030504020204" pitchFamily="34" charset="0"/>
              </a:rPr>
              <a:t>với</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viên</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may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áo</a:t>
            </a:r>
            <a:r>
              <a:rPr lang="en-US" b="1" i="0" dirty="0">
                <a:effectLst/>
                <a:latin typeface="Open Sans" panose="020B0606030504020204" pitchFamily="34" charset="0"/>
              </a:rPr>
              <a:t> </a:t>
            </a:r>
            <a:r>
              <a:rPr lang="en-US" b="1" i="0" dirty="0" err="1">
                <a:effectLst/>
                <a:latin typeface="Open Sans" panose="020B0606030504020204" pitchFamily="34" charset="0"/>
              </a:rPr>
              <a:t>phao</a:t>
            </a:r>
            <a:endParaRPr lang="en-US" sz="2400" b="1" i="0" dirty="0">
              <a:effectLst/>
              <a:latin typeface="Söhne"/>
            </a:endParaRPr>
          </a:p>
          <a:p>
            <a:r>
              <a:rPr lang="vi-VN" b="0" i="0" dirty="0">
                <a:effectLst/>
                <a:latin typeface="Open Sans" panose="020B0606030504020204" pitchFamily="34" charset="0"/>
              </a:rPr>
              <a:t>Chất liệu và đường may chắc chắn: Đảm bảo rằng máy may được thiết lập để xử lý các loại vật liệu đặc biệt được sử dụng trong sản xuất áo phao. Các đường may cần phải chắc chắn, đồng đều để đảm bảo sức mạnh và độ bền.</a:t>
            </a:r>
          </a:p>
          <a:p>
            <a:r>
              <a:rPr lang="vi-VN" b="0" i="0" dirty="0">
                <a:effectLst/>
                <a:latin typeface="Open Sans" panose="020B0606030504020204" pitchFamily="34" charset="0"/>
              </a:rPr>
              <a:t>Điều chỉnh máy may: Các nhân viên vận hành máy cần phải được đào tạo để điều chỉnh máy theo các thông số cụ thể, bao gồm cả độ dày của vật liệu và loại chỉ may sử dụng.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79B5F08-64AB-8CD4-667E-39E3BC02D73A}"/>
              </a:ext>
            </a:extLst>
          </p:cNvPr>
          <p:cNvPicPr>
            <a:picLocks noChangeAspect="1"/>
          </p:cNvPicPr>
          <p:nvPr/>
        </p:nvPicPr>
        <p:blipFill>
          <a:blip r:embed="rId3"/>
          <a:stretch>
            <a:fillRect/>
          </a:stretch>
        </p:blipFill>
        <p:spPr>
          <a:xfrm>
            <a:off x="-962372" y="3645024"/>
            <a:ext cx="4617889" cy="4617889"/>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cắt vật liệu chống nước, bọt xốp, vải và các thành phần khác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may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áo</a:t>
            </a:r>
            <a:r>
              <a:rPr lang="en-US" b="1" i="0" dirty="0">
                <a:effectLst/>
                <a:latin typeface="Open Sans" panose="020B0606030504020204" pitchFamily="34" charset="0"/>
              </a:rPr>
              <a:t> </a:t>
            </a:r>
            <a:r>
              <a:rPr lang="en-US" b="1" i="0" dirty="0" err="1">
                <a:effectLst/>
                <a:latin typeface="Open Sans" panose="020B0606030504020204" pitchFamily="34" charset="0"/>
              </a:rPr>
              <a:t>phao</a:t>
            </a:r>
            <a:endParaRPr lang="en-US" sz="2400" b="1" i="0" dirty="0">
              <a:effectLst/>
              <a:latin typeface="Söhne"/>
            </a:endParaRPr>
          </a:p>
          <a:p>
            <a:pPr algn="l">
              <a:buFont typeface="Arial" panose="020B0604020202020204" pitchFamily="34" charset="0"/>
              <a:buChar char="•"/>
            </a:pPr>
            <a:r>
              <a:rPr lang="vi-VN" b="1" i="0" dirty="0">
                <a:effectLst/>
                <a:latin typeface="Open Sans" panose="020B0606030504020204" pitchFamily="34" charset="0"/>
              </a:rPr>
              <a:t>Thiếu đào tạo chuyên sâu:</a:t>
            </a:r>
            <a:r>
              <a:rPr lang="vi-VN" b="0" i="0" dirty="0">
                <a:effectLst/>
                <a:latin typeface="Open Sans" panose="020B0606030504020204" pitchFamily="34" charset="0"/>
              </a:rPr>
              <a:t> Nhân viên không được đào tạo đầy đủ về cách vận hành máy may và không hiểu rõ về các quy trình an toàn có thể tăng nguy cơ gặp tai nạn.</a:t>
            </a:r>
          </a:p>
          <a:p>
            <a:pPr algn="l">
              <a:buFont typeface="Arial" panose="020B0604020202020204" pitchFamily="34" charset="0"/>
              <a:buChar char="•"/>
            </a:pPr>
            <a:r>
              <a:rPr lang="vi-VN" b="1" i="0" dirty="0">
                <a:effectLst/>
                <a:latin typeface="Open Sans" panose="020B0606030504020204" pitchFamily="34" charset="0"/>
              </a:rPr>
              <a:t>Sử dụng vật liệu kém chất lượng:</a:t>
            </a:r>
            <a:r>
              <a:rPr lang="vi-VN" b="0" i="0" dirty="0">
                <a:effectLst/>
                <a:latin typeface="Open Sans" panose="020B0606030504020204" pitchFamily="34" charset="0"/>
              </a:rPr>
              <a:t> Việc sử dụng vật liệu không đáp ứng đúng yêu cầu chất lượng có thể dẫn đến các vấn đề kỹ thuật, gây tai nạn trong quá trình may.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E425D5F-CAA3-1FE4-72A1-BDF7F7E2422A}"/>
              </a:ext>
            </a:extLst>
          </p:cNvPr>
          <p:cNvPicPr>
            <a:picLocks noChangeAspect="1"/>
          </p:cNvPicPr>
          <p:nvPr/>
        </p:nvPicPr>
        <p:blipFill>
          <a:blip r:embed="rId3"/>
          <a:stretch>
            <a:fillRect/>
          </a:stretch>
        </p:blipFill>
        <p:spPr>
          <a:xfrm>
            <a:off x="-962372" y="3645024"/>
            <a:ext cx="4617889" cy="4617889"/>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cắt vật liệu chống nước, bọt xốp, vải và các thành phần khác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may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áo</a:t>
            </a:r>
            <a:r>
              <a:rPr lang="en-US" b="1" i="0" dirty="0">
                <a:effectLst/>
                <a:latin typeface="Open Sans" panose="020B0606030504020204" pitchFamily="34" charset="0"/>
              </a:rPr>
              <a:t> </a:t>
            </a:r>
            <a:r>
              <a:rPr lang="en-US" b="1" i="0" dirty="0" err="1">
                <a:effectLst/>
                <a:latin typeface="Open Sans" panose="020B0606030504020204" pitchFamily="34" charset="0"/>
              </a:rPr>
              <a:t>phao</a:t>
            </a:r>
            <a:endParaRPr lang="en-US" sz="2400" b="1" i="0" dirty="0">
              <a:effectLst/>
              <a:latin typeface="Söhne"/>
            </a:endParaRPr>
          </a:p>
          <a:p>
            <a:pPr algn="l">
              <a:buFont typeface="Arial" panose="020B0604020202020204" pitchFamily="34" charset="0"/>
              <a:buChar char="•"/>
            </a:pPr>
            <a:r>
              <a:rPr lang="vi-VN" b="1" i="0" dirty="0">
                <a:effectLst/>
                <a:latin typeface="Open Sans" panose="020B0606030504020204" pitchFamily="34" charset="0"/>
              </a:rPr>
              <a:t>Đào tạo và hướng dẫn:</a:t>
            </a:r>
            <a:r>
              <a:rPr lang="vi-VN" b="0" i="0" dirty="0">
                <a:effectLst/>
                <a:latin typeface="Open Sans" panose="020B0606030504020204" pitchFamily="34" charset="0"/>
              </a:rPr>
              <a:t> Nhân viên cần được đào tạo chuyên sâu về cách vận hành máy may và quy trình an toàn. Họ cũng cần được hướng dẫn về việc sử dụng thiết bị bảo vệ cá nhân.</a:t>
            </a:r>
          </a:p>
          <a:p>
            <a:pPr algn="l">
              <a:buFont typeface="Arial" panose="020B0604020202020204" pitchFamily="34" charset="0"/>
              <a:buChar char="•"/>
            </a:pPr>
            <a:r>
              <a:rPr lang="vi-VN" b="1" i="0" dirty="0">
                <a:effectLst/>
                <a:latin typeface="Open Sans" panose="020B0606030504020204" pitchFamily="34" charset="0"/>
              </a:rPr>
              <a:t>Kiểm tra định kỳ và bảo dưỡng máy:</a:t>
            </a:r>
            <a:r>
              <a:rPr lang="vi-VN" b="0" i="0" dirty="0">
                <a:effectLst/>
                <a:latin typeface="Open Sans" panose="020B0606030504020204" pitchFamily="34" charset="0"/>
              </a:rPr>
              <a:t> Thực hiện kiểm tra định kỳ và bảo dưỡng máy may để đảm bảo rằng chúng hoạt động mượt mà và an toàn. Quy trình này nên được thực hiện bởi những người có chuyên môn.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BA05E9B-E0AA-1DBF-4479-B18C140F1EDE}"/>
              </a:ext>
            </a:extLst>
          </p:cNvPr>
          <p:cNvPicPr>
            <a:picLocks noChangeAspect="1"/>
          </p:cNvPicPr>
          <p:nvPr/>
        </p:nvPicPr>
        <p:blipFill>
          <a:blip r:embed="rId3"/>
          <a:stretch>
            <a:fillRect/>
          </a:stretch>
        </p:blipFill>
        <p:spPr>
          <a:xfrm>
            <a:off x="-962372" y="3645024"/>
            <a:ext cx="4617889" cy="4617889"/>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cắt vật liệu chống nước, bọt xốp, vải và các thành phần khác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may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áo</a:t>
            </a:r>
            <a:r>
              <a:rPr lang="en-US" b="1" i="0" dirty="0">
                <a:effectLst/>
                <a:latin typeface="Open Sans" panose="020B0606030504020204" pitchFamily="34" charset="0"/>
              </a:rPr>
              <a:t> </a:t>
            </a:r>
            <a:r>
              <a:rPr lang="en-US" b="1" i="0" dirty="0" err="1">
                <a:effectLst/>
                <a:latin typeface="Open Sans" panose="020B0606030504020204" pitchFamily="34" charset="0"/>
              </a:rPr>
              <a:t>phao</a:t>
            </a:r>
            <a:endParaRPr lang="en-US" sz="2400" b="1" i="0" dirty="0">
              <a:effectLst/>
              <a:latin typeface="Söhne"/>
            </a:endParaRPr>
          </a:p>
          <a:p>
            <a:pPr algn="l">
              <a:buFont typeface="Arial" panose="020B0604020202020204" pitchFamily="34" charset="0"/>
              <a:buChar char="•"/>
            </a:pPr>
            <a:r>
              <a:rPr lang="vi-VN" b="1" i="0" dirty="0">
                <a:effectLst/>
                <a:latin typeface="Open Sans" panose="020B0606030504020204" pitchFamily="34" charset="0"/>
              </a:rPr>
              <a:t>Đào tạo an toàn:</a:t>
            </a:r>
            <a:r>
              <a:rPr lang="vi-VN" b="0" i="0" dirty="0">
                <a:effectLst/>
                <a:latin typeface="Open Sans" panose="020B0606030504020204" pitchFamily="34" charset="0"/>
              </a:rPr>
              <a:t> Nhân viên phải được đào tạo đầy đủ về cách vận hành máy may và các quy trình an toàn liên quan. Điều này đảm bảo họ hiểu rõ về nguy cơ và biện pháp phòng tránh.</a:t>
            </a:r>
          </a:p>
          <a:p>
            <a:pPr algn="l">
              <a:buFont typeface="Arial" panose="020B0604020202020204" pitchFamily="34" charset="0"/>
              <a:buChar char="•"/>
            </a:pPr>
            <a:r>
              <a:rPr lang="vi-VN" b="1" i="0" dirty="0">
                <a:effectLst/>
                <a:latin typeface="Open Sans" panose="020B0606030504020204" pitchFamily="34" charset="0"/>
              </a:rPr>
              <a:t>Sử dụng bảo hộ cá nhân (PPE):</a:t>
            </a:r>
            <a:r>
              <a:rPr lang="vi-VN" b="0" i="0" dirty="0">
                <a:effectLst/>
                <a:latin typeface="Open Sans" panose="020B0606030504020204" pitchFamily="34" charset="0"/>
              </a:rPr>
              <a:t> Quy định cụ thể về việc sử dụng PPE như găng tay, kính bảo hộ và áo khoác chống bụi để bảo vệ nhân viên khỏi nguy cơ chấn thương và tác động của môi trường lao động.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092E2F2-7393-EA1E-D906-504C1E4946C8}"/>
              </a:ext>
            </a:extLst>
          </p:cNvPr>
          <p:cNvPicPr>
            <a:picLocks noChangeAspect="1"/>
          </p:cNvPicPr>
          <p:nvPr/>
        </p:nvPicPr>
        <p:blipFill>
          <a:blip r:embed="rId3"/>
          <a:stretch>
            <a:fillRect/>
          </a:stretch>
        </p:blipFill>
        <p:spPr>
          <a:xfrm>
            <a:off x="-962372" y="3645024"/>
            <a:ext cx="4617889" cy="4617889"/>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cắt vật liệu chống nước, bọt xốp, vải và các thành phần khác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may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áo</a:t>
            </a:r>
            <a:r>
              <a:rPr lang="en-US" b="1" i="0" dirty="0">
                <a:effectLst/>
                <a:latin typeface="Open Sans" panose="020B0606030504020204" pitchFamily="34" charset="0"/>
              </a:rPr>
              <a:t> </a:t>
            </a:r>
            <a:r>
              <a:rPr lang="en-US" b="1" i="0" dirty="0" err="1">
                <a:effectLst/>
                <a:latin typeface="Open Sans" panose="020B0606030504020204" pitchFamily="34" charset="0"/>
              </a:rPr>
              <a:t>phao</a:t>
            </a:r>
            <a:endParaRPr lang="en-US" sz="2400" b="1" i="0" dirty="0">
              <a:effectLst/>
              <a:latin typeface="Söhne"/>
            </a:endParaRPr>
          </a:p>
          <a:p>
            <a:pPr algn="l">
              <a:buFont typeface="Arial" panose="020B0604020202020204" pitchFamily="34" charset="0"/>
              <a:buChar char="•"/>
            </a:pPr>
            <a:r>
              <a:rPr lang="vi-VN" b="1" i="0" dirty="0">
                <a:effectLst/>
                <a:latin typeface="Open Sans" panose="020B0606030504020204" pitchFamily="34" charset="0"/>
              </a:rPr>
              <a:t>Ngưng máy và cảnh báo:</a:t>
            </a:r>
            <a:r>
              <a:rPr lang="vi-VN" b="0" i="0" dirty="0">
                <a:effectLst/>
                <a:latin typeface="Open Sans" panose="020B0606030504020204" pitchFamily="34" charset="0"/>
              </a:rPr>
              <a:t> Tức thì dừng máy may để ngăn chặn tình hình trở nên tồi tệ hơn và cảnh báo những người xung quanh về tình trạng khẩn cấp.</a:t>
            </a:r>
          </a:p>
          <a:p>
            <a:pPr algn="l">
              <a:buFont typeface="Arial" panose="020B0604020202020204" pitchFamily="34" charset="0"/>
              <a:buChar char="•"/>
            </a:pPr>
            <a:r>
              <a:rPr lang="vi-VN" b="1" i="0" dirty="0">
                <a:effectLst/>
                <a:latin typeface="Open Sans" panose="020B0606030504020204" pitchFamily="34" charset="0"/>
              </a:rPr>
              <a:t>Gọi cấp cứu:</a:t>
            </a:r>
            <a:r>
              <a:rPr lang="vi-VN" b="0" i="0" dirty="0">
                <a:effectLst/>
                <a:latin typeface="Open Sans" panose="020B0606030504020204" pitchFamily="34" charset="0"/>
              </a:rPr>
              <a:t> Người làm việc cần gọi điện thoại cấp cứu và cung cấp thông tin chi tiết về tình trạng và địa điểm để đội cứu thương có thể đến nhanh chóng.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C2E1B0A-8228-AC01-72E6-1B1D2FA6D671}"/>
              </a:ext>
            </a:extLst>
          </p:cNvPr>
          <p:cNvPicPr>
            <a:picLocks noChangeAspect="1"/>
          </p:cNvPicPr>
          <p:nvPr/>
        </p:nvPicPr>
        <p:blipFill>
          <a:blip r:embed="rId3"/>
          <a:stretch>
            <a:fillRect/>
          </a:stretch>
        </p:blipFill>
        <p:spPr>
          <a:xfrm>
            <a:off x="-962372" y="3645024"/>
            <a:ext cx="4617889" cy="4617889"/>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may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phần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của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áo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phao</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may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áo</a:t>
            </a:r>
            <a:r>
              <a:rPr lang="en-US" b="1" i="0" dirty="0">
                <a:effectLst/>
                <a:latin typeface="Open Sans" panose="020B0606030504020204" pitchFamily="34" charset="0"/>
              </a:rPr>
              <a:t> </a:t>
            </a:r>
            <a:r>
              <a:rPr lang="en-US" b="1" i="0" dirty="0" err="1">
                <a:effectLst/>
                <a:latin typeface="Open Sans" panose="020B0606030504020204" pitchFamily="34" charset="0"/>
              </a:rPr>
              <a:t>phao</a:t>
            </a:r>
            <a:r>
              <a:rPr lang="en-US" sz="2000" dirty="0"/>
              <a:t>:</a:t>
            </a:r>
          </a:p>
          <a:p>
            <a:pPr algn="l">
              <a:buFont typeface="Arial" panose="020B0604020202020204" pitchFamily="34" charset="0"/>
              <a:buChar char="•"/>
            </a:pPr>
            <a:r>
              <a:rPr lang="vi-VN" b="1" i="0" dirty="0">
                <a:effectLst/>
                <a:latin typeface="Open Sans" panose="020B0606030504020204" pitchFamily="34" charset="0"/>
              </a:rPr>
              <a:t>Chất liệu và đường may chắc chắn:</a:t>
            </a:r>
            <a:r>
              <a:rPr lang="vi-VN" b="0" i="0" dirty="0">
                <a:effectLst/>
                <a:latin typeface="Open Sans" panose="020B0606030504020204" pitchFamily="34" charset="0"/>
              </a:rPr>
              <a:t> Đảm bảo rằng máy may được thiết lập để xử lý các loại vật liệu đặc biệt được sử dụng trong sản xuất áo phao. Các đường may cần phải chắc chắn, đồng đều để đảm bảo sức mạnh và độ bền.</a:t>
            </a:r>
          </a:p>
          <a:p>
            <a:pPr algn="l">
              <a:buFont typeface="Arial" panose="020B0604020202020204" pitchFamily="34" charset="0"/>
              <a:buChar char="•"/>
            </a:pPr>
            <a:r>
              <a:rPr lang="vi-VN" b="1" i="0" dirty="0">
                <a:effectLst/>
                <a:latin typeface="Open Sans" panose="020B0606030504020204" pitchFamily="34" charset="0"/>
              </a:rPr>
              <a:t>Điều chỉnh máy may:</a:t>
            </a:r>
            <a:r>
              <a:rPr lang="vi-VN" b="0" i="0" dirty="0">
                <a:effectLst/>
                <a:latin typeface="Open Sans" panose="020B0606030504020204" pitchFamily="34" charset="0"/>
              </a:rPr>
              <a:t> Các nhân viên vận hành máy cần phải được đào tạo để điều chỉnh máy theo các thông số cụ thể, bao gồm cả độ dày của vật liệu và loại chỉ may sử dụng.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098CB2C1-F0FF-A882-E375-294C41E38D86}"/>
              </a:ext>
            </a:extLst>
          </p:cNvPr>
          <p:cNvPicPr>
            <a:picLocks noChangeAspect="1"/>
          </p:cNvPicPr>
          <p:nvPr/>
        </p:nvPicPr>
        <p:blipFill>
          <a:blip r:embed="rId3"/>
          <a:stretch>
            <a:fillRect/>
          </a:stretch>
        </p:blipFill>
        <p:spPr>
          <a:xfrm>
            <a:off x="6382444" y="692696"/>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may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phần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của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áo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phao</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may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áo</a:t>
            </a:r>
            <a:r>
              <a:rPr lang="en-US" b="1" i="0" dirty="0">
                <a:effectLst/>
                <a:latin typeface="Open Sans" panose="020B0606030504020204" pitchFamily="34" charset="0"/>
              </a:rPr>
              <a:t> </a:t>
            </a:r>
            <a:r>
              <a:rPr lang="en-US" b="1" i="0" dirty="0" err="1">
                <a:effectLst/>
                <a:latin typeface="Open Sans" panose="020B0606030504020204" pitchFamily="34" charset="0"/>
              </a:rPr>
              <a:t>phao</a:t>
            </a:r>
            <a:r>
              <a:rPr lang="en-US" sz="2000" dirty="0"/>
              <a:t>:</a:t>
            </a:r>
          </a:p>
          <a:p>
            <a:pPr algn="l">
              <a:buFont typeface="Arial" panose="020B0604020202020204" pitchFamily="34" charset="0"/>
              <a:buChar char="•"/>
            </a:pPr>
            <a:r>
              <a:rPr lang="vi-VN" b="1" i="0" dirty="0">
                <a:effectLst/>
                <a:latin typeface="Open Sans" panose="020B0606030504020204" pitchFamily="34" charset="0"/>
              </a:rPr>
              <a:t>Tai nạn về an toàn lao động:</a:t>
            </a:r>
            <a:r>
              <a:rPr lang="vi-VN" b="0" i="0" dirty="0">
                <a:effectLst/>
                <a:latin typeface="Open Sans" panose="020B0606030504020204" pitchFamily="34" charset="0"/>
              </a:rPr>
              <a:t> Những tai nạn liên quan đến an toàn lao động có thể bao gồm việc sử dụng máy không đúng cách, thiếu thiết bị bảo vệ cá nhân, hoặc không tuân thủ đúng các quy định an toàn lao động.</a:t>
            </a:r>
          </a:p>
          <a:p>
            <a:pPr algn="l">
              <a:buFont typeface="Arial" panose="020B0604020202020204" pitchFamily="34" charset="0"/>
              <a:buChar char="•"/>
            </a:pPr>
            <a:r>
              <a:rPr lang="vi-VN" b="1" i="0" dirty="0">
                <a:effectLst/>
                <a:latin typeface="Open Sans" panose="020B0606030504020204" pitchFamily="34" charset="0"/>
              </a:rPr>
              <a:t>Lỗi kỹ thuật của máy may:</a:t>
            </a:r>
            <a:r>
              <a:rPr lang="vi-VN" b="0" i="0" dirty="0">
                <a:effectLst/>
                <a:latin typeface="Open Sans" panose="020B0606030504020204" pitchFamily="34" charset="0"/>
              </a:rPr>
              <a:t> Các vấn đề kỹ thuật như hỏng hóc, mài mòn hoặc lỗi trong quá trình sản xuất có thể dẫn đến tai nạn nếu không được phát hiện và xử lý kịp thời.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70D5639-10BD-9E59-EE67-0D9368CB870D}"/>
              </a:ext>
            </a:extLst>
          </p:cNvPr>
          <p:cNvPicPr>
            <a:picLocks noChangeAspect="1"/>
          </p:cNvPicPr>
          <p:nvPr/>
        </p:nvPicPr>
        <p:blipFill>
          <a:blip r:embed="rId3"/>
          <a:stretch>
            <a:fillRect/>
          </a:stretch>
        </p:blipFill>
        <p:spPr>
          <a:xfrm>
            <a:off x="6382444" y="692696"/>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may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phần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của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áo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phao</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may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áo</a:t>
            </a:r>
            <a:r>
              <a:rPr lang="en-US" b="1" i="0" dirty="0">
                <a:effectLst/>
                <a:latin typeface="Open Sans" panose="020B0606030504020204" pitchFamily="34" charset="0"/>
              </a:rPr>
              <a:t> </a:t>
            </a:r>
            <a:r>
              <a:rPr lang="en-US" b="1" i="0" dirty="0" err="1">
                <a:effectLst/>
                <a:latin typeface="Open Sans" panose="020B0606030504020204" pitchFamily="34" charset="0"/>
              </a:rPr>
              <a:t>phao</a:t>
            </a:r>
            <a:endParaRPr lang="en-US" b="1" i="0" dirty="0">
              <a:effectLst/>
              <a:latin typeface="Open Sans" panose="020B0606030504020204" pitchFamily="34" charset="0"/>
            </a:endParaRPr>
          </a:p>
          <a:p>
            <a:pPr algn="l">
              <a:buFont typeface="Arial" panose="020B0604020202020204" pitchFamily="34" charset="0"/>
              <a:buChar char="•"/>
            </a:pPr>
            <a:r>
              <a:rPr lang="vi-VN" b="1" i="0" dirty="0">
                <a:effectLst/>
                <a:latin typeface="Open Sans" panose="020B0606030504020204" pitchFamily="34" charset="0"/>
              </a:rPr>
              <a:t>Thiếu đào tạo chuyên sâu:</a:t>
            </a:r>
            <a:r>
              <a:rPr lang="vi-VN" b="0" i="0" dirty="0">
                <a:effectLst/>
                <a:latin typeface="Open Sans" panose="020B0606030504020204" pitchFamily="34" charset="0"/>
              </a:rPr>
              <a:t> Nhân viên không được đào tạo đầy đủ về cách vận hành máy may và không hiểu rõ về các quy trình an toàn có thể tăng nguy cơ gặp tai nạn.</a:t>
            </a:r>
          </a:p>
          <a:p>
            <a:pPr algn="l">
              <a:buFont typeface="Arial" panose="020B0604020202020204" pitchFamily="34" charset="0"/>
              <a:buChar char="•"/>
            </a:pPr>
            <a:r>
              <a:rPr lang="vi-VN" b="1" i="0" dirty="0">
                <a:effectLst/>
                <a:latin typeface="Open Sans" panose="020B0606030504020204" pitchFamily="34" charset="0"/>
              </a:rPr>
              <a:t>Sử dụng vật liệu kém chất lượng:</a:t>
            </a:r>
            <a:r>
              <a:rPr lang="vi-VN" b="0" i="0" dirty="0">
                <a:effectLst/>
                <a:latin typeface="Open Sans" panose="020B0606030504020204" pitchFamily="34" charset="0"/>
              </a:rPr>
              <a:t> Việc sử dụng vật liệu không đáp ứng đúng yêu cầu chất lượng có thể dẫn đến các vấn đề kỹ thuật, gây tai nạn trong quá trình may.</a:t>
            </a:r>
          </a:p>
          <a:p>
            <a:endParaRPr lang="vi-VN"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40A55DF-9B50-5FB3-D050-671E471AA2D7}"/>
              </a:ext>
            </a:extLst>
          </p:cNvPr>
          <p:cNvPicPr>
            <a:picLocks noChangeAspect="1"/>
          </p:cNvPicPr>
          <p:nvPr/>
        </p:nvPicPr>
        <p:blipFill>
          <a:blip r:embed="rId3"/>
          <a:stretch>
            <a:fillRect/>
          </a:stretch>
        </p:blipFill>
        <p:spPr>
          <a:xfrm>
            <a:off x="6382444" y="692696"/>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may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phần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của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áo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phao</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may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áo</a:t>
            </a:r>
            <a:r>
              <a:rPr lang="en-US" b="1" i="0" dirty="0">
                <a:effectLst/>
                <a:latin typeface="Open Sans" panose="020B0606030504020204" pitchFamily="34" charset="0"/>
              </a:rPr>
              <a:t> </a:t>
            </a:r>
            <a:r>
              <a:rPr lang="en-US" b="1" i="0" dirty="0" err="1">
                <a:effectLst/>
                <a:latin typeface="Open Sans" panose="020B0606030504020204" pitchFamily="34" charset="0"/>
              </a:rPr>
              <a:t>phao</a:t>
            </a:r>
            <a:r>
              <a:rPr lang="en-US" sz="2000" dirty="0"/>
              <a:t>:</a:t>
            </a:r>
          </a:p>
          <a:p>
            <a:pPr algn="l">
              <a:buFont typeface="Arial" panose="020B0604020202020204" pitchFamily="34" charset="0"/>
              <a:buChar char="•"/>
            </a:pPr>
            <a:r>
              <a:rPr lang="vi-VN" b="1" i="0" dirty="0">
                <a:effectLst/>
                <a:latin typeface="Open Sans" panose="020B0606030504020204" pitchFamily="34" charset="0"/>
              </a:rPr>
              <a:t>Đào tạo và hướng dẫn:</a:t>
            </a:r>
            <a:r>
              <a:rPr lang="vi-VN" b="0" i="0" dirty="0">
                <a:effectLst/>
                <a:latin typeface="Open Sans" panose="020B0606030504020204" pitchFamily="34" charset="0"/>
              </a:rPr>
              <a:t> Nhân viên cần được đào tạo chuyên sâu về cách vận hành máy may và quy trình an toàn. Họ cũng cần được hướng dẫn về việc sử dụng thiết bị bảo vệ cá nhân.</a:t>
            </a:r>
          </a:p>
          <a:p>
            <a:pPr algn="l">
              <a:buFont typeface="Arial" panose="020B0604020202020204" pitchFamily="34" charset="0"/>
              <a:buChar char="•"/>
            </a:pPr>
            <a:r>
              <a:rPr lang="vi-VN" b="1" i="0" dirty="0">
                <a:effectLst/>
                <a:latin typeface="Open Sans" panose="020B0606030504020204" pitchFamily="34" charset="0"/>
              </a:rPr>
              <a:t>Kiểm tra định kỳ và bảo dưỡng máy:</a:t>
            </a:r>
            <a:r>
              <a:rPr lang="vi-VN" b="0" i="0" dirty="0">
                <a:effectLst/>
                <a:latin typeface="Open Sans" panose="020B0606030504020204" pitchFamily="34" charset="0"/>
              </a:rPr>
              <a:t> Thực hiện kiểm tra định kỳ và bảo dưỡng máy may để đảm bảo rằng chúng hoạt động mượt mà và an toàn. Quy trình này nên được thực hiện bởi những người có chuyên môn.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775294B-C9E5-EBF0-DDBF-0833E8151F1E}"/>
              </a:ext>
            </a:extLst>
          </p:cNvPr>
          <p:cNvPicPr>
            <a:picLocks noChangeAspect="1"/>
          </p:cNvPicPr>
          <p:nvPr/>
        </p:nvPicPr>
        <p:blipFill>
          <a:blip r:embed="rId3"/>
          <a:stretch>
            <a:fillRect/>
          </a:stretch>
        </p:blipFill>
        <p:spPr>
          <a:xfrm>
            <a:off x="6382444" y="692696"/>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may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phần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của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áo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phao</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may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áo</a:t>
            </a:r>
            <a:r>
              <a:rPr lang="en-US" b="1" i="0" dirty="0">
                <a:effectLst/>
                <a:latin typeface="Open Sans" panose="020B0606030504020204" pitchFamily="34" charset="0"/>
              </a:rPr>
              <a:t> </a:t>
            </a:r>
            <a:r>
              <a:rPr lang="en-US" b="1" i="0" dirty="0" err="1">
                <a:effectLst/>
                <a:latin typeface="Open Sans" panose="020B0606030504020204" pitchFamily="34" charset="0"/>
              </a:rPr>
              <a:t>phao</a:t>
            </a:r>
            <a:r>
              <a:rPr lang="en-US" sz="2000" dirty="0"/>
              <a:t>:</a:t>
            </a:r>
          </a:p>
          <a:p>
            <a:pPr algn="l">
              <a:buFont typeface="Arial" panose="020B0604020202020204" pitchFamily="34" charset="0"/>
              <a:buChar char="•"/>
            </a:pPr>
            <a:r>
              <a:rPr lang="vi-VN" b="1" i="0" dirty="0">
                <a:effectLst/>
                <a:latin typeface="Open Sans" panose="020B0606030504020204" pitchFamily="34" charset="0"/>
              </a:rPr>
              <a:t>Đào tạo an toàn:</a:t>
            </a:r>
            <a:r>
              <a:rPr lang="vi-VN" b="0" i="0" dirty="0">
                <a:effectLst/>
                <a:latin typeface="Open Sans" panose="020B0606030504020204" pitchFamily="34" charset="0"/>
              </a:rPr>
              <a:t> Nhân viên phải được đào tạo đầy đủ về cách vận hành máy may và các quy trình an toàn liên quan. Điều này đảm bảo họ hiểu rõ về nguy cơ và biện pháp phòng tránh.</a:t>
            </a:r>
          </a:p>
          <a:p>
            <a:pPr algn="l">
              <a:buFont typeface="Arial" panose="020B0604020202020204" pitchFamily="34" charset="0"/>
              <a:buChar char="•"/>
            </a:pPr>
            <a:r>
              <a:rPr lang="vi-VN" b="1" i="0" dirty="0">
                <a:effectLst/>
                <a:latin typeface="Open Sans" panose="020B0606030504020204" pitchFamily="34" charset="0"/>
              </a:rPr>
              <a:t>Sử dụng bảo hộ cá nhân (PPE):</a:t>
            </a:r>
            <a:r>
              <a:rPr lang="vi-VN" b="0" i="0" dirty="0">
                <a:effectLst/>
                <a:latin typeface="Open Sans" panose="020B0606030504020204" pitchFamily="34" charset="0"/>
              </a:rPr>
              <a:t> Quy định cụ thể về việc sử dụng PPE như găng tay, kính bảo hộ và áo khoác chống bụi để bảo vệ nhân viên khỏi nguy cơ chấn thương và tác động của môi trường lao động.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1F21D41-7659-E0B3-B7BC-032DF247E947}"/>
              </a:ext>
            </a:extLst>
          </p:cNvPr>
          <p:cNvPicPr>
            <a:picLocks noChangeAspect="1"/>
          </p:cNvPicPr>
          <p:nvPr/>
        </p:nvPicPr>
        <p:blipFill>
          <a:blip r:embed="rId3"/>
          <a:stretch>
            <a:fillRect/>
          </a:stretch>
        </p:blipFill>
        <p:spPr>
          <a:xfrm>
            <a:off x="6382444" y="692696"/>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may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phần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của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áo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phao</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may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áo</a:t>
            </a:r>
            <a:r>
              <a:rPr lang="en-US" b="1" i="0" dirty="0">
                <a:effectLst/>
                <a:latin typeface="Open Sans" panose="020B0606030504020204" pitchFamily="34" charset="0"/>
              </a:rPr>
              <a:t> </a:t>
            </a:r>
            <a:r>
              <a:rPr lang="en-US" b="1" i="0" dirty="0" err="1">
                <a:effectLst/>
                <a:latin typeface="Open Sans" panose="020B0606030504020204" pitchFamily="34" charset="0"/>
              </a:rPr>
              <a:t>phao</a:t>
            </a:r>
            <a:r>
              <a:rPr lang="en-US" sz="2000" dirty="0"/>
              <a:t>:</a:t>
            </a:r>
          </a:p>
          <a:p>
            <a:pPr algn="l">
              <a:buFont typeface="Arial" panose="020B0604020202020204" pitchFamily="34" charset="0"/>
              <a:buChar char="•"/>
            </a:pPr>
            <a:r>
              <a:rPr lang="vi-VN" b="1" i="0" dirty="0">
                <a:effectLst/>
                <a:latin typeface="Open Sans" panose="020B0606030504020204" pitchFamily="34" charset="0"/>
              </a:rPr>
              <a:t>Ngưng máy và cảnh báo:</a:t>
            </a:r>
            <a:r>
              <a:rPr lang="vi-VN" b="0" i="0" dirty="0">
                <a:effectLst/>
                <a:latin typeface="Open Sans" panose="020B0606030504020204" pitchFamily="34" charset="0"/>
              </a:rPr>
              <a:t> Tức thì dừng máy may để ngăn chặn tình hình trở nên tồi tệ hơn và cảnh báo những người xung quanh về tình trạng khẩn cấp.</a:t>
            </a:r>
          </a:p>
          <a:p>
            <a:pPr algn="l">
              <a:buFont typeface="Arial" panose="020B0604020202020204" pitchFamily="34" charset="0"/>
              <a:buChar char="•"/>
            </a:pPr>
            <a:r>
              <a:rPr lang="vi-VN" b="1" i="0" dirty="0">
                <a:effectLst/>
                <a:latin typeface="Open Sans" panose="020B0606030504020204" pitchFamily="34" charset="0"/>
              </a:rPr>
              <a:t>Gọi cấp cứu:</a:t>
            </a:r>
            <a:r>
              <a:rPr lang="vi-VN" b="0" i="0" dirty="0">
                <a:effectLst/>
                <a:latin typeface="Open Sans" panose="020B0606030504020204" pitchFamily="34" charset="0"/>
              </a:rPr>
              <a:t> Người làm việc cần gọi điện thoại cấp cứu và cung cấp thông tin chi tiết về tình trạng và địa điểm để đội cứu thương có thể đến nhanh chóng.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58E02FF-391A-4012-7619-072804982643}"/>
              </a:ext>
            </a:extLst>
          </p:cNvPr>
          <p:cNvPicPr>
            <a:picLocks noChangeAspect="1"/>
          </p:cNvPicPr>
          <p:nvPr/>
        </p:nvPicPr>
        <p:blipFill>
          <a:blip r:embed="rId3"/>
          <a:stretch>
            <a:fillRect/>
          </a:stretch>
        </p:blipFill>
        <p:spPr>
          <a:xfrm>
            <a:off x="6382444" y="692696"/>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bộ</a:t>
            </a:r>
            <a:r>
              <a:rPr lang="en-US" dirty="0">
                <a:latin typeface="UTM Aptima" panose="02040603050506020204" pitchFamily="18" charset="0"/>
              </a:rPr>
              <a:t> </a:t>
            </a:r>
            <a:r>
              <a:rPr lang="en-US" dirty="0" err="1">
                <a:latin typeface="UTM Aptima" panose="02040603050506020204" pitchFamily="18" charset="0"/>
              </a:rPr>
              <a:t>phận</a:t>
            </a:r>
            <a:r>
              <a:rPr lang="en-US" dirty="0">
                <a:latin typeface="UTM Aptima" panose="02040603050506020204" pitchFamily="18" charset="0"/>
              </a:rPr>
              <a:t> </a:t>
            </a:r>
            <a:r>
              <a:rPr lang="en-US" dirty="0" err="1">
                <a:latin typeface="UTM Aptima" panose="02040603050506020204" pitchFamily="18" charset="0"/>
              </a:rPr>
              <a:t>cấu</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áo</a:t>
            </a:r>
            <a:r>
              <a:rPr lang="en-US" dirty="0">
                <a:latin typeface="UTM Aptima" panose="02040603050506020204" pitchFamily="18" charset="0"/>
              </a:rPr>
              <a:t> </a:t>
            </a:r>
            <a:r>
              <a:rPr lang="en-US" dirty="0" err="1">
                <a:latin typeface="UTM Aptima" panose="02040603050506020204" pitchFamily="18" charset="0"/>
              </a:rPr>
              <a:t>phao</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áo</a:t>
            </a:r>
            <a:r>
              <a:rPr lang="en-US" b="1" i="0" dirty="0">
                <a:effectLst/>
                <a:latin typeface="Open Sans" panose="020B0606030504020204" pitchFamily="34" charset="0"/>
              </a:rPr>
              <a:t> </a:t>
            </a:r>
            <a:r>
              <a:rPr lang="en-US" b="1" i="0" dirty="0" err="1">
                <a:effectLst/>
                <a:latin typeface="Open Sans" panose="020B0606030504020204" pitchFamily="34" charset="0"/>
              </a:rPr>
              <a:t>phao</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trình lắp ráp các bộ phận cấu tạo áo phao (life jacket) đòi hỏi sự chính xác và kỹ thuật cao. Đầu tiên, những chiếc áo phao được thiết kế để đáp ứng các tiêu chuẩn an toàn nghiêm ngặt.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nhân viên lắp ráp thường phải tuân thủ theo các quy định và hướng dẫn chi tiết để đảm bảo rằng mỗi chiếc áo phao đều đáp ứng yêu cầu kỹ thuật.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1BB0F611-10D7-3CB4-D016-94CBB412C092}"/>
              </a:ext>
            </a:extLst>
          </p:cNvPr>
          <p:cNvPicPr>
            <a:picLocks noChangeAspect="1"/>
          </p:cNvPicPr>
          <p:nvPr/>
        </p:nvPicPr>
        <p:blipFill>
          <a:blip r:embed="rId3"/>
          <a:stretch>
            <a:fillRect/>
          </a:stretch>
        </p:blipFill>
        <p:spPr>
          <a:xfrm>
            <a:off x="-602332" y="3573016"/>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bộ</a:t>
            </a:r>
            <a:r>
              <a:rPr lang="en-US" dirty="0">
                <a:latin typeface="UTM Aptima" panose="02040603050506020204" pitchFamily="18" charset="0"/>
              </a:rPr>
              <a:t> </a:t>
            </a:r>
            <a:r>
              <a:rPr lang="en-US" dirty="0" err="1">
                <a:latin typeface="UTM Aptima" panose="02040603050506020204" pitchFamily="18" charset="0"/>
              </a:rPr>
              <a:t>phận</a:t>
            </a:r>
            <a:r>
              <a:rPr lang="en-US" dirty="0">
                <a:latin typeface="UTM Aptima" panose="02040603050506020204" pitchFamily="18" charset="0"/>
              </a:rPr>
              <a:t> </a:t>
            </a:r>
            <a:r>
              <a:rPr lang="en-US" dirty="0" err="1">
                <a:latin typeface="UTM Aptima" panose="02040603050506020204" pitchFamily="18" charset="0"/>
              </a:rPr>
              <a:t>cấu</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áo</a:t>
            </a:r>
            <a:r>
              <a:rPr lang="en-US" dirty="0">
                <a:latin typeface="UTM Aptima" panose="02040603050506020204" pitchFamily="18" charset="0"/>
              </a:rPr>
              <a:t> </a:t>
            </a:r>
            <a:r>
              <a:rPr lang="en-US" dirty="0" err="1">
                <a:latin typeface="UTM Aptima" panose="02040603050506020204" pitchFamily="18" charset="0"/>
              </a:rPr>
              <a:t>phao</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áo</a:t>
            </a:r>
            <a:r>
              <a:rPr lang="en-US" b="1" i="0" dirty="0">
                <a:effectLst/>
                <a:latin typeface="Open Sans" panose="020B0606030504020204" pitchFamily="34" charset="0"/>
              </a:rPr>
              <a:t> </a:t>
            </a:r>
            <a:r>
              <a:rPr lang="en-US" b="1" i="0" dirty="0" err="1">
                <a:effectLst/>
                <a:latin typeface="Open Sans" panose="020B0606030504020204" pitchFamily="34" charset="0"/>
              </a:rPr>
              <a:t>phao</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lắp ráp các bộ phận cấu tạo áo phao (life jacket), có thể xảy ra nhiều dạng tai nạn mà cần được chú ý và ngăn chặn.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vấn đề thường gặp là rủi ro về an toàn của người lao động, đặc biệt là khi họ làm việc với các công cụ và máy móc phức tạp.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F33EE90-1DC4-9ED5-10D3-C84DC6C02A84}"/>
              </a:ext>
            </a:extLst>
          </p:cNvPr>
          <p:cNvPicPr>
            <a:picLocks noChangeAspect="1"/>
          </p:cNvPicPr>
          <p:nvPr/>
        </p:nvPicPr>
        <p:blipFill>
          <a:blip r:embed="rId3"/>
          <a:stretch>
            <a:fillRect/>
          </a:stretch>
        </p:blipFill>
        <p:spPr>
          <a:xfrm>
            <a:off x="-602332" y="3573016"/>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bộ</a:t>
            </a:r>
            <a:r>
              <a:rPr lang="en-US" dirty="0">
                <a:latin typeface="UTM Aptima" panose="02040603050506020204" pitchFamily="18" charset="0"/>
              </a:rPr>
              <a:t> </a:t>
            </a:r>
            <a:r>
              <a:rPr lang="en-US" dirty="0" err="1">
                <a:latin typeface="UTM Aptima" panose="02040603050506020204" pitchFamily="18" charset="0"/>
              </a:rPr>
              <a:t>phận</a:t>
            </a:r>
            <a:r>
              <a:rPr lang="en-US" dirty="0">
                <a:latin typeface="UTM Aptima" panose="02040603050506020204" pitchFamily="18" charset="0"/>
              </a:rPr>
              <a:t> </a:t>
            </a:r>
            <a:r>
              <a:rPr lang="en-US" dirty="0" err="1">
                <a:latin typeface="UTM Aptima" panose="02040603050506020204" pitchFamily="18" charset="0"/>
              </a:rPr>
              <a:t>cấu</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áo</a:t>
            </a:r>
            <a:r>
              <a:rPr lang="en-US" dirty="0">
                <a:latin typeface="UTM Aptima" panose="02040603050506020204" pitchFamily="18" charset="0"/>
              </a:rPr>
              <a:t> </a:t>
            </a:r>
            <a:r>
              <a:rPr lang="en-US" dirty="0" err="1">
                <a:latin typeface="UTM Aptima" panose="02040603050506020204" pitchFamily="18" charset="0"/>
              </a:rPr>
              <a:t>phao</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áo</a:t>
            </a:r>
            <a:r>
              <a:rPr lang="en-US" b="1" i="0" dirty="0">
                <a:effectLst/>
                <a:latin typeface="Open Sans" panose="020B0606030504020204" pitchFamily="34" charset="0"/>
              </a:rPr>
              <a:t> </a:t>
            </a:r>
            <a:r>
              <a:rPr lang="en-US" b="1" i="0" dirty="0" err="1">
                <a:effectLst/>
                <a:latin typeface="Open Sans" panose="020B0606030504020204" pitchFamily="34" charset="0"/>
              </a:rPr>
              <a:t>phao</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Nguyên nhân gây ra tai nạn trong quá trình lắp ráp các bộ phận cấu tạo áo phao (life jacket) thường xuất phát từ một số yếu tố chủ yếu.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thiếu hiểu biết hoặc đào tạo về an toàn là một vấn đề quan trọng. Những người tham gia lắp ráp cần được huấn luyện về cách sử dụng các công cụ và máy móc một cách an toàn, cũng như làm thế nào để nhận biết và đối phó với rủi ro.</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D956A35-803B-D078-FBE4-9A896EE9385E}"/>
              </a:ext>
            </a:extLst>
          </p:cNvPr>
          <p:cNvPicPr>
            <a:picLocks noChangeAspect="1"/>
          </p:cNvPicPr>
          <p:nvPr/>
        </p:nvPicPr>
        <p:blipFill>
          <a:blip r:embed="rId3"/>
          <a:stretch>
            <a:fillRect/>
          </a:stretch>
        </p:blipFill>
        <p:spPr>
          <a:xfrm>
            <a:off x="-602332" y="3573016"/>
            <a:ext cx="4761905" cy="476190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bộ</a:t>
            </a:r>
            <a:r>
              <a:rPr lang="en-US" dirty="0">
                <a:latin typeface="UTM Aptima" panose="02040603050506020204" pitchFamily="18" charset="0"/>
              </a:rPr>
              <a:t> </a:t>
            </a:r>
            <a:r>
              <a:rPr lang="en-US" dirty="0" err="1">
                <a:latin typeface="UTM Aptima" panose="02040603050506020204" pitchFamily="18" charset="0"/>
              </a:rPr>
              <a:t>phận</a:t>
            </a:r>
            <a:r>
              <a:rPr lang="en-US" dirty="0">
                <a:latin typeface="UTM Aptima" panose="02040603050506020204" pitchFamily="18" charset="0"/>
              </a:rPr>
              <a:t> </a:t>
            </a:r>
            <a:r>
              <a:rPr lang="en-US" dirty="0" err="1">
                <a:latin typeface="UTM Aptima" panose="02040603050506020204" pitchFamily="18" charset="0"/>
              </a:rPr>
              <a:t>cấu</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áo</a:t>
            </a:r>
            <a:r>
              <a:rPr lang="en-US" dirty="0">
                <a:latin typeface="UTM Aptima" panose="02040603050506020204" pitchFamily="18" charset="0"/>
              </a:rPr>
              <a:t> </a:t>
            </a:r>
            <a:r>
              <a:rPr lang="en-US" dirty="0" err="1">
                <a:latin typeface="UTM Aptima" panose="02040603050506020204" pitchFamily="18" charset="0"/>
              </a:rPr>
              <a:t>phao</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áo</a:t>
            </a:r>
            <a:r>
              <a:rPr lang="en-US" b="1" i="0" dirty="0">
                <a:effectLst/>
                <a:latin typeface="Open Sans" panose="020B0606030504020204" pitchFamily="34" charset="0"/>
              </a:rPr>
              <a:t> </a:t>
            </a:r>
            <a:r>
              <a:rPr lang="en-US" b="1" i="0" dirty="0" err="1">
                <a:effectLst/>
                <a:latin typeface="Open Sans" panose="020B0606030504020204" pitchFamily="34" charset="0"/>
              </a:rPr>
              <a:t>phao</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giảm thiểu rủi ro tai nạn trong quá trình lắp ráp các bộ phận cấu tạo áo phao (life jacket), các biện pháp phòng tránh là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hết, đảm bảo rằng tất cả nhân viên tham gia công việc này được đào tạo đầy đủ về an toàn lao động và quy trình làm việc. Việc này giúp họ nhận thức rõ về nguy cơ tiềm ẩn và biết cách ứng phó khi cần.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6643D27-1DA0-95C9-8FD8-3ABA87548276}"/>
              </a:ext>
            </a:extLst>
          </p:cNvPr>
          <p:cNvPicPr>
            <a:picLocks noChangeAspect="1"/>
          </p:cNvPicPr>
          <p:nvPr/>
        </p:nvPicPr>
        <p:blipFill>
          <a:blip r:embed="rId3"/>
          <a:stretch>
            <a:fillRect/>
          </a:stretch>
        </p:blipFill>
        <p:spPr>
          <a:xfrm>
            <a:off x="-602332" y="3573016"/>
            <a:ext cx="4761905" cy="476190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bộ</a:t>
            </a:r>
            <a:r>
              <a:rPr lang="en-US" dirty="0">
                <a:latin typeface="UTM Aptima" panose="02040603050506020204" pitchFamily="18" charset="0"/>
              </a:rPr>
              <a:t> </a:t>
            </a:r>
            <a:r>
              <a:rPr lang="en-US" dirty="0" err="1">
                <a:latin typeface="UTM Aptima" panose="02040603050506020204" pitchFamily="18" charset="0"/>
              </a:rPr>
              <a:t>phận</a:t>
            </a:r>
            <a:r>
              <a:rPr lang="en-US" dirty="0">
                <a:latin typeface="UTM Aptima" panose="02040603050506020204" pitchFamily="18" charset="0"/>
              </a:rPr>
              <a:t> </a:t>
            </a:r>
            <a:r>
              <a:rPr lang="en-US" dirty="0" err="1">
                <a:latin typeface="UTM Aptima" panose="02040603050506020204" pitchFamily="18" charset="0"/>
              </a:rPr>
              <a:t>cấu</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áo</a:t>
            </a:r>
            <a:r>
              <a:rPr lang="en-US" dirty="0">
                <a:latin typeface="UTM Aptima" panose="02040603050506020204" pitchFamily="18" charset="0"/>
              </a:rPr>
              <a:t> </a:t>
            </a:r>
            <a:r>
              <a:rPr lang="en-US" dirty="0" err="1">
                <a:latin typeface="UTM Aptima" panose="02040603050506020204" pitchFamily="18" charset="0"/>
              </a:rPr>
              <a:t>phao</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áo</a:t>
            </a:r>
            <a:r>
              <a:rPr lang="en-US" b="1" i="0" dirty="0">
                <a:effectLst/>
                <a:latin typeface="Open Sans" panose="020B0606030504020204" pitchFamily="34" charset="0"/>
              </a:rPr>
              <a:t> </a:t>
            </a:r>
            <a:r>
              <a:rPr lang="en-US" b="1" i="0" dirty="0" err="1">
                <a:effectLst/>
                <a:latin typeface="Open Sans" panose="020B0606030504020204" pitchFamily="34" charset="0"/>
              </a:rPr>
              <a:t>phao</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trong quá trình lắp ráp các bộ phận cấu tạo áo phao (life jacket) đặt ra các hướng dẫn chi tiết để bảo vệ người lao động và đảm bảo chất lượng sản phẩm.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Nhân viên tham gia công việc này phải tuân thủ các quy tắc về việc sử dụng thiết bị bảo hộ cá nhân, bao gồm mũ bảo hiểm, găng tay và kính bảo hộ.</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562748E-1660-2183-F810-62EA37AA810E}"/>
              </a:ext>
            </a:extLst>
          </p:cNvPr>
          <p:cNvPicPr>
            <a:picLocks noChangeAspect="1"/>
          </p:cNvPicPr>
          <p:nvPr/>
        </p:nvPicPr>
        <p:blipFill>
          <a:blip r:embed="rId3"/>
          <a:stretch>
            <a:fillRect/>
          </a:stretch>
        </p:blipFill>
        <p:spPr>
          <a:xfrm>
            <a:off x="-602332" y="3573016"/>
            <a:ext cx="4761905" cy="476190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bộ</a:t>
            </a:r>
            <a:r>
              <a:rPr lang="en-US" dirty="0">
                <a:latin typeface="UTM Aptima" panose="02040603050506020204" pitchFamily="18" charset="0"/>
              </a:rPr>
              <a:t> </a:t>
            </a:r>
            <a:r>
              <a:rPr lang="en-US" dirty="0" err="1">
                <a:latin typeface="UTM Aptima" panose="02040603050506020204" pitchFamily="18" charset="0"/>
              </a:rPr>
              <a:t>phận</a:t>
            </a:r>
            <a:r>
              <a:rPr lang="en-US" dirty="0">
                <a:latin typeface="UTM Aptima" panose="02040603050506020204" pitchFamily="18" charset="0"/>
              </a:rPr>
              <a:t> </a:t>
            </a:r>
            <a:r>
              <a:rPr lang="en-US" dirty="0" err="1">
                <a:latin typeface="UTM Aptima" panose="02040603050506020204" pitchFamily="18" charset="0"/>
              </a:rPr>
              <a:t>cấu</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áo</a:t>
            </a:r>
            <a:r>
              <a:rPr lang="en-US" dirty="0">
                <a:latin typeface="UTM Aptima" panose="02040603050506020204" pitchFamily="18" charset="0"/>
              </a:rPr>
              <a:t> </a:t>
            </a:r>
            <a:r>
              <a:rPr lang="en-US" dirty="0" err="1">
                <a:latin typeface="UTM Aptima" panose="02040603050506020204" pitchFamily="18" charset="0"/>
              </a:rPr>
              <a:t>phao</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áo</a:t>
            </a:r>
            <a:r>
              <a:rPr lang="en-US" b="1" i="0" dirty="0">
                <a:effectLst/>
                <a:latin typeface="Open Sans" panose="020B0606030504020204" pitchFamily="34" charset="0"/>
              </a:rPr>
              <a:t> </a:t>
            </a:r>
            <a:r>
              <a:rPr lang="en-US" b="1" i="0" dirty="0" err="1">
                <a:effectLst/>
                <a:latin typeface="Open Sans" panose="020B0606030504020204" pitchFamily="34" charset="0"/>
              </a:rPr>
              <a:t>phao</a:t>
            </a:r>
            <a:r>
              <a:rPr lang="en-US" b="1" i="0" dirty="0">
                <a:effectLst/>
                <a:latin typeface="Open Sans" panose="020B0606030504020204" pitchFamily="34" charset="0"/>
              </a:rPr>
              <a:t> </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trong quá trình lắp ráp các bộ phận cấu tạo áo phao (life jacket) đòi hỏi sự chuẩn bị kỹ lưỡng và kỹ năng linh hoạt của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có tai nạn, việc ngừng công việc ngay lập tức và báo cáo về tình hình là ưu tiên hàng đầu.</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C92F2CA-9EB5-CF5E-F85E-3DF6C800FA1F}"/>
              </a:ext>
            </a:extLst>
          </p:cNvPr>
          <p:cNvPicPr>
            <a:picLocks noChangeAspect="1"/>
          </p:cNvPicPr>
          <p:nvPr/>
        </p:nvPicPr>
        <p:blipFill>
          <a:blip r:embed="rId3"/>
          <a:stretch>
            <a:fillRect/>
          </a:stretch>
        </p:blipFill>
        <p:spPr>
          <a:xfrm>
            <a:off x="-602332" y="3573016"/>
            <a:ext cx="4761905" cy="476190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áo phao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kiểm tra chất lượng áo phao thành phẩm</a:t>
            </a:r>
            <a:r>
              <a:rPr lang="en-US" sz="2400" dirty="0"/>
              <a:t>:</a:t>
            </a:r>
          </a:p>
          <a:p>
            <a:pPr algn="l"/>
            <a:r>
              <a:rPr lang="vi-VN" b="0" i="0" dirty="0">
                <a:solidFill>
                  <a:srgbClr val="4C4F5A"/>
                </a:solidFill>
                <a:effectLst/>
                <a:latin typeface="Open Sans" panose="020B0606030504020204" pitchFamily="34" charset="0"/>
              </a:rPr>
              <a:t>Đầu tiên, chuyên gia kiểm tra vật liệu chính của áo phao để đảm bảo chúng đáp ứng các yêu cầu về độ bền và chống nước. Điều này bao gồm việc kiểm tra chất lượng vải, bảo đảm tính kháng nước và khả năng chống mài mòn. Các đường may cũng được kiểm tra kỹ lưỡng để đảm bảo sự chắc chắn và không có đường may nào bị chảy.</a:t>
            </a:r>
          </a:p>
          <a:p>
            <a:pPr algn="l"/>
            <a:r>
              <a:rPr lang="vi-VN" b="0" i="0" dirty="0">
                <a:solidFill>
                  <a:srgbClr val="4C4F5A"/>
                </a:solidFill>
                <a:effectLst/>
                <a:latin typeface="Open Sans" panose="020B0606030504020204" pitchFamily="34" charset="0"/>
              </a:rPr>
              <a:t>Tiếp theo, chuyên gia tiến hành kiểm tra các phần cứng và phụ kiện của áo phao như khóa kéo, dây đeo, và miếng đệm phao. Các phần này cần đáp ứng các tiêu chuẩn an toàn và phải hoạt động hiệu quả trong mọi điều kiện.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áo phao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kiểm tra chất lượng áo phao thành phẩm</a:t>
            </a:r>
            <a:r>
              <a:rPr lang="en-US" sz="2400" dirty="0"/>
              <a:t>:</a:t>
            </a:r>
          </a:p>
          <a:p>
            <a:pPr algn="l"/>
            <a:r>
              <a:rPr lang="vi-VN" b="0" i="0" dirty="0">
                <a:solidFill>
                  <a:srgbClr val="4C4F5A"/>
                </a:solidFill>
                <a:effectLst/>
                <a:latin typeface="Open Sans" panose="020B0606030504020204" pitchFamily="34" charset="0"/>
              </a:rPr>
              <a:t>Trong quá trình kiểm tra chất lượng áo phao (life jacket) thành phẩm, có thể xảy ra một số dạng tai nạn mà nhà sản xuất cần chú ý để đảm bảo an toàn và hiệu suất của sản phẩm.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Mặc dù quy trình kiểm tra được thiết kế để ngăn chặn những sự cố này, nhưng hiểu biết về chúng giúp tối ưu hóa quy trình kiểm soát chất lượng.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áo phao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kiểm tra chất lượng áo phao thành phẩm</a:t>
            </a:r>
            <a:r>
              <a:rPr lang="en-US" sz="2400" dirty="0"/>
              <a:t>:</a:t>
            </a:r>
          </a:p>
          <a:p>
            <a:pPr algn="l"/>
            <a:r>
              <a:rPr lang="vi-VN" b="0" i="0" dirty="0">
                <a:solidFill>
                  <a:srgbClr val="4C4F5A"/>
                </a:solidFill>
                <a:effectLst/>
                <a:latin typeface="Open Sans" panose="020B0606030504020204" pitchFamily="34" charset="0"/>
              </a:rPr>
              <a:t>Nguyên nhân gây ra tai nạn trong quá trình kiểm tra chất lượng áo phao (life jacket) có thể bắt nguồn từ nhiều yếu tố khác nhau. Một trong những nguyên nhân chính là thiếu hiểu biết hoặc không tuân thủ đúng quy trình kiểm tra.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Nhân viên thực hiện kiểm tra cần phải có kiến thức chuyên sâu về tiêu chuẩn an toàn và yêu cầu chất lượng, cũng như hiểu rõ về cách sử dụng các thiết bị kiểm tra.</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áo phao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kiểm tra chất lượng áo phao thành phẩm</a:t>
            </a:r>
            <a:r>
              <a:rPr lang="en-US" sz="2400" dirty="0"/>
              <a:t>:</a:t>
            </a:r>
          </a:p>
          <a:p>
            <a:pPr algn="l"/>
            <a:r>
              <a:rPr lang="vi-VN" b="0" i="0" dirty="0">
                <a:solidFill>
                  <a:srgbClr val="4C4F5A"/>
                </a:solidFill>
                <a:effectLst/>
                <a:latin typeface="Open Sans" panose="020B0606030504020204" pitchFamily="34" charset="0"/>
              </a:rPr>
              <a:t>Để ngăn chặn tai nạn trong quá trình kiểm tra chất lượng áo phao (life jacket), cần triển khai một số biện pháp phòng tránh chặt chẽ.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Trước hết, đào tạo nhân viên kiểm tra là quan trọng để họ có hiểu biết sâu rộng về các tiêu chuẩn an toàn và yêu cầu chất lượng. Điều này bao gồm cả việc huấn luyện kỹ năng sử dụng thiết bị kiểm tra và đánh giá chính xác các chỉ số quan trọng.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áo phao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kiểm tra chất lượng áo phao thành phẩm</a:t>
            </a:r>
            <a:r>
              <a:rPr lang="en-US" sz="2400" dirty="0"/>
              <a:t>:</a:t>
            </a:r>
          </a:p>
          <a:p>
            <a:pPr algn="l"/>
            <a:r>
              <a:rPr lang="vi-VN" b="0" i="0" dirty="0">
                <a:solidFill>
                  <a:srgbClr val="4C4F5A"/>
                </a:solidFill>
                <a:effectLst/>
                <a:latin typeface="Open Sans" panose="020B0606030504020204" pitchFamily="34" charset="0"/>
              </a:rPr>
              <a:t>Quy định an toàn lao động trong quá trình kiểm tra chất lượng áo phao (life jacket) là yếu tố không thể thiếu để bảo vệ nhân viên và đảm bảo quá trình sản xuất diễn ra một cách an toàn.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Nhân viên thực hiện kiểm tra cần được đào tạo về các quy tắc an toàn, bao gồm cách sử dụng thiết bị bảo hộ cá nhân và thiết bị kiểm tra.</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áo phao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kiểm tra chất lượng áo phao thành phẩm</a:t>
            </a:r>
            <a:r>
              <a:rPr lang="en-US" sz="2400" dirty="0"/>
              <a:t>:</a:t>
            </a:r>
          </a:p>
          <a:p>
            <a:pPr algn="l"/>
            <a:r>
              <a:rPr lang="vi-VN" b="0" i="0" dirty="0">
                <a:solidFill>
                  <a:srgbClr val="4C4F5A"/>
                </a:solidFill>
                <a:effectLst/>
                <a:latin typeface="Open Sans" panose="020B0606030504020204" pitchFamily="34" charset="0"/>
              </a:rPr>
              <a:t>Đầu tiên, việc bảo vệ an toàn cá nhân là ưu tiên hàng đầu. Nhân viên phải biết cách sử dụng đúng thiết bị bảo hộ và các phương tiện an toàn có sẵn để ngăn chặn sự lây nhiễm hoặc chấn thương thêm.</a:t>
            </a:r>
          </a:p>
          <a:p>
            <a:pPr algn="l"/>
            <a:r>
              <a:rPr lang="vi-VN" b="0" i="0" dirty="0">
                <a:solidFill>
                  <a:srgbClr val="4C4F5A"/>
                </a:solidFill>
                <a:effectLst/>
                <a:latin typeface="Open Sans" panose="020B0606030504020204" pitchFamily="34" charset="0"/>
              </a:rPr>
              <a:t>Tiếp theo, cần có kế hoạch thực hiện các biện pháp cứu thương. Việc đào tạo nhân viên về kỹ thuật sơ cứu và sử dụng trang thiết bị y tế là quan trọng để giảm thiểu thời gian đáp ứng và tăng khả năng cứu thương hiệu quả.</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200</TotalTime>
  <Words>3080</Words>
  <Application>Microsoft Office PowerPoint</Application>
  <PresentationFormat>Custom</PresentationFormat>
  <Paragraphs>125</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ÁO PHAO</vt:lpstr>
      <vt:lpstr>Một số vụ tai nạn trong  nhà máy sản xuất áo phao</vt:lpstr>
      <vt:lpstr>Tóm tắt bài học</vt:lpstr>
      <vt:lpstr>Vận hành máy cắt vật liệu chống nước, bọt xốp, vải và các thành phần khác</vt:lpstr>
      <vt:lpstr>Vận hành máy cắt vật liệu chống nước, bọt xốp, vải và các thành phần khác</vt:lpstr>
      <vt:lpstr>Vận hành máy cắt vật liệu chống nước, bọt xốp, vải và các thành phần khác</vt:lpstr>
      <vt:lpstr>Vận hành máy cắt vật liệu chống nước, bọt xốp, vải và các thành phần khác</vt:lpstr>
      <vt:lpstr>Vận hành máy cắt vật liệu chống nước, bọt xốp, vải và các thành phần khác</vt:lpstr>
      <vt:lpstr>Vận hành máy cắt vật liệu chống nước, bọt xốp, vải và các thành phần khác</vt:lpstr>
      <vt:lpstr>Vận hành máy may các thành phần của áo phao</vt:lpstr>
      <vt:lpstr>Vận hành máy may các thành phần của áo phao</vt:lpstr>
      <vt:lpstr>Vận hành máy may các thành phần của áo phao</vt:lpstr>
      <vt:lpstr>Vận hành máy may các thành phần của áo phao</vt:lpstr>
      <vt:lpstr>Vận hành máy may các thành phần của áo phao</vt:lpstr>
      <vt:lpstr>Vận hành máy may các thành phần của áo phao</vt:lpstr>
      <vt:lpstr>Lắp ráp các bộ phận cấu tạo thành áo phao</vt:lpstr>
      <vt:lpstr>Lắp ráp các bộ phận cấu tạo thành áo phao</vt:lpstr>
      <vt:lpstr>Lắp ráp các bộ phận cấu tạo thành áo phao</vt:lpstr>
      <vt:lpstr>Lắp ráp các bộ phận cấu tạo thành áo phao</vt:lpstr>
      <vt:lpstr>Lắp ráp các bộ phận cấu tạo thành áo phao</vt:lpstr>
      <vt:lpstr>Lắp ráp các bộ phận cấu tạo thành áo phao</vt:lpstr>
      <vt:lpstr>Kiểm tra chất lượng áo phao thành phẩm</vt:lpstr>
      <vt:lpstr>Kiểm tra chất lượng áo phao thành phẩm</vt:lpstr>
      <vt:lpstr>Kiểm tra chất lượng áo phao thành phẩm</vt:lpstr>
      <vt:lpstr>Kiểm tra chất lượng áo phao thành phẩm</vt:lpstr>
      <vt:lpstr>Kiểm tra chất lượng áo phao thành phẩm</vt:lpstr>
      <vt:lpstr>Kiểm tra chất lượng áo phao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24</cp:revision>
  <dcterms:created xsi:type="dcterms:W3CDTF">2024-03-23T04:43:33Z</dcterms:created>
  <dcterms:modified xsi:type="dcterms:W3CDTF">2024-04-03T04:29:12Z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