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ĐỒ GỐM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BCB2784-444B-2089-C6D6-43532199A128}"/>
              </a:ext>
            </a:extLst>
          </p:cNvPr>
          <p:cNvPicPr>
            <a:picLocks noChangeAspect="1"/>
          </p:cNvPicPr>
          <p:nvPr/>
        </p:nvPicPr>
        <p:blipFill>
          <a:blip r:embed="rId4"/>
          <a:stretch>
            <a:fillRect/>
          </a:stretch>
        </p:blipFill>
        <p:spPr>
          <a:xfrm>
            <a:off x="4903141" y="4221088"/>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5" y="548680"/>
            <a:ext cx="7317903" cy="1143000"/>
          </a:xfrm>
        </p:spPr>
        <p:txBody>
          <a:bodyPr anchor="t">
            <a:noAutofit/>
          </a:bodyPr>
          <a:lstStyle/>
          <a:p>
            <a:pPr>
              <a:lnSpc>
                <a:spcPct val="100000"/>
              </a:lnSpc>
            </a:pPr>
            <a:r>
              <a:rPr lang="en-US" sz="3600" b="1" dirty="0" err="1">
                <a:solidFill>
                  <a:schemeClr val="accent1"/>
                </a:solidFill>
                <a:latin typeface="UTM Aptima" panose="02040603050506020204" pitchFamily="18" charset="0"/>
              </a:rPr>
              <a:t>Một</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số</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vụ</a:t>
            </a:r>
            <a:r>
              <a:rPr lang="en-US" sz="3600" b="1" dirty="0">
                <a:solidFill>
                  <a:schemeClr val="accent1"/>
                </a:solidFill>
                <a:latin typeface="UTM Aptima" panose="02040603050506020204" pitchFamily="18" charset="0"/>
              </a:rPr>
              <a:t> tai </a:t>
            </a:r>
            <a:r>
              <a:rPr lang="en-US" sz="3600" b="1" dirty="0" err="1">
                <a:solidFill>
                  <a:schemeClr val="accent1"/>
                </a:solidFill>
                <a:latin typeface="UTM Aptima" panose="02040603050506020204" pitchFamily="18" charset="0"/>
              </a:rPr>
              <a:t>nạn</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trong</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nhà</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máy</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sản</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xuất</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đồ</a:t>
            </a:r>
            <a:r>
              <a:rPr lang="en-US" sz="3600" b="1" dirty="0">
                <a:solidFill>
                  <a:schemeClr val="accent1"/>
                </a:solidFill>
                <a:latin typeface="UTM Aptima" panose="02040603050506020204" pitchFamily="18" charset="0"/>
              </a:rPr>
              <a:t> </a:t>
            </a:r>
            <a:r>
              <a:rPr lang="en-US" sz="3600" b="1" dirty="0" err="1">
                <a:solidFill>
                  <a:schemeClr val="accent1"/>
                </a:solidFill>
                <a:latin typeface="UTM Aptima" panose="02040603050506020204" pitchFamily="18" charset="0"/>
              </a:rPr>
              <a:t>gốm</a:t>
            </a:r>
            <a:endParaRPr lang="en-US" sz="36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đồ gốm, mặc dù tiến bộ công nghệ đã mang lại nhiều lợi ích về hiệu suất và chất lượng sản phẩm, nhưng vẫn xuất hiện một số vấn đề đáng lo ngại liên quan đến an toàn lao động</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Liệu</a:t>
            </a:r>
            <a:r>
              <a:rPr lang="en-US" i="0" dirty="0">
                <a:solidFill>
                  <a:srgbClr val="0D0D0D"/>
                </a:solidFill>
                <a:effectLst/>
                <a:latin typeface="Söhne"/>
              </a:rPr>
              <a:t> </a:t>
            </a:r>
            <a:r>
              <a:rPr lang="en-US" i="0" dirty="0" err="1">
                <a:solidFill>
                  <a:srgbClr val="0D0D0D"/>
                </a:solidFill>
                <a:effectLst/>
                <a:latin typeface="Söhne"/>
              </a:rPr>
              <a:t>Độc</a:t>
            </a:r>
            <a:r>
              <a:rPr lang="en-US" i="0" dirty="0">
                <a:solidFill>
                  <a:srgbClr val="0D0D0D"/>
                </a:solidFill>
                <a:effectLst/>
                <a:latin typeface="Söhne"/>
              </a:rPr>
              <a:t> </a:t>
            </a:r>
            <a:r>
              <a:rPr lang="en-US" i="0" dirty="0" err="1">
                <a:solidFill>
                  <a:srgbClr val="0D0D0D"/>
                </a:solidFill>
                <a:effectLst/>
                <a:latin typeface="Söhne"/>
              </a:rPr>
              <a:t>Hại</a:t>
            </a:r>
            <a:endParaRPr lang="en-US" i="0" dirty="0">
              <a:solidFill>
                <a:srgbClr val="0D0D0D"/>
              </a:solidFill>
              <a:effectLst/>
              <a:latin typeface="Söhne"/>
            </a:endParaRPr>
          </a:p>
          <a:p>
            <a:pPr marL="730885" lvl="1" indent="-304165"/>
            <a:r>
              <a:rPr lang="vi-VN" dirty="0"/>
              <a:t>Thất Thường Trong Quá Trình Sản Xuất</a:t>
            </a:r>
            <a:endParaRPr lang="en-US" dirty="0"/>
          </a:p>
          <a:p>
            <a:pPr marL="730885" lvl="1" indent="-304165"/>
            <a:r>
              <a:rPr lang="en-US" dirty="0" err="1"/>
              <a:t>Thiếu</a:t>
            </a:r>
            <a:r>
              <a:rPr lang="en-US" dirty="0"/>
              <a:t> An </a:t>
            </a:r>
            <a:r>
              <a:rPr lang="en-US" dirty="0" err="1"/>
              <a:t>Toàn</a:t>
            </a:r>
            <a:r>
              <a:rPr lang="en-US" dirty="0"/>
              <a:t> Trong Quy </a:t>
            </a:r>
            <a:r>
              <a:rPr lang="en-US" dirty="0" err="1"/>
              <a:t>Trình</a:t>
            </a:r>
            <a:r>
              <a:rPr lang="en-US" dirty="0"/>
              <a:t> </a:t>
            </a:r>
            <a:r>
              <a:rPr lang="en-US" dirty="0" err="1"/>
              <a:t>Vận</a:t>
            </a:r>
            <a:r>
              <a:rPr lang="en-US" dirty="0"/>
              <a:t> </a:t>
            </a:r>
            <a:r>
              <a:rPr lang="en-US" dirty="0" err="1"/>
              <a:t>Chuyển</a:t>
            </a:r>
            <a:r>
              <a:rPr lang="en-US" dirty="0"/>
              <a:t> </a:t>
            </a:r>
            <a:r>
              <a:rPr lang="en-US" dirty="0" err="1"/>
              <a:t>và</a:t>
            </a:r>
            <a:r>
              <a:rPr lang="en-US" dirty="0"/>
              <a:t> </a:t>
            </a:r>
            <a:r>
              <a:rPr lang="en-US" dirty="0" err="1"/>
              <a:t>Xử</a:t>
            </a:r>
            <a:r>
              <a:rPr lang="en-US" dirty="0"/>
              <a:t> Lý </a:t>
            </a:r>
            <a:r>
              <a:rPr lang="en-US" dirty="0" err="1"/>
              <a:t>Sản</a:t>
            </a:r>
            <a:r>
              <a:rPr lang="en-US" dirty="0"/>
              <a:t> </a:t>
            </a:r>
            <a:r>
              <a:rPr lang="en-US" dirty="0" err="1"/>
              <a:t>Phẩm</a:t>
            </a:r>
            <a:endParaRPr lang="en-US" dirty="0"/>
          </a:p>
          <a:p>
            <a:pPr marL="730885" lvl="1" indent="-304165"/>
            <a:r>
              <a:rPr lang="en-US" dirty="0" err="1"/>
              <a:t>Thiếu</a:t>
            </a:r>
            <a:r>
              <a:rPr lang="en-US" dirty="0"/>
              <a:t> </a:t>
            </a:r>
            <a:r>
              <a:rPr lang="en-US" dirty="0" err="1"/>
              <a:t>Đào</a:t>
            </a:r>
            <a:r>
              <a:rPr lang="en-US" dirty="0"/>
              <a:t> </a:t>
            </a:r>
            <a:r>
              <a:rPr lang="en-US" dirty="0" err="1"/>
              <a:t>Tạo</a:t>
            </a:r>
            <a:r>
              <a:rPr lang="en-US" dirty="0"/>
              <a:t> An </a:t>
            </a:r>
            <a:r>
              <a:rPr lang="en-US" dirty="0" err="1"/>
              <a:t>Toàn</a:t>
            </a:r>
            <a:r>
              <a:rPr lang="en-US" dirty="0"/>
              <a:t> </a:t>
            </a:r>
            <a:r>
              <a:rPr lang="en-US" dirty="0" err="1"/>
              <a:t>Đầy</a:t>
            </a:r>
            <a:r>
              <a:rPr lang="en-US" dirty="0"/>
              <a:t> </a:t>
            </a:r>
            <a:r>
              <a:rPr lang="en-US" dirty="0" err="1"/>
              <a:t>Đủ</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hỗn hợp đất sét và nước theo tỉ lệ phù hợp để chuẩn bị sản xuất đồ gốm</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hỗn</a:t>
            </a:r>
            <a:r>
              <a:rPr lang="en-US" dirty="0"/>
              <a:t> </a:t>
            </a:r>
            <a:r>
              <a:rPr lang="en-US" dirty="0" err="1"/>
              <a:t>hợp</a:t>
            </a:r>
            <a:r>
              <a:rPr lang="en-US" dirty="0"/>
              <a:t> </a:t>
            </a:r>
            <a:r>
              <a:rPr lang="en-US" dirty="0" err="1"/>
              <a:t>đất</a:t>
            </a:r>
            <a:r>
              <a:rPr lang="en-US" dirty="0"/>
              <a:t> </a:t>
            </a:r>
            <a:r>
              <a:rPr lang="en-US" dirty="0" err="1"/>
              <a:t>sét</a:t>
            </a:r>
            <a:r>
              <a:rPr lang="en-US" dirty="0"/>
              <a:t> </a:t>
            </a:r>
            <a:r>
              <a:rPr lang="en-US" dirty="0" err="1"/>
              <a:t>đã</a:t>
            </a:r>
            <a:r>
              <a:rPr lang="en-US" dirty="0"/>
              <a:t> </a:t>
            </a:r>
            <a:r>
              <a:rPr lang="en-US" dirty="0" err="1"/>
              <a:t>trộn</a:t>
            </a:r>
            <a:r>
              <a:rPr lang="en-US" dirty="0"/>
              <a:t> </a:t>
            </a:r>
            <a:r>
              <a:rPr lang="en-US" dirty="0" err="1"/>
              <a:t>vào</a:t>
            </a:r>
            <a:r>
              <a:rPr lang="en-US" dirty="0"/>
              <a:t> </a:t>
            </a:r>
            <a:r>
              <a:rPr lang="en-US" dirty="0" err="1"/>
              <a:t>khuôn</a:t>
            </a:r>
            <a:r>
              <a:rPr lang="en-US" dirty="0"/>
              <a:t> </a:t>
            </a:r>
            <a:r>
              <a:rPr lang="en-US" dirty="0" err="1"/>
              <a:t>để</a:t>
            </a:r>
            <a:r>
              <a:rPr lang="en-US" dirty="0"/>
              <a:t> </a:t>
            </a:r>
            <a:r>
              <a:rPr lang="en-US" dirty="0" err="1"/>
              <a:t>tạo</a:t>
            </a:r>
            <a:r>
              <a:rPr lang="en-US" dirty="0"/>
              <a:t> </a:t>
            </a:r>
            <a:r>
              <a:rPr lang="en-US" dirty="0" err="1"/>
              <a:t>hình</a:t>
            </a:r>
            <a:r>
              <a:rPr lang="en-US" dirty="0"/>
              <a:t> </a:t>
            </a:r>
            <a:r>
              <a:rPr lang="en-US" dirty="0" err="1"/>
              <a:t>đồ</a:t>
            </a:r>
            <a:r>
              <a:rPr lang="en-US" dirty="0"/>
              <a:t> </a:t>
            </a:r>
            <a:r>
              <a:rPr lang="en-US" dirty="0" err="1"/>
              <a:t>gốm</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tác</a:t>
            </a:r>
            <a:r>
              <a:rPr lang="en-US" dirty="0"/>
              <a:t> </a:t>
            </a:r>
            <a:r>
              <a:rPr lang="en-US" dirty="0" err="1"/>
              <a:t>thành</a:t>
            </a:r>
            <a:r>
              <a:rPr lang="en-US" dirty="0"/>
              <a:t> </a:t>
            </a:r>
            <a:r>
              <a:rPr lang="en-US" dirty="0" err="1"/>
              <a:t>hình</a:t>
            </a:r>
            <a:r>
              <a:rPr lang="en-US" dirty="0"/>
              <a:t> </a:t>
            </a:r>
            <a:r>
              <a:rPr lang="en-US" dirty="0" err="1"/>
              <a:t>hoàn</a:t>
            </a:r>
            <a:r>
              <a:rPr lang="en-US" dirty="0"/>
              <a:t> </a:t>
            </a:r>
            <a:r>
              <a:rPr lang="en-US" dirty="0" err="1"/>
              <a:t>chỉnh</a:t>
            </a:r>
            <a:r>
              <a:rPr lang="en-US" dirty="0"/>
              <a:t> </a:t>
            </a:r>
            <a:r>
              <a:rPr lang="en-US" dirty="0" err="1"/>
              <a:t>đồ</a:t>
            </a:r>
            <a:r>
              <a:rPr lang="en-US" dirty="0"/>
              <a:t> </a:t>
            </a:r>
            <a:r>
              <a:rPr lang="en-US" dirty="0" err="1"/>
              <a:t>gốm</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đồ</a:t>
            </a:r>
            <a:r>
              <a:rPr lang="en-US" dirty="0"/>
              <a:t> </a:t>
            </a:r>
            <a:r>
              <a:rPr lang="en-US" dirty="0" err="1"/>
              <a:t>gốm</a:t>
            </a:r>
            <a:endParaRPr lang="vi-VN" dirty="0"/>
          </a:p>
          <a:p>
            <a:pPr marL="304165" indent="-304165">
              <a:buClr>
                <a:schemeClr val="tx1"/>
              </a:buClr>
            </a:pPr>
            <a:r>
              <a:rPr lang="en-US" dirty="0">
                <a:latin typeface="UTM Avo" panose="02040603050506020204" pitchFamily="18" charset="0"/>
              </a:rPr>
              <a:t>5</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tráng</a:t>
            </a:r>
            <a:r>
              <a:rPr lang="en-US" dirty="0"/>
              <a:t> men </a:t>
            </a:r>
            <a:r>
              <a:rPr lang="en-US" dirty="0" err="1"/>
              <a:t>đồ</a:t>
            </a:r>
            <a:r>
              <a:rPr lang="en-US" dirty="0"/>
              <a:t> </a:t>
            </a:r>
            <a:r>
              <a:rPr lang="en-US" dirty="0" err="1"/>
              <a:t>gốm</a:t>
            </a:r>
            <a:endParaRPr lang="vi-VN" dirty="0"/>
          </a:p>
          <a:p>
            <a:pPr marL="304165" indent="-304165">
              <a:buClr>
                <a:schemeClr val="tx1"/>
              </a:buClr>
            </a:pPr>
            <a:r>
              <a:rPr lang="en-US" dirty="0">
                <a:latin typeface="UTM Avo" panose="02040603050506020204" pitchFamily="18" charset="0"/>
              </a:rPr>
              <a:t>6</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trang</a:t>
            </a:r>
            <a:r>
              <a:rPr lang="en-US" dirty="0"/>
              <a:t> </a:t>
            </a:r>
            <a:r>
              <a:rPr lang="en-US" dirty="0" err="1"/>
              <a:t>trí</a:t>
            </a:r>
            <a:r>
              <a:rPr lang="en-US" dirty="0"/>
              <a:t> </a:t>
            </a:r>
            <a:r>
              <a:rPr lang="en-US" dirty="0" err="1"/>
              <a:t>hoa</a:t>
            </a:r>
            <a:r>
              <a:rPr lang="en-US" dirty="0"/>
              <a:t> </a:t>
            </a:r>
            <a:r>
              <a:rPr lang="en-US" dirty="0" err="1"/>
              <a:t>văn</a:t>
            </a:r>
            <a:r>
              <a:rPr lang="en-US" dirty="0"/>
              <a:t> </a:t>
            </a:r>
            <a:r>
              <a:rPr lang="en-US" dirty="0" err="1"/>
              <a:t>lên</a:t>
            </a:r>
            <a:r>
              <a:rPr lang="en-US" dirty="0"/>
              <a:t> </a:t>
            </a:r>
            <a:r>
              <a:rPr lang="en-US" dirty="0" err="1"/>
              <a:t>đồ</a:t>
            </a:r>
            <a:r>
              <a:rPr lang="en-US" dirty="0"/>
              <a:t> </a:t>
            </a:r>
            <a:r>
              <a:rPr lang="en-US" dirty="0" err="1"/>
              <a:t>gốm</a:t>
            </a:r>
            <a:endParaRPr lang="en-US" dirty="0">
              <a:latin typeface="UTM Avo" panose="02040603050506020204" pitchFamily="18" charset="0"/>
            </a:endParaRP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trộn hỗn hợp đất sét và nước theo tỉ lệ phù hợp để chuẩn bị sản xuất đồ gốm</a:t>
            </a:r>
            <a:endParaRPr lang="en-US" sz="2400" b="1" i="0" dirty="0">
              <a:effectLst/>
              <a:latin typeface="Söhne"/>
            </a:endParaRPr>
          </a:p>
          <a:p>
            <a:r>
              <a:rPr lang="vi-VN" b="0" i="0" dirty="0">
                <a:effectLst/>
                <a:latin typeface="Open Sans" panose="020B0606030504020204" pitchFamily="34" charset="0"/>
              </a:rPr>
              <a:t>Đặc điểm quan trọng trong quá trình vận hành máy trộn hỗn hợp đất sét và nước để chuẩn bị sản xuất đồ gốm là sự chính xác trong việc xác định tỉ lệ phù hợp giữa các thành phần. </a:t>
            </a:r>
            <a:endParaRPr lang="en-US" b="0" i="0" dirty="0">
              <a:effectLst/>
              <a:latin typeface="Open Sans" panose="020B0606030504020204" pitchFamily="34" charset="0"/>
            </a:endParaRPr>
          </a:p>
          <a:p>
            <a:r>
              <a:rPr lang="vi-VN" b="0" i="0" dirty="0">
                <a:effectLst/>
                <a:latin typeface="Open Sans" panose="020B0606030504020204" pitchFamily="34" charset="0"/>
              </a:rPr>
              <a:t>Việc này đòi hỏi sự am hiểu vững về loại đất sét cụ thể được sử dụng và các yếu tố ảnh hưởng đến chất lượng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EC103D9-6C34-2194-FB46-9203F34C7F03}"/>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trộn hỗn hợp đất sét và nước theo tỉ lệ phù hợp để chuẩn bị sản xuất đồ gốm</a:t>
            </a:r>
            <a:endParaRPr lang="en-US" sz="2400" b="1" i="0" dirty="0">
              <a:effectLst/>
              <a:latin typeface="Söhne"/>
            </a:endParaRPr>
          </a:p>
          <a:p>
            <a:r>
              <a:rPr lang="vi-VN" b="0" i="0" dirty="0">
                <a:effectLst/>
                <a:latin typeface="Open Sans" panose="020B0606030504020204" pitchFamily="34" charset="0"/>
              </a:rPr>
              <a:t>Trong quá trình vận hành máy trộn hỗn hợp đất sét và nước để chuẩn bị sản xuất đồ gốm, có thể xảy ra một số dạng tai nạn cần được chú ý và giải quyết kịp thời.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rủi ro về an toàn lao động khi tiếp xúc với máy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989ACD-E04A-0E7F-A4BE-320DAB7012A9}"/>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trộn hỗn hợp đất sét và nước theo tỉ lệ phù hợp để chuẩn bị sản xuất đồ gốm</a:t>
            </a:r>
            <a:endParaRPr lang="en-US" sz="2400" b="1" i="0" dirty="0">
              <a:effectLst/>
              <a:latin typeface="Söhne"/>
            </a:endParaRPr>
          </a:p>
          <a:p>
            <a:r>
              <a:rPr lang="vi-VN" b="0" i="0" dirty="0">
                <a:effectLst/>
                <a:latin typeface="Open Sans" panose="020B0606030504020204" pitchFamily="34" charset="0"/>
              </a:rPr>
              <a:t>Các tai nạn trong quá trình vận hành máy trộn hỗn hợp đất sét và nước trong sản xuất đồ gốm thường xuất phát từ nhiều nguyên nhân chủ yếu. Một trong những nguyên nhân quan trọng là thiếu hiểu biết và kỹ năng chuyên môn của nhân viên vận hành.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đầy đủ về an toàn lao động và quy trình vận hành, nguy cơ xảy ra tai nạn sẽ tăng lên đáng kể.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CFF098-DA1D-5000-AC95-170EFF0BAA8D}"/>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trộn hỗn hợp đất sét và nước theo tỉ lệ phù hợp để chuẩn bị sản xuất đồ gốm</a:t>
            </a:r>
            <a:endParaRPr lang="en-US" sz="2400" b="1" i="0" dirty="0">
              <a:effectLst/>
              <a:latin typeface="Söhne"/>
            </a:endParaRPr>
          </a:p>
          <a:p>
            <a:r>
              <a:rPr lang="vi-VN" b="0" i="0" dirty="0">
                <a:effectLst/>
                <a:latin typeface="Söhne"/>
              </a:rPr>
              <a:t>Để đảm bảo an toàn lao động trong quá trình vận hành máy trộn hỗn hợp đất sét và nước để sản xuất đồ gốm, việc áp dụng các biện pháp phòng tránh tai nạn là rất quan trọng. </a:t>
            </a:r>
            <a:endParaRPr lang="en-US" b="0" i="0" dirty="0">
              <a:effectLst/>
              <a:latin typeface="Söhne"/>
            </a:endParaRPr>
          </a:p>
          <a:p>
            <a:r>
              <a:rPr lang="vi-VN" b="0" i="0" dirty="0">
                <a:effectLst/>
                <a:latin typeface="Söhne"/>
              </a:rPr>
              <a:t>Huấn luyện an toàn lao động chính là chìa khóa để tăng cường nhận thức và kỹ năng của nhân viên về an toàn trong môi trường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0B3339C-49AD-4300-B9F4-7B8D1256C5E6}"/>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trộn hỗn hợp đất sét và nước theo tỉ lệ phù hợp để chuẩn bị sản xuất đồ gốm</a:t>
            </a:r>
            <a:endParaRPr lang="en-US" sz="2400" b="1" i="0" dirty="0">
              <a:effectLst/>
              <a:latin typeface="Söhne"/>
            </a:endParaRPr>
          </a:p>
          <a:p>
            <a:pPr algn="l"/>
            <a:r>
              <a:rPr lang="vi-VN" b="0" i="0" dirty="0">
                <a:effectLst/>
                <a:latin typeface="Open Sans" panose="020B0606030504020204" pitchFamily="34" charset="0"/>
              </a:rPr>
              <a:t>Quy định an toàn lao động là yếu tố cực kỳ quan trọng trong quá trình vận hành máy trộn hỗn hợp đất sét và nước cho sản xuất đồ gốm. Nhằm bảo vệ nhân viên và giảm thiểu nguy cơ tai nạn, việc thực hiện các quy định cụ thể là không thể thiếu.</a:t>
            </a:r>
          </a:p>
          <a:p>
            <a:pPr algn="l"/>
            <a:r>
              <a:rPr lang="vi-VN" b="0" i="0" dirty="0">
                <a:effectLst/>
                <a:latin typeface="Open Sans" panose="020B0606030504020204" pitchFamily="34" charset="0"/>
              </a:rPr>
              <a:t>Mọi nhân viên được yêu cầu tuân thủ chặt chẽ các quy tắc an toàn lao động, đặc biệt là trong việc sử dụng máy trộn.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5A9C30-E390-389B-C91A-A491EAFBD454}"/>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đất sét và nước theo tỉ lệ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trộn hỗn hợp đất sét và nước theo tỉ lệ phù hợp để chuẩn bị sản xuất đồ gốm</a:t>
            </a:r>
            <a:endParaRPr lang="en-US" sz="2400" b="1" i="0" dirty="0">
              <a:effectLst/>
              <a:latin typeface="Söhne"/>
            </a:endParaRPr>
          </a:p>
          <a:p>
            <a:r>
              <a:rPr lang="vi-VN" b="0" i="0" dirty="0">
                <a:effectLst/>
                <a:latin typeface="Open Sans" panose="020B0606030504020204" pitchFamily="34" charset="0"/>
              </a:rPr>
              <a:t>Trong trường hợp xảy ra tai nạn khi vận hành máy trộn hỗn hợp đất sét và nước, quy trình xử lý tình huống khẩn cấp là quan trọng để đảm bảo an toàn cho tất cả nhân viên và giảm thiểu thiệt hại.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ngay khi phát hiện tai nạn, nhân viên cần ngừng máy ngay lập tức và thông báo về sự cố cho người quản lý và đồng nghiệp xung quanh.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B9AFAA-72E8-4936-4DD5-3D6D26FDC11D}"/>
              </a:ext>
            </a:extLst>
          </p:cNvPr>
          <p:cNvPicPr>
            <a:picLocks noChangeAspect="1"/>
          </p:cNvPicPr>
          <p:nvPr/>
        </p:nvPicPr>
        <p:blipFill>
          <a:blip r:embed="rId3"/>
          <a:stretch>
            <a:fillRect/>
          </a:stretch>
        </p:blipFill>
        <p:spPr>
          <a:xfrm>
            <a:off x="-1009700" y="2564904"/>
            <a:ext cx="5688632" cy="568863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2848" y="404664"/>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sét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đã</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Trước hết, quá trình vận hành máy ép hỗn hợp đất sét trong sản xuất đồ gốm (pottery) là một phần quan trọng của quy trình tạo hình và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một loạt các bước chính để đảm bảo rằng chất liệu đất sét được xử lý và kết hợp một cách hiệu quả để tạo ra sản phẩm cuối cùng chất lượng và độ bền.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6EA3470-7ABF-D826-ECC7-4C72CF432A9F}"/>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ép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đã</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trộn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Trong quá trình vận hành máy ép hỗn hợp đất sét để tạo hình đồ gốm, có thể xảy ra nhiều loại tai nạn đa dạng. Một số vấn đề thường gặp bao gồm việc mất kiểm soát áp lực ép, làm ảnh hưởng đến chất lượng sản phẩm và an toàn của người làm việc.</a:t>
            </a:r>
          </a:p>
          <a:p>
            <a:pPr algn="l"/>
            <a:r>
              <a:rPr lang="vi-VN" b="0" i="0" dirty="0">
                <a:effectLst/>
                <a:latin typeface="Open Sans" panose="020B0606030504020204" pitchFamily="34" charset="0"/>
              </a:rPr>
              <a:t>Một trong những tai nạn phổ biến là sự mất kiểm soát áp lực, có thể xảy ra khi máy ép không được bảo trì đúng cách hoặc khi áp lực ép quá lớn.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CA4367-EF13-FB39-3741-8422703AF9B2}"/>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ép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đã</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trộn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Tai nạn trong quá trình vận hành máy ép hỗn hợp đất sét để tạo hình đồ gốm có thể xuất phát từ nhiều nguyên nhân khác nhau. Một trong những yếu tố chính là sự thiếu sót trong bảo trì và kiểm tra định kỳ của máy ép.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các bộ phận không được kiểm tra và bảo dưỡng đúng cách, có thể xảy ra hỏng hóc hoặc suy giảm hiệu suất,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B83C0F3-3C1A-36B8-C8F1-4F0EF10A81BF}"/>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ép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đã</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trộn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Để ngăn chặn tai nạn khi vận hành máy ép hỗn hợp đất sét trong sản xuất đồ gốm và đồng thời đảm bảo môi trường lao động an toàn, việc áp dụng biện pháp phòng tránh là vô cùng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một vai trò quan trọng trong việc giữ cho điều kiện làm việc ổn định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20B8988-6C29-DCB7-12EF-0F25DC4A0524}"/>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ép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đã</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trộn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Quy định an toàn lao động khi vận hành máy ép hỗn hợp đất sét trong sản xuất đồ gốm đặt ra những nguyên tắc và biện pháp cụ thể để đảm bảo môi trường làm việc an toàn cho người lao động. Đầu tiên, việc đào tạo đầy đủ và chặt chẽ cho người vận hành về cách sử dụng máy ép, kiểm soát áp lực, và xử lý sự cố là quan trọng.</a:t>
            </a:r>
          </a:p>
          <a:p>
            <a:pPr algn="l"/>
            <a:r>
              <a:rPr lang="vi-VN" b="0" i="0" dirty="0">
                <a:effectLst/>
                <a:latin typeface="Open Sans" panose="020B0606030504020204" pitchFamily="34" charset="0"/>
              </a:rPr>
              <a:t>Quy định cũng đề cập đến việc đeo đúng trang thiết bị bảo hộ cá nhân như mũ bảo hiểm, kính bảo hộ và găng tay để giảm thiểu nguy cơ chấn thương.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4B0FD76-0F05-858C-E38C-D285CDF88812}"/>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ép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đã</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trộn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t>:</a:t>
            </a:r>
          </a:p>
          <a:p>
            <a:pPr algn="l"/>
            <a:r>
              <a:rPr lang="vi-VN" b="0" i="0" dirty="0">
                <a:effectLst/>
                <a:latin typeface="Open Sans" panose="020B0606030504020204" pitchFamily="34" charset="0"/>
              </a:rPr>
              <a:t>Xử lý tình huống tai nạn khẩn cấp trong quá trình vận hành máy ép hỗn hợp đất sét trong sản xuất đồ gốm đòi hỏi sự nhạy bén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người làm việc cần ngay lập tức kích thích hệ thống báo động và thông báo cho người quản lý và đồng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E4309D-D694-36B2-CFB9-96B1AACEC743}"/>
              </a:ext>
            </a:extLst>
          </p:cNvPr>
          <p:cNvPicPr>
            <a:picLocks noChangeAspect="1"/>
          </p:cNvPicPr>
          <p:nvPr/>
        </p:nvPicPr>
        <p:blipFill>
          <a:blip r:embed="rId3"/>
          <a:stretch>
            <a:fillRect/>
          </a:stretch>
        </p:blipFill>
        <p:spPr>
          <a:xfrm>
            <a:off x="6022404" y="332656"/>
            <a:ext cx="5877744" cy="587774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Chế tác đồ gốm, hay còn được biết đến là nghệ thuật làm gốm, đòi hỏi một sự tinh tế và kỹ thuật cao để tạo ra những tác phẩm nghệ thuật đẹp mắt và độc đáo.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bao gồm nhiều bước cụ thể để chuyển từng khối đất sét thông thường thành những tác phẩm nghệ thuật gốm hoàn chỉnh.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AD9B8A7-E625-DAD7-D2B3-4AF5229AC6A0}"/>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chế tác đồ gốm, có những rủi ro và tai nạn mà các nghệ nhân thường phải đối mặt. Một trong những nguy cơ phổ biến là sự nứt nẻ hoặc vỡ vụn của sản phẩm trong quá trình sấy và nung.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xuất phát từ sự co giãn không đồng đều trong đất sét hoặc quá trình làm khô nhanh chóng, đặt ra thách thức trong việc duy trì sự ổn định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2CE0962-6D49-BD49-0369-56137AB4F849}"/>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gây ra tai nạn trong quá trình chế tác đồ gốm. Một trong những nguyên nhân chính là sự không đồng đều trong việc áp dụng lực và độ co giãn của đất sét.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không kiểm soát được quá trình này, đất sét có thể chịu áp lực không đều, dẫn đến việc nứt nẻ hoặc vỡ vụn khi sản phẩm đang trong quá trình sấy và nung.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F8D005A-993C-3164-EB48-DBB5B55851A5}"/>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chế tác đồ gốm, nghệ nhân cần thực hiện một số biện pháp phòng tránh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quá trình chọn và trộn đất sét cần được thực hiện một cách cẩn thận để đảm bảo độ đồng nhất và tính chất phù hợp. Việc kiểm soát lực và áp dụng độ co giãn đồng đều trong quá trình tạo hình cũng là quan trọng để tránh nứt nẻ sau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E85E43-4109-08C6-A347-B1D3AD85C1C1}"/>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chế tác đồ gốm, cần tuân thủ một số quy định chặt chẽ. Trước hết, việc sử dụng bảo hộ cá nhân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Nghệ nhân cần đeo khẩu trang để bảo vệ đường hô hấp khỏi bụi đất sét và các hạt có thể gây hại. Găng tay chống hóa chất và kính bảo hộ giúp bảo vệ tay và mắt khỏi chất liệu có thể gây tổn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27779B4-0C0B-8B41-46E5-4A8DFA5DC930}"/>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r>
              <a:rPr lang="en-US" dirty="0">
                <a:latin typeface="UTM Aptima" panose="02040603050506020204" pitchFamily="18" charset="0"/>
              </a:rPr>
              <a:t> </a:t>
            </a:r>
            <a:r>
              <a:rPr lang="en-US" dirty="0" err="1">
                <a:latin typeface="UTM Aptima" panose="02040603050506020204" pitchFamily="18" charset="0"/>
              </a:rPr>
              <a:t>đồ</a:t>
            </a:r>
            <a:r>
              <a:rPr lang="en-US" dirty="0">
                <a:latin typeface="UTM Aptima" panose="02040603050506020204" pitchFamily="18" charset="0"/>
              </a:rPr>
              <a:t> </a:t>
            </a:r>
            <a:r>
              <a:rPr lang="en-US" dirty="0" err="1">
                <a:latin typeface="UTM Aptima" panose="02040603050506020204" pitchFamily="18" charset="0"/>
              </a:rPr>
              <a:t>gốm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chế tác đồ gốm, việc xử lý tình huống tai nạn khẩn cấp là rất quan trọng để đảm bảo an toàn cho nghệ nhân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như cháy nổ trong quá trình nung, nghệ nhân cần ngay lập tức tắt nguồn nhiệt và sử dụng thiết bị chữa cháy hoặc chất dập lửa được chuẩn bị sẵn.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ED106E-006E-F5E5-C659-744233293F99}"/>
              </a:ext>
            </a:extLst>
          </p:cNvPr>
          <p:cNvPicPr>
            <a:picLocks noChangeAspect="1"/>
          </p:cNvPicPr>
          <p:nvPr/>
        </p:nvPicPr>
        <p:blipFill>
          <a:blip r:embed="rId3"/>
          <a:stretch>
            <a:fillRect/>
          </a:stretch>
        </p:blipFill>
        <p:spPr>
          <a:xfrm>
            <a:off x="-674340" y="3573016"/>
            <a:ext cx="4689898" cy="468989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Việc vận hành lò nung đồ gốm (pottery) đòi hỏi sự chuyên nghiệp và kỹ năng kỹ thuật cao để đảm bảo quá trình nung diễn ra hiệu quả. Trong quá trình này, người làm nghệ thuật gốm phải chú ý đến nhiều đặc điểm quan trọng.</a:t>
            </a:r>
          </a:p>
          <a:p>
            <a:pPr algn="l"/>
            <a:r>
              <a:rPr lang="vi-VN" b="0" i="0" dirty="0">
                <a:solidFill>
                  <a:srgbClr val="4C4F5A"/>
                </a:solidFill>
                <a:effectLst/>
                <a:latin typeface="Open Sans" panose="020B0606030504020204" pitchFamily="34" charset="0"/>
              </a:rPr>
              <a:t>Trước hết, việc kiểm soát nhiệt độ là quan trọng nhất. Đối với mỗi loại đồ gốm khác nhau, có một chế độ nhiệt độ cụ thể để đảm bảo sự chín và đồng đều. Việc sử dụng các cảm biến nhiệt độ và hệ thống kiểm soát tự động giúp duy trì sự ổn định trong quá trình nung.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Trong quá trình vận hành lò nung đồ gốm (pottery), có nhiều rủi ro về tai nạn mà người làm nghệ thuật gốm cần phải chú ý để bảo vệ bản thân và trang thiết bị.</a:t>
            </a:r>
          </a:p>
          <a:p>
            <a:pPr algn="l"/>
            <a:r>
              <a:rPr lang="vi-VN" b="0" i="0" dirty="0">
                <a:solidFill>
                  <a:srgbClr val="4C4F5A"/>
                </a:solidFill>
                <a:effectLst/>
                <a:latin typeface="Open Sans" panose="020B0606030504020204" pitchFamily="34" charset="0"/>
              </a:rPr>
              <a:t>Một trong những tai nạn phổ biến là nổ lò, thường xuất phát từ sự tích tụ của khí methane. Để ngăn chặn điều này, người vận hành cần kiểm tra và bảo dưỡng hệ thống gas thường xuyên và đảm bảo sự thông thoáng trong lò.</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Có nhiều nguyên nhân gây ra tai nạn khi vận hành lò nung đồ gốm (pottery), và việc hiểu rõ chúng là quan trọng để ngăn chặn sự cố.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thiếu bảo trì định kỳ của lò. Hệ thống gas, bộ làm mát, và các thành phần khác cần được kiểm tra thường xuyên để đảm bảo hoạt động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Để đảm bảo an toàn khi vận hành lò nung đồ gốm (pottery), có một số biện pháp phòng tránh quan trọng cần được thực hiện. Trước hết, việc thực hiện bảo trì định kỳ cho lò là quan trọng để đảm bảo mọi thiết bị hoạt động đúng cách, từ hệ thống gas đến các cảm biến nhiệt độ.</a:t>
            </a:r>
          </a:p>
          <a:p>
            <a:pPr algn="l"/>
            <a:r>
              <a:rPr lang="vi-VN" b="0" i="0" dirty="0">
                <a:solidFill>
                  <a:srgbClr val="4C4F5A"/>
                </a:solidFill>
                <a:effectLst/>
                <a:latin typeface="Open Sans" panose="020B0606030504020204" pitchFamily="34" charset="0"/>
              </a:rPr>
              <a:t>Người làm nghệ thuật cần được đào tạo và hiểu rõ về quy trình làm việc và quy tắc an toàn. Sự hiểu biết này giúp họ nhận diện và tránh những tình huống nguy hiểm, đồng thời tăng khả năng ứng phó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Đầu tiên, việc đeo bảo hộ cá nhân là bắt buộc, bao gồm áo chống nhiệt, găng tay chống nhiệt và kính bảo hộ. Điều này giúp bảo vệ người làm khỏi nhiệt độ cao và nguy cơ cháy nổ.</a:t>
            </a:r>
          </a:p>
          <a:p>
            <a:pPr algn="l"/>
            <a:r>
              <a:rPr lang="vi-VN" b="0" i="0" dirty="0">
                <a:solidFill>
                  <a:srgbClr val="4C4F5A"/>
                </a:solidFill>
                <a:effectLst/>
                <a:latin typeface="Open Sans" panose="020B0606030504020204" pitchFamily="34" charset="0"/>
              </a:rPr>
              <a:t>Quy định cũng đề cập đến việc kiểm tra định kỳ các thiết bị an toàn như bình chữa cháy, cảm biến nhiệt độ, và hệ thống thoát hiểm. Điều này đảm bảo rằng các thiết bị này luôn hoạt động đúng cách và có sẵn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lò</a:t>
            </a:r>
            <a:r>
              <a:rPr lang="en-US" b="1" dirty="0">
                <a:latin typeface="UTM Aptima" panose="02040603050506020204" pitchFamily="18" charset="0"/>
              </a:rPr>
              <a:t> </a:t>
            </a:r>
            <a:r>
              <a:rPr lang="en-US" b="1" dirty="0" err="1">
                <a:latin typeface="UTM Aptima" panose="02040603050506020204" pitchFamily="18" charset="0"/>
              </a:rPr>
              <a:t>nung</a:t>
            </a:r>
            <a:r>
              <a:rPr lang="en-US" b="1" dirty="0">
                <a:latin typeface="UTM Aptima" panose="02040603050506020204" pitchFamily="18" charset="0"/>
              </a:rPr>
              <a:t> </a:t>
            </a:r>
            <a:r>
              <a:rPr lang="en-US" b="1" dirty="0" err="1">
                <a:latin typeface="UTM Aptima" panose="02040603050506020204" pitchFamily="18" charset="0"/>
              </a:rPr>
              <a:t>đồ</a:t>
            </a:r>
            <a:r>
              <a:rPr lang="en-US" b="1" dirty="0">
                <a:latin typeface="UTM Aptima" panose="02040603050506020204" pitchFamily="18" charset="0"/>
              </a:rPr>
              <a:t> </a:t>
            </a:r>
            <a:r>
              <a:rPr lang="en-US" b="1" dirty="0" err="1">
                <a:latin typeface="UTM Aptima" panose="02040603050506020204" pitchFamily="18" charset="0"/>
              </a:rPr>
              <a:t>gốm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lò</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nung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đồ</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gốm</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lò nung đồ gốm (pottery) đòi hỏi sự bình tĩnh và sẵn sàng ứng phó. Trong trường hợp nổ lò, người làm nghệ thuật cần ngay lập tức đeo bảo hộ cá nhân đầy đủ và rời khỏi khu vực nguy hiểm.</a:t>
            </a:r>
          </a:p>
          <a:p>
            <a:pPr algn="l"/>
            <a:r>
              <a:rPr lang="vi-VN" b="0" i="0" dirty="0">
                <a:solidFill>
                  <a:srgbClr val="4C4F5A"/>
                </a:solidFill>
                <a:effectLst/>
                <a:latin typeface="Open Sans" panose="020B0606030504020204" pitchFamily="34" charset="0"/>
              </a:rPr>
              <a:t>Nếu có nguy cơ cháy nổ, sử dụng bình chữa cháy hoặc hệ thống cứu thương được đào tạo về sử dụng. Liên lạc với đội cứu thương và thông báo chi tiết về tình hình để họ có thể đưa ra hướng dẫn thêm.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Việc vận hành máy tráng men đồ gốm đòi hỏi kỹ năng chuyên sâu và kiến thức kỹ thuật đặc biệt. Người làm việc trong lĩnh vực này thường phải thực hiện nhiều nhiệm vụ cụ thể. Trước hết, họ cần hiểu rõ về các thành phần và chất liệu sử dụng trong quá trình tráng men, bao gồm glaze và các loại gốm cụ thể.</a:t>
            </a:r>
          </a:p>
          <a:p>
            <a:pPr algn="l"/>
            <a:r>
              <a:rPr lang="vi-VN" b="0" i="0" dirty="0">
                <a:effectLst/>
                <a:latin typeface="Open Sans" panose="020B0606030504020204" pitchFamily="34" charset="0"/>
              </a:rPr>
              <a:t>Một phần quan trọng của công việc này là đảm bảo máy tráng men hoạt động hiệu quả và an toàn.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C34FC58-083F-AAFE-4ABC-7A15F0A1D894}"/>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Trong lĩnh vực vận hành máy tráng men đồ gốm, có những rủi ro và tai nạn tiềm ẩn mà nhân viên cần phải chú ý và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thường gặp là rủi ro cháy nổ, đặc biệt khi sử dụng các chất liệu và hóa chất dễ cháy. Điều này đặt ra yêu cầu cao về an toàn và quản lý rủi ro để tránh tai nạn nghiêm trọng.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CC15E6-D7A4-3623-F1B3-DE47F499CCA7}"/>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Tai nạn trong quá trình vận hành máy tráng men đồ gốm thường xuất phát từ một số nguyên nhân chính. Một trong những yếu tố quan trọng nhất là thiếu hiểu biết và đào tạo về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phải được hướng dẫn đúng cách sử dụng máy móc, biết cách ứng phó với tình huống khẩn cấp, và tuân thủ nghiêm ngặt các biện pháp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5B64DC-C9C8-C59F-977D-4C2A706A7956}"/>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Để đảm bảo an toàn trong quá trình vận hành máy tráng men đồ gốm, việc thực hiện các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nhân viên cần được đào tạo đầy đủ về an toàn lao động, bao gồm cả cách sử dụng máy móc và biện pháp ứng phó với tình huống khẩn cấp. Điều này giúp giảm thiểu nguy cơ tai nạn do thiếu kinh nghiệm hoặc hiểu biết.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CBF6F1-E9A3-0115-0757-41A63D28A781}"/>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Để đảm bảo môi trường làm việc an toàn khi vận hành máy tráng men đồ gốm, cần tuân thủ các quy định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thường phải đeo đủ trang bị bảo hộ cá nhân như kính bảo hộ, mũ bảo hiểm, và găng tay để bảo vệ cơ thể khỏi nguy cơ chấn thương và tiếp xúc với các chất hóa học.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4D70CA1-0B0D-E1F1-7530-000372DFDBCB}"/>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tráng</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đồ</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gốm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tráng</a:t>
            </a:r>
            <a:r>
              <a:rPr lang="en-US" b="1" i="0" dirty="0">
                <a:effectLst/>
                <a:latin typeface="Open Sans" panose="020B0606030504020204" pitchFamily="34" charset="0"/>
              </a:rPr>
              <a:t> men </a:t>
            </a:r>
            <a:r>
              <a:rPr lang="en-US" b="1" i="0" dirty="0" err="1">
                <a:effectLst/>
                <a:latin typeface="Open Sans" panose="020B0606030504020204" pitchFamily="34" charset="0"/>
              </a:rPr>
              <a:t>đồ</a:t>
            </a:r>
            <a:r>
              <a:rPr lang="en-US" b="1" i="0" dirty="0">
                <a:effectLst/>
                <a:latin typeface="Open Sans" panose="020B0606030504020204" pitchFamily="34" charset="0"/>
              </a:rPr>
              <a:t> </a:t>
            </a:r>
            <a:r>
              <a:rPr lang="en-US" b="1" i="0" dirty="0" err="1">
                <a:effectLst/>
                <a:latin typeface="Open Sans" panose="020B0606030504020204" pitchFamily="34" charset="0"/>
              </a:rPr>
              <a:t>gốm</a:t>
            </a:r>
            <a:r>
              <a:rPr lang="en-US" sz="2000" dirty="0">
                <a:latin typeface="Söhne"/>
              </a:rPr>
              <a:t>:</a:t>
            </a:r>
          </a:p>
          <a:p>
            <a:pPr algn="l"/>
            <a:r>
              <a:rPr lang="vi-VN" b="0" i="0" dirty="0">
                <a:effectLst/>
                <a:latin typeface="Open Sans" panose="020B0606030504020204" pitchFamily="34" charset="0"/>
              </a:rPr>
              <a:t>Trong trường hợp xảy ra tai nạn khi vận hành máy tráng men đồ gốm, khả năng xử lý tình huống khẩn cấp là quan trọng để giảm thiểu thiệt hại và đảm bảo an toàn cho mọi người lao động. Đầu tiên, người làm việc cần phải bình tĩnh và ngay lập tức báo cáo vụ tai nạn cho người quản lý và đội ngũ cứu thương.</a:t>
            </a:r>
          </a:p>
          <a:p>
            <a:pPr algn="l"/>
            <a:r>
              <a:rPr lang="vi-VN" b="0" i="0" dirty="0">
                <a:effectLst/>
                <a:latin typeface="Open Sans" panose="020B0606030504020204" pitchFamily="34" charset="0"/>
              </a:rPr>
              <a:t>Việc chọn đúng thiết bị bảo hộ và sơ cứu là quan trọng trong việc giữ cho tình hình không trở nên tồi tệ hơn.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B56F94-9692-510F-E789-0597F80DC180}"/>
              </a:ext>
            </a:extLst>
          </p:cNvPr>
          <p:cNvPicPr>
            <a:picLocks noChangeAspect="1"/>
          </p:cNvPicPr>
          <p:nvPr/>
        </p:nvPicPr>
        <p:blipFill>
          <a:blip r:embed="rId4"/>
          <a:stretch>
            <a:fillRect/>
          </a:stretch>
        </p:blipFill>
        <p:spPr>
          <a:xfrm>
            <a:off x="-818356" y="3284984"/>
            <a:ext cx="5040560" cy="5040560"/>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187</TotalTime>
  <Words>3836</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ĐỒ GỐM</vt:lpstr>
      <vt:lpstr>Một số vụ tai nạn trong nhà máy sản xuất đồ gốm</vt:lpstr>
      <vt:lpstr>Tóm tắt bài học</vt:lpstr>
      <vt:lpstr>Vận hành máy trộn hỗn hợp đất sét và nước theo tỉ lệ phù hợp</vt:lpstr>
      <vt:lpstr>Vận hành máy trộn hỗn hợp đất sét và nước theo tỉ lệ phù hợp</vt:lpstr>
      <vt:lpstr>Vận hành máy trộn hỗn hợp đất sét và nước theo tỉ lệ phù hợp</vt:lpstr>
      <vt:lpstr>Vận hành máy trộn hỗn hợp đất sét và nước theo tỉ lệ phù hợp</vt:lpstr>
      <vt:lpstr>Vận hành máy trộn hỗn hợp đất sét và nước theo tỉ lệ phù hợp</vt:lpstr>
      <vt:lpstr>Vận hành máy trộn hỗn hợp đất sét và nước theo tỉ lệ phù hợp</vt:lpstr>
      <vt:lpstr>Vận hành máy ép hỗn hợp đất sét đã trộn vào khuôn </vt:lpstr>
      <vt:lpstr>Vận hành máy ép hỗn hợp đất sét đã trộn vào khuôn </vt:lpstr>
      <vt:lpstr>Vận hành máy ép hỗn hợp đất sét đã trộn vào khuôn </vt:lpstr>
      <vt:lpstr>Vận hành máy ép hỗn hợp đất sét đã trộn vào khuôn </vt:lpstr>
      <vt:lpstr>Vận hành máy ép hỗn hợp đất sét đã trộn vào khuôn </vt:lpstr>
      <vt:lpstr>Vận hành máy ép hỗn hợp đất sét đã trộn vào khuôn </vt:lpstr>
      <vt:lpstr>Chế tác thành hình hoàn chỉnh đồ gốm</vt:lpstr>
      <vt:lpstr>Chế tác thành hình hoàn chỉnh đồ gốm</vt:lpstr>
      <vt:lpstr>Chế tác thành hình hoàn chỉnh đồ gốm</vt:lpstr>
      <vt:lpstr>Chế tác thành hình hoàn chỉnh đồ gốm</vt:lpstr>
      <vt:lpstr>Chế tác thành hình hoàn chỉnh đồ gốm</vt:lpstr>
      <vt:lpstr>Chế tác thành hình hoàn chỉnh đồ gốm</vt:lpstr>
      <vt:lpstr>Vận hành lò nung đồ gốm</vt:lpstr>
      <vt:lpstr>Vận hành lò nung đồ gốm</vt:lpstr>
      <vt:lpstr>Vận hành lò nung đồ gốm</vt:lpstr>
      <vt:lpstr>Vận hành lò nung đồ gốm</vt:lpstr>
      <vt:lpstr>Vận hành lò nung đồ gốm</vt:lpstr>
      <vt:lpstr>Vận hành lò nung đồ gốm</vt:lpstr>
      <vt:lpstr>Vận hành máy tráng men đồ gốm</vt:lpstr>
      <vt:lpstr>Vận hành máy tráng men đồ gốm</vt:lpstr>
      <vt:lpstr>Vận hành máy tráng men đồ gốm</vt:lpstr>
      <vt:lpstr>Vận hành máy tráng men đồ gốm</vt:lpstr>
      <vt:lpstr>Vận hành máy tráng men đồ gốm</vt:lpstr>
      <vt:lpstr>Vận hành máy tráng men đồ gốm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2024-03-30T03:17:51Z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