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2" d="100"/>
          <a:sy n="112" d="100"/>
        </p:scale>
        <p:origin x="510" y="10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ĐỒNG HỒ</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9" name="Picture 8">
            <a:extLst>
              <a:ext uri="{FF2B5EF4-FFF2-40B4-BE49-F238E27FC236}">
                <a16:creationId xmlns:a16="http://schemas.microsoft.com/office/drawing/2014/main" id="{D731F351-92E6-9B65-AAAA-425887183423}"/>
              </a:ext>
            </a:extLst>
          </p:cNvPr>
          <p:cNvPicPr>
            <a:picLocks noChangeAspect="1"/>
          </p:cNvPicPr>
          <p:nvPr/>
        </p:nvPicPr>
        <p:blipFill>
          <a:blip r:embed="rId4"/>
          <a:stretch>
            <a:fillRect/>
          </a:stretch>
        </p:blipFill>
        <p:spPr>
          <a:xfrm>
            <a:off x="5318756" y="4774466"/>
            <a:ext cx="1551312" cy="155131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093767"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đồng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hồ</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đồng</a:t>
            </a:r>
            <a:r>
              <a:rPr lang="en-US" b="0" i="0" dirty="0">
                <a:solidFill>
                  <a:srgbClr val="0D0D0D"/>
                </a:solidFill>
                <a:effectLst/>
                <a:latin typeface="Söhne"/>
              </a:rPr>
              <a:t> </a:t>
            </a:r>
            <a:r>
              <a:rPr lang="en-US" b="0" i="0" dirty="0" err="1">
                <a:solidFill>
                  <a:srgbClr val="0D0D0D"/>
                </a:solidFill>
                <a:effectLst/>
                <a:latin typeface="Söhne"/>
              </a:rPr>
              <a:t>hồ</a:t>
            </a:r>
            <a:r>
              <a:rPr lang="en-US" b="0" i="0" dirty="0">
                <a:solidFill>
                  <a:srgbClr val="0D0D0D"/>
                </a:solidFill>
                <a:effectLst/>
                <a:latin typeface="Söhne"/>
              </a:rPr>
              <a:t> </a:t>
            </a:r>
            <a:r>
              <a:rPr lang="en-US" b="0" i="0" dirty="0" err="1">
                <a:solidFill>
                  <a:srgbClr val="0D0D0D"/>
                </a:solidFill>
                <a:effectLst/>
                <a:latin typeface="Söhne"/>
              </a:rPr>
              <a:t>đang</a:t>
            </a:r>
            <a:r>
              <a:rPr lang="en-US" b="0" i="0" dirty="0">
                <a:solidFill>
                  <a:srgbClr val="0D0D0D"/>
                </a:solidFill>
                <a:effectLst/>
                <a:latin typeface="Söhne"/>
              </a:rPr>
              <a:t> </a:t>
            </a:r>
            <a:r>
              <a:rPr lang="en-US" b="0" i="0" dirty="0" err="1">
                <a:solidFill>
                  <a:srgbClr val="0D0D0D"/>
                </a:solidFill>
                <a:effectLst/>
                <a:latin typeface="Söhne"/>
              </a:rPr>
              <a:t>phát</a:t>
            </a:r>
            <a:r>
              <a:rPr lang="en-US" b="0" i="0" dirty="0">
                <a:solidFill>
                  <a:srgbClr val="0D0D0D"/>
                </a:solidFill>
                <a:effectLst/>
                <a:latin typeface="Söhne"/>
              </a:rPr>
              <a:t> </a:t>
            </a:r>
            <a:r>
              <a:rPr lang="en-US" b="0" i="0" dirty="0" err="1">
                <a:solidFill>
                  <a:srgbClr val="0D0D0D"/>
                </a:solidFill>
                <a:effectLst/>
                <a:latin typeface="Söhne"/>
              </a:rPr>
              <a:t>triển</a:t>
            </a:r>
            <a:r>
              <a:rPr lang="en-US" b="0" i="0" dirty="0">
                <a:solidFill>
                  <a:srgbClr val="0D0D0D"/>
                </a:solidFill>
                <a:effectLst/>
                <a:latin typeface="Söhne"/>
              </a:rPr>
              <a:t> </a:t>
            </a:r>
            <a:r>
              <a:rPr lang="en-US" b="0" i="0" dirty="0" err="1">
                <a:solidFill>
                  <a:srgbClr val="0D0D0D"/>
                </a:solidFill>
                <a:effectLst/>
                <a:latin typeface="Söhne"/>
              </a:rPr>
              <a:t>mạnh</a:t>
            </a:r>
            <a:r>
              <a:rPr lang="en-US" b="0" i="0" dirty="0">
                <a:solidFill>
                  <a:srgbClr val="0D0D0D"/>
                </a:solidFill>
                <a:effectLst/>
                <a:latin typeface="Söhne"/>
              </a:rPr>
              <a:t> </a:t>
            </a:r>
            <a:r>
              <a:rPr lang="en-US" b="0" i="0" dirty="0" err="1">
                <a:solidFill>
                  <a:srgbClr val="0D0D0D"/>
                </a:solidFill>
                <a:effectLst/>
                <a:latin typeface="Söhne"/>
              </a:rPr>
              <a:t>mẽ</a:t>
            </a:r>
            <a:r>
              <a:rPr lang="en-US" b="0" i="0" dirty="0">
                <a:solidFill>
                  <a:srgbClr val="0D0D0D"/>
                </a:solidFill>
                <a:effectLst/>
                <a:latin typeface="Söhne"/>
              </a:rPr>
              <a:t>, </a:t>
            </a:r>
            <a:r>
              <a:rPr lang="en-US" b="0" i="0" dirty="0" err="1">
                <a:solidFill>
                  <a:srgbClr val="0D0D0D"/>
                </a:solidFill>
                <a:effectLst/>
                <a:latin typeface="Söhne"/>
              </a:rPr>
              <a:t>tạo</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phẩm</a:t>
            </a:r>
            <a:r>
              <a:rPr lang="en-US" b="0" i="0" dirty="0">
                <a:solidFill>
                  <a:srgbClr val="0D0D0D"/>
                </a:solidFill>
                <a:effectLst/>
                <a:latin typeface="Söhne"/>
              </a:rPr>
              <a:t> </a:t>
            </a:r>
            <a:r>
              <a:rPr lang="en-US" b="0" i="0" dirty="0" err="1">
                <a:solidFill>
                  <a:srgbClr val="0D0D0D"/>
                </a:solidFill>
                <a:effectLst/>
                <a:latin typeface="Söhne"/>
              </a:rPr>
              <a:t>mang</a:t>
            </a:r>
            <a:r>
              <a:rPr lang="en-US" b="0" i="0" dirty="0">
                <a:solidFill>
                  <a:srgbClr val="0D0D0D"/>
                </a:solidFill>
                <a:effectLst/>
                <a:latin typeface="Söhne"/>
              </a:rPr>
              <a:t> </a:t>
            </a:r>
            <a:r>
              <a:rPr lang="en-US" b="0" i="0" dirty="0" err="1">
                <a:solidFill>
                  <a:srgbClr val="0D0D0D"/>
                </a:solidFill>
                <a:effectLst/>
                <a:latin typeface="Söhne"/>
              </a:rPr>
              <a:t>tính</a:t>
            </a:r>
            <a:r>
              <a:rPr lang="en-US" b="0" i="0" dirty="0">
                <a:solidFill>
                  <a:srgbClr val="0D0D0D"/>
                </a:solidFill>
                <a:effectLst/>
                <a:latin typeface="Söhne"/>
              </a:rPr>
              <a:t> </a:t>
            </a:r>
            <a:r>
              <a:rPr lang="en-US" b="0" i="0" dirty="0" err="1">
                <a:solidFill>
                  <a:srgbClr val="0D0D0D"/>
                </a:solidFill>
                <a:effectLst/>
                <a:latin typeface="Söhne"/>
              </a:rPr>
              <a:t>chất</a:t>
            </a:r>
            <a:r>
              <a:rPr lang="en-US" b="0" i="0" dirty="0">
                <a:solidFill>
                  <a:srgbClr val="0D0D0D"/>
                </a:solidFill>
                <a:effectLst/>
                <a:latin typeface="Söhne"/>
              </a:rPr>
              <a:t> </a:t>
            </a:r>
            <a:r>
              <a:rPr lang="en-US" b="0" i="0" dirty="0" err="1">
                <a:solidFill>
                  <a:srgbClr val="0D0D0D"/>
                </a:solidFill>
                <a:effectLst/>
                <a:latin typeface="Söhne"/>
              </a:rPr>
              <a:t>nghệ</a:t>
            </a:r>
            <a:r>
              <a:rPr lang="en-US" b="0" i="0" dirty="0">
                <a:solidFill>
                  <a:srgbClr val="0D0D0D"/>
                </a:solidFill>
                <a:effectLst/>
                <a:latin typeface="Söhne"/>
              </a:rPr>
              <a:t> </a:t>
            </a:r>
            <a:r>
              <a:rPr lang="en-US" b="0" i="0" dirty="0" err="1">
                <a:solidFill>
                  <a:srgbClr val="0D0D0D"/>
                </a:solidFill>
                <a:effectLst/>
                <a:latin typeface="Söhne"/>
              </a:rPr>
              <a:t>thuật</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chính</a:t>
            </a:r>
            <a:r>
              <a:rPr lang="en-US" b="0" i="0" dirty="0">
                <a:solidFill>
                  <a:srgbClr val="0D0D0D"/>
                </a:solidFill>
                <a:effectLst/>
                <a:latin typeface="Söhne"/>
              </a:rPr>
              <a:t> </a:t>
            </a:r>
            <a:r>
              <a:rPr lang="en-US" b="0" i="0" dirty="0" err="1">
                <a:solidFill>
                  <a:srgbClr val="0D0D0D"/>
                </a:solidFill>
                <a:effectLst/>
                <a:latin typeface="Söhne"/>
              </a:rPr>
              <a:t>xác</a:t>
            </a:r>
            <a:r>
              <a:rPr lang="en-US" sz="2000" dirty="0">
                <a:ea typeface="+mn-lt"/>
                <a:cs typeface="+mn-lt"/>
              </a:rPr>
              <a:t>:</a:t>
            </a:r>
            <a:endParaRPr lang="en-US" dirty="0"/>
          </a:p>
          <a:p>
            <a:pPr marL="730885" lvl="1" indent="-304165"/>
            <a:r>
              <a:rPr lang="en-US" i="0" dirty="0" err="1">
                <a:solidFill>
                  <a:srgbClr val="0D0D0D"/>
                </a:solidFill>
                <a:effectLst/>
                <a:latin typeface="Söhne"/>
              </a:rPr>
              <a:t>Thất</a:t>
            </a:r>
            <a:r>
              <a:rPr lang="en-US" i="0" dirty="0">
                <a:solidFill>
                  <a:srgbClr val="0D0D0D"/>
                </a:solidFill>
                <a:effectLst/>
                <a:latin typeface="Söhne"/>
              </a:rPr>
              <a:t> </a:t>
            </a:r>
            <a:r>
              <a:rPr lang="en-US" i="0" dirty="0" err="1">
                <a:solidFill>
                  <a:srgbClr val="0D0D0D"/>
                </a:solidFill>
                <a:effectLst/>
                <a:latin typeface="Söhne"/>
              </a:rPr>
              <a:t>bại</a:t>
            </a:r>
            <a:r>
              <a:rPr lang="en-US" i="0" dirty="0">
                <a:solidFill>
                  <a:srgbClr val="0D0D0D"/>
                </a:solidFill>
                <a:effectLst/>
                <a:latin typeface="Söhne"/>
              </a:rPr>
              <a:t> </a:t>
            </a:r>
            <a:r>
              <a:rPr lang="en-US" i="0" dirty="0" err="1">
                <a:solidFill>
                  <a:srgbClr val="0D0D0D"/>
                </a:solidFill>
                <a:effectLst/>
                <a:latin typeface="Söhne"/>
              </a:rPr>
              <a:t>trong</a:t>
            </a:r>
            <a:r>
              <a:rPr lang="en-US" i="0" dirty="0">
                <a:solidFill>
                  <a:srgbClr val="0D0D0D"/>
                </a:solidFill>
                <a:effectLst/>
                <a:latin typeface="Söhne"/>
              </a:rPr>
              <a:t> </a:t>
            </a:r>
            <a:r>
              <a:rPr lang="en-US" i="0" dirty="0" err="1">
                <a:solidFill>
                  <a:srgbClr val="0D0D0D"/>
                </a:solidFill>
                <a:effectLst/>
                <a:latin typeface="Söhne"/>
              </a:rPr>
              <a:t>Quản</a:t>
            </a:r>
            <a:r>
              <a:rPr lang="en-US" i="0" dirty="0">
                <a:solidFill>
                  <a:srgbClr val="0D0D0D"/>
                </a:solidFill>
                <a:effectLst/>
                <a:latin typeface="Söhne"/>
              </a:rPr>
              <a:t> </a:t>
            </a:r>
            <a:r>
              <a:rPr lang="en-US" i="0" dirty="0" err="1">
                <a:solidFill>
                  <a:srgbClr val="0D0D0D"/>
                </a:solidFill>
                <a:effectLst/>
                <a:latin typeface="Söhne"/>
              </a:rPr>
              <a:t>lý</a:t>
            </a:r>
            <a:r>
              <a:rPr lang="en-US" i="0" dirty="0">
                <a:solidFill>
                  <a:srgbClr val="0D0D0D"/>
                </a:solidFill>
                <a:effectLst/>
                <a:latin typeface="Söhne"/>
              </a:rPr>
              <a:t> An </a:t>
            </a:r>
            <a:r>
              <a:rPr lang="en-US" i="0" dirty="0" err="1">
                <a:solidFill>
                  <a:srgbClr val="0D0D0D"/>
                </a:solidFill>
                <a:effectLst/>
                <a:latin typeface="Söhne"/>
              </a:rPr>
              <a:t>Toàn</a:t>
            </a:r>
            <a:endParaRPr lang="en-US" i="0" dirty="0">
              <a:solidFill>
                <a:srgbClr val="0D0D0D"/>
              </a:solidFill>
              <a:effectLst/>
              <a:latin typeface="Söhne"/>
            </a:endParaRPr>
          </a:p>
          <a:p>
            <a:pPr marL="730885" lvl="1" indent="-304165"/>
            <a:r>
              <a:rPr lang="vi-VN" dirty="0"/>
              <a:t>Thiếu Hướng Dẫn và Đào Tạo Đúng Đắn</a:t>
            </a:r>
            <a:endParaRPr lang="en-US" dirty="0">
              <a:solidFill>
                <a:srgbClr val="0D0D0D"/>
              </a:solidFill>
              <a:latin typeface="Söhne"/>
            </a:endParaRPr>
          </a:p>
          <a:p>
            <a:pPr marL="730885" lvl="1" indent="-304165"/>
            <a:r>
              <a:rPr lang="en-US" dirty="0" err="1"/>
              <a:t>Thiết</a:t>
            </a:r>
            <a:r>
              <a:rPr lang="en-US" dirty="0"/>
              <a:t> </a:t>
            </a:r>
            <a:r>
              <a:rPr lang="en-US" dirty="0" err="1"/>
              <a:t>Bị</a:t>
            </a:r>
            <a:r>
              <a:rPr lang="en-US" dirty="0"/>
              <a:t> </a:t>
            </a:r>
            <a:r>
              <a:rPr lang="en-US" dirty="0" err="1"/>
              <a:t>và</a:t>
            </a:r>
            <a:r>
              <a:rPr lang="en-US" dirty="0"/>
              <a:t> </a:t>
            </a:r>
            <a:r>
              <a:rPr lang="en-US" dirty="0" err="1"/>
              <a:t>Công</a:t>
            </a:r>
            <a:r>
              <a:rPr lang="en-US" dirty="0"/>
              <a:t> </a:t>
            </a:r>
            <a:r>
              <a:rPr lang="en-US" dirty="0" err="1"/>
              <a:t>Nghệ</a:t>
            </a:r>
            <a:r>
              <a:rPr lang="en-US" dirty="0"/>
              <a:t> </a:t>
            </a:r>
            <a:r>
              <a:rPr lang="en-US" dirty="0" err="1"/>
              <a:t>Cũ</a:t>
            </a:r>
            <a:endParaRPr lang="en-US" dirty="0">
              <a:solidFill>
                <a:srgbClr val="0D0D0D"/>
              </a:solidFill>
              <a:latin typeface="Söhne"/>
            </a:endParaRPr>
          </a:p>
          <a:p>
            <a:pPr marL="730885" lvl="1" indent="-304165"/>
            <a:r>
              <a:rPr lang="en-US" dirty="0" err="1"/>
              <a:t>Áp</a:t>
            </a:r>
            <a:r>
              <a:rPr lang="en-US" dirty="0"/>
              <a:t> </a:t>
            </a:r>
            <a:r>
              <a:rPr lang="en-US" dirty="0" err="1"/>
              <a:t>Lực</a:t>
            </a:r>
            <a:r>
              <a:rPr lang="en-US" dirty="0"/>
              <a:t> </a:t>
            </a:r>
            <a:r>
              <a:rPr lang="en-US" dirty="0" err="1"/>
              <a:t>Thời</a:t>
            </a:r>
            <a:r>
              <a:rPr lang="en-US" dirty="0"/>
              <a:t> Gian </a:t>
            </a:r>
            <a:r>
              <a:rPr lang="en-US" dirty="0" err="1"/>
              <a:t>và</a:t>
            </a:r>
            <a:r>
              <a:rPr lang="en-US" dirty="0"/>
              <a:t> </a:t>
            </a:r>
            <a:r>
              <a:rPr lang="en-US" dirty="0" err="1"/>
              <a:t>Sản</a:t>
            </a:r>
            <a:r>
              <a:rPr lang="en-US" dirty="0"/>
              <a:t> </a:t>
            </a:r>
            <a:r>
              <a:rPr lang="en-US" dirty="0" err="1"/>
              <a:t>Xuất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tác</a:t>
            </a:r>
            <a:r>
              <a:rPr lang="en-US" dirty="0"/>
              <a:t> </a:t>
            </a:r>
            <a:r>
              <a:rPr lang="en-US" dirty="0" err="1"/>
              <a:t>linh</a:t>
            </a:r>
            <a:r>
              <a:rPr lang="en-US" dirty="0"/>
              <a:t> </a:t>
            </a:r>
            <a:r>
              <a:rPr lang="en-US" dirty="0" err="1"/>
              <a:t>kiện</a:t>
            </a:r>
            <a:r>
              <a:rPr lang="en-US" dirty="0"/>
              <a:t> </a:t>
            </a:r>
            <a:r>
              <a:rPr lang="en-US" dirty="0" err="1"/>
              <a:t>đồng</a:t>
            </a:r>
            <a:r>
              <a:rPr lang="en-US" dirty="0"/>
              <a:t> </a:t>
            </a:r>
            <a:r>
              <a:rPr lang="en-US" dirty="0" err="1"/>
              <a:t>hồ</a:t>
            </a:r>
            <a:r>
              <a:rPr lang="en-US" dirty="0"/>
              <a:t> </a:t>
            </a:r>
            <a:r>
              <a:rPr lang="en-US" dirty="0" err="1"/>
              <a:t>đeo</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linh</a:t>
            </a:r>
            <a:r>
              <a:rPr lang="en-US" dirty="0"/>
              <a:t> </a:t>
            </a:r>
            <a:r>
              <a:rPr lang="en-US" dirty="0" err="1"/>
              <a:t>kiện</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đồng</a:t>
            </a:r>
            <a:r>
              <a:rPr lang="en-US" dirty="0"/>
              <a:t> </a:t>
            </a:r>
            <a:r>
              <a:rPr lang="en-US" dirty="0" err="1"/>
              <a:t>hồ</a:t>
            </a:r>
            <a:r>
              <a:rPr lang="en-US" dirty="0"/>
              <a:t> </a:t>
            </a:r>
            <a:r>
              <a:rPr lang="en-US" dirty="0" err="1"/>
              <a:t>thành</a:t>
            </a:r>
            <a:r>
              <a:rPr lang="en-US" dirty="0"/>
              <a:t> </a:t>
            </a:r>
            <a:r>
              <a:rPr lang="en-US" dirty="0" err="1"/>
              <a:t>phẩm</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kiểm tra chất lượng đồng hồ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en-US" sz="2400" b="1" i="0" dirty="0">
              <a:effectLst/>
              <a:latin typeface="Söhne"/>
            </a:endParaRPr>
          </a:p>
          <a:p>
            <a:r>
              <a:rPr lang="vi-VN" b="0" i="0" dirty="0">
                <a:effectLst/>
                <a:latin typeface="Open Sans" panose="020B0606030504020204" pitchFamily="34" charset="0"/>
              </a:rPr>
              <a:t>Trong lĩnh vực chế tác linh kiện đồng hồ đeo tay, công việc này đòi hỏi sự tinh tế và kỹ thuật cao. Những nghệ nhân chế tác linh kiện đồng hồ không chỉ là những người làm việc, mà còn là những nghệ sĩ đắc tài. </a:t>
            </a:r>
            <a:endParaRPr lang="en-US" b="0" i="0" dirty="0">
              <a:effectLst/>
              <a:latin typeface="Open Sans" panose="020B0606030504020204" pitchFamily="34" charset="0"/>
            </a:endParaRPr>
          </a:p>
          <a:p>
            <a:r>
              <a:rPr lang="vi-VN" b="0" i="0" dirty="0">
                <a:effectLst/>
                <a:latin typeface="Open Sans" panose="020B0606030504020204" pitchFamily="34" charset="0"/>
              </a:rPr>
              <a:t>Việc chế tác linh kiện đồng hồ bao gồm nhiều đặc điểm quan trọng như sự chính xác trong đo lường và gia công, sử dụng vật liệu chất lượng cao, và sự khéo léo trong việc tạo ra các chi tiết nhỏ với độ chính xác tối đa.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6C9BDDF-1062-EC84-1DE2-FF7208479605}"/>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en-US" sz="2400" b="1" i="0" dirty="0">
              <a:effectLst/>
              <a:latin typeface="Söhne"/>
            </a:endParaRPr>
          </a:p>
          <a:p>
            <a:r>
              <a:rPr lang="vi-VN" b="0" i="0" dirty="0">
                <a:effectLst/>
                <a:latin typeface="Open Sans" panose="020B0606030504020204" pitchFamily="34" charset="0"/>
              </a:rPr>
              <a:t>Trong quá trình chế tác linh kiện đồng hồ đeo tay, nhiều loại tai nạn có thể xảy ra, đòi hỏi sự cẩn trọng và kỹ thuật cao. </a:t>
            </a:r>
            <a:endParaRPr lang="en-US" b="0" i="0" dirty="0">
              <a:effectLst/>
              <a:latin typeface="Open Sans" panose="020B0606030504020204" pitchFamily="34" charset="0"/>
            </a:endParaRPr>
          </a:p>
          <a:p>
            <a:r>
              <a:rPr lang="vi-VN" b="0" i="0" dirty="0">
                <a:effectLst/>
                <a:latin typeface="Open Sans" panose="020B0606030504020204" pitchFamily="34" charset="0"/>
              </a:rPr>
              <a:t>Một số vấn đề thường gặp bao gồm sự biến dạng do nhiệt độ khi gia công kim loại, tạo ra các sai số không mong muốn trong kích thước và hình dạng. Tai nạn này có thể ảnh hưởng đến sự chính xác và thẩm mỹ của linh kiện.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735BFB5-DCB0-FB9A-06CD-59D2EA0DFC6F}"/>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en-US" sz="2400" b="1" i="0" dirty="0">
              <a:effectLst/>
              <a:latin typeface="Söhne"/>
            </a:endParaRPr>
          </a:p>
          <a:p>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đằng</a:t>
            </a:r>
            <a:r>
              <a:rPr lang="en-US" b="0" i="0" dirty="0">
                <a:effectLst/>
                <a:latin typeface="Open Sans" panose="020B0606030504020204" pitchFamily="34" charset="0"/>
              </a:rPr>
              <a:t> </a:t>
            </a:r>
            <a:r>
              <a:rPr lang="en-US" b="0" i="0" dirty="0" err="1">
                <a:effectLst/>
                <a:latin typeface="Open Sans" panose="020B0606030504020204" pitchFamily="34" charset="0"/>
              </a:rPr>
              <a:t>sau</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tác</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hồ</a:t>
            </a:r>
            <a:r>
              <a:rPr lang="en-US" b="0" i="0" dirty="0">
                <a:effectLst/>
                <a:latin typeface="Open Sans" panose="020B0606030504020204" pitchFamily="34" charset="0"/>
              </a:rPr>
              <a:t> </a:t>
            </a:r>
            <a:r>
              <a:rPr lang="en-US" b="0" i="0" dirty="0" err="1">
                <a:effectLst/>
                <a:latin typeface="Open Sans" panose="020B0606030504020204" pitchFamily="34" charset="0"/>
              </a:rPr>
              <a:t>đeo</a:t>
            </a:r>
            <a:r>
              <a:rPr lang="en-US" b="0" i="0" dirty="0">
                <a:effectLst/>
                <a:latin typeface="Open Sans" panose="020B0606030504020204" pitchFamily="34" charset="0"/>
              </a:rPr>
              <a:t> </a:t>
            </a:r>
            <a:r>
              <a:rPr lang="en-US" b="0" i="0" dirty="0" err="1">
                <a:effectLst/>
                <a:latin typeface="Open Sans" panose="020B0606030504020204" pitchFamily="34" charset="0"/>
              </a:rPr>
              <a:t>tay</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chúng</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sắc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kim</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Nếu</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soát</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chặt</a:t>
            </a:r>
            <a:r>
              <a:rPr lang="en-US" b="0" i="0" dirty="0">
                <a:effectLst/>
                <a:latin typeface="Open Sans" panose="020B0606030504020204" pitchFamily="34" charset="0"/>
              </a:rPr>
              <a:t> </a:t>
            </a:r>
            <a:r>
              <a:rPr lang="en-US" b="0" i="0" dirty="0" err="1">
                <a:effectLst/>
                <a:latin typeface="Open Sans" panose="020B0606030504020204" pitchFamily="34" charset="0"/>
              </a:rPr>
              <a:t>chẽ</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sai</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phẩm</a:t>
            </a:r>
            <a:r>
              <a:rPr lang="en-US" b="0" i="0" dirty="0">
                <a:effectLst/>
                <a:latin typeface="Open Sans" panose="020B0606030504020204" pitchFamily="34" charset="0"/>
              </a:rPr>
              <a:t> </a:t>
            </a:r>
            <a:r>
              <a:rPr lang="en-US" b="0" i="0" dirty="0" err="1">
                <a:effectLst/>
                <a:latin typeface="Open Sans" panose="020B0606030504020204" pitchFamily="34" charset="0"/>
              </a:rPr>
              <a:t>cuối</a:t>
            </a:r>
            <a:r>
              <a:rPr lang="en-US" b="0" i="0" dirty="0">
                <a:effectLst/>
                <a:latin typeface="Open Sans" panose="020B0606030504020204" pitchFamily="34" charset="0"/>
              </a:rPr>
              <a:t> </a:t>
            </a:r>
            <a:r>
              <a:rPr lang="en-US" b="0" i="0" dirty="0" err="1">
                <a:effectLst/>
                <a:latin typeface="Open Sans" panose="020B0606030504020204" pitchFamily="34" charset="0"/>
              </a:rPr>
              <a:t>cùng</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DD01C1F-8C72-5CA9-87AE-0CA7E025B4BC}"/>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en-US" sz="2400" b="1" i="0" dirty="0">
              <a:effectLst/>
              <a:latin typeface="Söhne"/>
            </a:endParaRPr>
          </a:p>
          <a:p>
            <a:r>
              <a:rPr lang="vi-VN" b="0" i="0" dirty="0">
                <a:effectLst/>
                <a:latin typeface="Söhne"/>
              </a:rPr>
              <a:t>Để ngăn chặn tai nạn trong quá trình chế tác linh kiện đồng hồ đeo tay, việc áp dụng biện pháp phòng tránh và huấn luyện an toàn lao động là quan trọng. </a:t>
            </a:r>
            <a:endParaRPr lang="en-US" b="0" i="0" dirty="0">
              <a:effectLst/>
              <a:latin typeface="Söhne"/>
            </a:endParaRPr>
          </a:p>
          <a:p>
            <a:r>
              <a:rPr lang="vi-VN" b="0" i="0" dirty="0">
                <a:effectLst/>
                <a:latin typeface="Söhne"/>
              </a:rPr>
              <a:t>Huấn luyện an toàn lao động đảm bảo rằng mọi người tham gia quá trình chế tác đều hiểu rõ về quy trình làm việc an toàn, giảm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B07A937-FB34-9D11-86F2-EF7F5A257FE4}"/>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en-US" sz="2400" b="1" i="0" dirty="0">
              <a:effectLst/>
              <a:latin typeface="Söhne"/>
            </a:endParaRPr>
          </a:p>
          <a:p>
            <a:r>
              <a:rPr lang="vi-VN" b="0" i="0" dirty="0">
                <a:effectLst/>
                <a:latin typeface="Open Sans" panose="020B0606030504020204" pitchFamily="34" charset="0"/>
              </a:rPr>
              <a:t>Quy định an toàn lao động trong quá trình chế tác linh kiện đồng hồ đeo tay đóng vai trò quan trọng để đảm bảo môi trường làm việc an toàn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Các nhà sản xuất cần tuân thủ các nguyên tắc cơ bản như giảm thiểu rủi ro nhiệt độ khi gia công kim loại, đồng thời cung cấp đầy đủ thông tin và huấn luyện an toàn cho nhân viên.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3A99745-624D-953D-BA04-D9D67005B029}"/>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hồ</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en-US" sz="2400" b="1" i="0" dirty="0">
              <a:effectLst/>
              <a:latin typeface="Söhne"/>
            </a:endParaRPr>
          </a:p>
          <a:p>
            <a:r>
              <a:rPr lang="vi-VN" b="0" i="0" dirty="0">
                <a:effectLst/>
                <a:latin typeface="Open Sans" panose="020B0606030504020204" pitchFamily="34" charset="0"/>
              </a:rPr>
              <a:t>Trong quá trình chế tác linh kiện đồng hồ đeo tay, việc xử lý tình huống tai nạn khẩn cấp là quan trọng để bảo vệ nhân viên và duy trì hiệu suất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Mọi nhân viên cần được đào tạo về các kịch bản tai nạn có thể xảy ra và biết cách ứng phó. Trang bị các phương tiện an toàn như bình cứu thương, máy chữa cháy và hệ thống thông báo khẩn cấp là quan trọng để giảm thiểu thương tích và nguy cơ tai nạn lan rộng.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92C00DE-93DF-3167-E516-E164DF850101}"/>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38432"/>
            <a:ext cx="746191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để</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Trong quá trình lắp ráp đồng hồ, các nghệ nhân chuyên nghiệp thực hiện công việc tinh xảo để tạo ra những sản phẩm chất lượng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lắp ghép các linh kiện quan trọng để hình thành một chiếc đồng hồ hoạt động và thẩm mỹ.</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AAA1C5F-34F0-72B3-7942-11752383D64D}"/>
              </a:ext>
            </a:extLst>
          </p:cNvPr>
          <p:cNvPicPr>
            <a:picLocks noChangeAspect="1"/>
          </p:cNvPicPr>
          <p:nvPr/>
        </p:nvPicPr>
        <p:blipFill>
          <a:blip r:embed="rId3"/>
          <a:stretch>
            <a:fillRect/>
          </a:stretch>
        </p:blipFill>
        <p:spPr>
          <a:xfrm>
            <a:off x="6526460" y="1340768"/>
            <a:ext cx="4041825" cy="404182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67794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để</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Trong quá trình lắp ráp đồng hồ, mặc dù có sự chú ý và kỹ thuật cao, nhưng vẫn có khả năng xảy ra các dạng tai nạn có thể ảnh hưởng đến chất lượng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việc làm hỏng các linh kiện nhạy cảm trong quá trình lắp đặt. Điều này có thể xuất phát từ việc sử dụng áp lực không đúng hoặc không kiểm soát được trong quá trình ghép nối.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D6A1237-CF54-05DE-0CFF-74E526EA4A5D}"/>
              </a:ext>
            </a:extLst>
          </p:cNvPr>
          <p:cNvPicPr>
            <a:picLocks noChangeAspect="1"/>
          </p:cNvPicPr>
          <p:nvPr/>
        </p:nvPicPr>
        <p:blipFill>
          <a:blip r:embed="rId3"/>
          <a:stretch>
            <a:fillRect/>
          </a:stretch>
        </p:blipFill>
        <p:spPr>
          <a:xfrm>
            <a:off x="6526460" y="1340768"/>
            <a:ext cx="4041825" cy="404182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605935"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để</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en-US" b="0" i="0" dirty="0" err="1">
                <a:effectLst/>
                <a:latin typeface="Open Sans" panose="020B0606030504020204" pitchFamily="34" charset="0"/>
              </a:rPr>
              <a:t>Các</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hồ</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cẩn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phía</a:t>
            </a:r>
            <a:r>
              <a:rPr lang="en-US" b="0" i="0" dirty="0">
                <a:effectLst/>
                <a:latin typeface="Open Sans" panose="020B0606030504020204" pitchFamily="34" charset="0"/>
              </a:rPr>
              <a:t> </a:t>
            </a:r>
            <a:r>
              <a:rPr lang="en-US" b="0" i="0" dirty="0" err="1">
                <a:effectLst/>
                <a:latin typeface="Open Sans" panose="020B0606030504020204" pitchFamily="34" charset="0"/>
              </a:rPr>
              <a:t>nghệ</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Khi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nhỏ</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phức</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tập</a:t>
            </a:r>
            <a:r>
              <a:rPr lang="en-US" b="0" i="0" dirty="0">
                <a:effectLst/>
                <a:latin typeface="Open Sans" panose="020B0606030504020204" pitchFamily="34" charset="0"/>
              </a:rPr>
              <a:t> </a:t>
            </a:r>
            <a:r>
              <a:rPr lang="en-US" b="0" i="0" dirty="0" err="1">
                <a:effectLst/>
                <a:latin typeface="Open Sans" panose="020B0606030504020204" pitchFamily="34" charset="0"/>
              </a:rPr>
              <a:t>trung</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gắp</a:t>
            </a:r>
            <a:r>
              <a:rPr lang="en-US" b="0" i="0" dirty="0">
                <a:effectLst/>
                <a:latin typeface="Open Sans" panose="020B0606030504020204" pitchFamily="34" charset="0"/>
              </a:rPr>
              <a:t> </a:t>
            </a:r>
            <a:r>
              <a:rPr lang="en-US" b="0" i="0" dirty="0" err="1">
                <a:effectLst/>
                <a:latin typeface="Open Sans" panose="020B0606030504020204" pitchFamily="34" charset="0"/>
              </a:rPr>
              <a:t>lầm</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hỏng</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mất</a:t>
            </a:r>
            <a:r>
              <a:rPr lang="en-US" b="0" i="0" dirty="0">
                <a:effectLst/>
                <a:latin typeface="Open Sans" panose="020B0606030504020204" pitchFamily="34" charset="0"/>
              </a:rPr>
              <a:t> </a:t>
            </a:r>
            <a:r>
              <a:rPr lang="en-US" b="0" i="0" dirty="0" err="1">
                <a:effectLst/>
                <a:latin typeface="Open Sans" panose="020B0606030504020204" pitchFamily="34" charset="0"/>
              </a:rPr>
              <a:t>mát</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2506DA1-0EE6-9E43-3DFE-94E4A198C1F1}"/>
              </a:ext>
            </a:extLst>
          </p:cNvPr>
          <p:cNvPicPr>
            <a:picLocks noChangeAspect="1"/>
          </p:cNvPicPr>
          <p:nvPr/>
        </p:nvPicPr>
        <p:blipFill>
          <a:blip r:embed="rId3"/>
          <a:stretch>
            <a:fillRect/>
          </a:stretch>
        </p:blipFill>
        <p:spPr>
          <a:xfrm>
            <a:off x="6526460" y="1340768"/>
            <a:ext cx="4041825" cy="404182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33536"/>
            <a:ext cx="7605935"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để</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Để đảm bảo an toàn trong quá trình lắp ráp đồng hồ và ngăn chặn tai nạn, việc áp dụng các biện pháp phòng tránh là hết sức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môi trường lao động, việc quan trắc môi trường lao động đóng một vai trò quyết định để đảm bảo rằng các điều kiện làm việc lành mạnh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B7E32F9-9E3E-D02D-5C4C-0F1DB3F25736}"/>
              </a:ext>
            </a:extLst>
          </p:cNvPr>
          <p:cNvPicPr>
            <a:picLocks noChangeAspect="1"/>
          </p:cNvPicPr>
          <p:nvPr/>
        </p:nvPicPr>
        <p:blipFill>
          <a:blip r:embed="rId3"/>
          <a:stretch>
            <a:fillRect/>
          </a:stretch>
        </p:blipFill>
        <p:spPr>
          <a:xfrm>
            <a:off x="6526460" y="1340768"/>
            <a:ext cx="4041825" cy="404182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93967"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để</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Để đảm bảo an toàn lao động trong quá trình lắp ráp đồng hồ, các quy định chặt chẽ và chi tiết được áp dụng.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Nghệ nhân thường phải tuân thủ các quy tắc cụ thể về sử dụng thiết bị bảo hộ cá nhân, bao gồm kính bảo hộ, găng tay, và áo chống tĩnh điện.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54CAEBA-11DA-500D-84DD-21308A4DDC47}"/>
              </a:ext>
            </a:extLst>
          </p:cNvPr>
          <p:cNvPicPr>
            <a:picLocks noChangeAspect="1"/>
          </p:cNvPicPr>
          <p:nvPr/>
        </p:nvPicPr>
        <p:blipFill>
          <a:blip r:embed="rId3"/>
          <a:stretch>
            <a:fillRect/>
          </a:stretch>
        </p:blipFill>
        <p:spPr>
          <a:xfrm>
            <a:off x="6526460" y="1340768"/>
            <a:ext cx="4041825" cy="404182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82195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Lắp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ráp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các</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kiện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để</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đồng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hồ</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phẩm</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đồng</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Trong trường hợp xảy ra tai nạn khẩn cấp trong quá trình lắp ráp đồng hồ, nghệ nhân cần được đào tạo về cách xử lý tình huống một cách nhanh chóng và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Quy trình này bao gồm việc kích thích cơ sở hạ tầng an toàn, thông báo ngay lập tức cho người quản lý, và yêu cầu sự hỗ trợ y tế nếu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9F53188-933E-6125-7FDE-A65250637E1B}"/>
              </a:ext>
            </a:extLst>
          </p:cNvPr>
          <p:cNvPicPr>
            <a:picLocks noChangeAspect="1"/>
          </p:cNvPicPr>
          <p:nvPr/>
        </p:nvPicPr>
        <p:blipFill>
          <a:blip r:embed="rId3"/>
          <a:stretch>
            <a:fillRect/>
          </a:stretch>
        </p:blipFill>
        <p:spPr>
          <a:xfrm>
            <a:off x="6526460" y="1340768"/>
            <a:ext cx="4041825" cy="404182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đồng hồ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đồng hồ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đồng hồ thành phẩm, các chuyên gia chất lượng chịu trách nhiệm đảm bảo rằng mỗi chiếc đồng hồ đạt đến các tiêu chuẩn cao nhất.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không chỉ đòi hỏi sự cẩn thận mà còn yêu cầu kiến thức chuyên sâu về cấu trúc và hoạt động của đồng hồ.</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A175F91-1512-1BBB-2591-2007D9A48F78}"/>
              </a:ext>
            </a:extLst>
          </p:cNvPr>
          <p:cNvPicPr>
            <a:picLocks noChangeAspect="1"/>
          </p:cNvPicPr>
          <p:nvPr/>
        </p:nvPicPr>
        <p:blipFill>
          <a:blip r:embed="rId3"/>
          <a:stretch>
            <a:fillRect/>
          </a:stretch>
        </p:blipFill>
        <p:spPr>
          <a:xfrm>
            <a:off x="-1250404" y="2658111"/>
            <a:ext cx="6192688" cy="619268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đồng hồ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tra chất lượng đồng hồ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đồng hồ thành phẩm, không tránh khỏi những rủi ro và tai nạn có thể xảy ra.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Mặc dù các chuyên gia chất lượng luôn nỗ lực để giảm thiểu rủi ro, nhưng vẫn có những tình huống không mong muốn có thể ảnh hưởng đến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ABF3321-AD5B-544F-7FD2-791D0B75D735}"/>
              </a:ext>
            </a:extLst>
          </p:cNvPr>
          <p:cNvPicPr>
            <a:picLocks noChangeAspect="1"/>
          </p:cNvPicPr>
          <p:nvPr/>
        </p:nvPicPr>
        <p:blipFill>
          <a:blip r:embed="rId3"/>
          <a:stretch>
            <a:fillRect/>
          </a:stretch>
        </p:blipFill>
        <p:spPr>
          <a:xfrm>
            <a:off x="-1250404" y="2658111"/>
            <a:ext cx="6192688" cy="619268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đồng hồ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tra chất lượng đồng hồ (watch)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gây ra tai nạn khi kiểm tra chất lượng đồng hồ thành phẩm. Một trong những nguyên nhân chính là sự nhầm lẫn trong quy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Do áp lực thời gian và yêu cầu chính xác cao, nhân viên kiểm tra có thể phạm phải sai sót trong việc đánh giá chất lượng, dẫn đến việc bỏ sót hoặc không phát hiện ra các vấn đề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1EA668F-F22D-77C0-122B-E2BF09F4FAB5}"/>
              </a:ext>
            </a:extLst>
          </p:cNvPr>
          <p:cNvPicPr>
            <a:picLocks noChangeAspect="1"/>
          </p:cNvPicPr>
          <p:nvPr/>
        </p:nvPicPr>
        <p:blipFill>
          <a:blip r:embed="rId3"/>
          <a:stretch>
            <a:fillRect/>
          </a:stretch>
        </p:blipFill>
        <p:spPr>
          <a:xfrm>
            <a:off x="-1250404" y="2658111"/>
            <a:ext cx="6192688" cy="619268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đồng hồ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tra chất lượng đồng hồ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kiểm tra chất lượng đồng hồ thành phẩm, các biện pháp phòng tránh chính là yếu tố quyết định trong quá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đào tạo nhân viên kiểm tra chất lượng với sự chú ý đặc biệt đến quy trình làm việc và kỹ thuật kiểm tra. Sự hiểu biết sâu rộng về sản phẩm giúp họ nhận diện và giải quyết vấn đề một cách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314BE15-885A-3485-14D5-6072671AC0FB}"/>
              </a:ext>
            </a:extLst>
          </p:cNvPr>
          <p:cNvPicPr>
            <a:picLocks noChangeAspect="1"/>
          </p:cNvPicPr>
          <p:nvPr/>
        </p:nvPicPr>
        <p:blipFill>
          <a:blip r:embed="rId3"/>
          <a:stretch>
            <a:fillRect/>
          </a:stretch>
        </p:blipFill>
        <p:spPr>
          <a:xfrm>
            <a:off x="-1250404" y="2658111"/>
            <a:ext cx="6192688" cy="619268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đồng hồ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đồng hồ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kiểm tra chất lượng đồng hồ thành phẩm là rất quan trọng để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đảm bảo rằng mọi nhân viên được đào tạo về các quy tắc an toàn cơ bản và các biện pháp phòng ngừa tai nạn. Họ cần hiểu rõ về việc sử dụng trang thiết bị bảo hộ và làm thế nào để xử lý an toàn với các thiết bị kiểm tra.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BC1999F-98CE-E841-FE16-0D343C5067F2}"/>
              </a:ext>
            </a:extLst>
          </p:cNvPr>
          <p:cNvPicPr>
            <a:picLocks noChangeAspect="1"/>
          </p:cNvPicPr>
          <p:nvPr/>
        </p:nvPicPr>
        <p:blipFill>
          <a:blip r:embed="rId3"/>
          <a:stretch>
            <a:fillRect/>
          </a:stretch>
        </p:blipFill>
        <p:spPr>
          <a:xfrm>
            <a:off x="-1250404" y="2658111"/>
            <a:ext cx="6192688" cy="619268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đồng hồ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đồng hồ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khi kiểm tra chất lượng đồng hồ thành phẩm, một quy trình xử lý tình huống khẩn cấp cụ thể là quan trọng để đảm bảo an toàn và bảo vệ sức khỏe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ngay lập tức thông báo về tai nạn đến người quản lý và đội ngũ cứu thương là ưu tiên hàng đầu.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ADD77B7-4B3E-C43E-B2CD-780156BA80FB}"/>
              </a:ext>
            </a:extLst>
          </p:cNvPr>
          <p:cNvPicPr>
            <a:picLocks noChangeAspect="1"/>
          </p:cNvPicPr>
          <p:nvPr/>
        </p:nvPicPr>
        <p:blipFill>
          <a:blip r:embed="rId3"/>
          <a:stretch>
            <a:fillRect/>
          </a:stretch>
        </p:blipFill>
        <p:spPr>
          <a:xfrm>
            <a:off x="-1250404" y="2658111"/>
            <a:ext cx="6192688" cy="619268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148</TotalTime>
  <Words>2167</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ĐỒNG HỒ</vt:lpstr>
      <vt:lpstr>Một số vụ tai nạn trong nhà máy sản xuất đồng hồ</vt:lpstr>
      <vt:lpstr>Tóm tắt bài học</vt:lpstr>
      <vt:lpstr>Chế tác linh kiện đồng hồ đeo tay</vt:lpstr>
      <vt:lpstr>Chế tác linh kiện đồng hồ đeo tay</vt:lpstr>
      <vt:lpstr>Chế tác linh kiện đồng hồ đeo tay</vt:lpstr>
      <vt:lpstr>Chế tác linh kiện đồng hồ đeo tay</vt:lpstr>
      <vt:lpstr>Chế tác linh kiện đồng hồ đeo tay</vt:lpstr>
      <vt:lpstr>Chế tác linh kiện đồng hồ đeo tay</vt:lpstr>
      <vt:lpstr>Lắp ráp các linh kiện đồng hồ để tạo thành đồng hồ thành phẩm</vt:lpstr>
      <vt:lpstr>Lắp ráp các linh kiện đồng hồ để tạo thành đồng hồ thành phẩm</vt:lpstr>
      <vt:lpstr>Lắp ráp các linh kiện đồng hồ để tạo thành đồng hồ thành phẩm</vt:lpstr>
      <vt:lpstr>Lắp ráp các linh kiện đồng hồ để tạo thành đồng hồ thành phẩm</vt:lpstr>
      <vt:lpstr>Lắp ráp các linh kiện đồng hồ để tạo thành đồng hồ thành phẩm</vt:lpstr>
      <vt:lpstr>Lắp ráp các linh kiện đồng hồ để tạo thành đồng hồ thành phẩm</vt:lpstr>
      <vt:lpstr>Kiểm tra chất lượng đồng hồ thành phẩm</vt:lpstr>
      <vt:lpstr>Kiểm tra chất lượng đồng hồ thành phẩm</vt:lpstr>
      <vt:lpstr>Kiểm tra chất lượng đồng hồ thành phẩm</vt:lpstr>
      <vt:lpstr>Kiểm tra chất lượng đồng hồ thành phẩm</vt:lpstr>
      <vt:lpstr>Kiểm tra chất lượng đồng hồ thành phẩm</vt:lpstr>
      <vt:lpstr>Kiểm tra chất lượng đồng hồ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2024-04-02T03:09:15Z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